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5"/>
  </p:notesMasterIdLst>
  <p:sldIdLst>
    <p:sldId id="256" r:id="rId3"/>
    <p:sldId id="257" r:id="rId4"/>
    <p:sldId id="303" r:id="rId5"/>
    <p:sldId id="260" r:id="rId6"/>
    <p:sldId id="304" r:id="rId7"/>
    <p:sldId id="301" r:id="rId8"/>
    <p:sldId id="305" r:id="rId9"/>
    <p:sldId id="302" r:id="rId10"/>
    <p:sldId id="291" r:id="rId11"/>
    <p:sldId id="259" r:id="rId12"/>
    <p:sldId id="300" r:id="rId13"/>
    <p:sldId id="270" r:id="rId14"/>
  </p:sldIdLst>
  <p:sldSz cx="9144000" cy="5143500" type="screen16x9"/>
  <p:notesSz cx="6858000" cy="9144000"/>
  <p:embeddedFontLst>
    <p:embeddedFont>
      <p:font typeface="McLaren" panose="020B0604020202020204" charset="0"/>
      <p:regular r:id="rId16"/>
    </p:embeddedFont>
    <p:embeddedFont>
      <p:font typeface="Be Vietnam Pro" panose="020B0604020202020204" charset="0"/>
      <p:regular r:id="rId17"/>
      <p:bold r:id="rId18"/>
      <p:italic r:id="rId19"/>
      <p:boldItalic r:id="rId20"/>
    </p:embeddedFont>
    <p:embeddedFont>
      <p:font typeface="Manrope Medium" panose="020B0604020202020204" charset="0"/>
      <p:regular r:id="rId21"/>
      <p:bold r:id="rId22"/>
    </p:embeddedFont>
    <p:embeddedFont>
      <p:font typeface="Segoe UI Black" panose="020B0A02040204020203" pitchFamily="34" charset="0"/>
      <p:bold r:id="rId23"/>
      <p:boldItalic r:id="rId24"/>
    </p:embeddedFont>
    <p:embeddedFont>
      <p:font typeface="Manrope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5074CF-FB78-4549-8398-EEA979F74726}">
  <a:tblStyle styleId="{825074CF-FB78-4549-8398-EEA979F747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74" d="100"/>
          <a:sy n="74" d="100"/>
        </p:scale>
        <p:origin x="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B9CFC2-C4CD-4838-ABEE-57CEEE7E4E69}" type="doc">
      <dgm:prSet loTypeId="urn:microsoft.com/office/officeart/2005/8/layout/default" loCatId="list" qsTypeId="urn:microsoft.com/office/officeart/2005/8/quickstyle/3d1" qsCatId="3D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FF6E748F-7BAB-49E3-B731-53506333A1C2}">
      <dgm:prSet phldrT="[Text]" custT="1"/>
      <dgm:spPr>
        <a:solidFill>
          <a:schemeClr val="accent4">
            <a:lumMod val="50000"/>
          </a:schemeClr>
        </a:solidFill>
      </dgm:spPr>
      <dgm:t>
        <a:bodyPr/>
        <a:lstStyle/>
        <a:p>
          <a:pPr>
            <a:lnSpc>
              <a:spcPct val="120000"/>
            </a:lnSpc>
          </a:pPr>
          <a:r>
            <a:rPr lang="en-US" sz="1800" u="sng" dirty="0" smtClean="0">
              <a:solidFill>
                <a:schemeClr val="bg2"/>
              </a:solidFill>
            </a:rPr>
            <a:t>Weather Station                     </a:t>
          </a:r>
          <a:r>
            <a:rPr lang="en-US" sz="1600" dirty="0" smtClean="0">
              <a:solidFill>
                <a:schemeClr val="bg2"/>
              </a:solidFill>
            </a:rPr>
            <a:t>Device that receives the weather data</a:t>
          </a:r>
          <a:endParaRPr lang="en-US" sz="1600" dirty="0">
            <a:solidFill>
              <a:schemeClr val="bg2"/>
            </a:solidFill>
          </a:endParaRPr>
        </a:p>
      </dgm:t>
    </dgm:pt>
    <dgm:pt modelId="{1CB90FFF-CC85-44E1-B603-5A63C27E92F4}" type="parTrans" cxnId="{02AA44C3-4057-4227-808D-4CF668831669}">
      <dgm:prSet/>
      <dgm:spPr/>
      <dgm:t>
        <a:bodyPr/>
        <a:lstStyle/>
        <a:p>
          <a:endParaRPr lang="en-US"/>
        </a:p>
      </dgm:t>
    </dgm:pt>
    <dgm:pt modelId="{98C6BD3F-B8F1-4358-96B5-8979CC0C1D47}" type="sibTrans" cxnId="{02AA44C3-4057-4227-808D-4CF668831669}">
      <dgm:prSet/>
      <dgm:spPr/>
      <dgm:t>
        <a:bodyPr/>
        <a:lstStyle/>
        <a:p>
          <a:endParaRPr lang="en-US"/>
        </a:p>
      </dgm:t>
    </dgm:pt>
    <dgm:pt modelId="{A14725BB-CA72-43FA-BA37-EF083B5D5CA7}">
      <dgm:prSet phldrT="[Text]" custT="1"/>
      <dgm:spPr>
        <a:solidFill>
          <a:schemeClr val="accent4">
            <a:lumMod val="50000"/>
          </a:schemeClr>
        </a:solidFill>
      </dgm:spPr>
      <dgm:t>
        <a:bodyPr/>
        <a:lstStyle/>
        <a:p>
          <a:pPr>
            <a:lnSpc>
              <a:spcPct val="120000"/>
            </a:lnSpc>
          </a:pPr>
          <a:r>
            <a:rPr lang="en-US" sz="1700" u="sng" dirty="0" smtClean="0">
              <a:solidFill>
                <a:schemeClr val="accent6"/>
              </a:solidFill>
            </a:rPr>
            <a:t>Weather Data Object</a:t>
          </a:r>
          <a:r>
            <a:rPr lang="en-US" sz="1700" dirty="0" smtClean="0">
              <a:solidFill>
                <a:schemeClr val="accent6"/>
              </a:solidFill>
            </a:rPr>
            <a:t/>
          </a:r>
          <a:br>
            <a:rPr lang="en-US" sz="1700" dirty="0" smtClean="0">
              <a:solidFill>
                <a:schemeClr val="accent6"/>
              </a:solidFill>
            </a:rPr>
          </a:br>
          <a:r>
            <a:rPr lang="en-US" sz="1600" dirty="0" smtClean="0">
              <a:solidFill>
                <a:schemeClr val="accent6"/>
              </a:solidFill>
            </a:rPr>
            <a:t>Tracks the data from the station and updates</a:t>
          </a:r>
          <a:endParaRPr lang="en-US" sz="1400" dirty="0">
            <a:solidFill>
              <a:schemeClr val="accent6"/>
            </a:solidFill>
          </a:endParaRPr>
        </a:p>
      </dgm:t>
    </dgm:pt>
    <dgm:pt modelId="{C33E8967-96A0-4F22-9BA9-A8E8DF81E928}" type="parTrans" cxnId="{F107274D-6FE3-4650-9C53-523743E7E208}">
      <dgm:prSet/>
      <dgm:spPr/>
      <dgm:t>
        <a:bodyPr/>
        <a:lstStyle/>
        <a:p>
          <a:endParaRPr lang="en-US"/>
        </a:p>
      </dgm:t>
    </dgm:pt>
    <dgm:pt modelId="{44E85191-1315-4E47-94D2-9F678FB7EC70}" type="sibTrans" cxnId="{F107274D-6FE3-4650-9C53-523743E7E208}">
      <dgm:prSet/>
      <dgm:spPr/>
      <dgm:t>
        <a:bodyPr/>
        <a:lstStyle/>
        <a:p>
          <a:endParaRPr lang="en-US"/>
        </a:p>
      </dgm:t>
    </dgm:pt>
    <dgm:pt modelId="{FFE377D4-1902-45EE-A179-FFB743D1632E}">
      <dgm:prSet phldrT="[Text]" custT="1"/>
      <dgm:spPr>
        <a:solidFill>
          <a:schemeClr val="accent4">
            <a:lumMod val="50000"/>
          </a:schemeClr>
        </a:solidFill>
      </dgm:spPr>
      <dgm:t>
        <a:bodyPr/>
        <a:lstStyle/>
        <a:p>
          <a:pPr>
            <a:lnSpc>
              <a:spcPct val="120000"/>
            </a:lnSpc>
          </a:pPr>
          <a:r>
            <a:rPr lang="en-US" sz="1800" u="sng" dirty="0" smtClean="0">
              <a:solidFill>
                <a:schemeClr val="accent6"/>
              </a:solidFill>
            </a:rPr>
            <a:t>Display</a:t>
          </a:r>
          <a:r>
            <a:rPr lang="en-US" sz="2400" dirty="0" smtClean="0">
              <a:solidFill>
                <a:schemeClr val="accent6"/>
              </a:solidFill>
            </a:rPr>
            <a:t/>
          </a:r>
          <a:br>
            <a:rPr lang="en-US" sz="2400" dirty="0" smtClean="0">
              <a:solidFill>
                <a:schemeClr val="accent6"/>
              </a:solidFill>
            </a:rPr>
          </a:br>
          <a:r>
            <a:rPr lang="en-US" sz="1600" dirty="0" smtClean="0">
              <a:solidFill>
                <a:schemeClr val="accent6"/>
              </a:solidFill>
            </a:rPr>
            <a:t>Show the current weather conditions</a:t>
          </a:r>
          <a:endParaRPr lang="en-US" sz="1600" dirty="0">
            <a:solidFill>
              <a:schemeClr val="accent6"/>
            </a:solidFill>
          </a:endParaRPr>
        </a:p>
      </dgm:t>
    </dgm:pt>
    <dgm:pt modelId="{05548F40-E754-4492-B5E0-7A1C3B1F690C}" type="parTrans" cxnId="{A648CD56-6151-4634-86DF-94717B1985B1}">
      <dgm:prSet/>
      <dgm:spPr/>
      <dgm:t>
        <a:bodyPr/>
        <a:lstStyle/>
        <a:p>
          <a:endParaRPr lang="en-US"/>
        </a:p>
      </dgm:t>
    </dgm:pt>
    <dgm:pt modelId="{7211FA9D-647E-4AD4-9B3D-75DBEB1689D0}" type="sibTrans" cxnId="{A648CD56-6151-4634-86DF-94717B1985B1}">
      <dgm:prSet/>
      <dgm:spPr/>
      <dgm:t>
        <a:bodyPr/>
        <a:lstStyle/>
        <a:p>
          <a:endParaRPr lang="en-US"/>
        </a:p>
      </dgm:t>
    </dgm:pt>
    <dgm:pt modelId="{9A11BB2F-5DFE-4245-94AD-5A903675A0B2}" type="pres">
      <dgm:prSet presAssocID="{F9B9CFC2-C4CD-4838-ABEE-57CEEE7E4E6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63E371-DCCC-4FF3-BE7B-9307EA3CD131}" type="pres">
      <dgm:prSet presAssocID="{FF6E748F-7BAB-49E3-B731-53506333A1C2}" presName="node" presStyleLbl="node1" presStyleIdx="0" presStyleCnt="3" custLinFactNeighborX="-349" custLinFactNeighborY="-4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8E9897-E195-4413-8557-1DF544AD479B}" type="pres">
      <dgm:prSet presAssocID="{98C6BD3F-B8F1-4358-96B5-8979CC0C1D47}" presName="sibTrans" presStyleCnt="0"/>
      <dgm:spPr/>
    </dgm:pt>
    <dgm:pt modelId="{7BB00DA3-1AB0-4198-9CD6-0B797CA8806F}" type="pres">
      <dgm:prSet presAssocID="{A14725BB-CA72-43FA-BA37-EF083B5D5CA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8415E8-EE9A-4B11-8693-1914512D43D6}" type="pres">
      <dgm:prSet presAssocID="{44E85191-1315-4E47-94D2-9F678FB7EC70}" presName="sibTrans" presStyleCnt="0"/>
      <dgm:spPr/>
    </dgm:pt>
    <dgm:pt modelId="{093F5B6D-AEC6-416D-8DD7-CBCA64CA2DFF}" type="pres">
      <dgm:prSet presAssocID="{FFE377D4-1902-45EE-A179-FFB743D1632E}" presName="node" presStyleLbl="node1" presStyleIdx="2" presStyleCnt="3" custScaleX="101984" custLinFactNeighborX="-5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49DF1E-C871-47A1-9C27-6E3703F79BF4}" type="presOf" srcId="{FF6E748F-7BAB-49E3-B731-53506333A1C2}" destId="{C463E371-DCCC-4FF3-BE7B-9307EA3CD131}" srcOrd="0" destOrd="0" presId="urn:microsoft.com/office/officeart/2005/8/layout/default"/>
    <dgm:cxn modelId="{9AD55C3F-F0C7-465D-A3FF-F77437AB4327}" type="presOf" srcId="{F9B9CFC2-C4CD-4838-ABEE-57CEEE7E4E69}" destId="{9A11BB2F-5DFE-4245-94AD-5A903675A0B2}" srcOrd="0" destOrd="0" presId="urn:microsoft.com/office/officeart/2005/8/layout/default"/>
    <dgm:cxn modelId="{A648CD56-6151-4634-86DF-94717B1985B1}" srcId="{F9B9CFC2-C4CD-4838-ABEE-57CEEE7E4E69}" destId="{FFE377D4-1902-45EE-A179-FFB743D1632E}" srcOrd="2" destOrd="0" parTransId="{05548F40-E754-4492-B5E0-7A1C3B1F690C}" sibTransId="{7211FA9D-647E-4AD4-9B3D-75DBEB1689D0}"/>
    <dgm:cxn modelId="{F107274D-6FE3-4650-9C53-523743E7E208}" srcId="{F9B9CFC2-C4CD-4838-ABEE-57CEEE7E4E69}" destId="{A14725BB-CA72-43FA-BA37-EF083B5D5CA7}" srcOrd="1" destOrd="0" parTransId="{C33E8967-96A0-4F22-9BA9-A8E8DF81E928}" sibTransId="{44E85191-1315-4E47-94D2-9F678FB7EC70}"/>
    <dgm:cxn modelId="{4780F527-2974-4270-960A-EB063E2C690A}" type="presOf" srcId="{FFE377D4-1902-45EE-A179-FFB743D1632E}" destId="{093F5B6D-AEC6-416D-8DD7-CBCA64CA2DFF}" srcOrd="0" destOrd="0" presId="urn:microsoft.com/office/officeart/2005/8/layout/default"/>
    <dgm:cxn modelId="{A880E9DB-DE59-4114-8876-F02CA8DD1D11}" type="presOf" srcId="{A14725BB-CA72-43FA-BA37-EF083B5D5CA7}" destId="{7BB00DA3-1AB0-4198-9CD6-0B797CA8806F}" srcOrd="0" destOrd="0" presId="urn:microsoft.com/office/officeart/2005/8/layout/default"/>
    <dgm:cxn modelId="{02AA44C3-4057-4227-808D-4CF668831669}" srcId="{F9B9CFC2-C4CD-4838-ABEE-57CEEE7E4E69}" destId="{FF6E748F-7BAB-49E3-B731-53506333A1C2}" srcOrd="0" destOrd="0" parTransId="{1CB90FFF-CC85-44E1-B603-5A63C27E92F4}" sibTransId="{98C6BD3F-B8F1-4358-96B5-8979CC0C1D47}"/>
    <dgm:cxn modelId="{1B19B8C3-ED1B-42A7-869A-8211D852765C}" type="presParOf" srcId="{9A11BB2F-5DFE-4245-94AD-5A903675A0B2}" destId="{C463E371-DCCC-4FF3-BE7B-9307EA3CD131}" srcOrd="0" destOrd="0" presId="urn:microsoft.com/office/officeart/2005/8/layout/default"/>
    <dgm:cxn modelId="{46A72416-B106-481C-B950-E1767A45F630}" type="presParOf" srcId="{9A11BB2F-5DFE-4245-94AD-5A903675A0B2}" destId="{F18E9897-E195-4413-8557-1DF544AD479B}" srcOrd="1" destOrd="0" presId="urn:microsoft.com/office/officeart/2005/8/layout/default"/>
    <dgm:cxn modelId="{35FFA59C-6A55-4AEE-8C6E-5B55C6E08B39}" type="presParOf" srcId="{9A11BB2F-5DFE-4245-94AD-5A903675A0B2}" destId="{7BB00DA3-1AB0-4198-9CD6-0B797CA8806F}" srcOrd="2" destOrd="0" presId="urn:microsoft.com/office/officeart/2005/8/layout/default"/>
    <dgm:cxn modelId="{FDE1A7A3-1EA7-4967-A4B2-3C03E9405A37}" type="presParOf" srcId="{9A11BB2F-5DFE-4245-94AD-5A903675A0B2}" destId="{1E8415E8-EE9A-4B11-8693-1914512D43D6}" srcOrd="3" destOrd="0" presId="urn:microsoft.com/office/officeart/2005/8/layout/default"/>
    <dgm:cxn modelId="{67D01FBB-24CC-4776-BFE0-0F41B7D624AF}" type="presParOf" srcId="{9A11BB2F-5DFE-4245-94AD-5A903675A0B2}" destId="{093F5B6D-AEC6-416D-8DD7-CBCA64CA2DF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645316-92E5-4059-809D-7F4FE46F5A1F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100B2C3-7924-4A4F-B0C1-7E79BD709527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800" dirty="0" smtClean="0">
              <a:solidFill>
                <a:schemeClr val="tx1"/>
              </a:solidFill>
            </a:rPr>
            <a:t>Create </a:t>
          </a:r>
          <a:r>
            <a:rPr lang="en-US" sz="1800" dirty="0" smtClean="0">
              <a:solidFill>
                <a:schemeClr val="tx1"/>
              </a:solidFill>
            </a:rPr>
            <a:t>an application to manage the production of pizzas for a pizza chain store.</a:t>
          </a:r>
          <a:endParaRPr lang="en-US" sz="1800" dirty="0">
            <a:solidFill>
              <a:schemeClr val="tx1"/>
            </a:solidFill>
          </a:endParaRPr>
        </a:p>
      </dgm:t>
    </dgm:pt>
    <dgm:pt modelId="{1FD95602-D4F0-4571-BE86-A721A79690BD}" type="parTrans" cxnId="{C378F43C-0C1B-48DE-99A9-CC304FB31D1D}">
      <dgm:prSet/>
      <dgm:spPr/>
      <dgm:t>
        <a:bodyPr/>
        <a:lstStyle/>
        <a:p>
          <a:endParaRPr lang="en-US"/>
        </a:p>
      </dgm:t>
    </dgm:pt>
    <dgm:pt modelId="{1F004C3C-4DED-4B4E-BEEF-D9A1DD6D1033}" type="sibTrans" cxnId="{C378F43C-0C1B-48DE-99A9-CC304FB31D1D}">
      <dgm:prSet/>
      <dgm:spPr/>
      <dgm:t>
        <a:bodyPr/>
        <a:lstStyle/>
        <a:p>
          <a:endParaRPr lang="en-US"/>
        </a:p>
      </dgm:t>
    </dgm:pt>
    <dgm:pt modelId="{90039A40-5337-46F9-9A70-64D89BDB812A}" type="pres">
      <dgm:prSet presAssocID="{3A645316-92E5-4059-809D-7F4FE46F5A1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C4A4D6-93B9-4467-9FFA-37D26039C3AF}" type="pres">
      <dgm:prSet presAssocID="{1100B2C3-7924-4A4F-B0C1-7E79BD709527}" presName="parentText" presStyleLbl="node1" presStyleIdx="0" presStyleCnt="1" custLinFactNeighborY="-2066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78F43C-0C1B-48DE-99A9-CC304FB31D1D}" srcId="{3A645316-92E5-4059-809D-7F4FE46F5A1F}" destId="{1100B2C3-7924-4A4F-B0C1-7E79BD709527}" srcOrd="0" destOrd="0" parTransId="{1FD95602-D4F0-4571-BE86-A721A79690BD}" sibTransId="{1F004C3C-4DED-4B4E-BEEF-D9A1DD6D1033}"/>
    <dgm:cxn modelId="{7DEB54BE-D1CB-4849-B58A-9AD5472DAA79}" type="presOf" srcId="{3A645316-92E5-4059-809D-7F4FE46F5A1F}" destId="{90039A40-5337-46F9-9A70-64D89BDB812A}" srcOrd="0" destOrd="0" presId="urn:microsoft.com/office/officeart/2005/8/layout/vList2"/>
    <dgm:cxn modelId="{F15B465E-C58B-4771-99CD-DD4C690988BC}" type="presOf" srcId="{1100B2C3-7924-4A4F-B0C1-7E79BD709527}" destId="{CBC4A4D6-93B9-4467-9FFA-37D26039C3AF}" srcOrd="0" destOrd="0" presId="urn:microsoft.com/office/officeart/2005/8/layout/vList2"/>
    <dgm:cxn modelId="{20BCDD42-6CF4-463E-9BE1-5F5D1337E4AC}" type="presParOf" srcId="{90039A40-5337-46F9-9A70-64D89BDB812A}" destId="{CBC4A4D6-93B9-4467-9FFA-37D26039C3A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3E371-DCCC-4FF3-BE7B-9307EA3CD131}">
      <dsp:nvSpPr>
        <dsp:cNvPr id="0" name=""/>
        <dsp:cNvSpPr/>
      </dsp:nvSpPr>
      <dsp:spPr>
        <a:xfrm>
          <a:off x="531334" y="0"/>
          <a:ext cx="2484764" cy="1490858"/>
        </a:xfrm>
        <a:prstGeom prst="rect">
          <a:avLst/>
        </a:prstGeom>
        <a:solidFill>
          <a:schemeClr val="accent4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r>
            <a:rPr lang="en-US" sz="1800" u="sng" kern="1200" dirty="0" smtClean="0">
              <a:solidFill>
                <a:schemeClr val="bg2"/>
              </a:solidFill>
            </a:rPr>
            <a:t>Weather Station                     </a:t>
          </a:r>
          <a:r>
            <a:rPr lang="en-US" sz="1600" kern="1200" dirty="0" smtClean="0">
              <a:solidFill>
                <a:schemeClr val="bg2"/>
              </a:solidFill>
            </a:rPr>
            <a:t>Device that receives the weather data</a:t>
          </a:r>
          <a:endParaRPr lang="en-US" sz="1600" kern="1200" dirty="0">
            <a:solidFill>
              <a:schemeClr val="bg2"/>
            </a:solidFill>
          </a:endParaRPr>
        </a:p>
      </dsp:txBody>
      <dsp:txXfrm>
        <a:off x="531334" y="0"/>
        <a:ext cx="2484764" cy="1490858"/>
      </dsp:txXfrm>
    </dsp:sp>
    <dsp:sp modelId="{7BB00DA3-1AB0-4198-9CD6-0B797CA8806F}">
      <dsp:nvSpPr>
        <dsp:cNvPr id="0" name=""/>
        <dsp:cNvSpPr/>
      </dsp:nvSpPr>
      <dsp:spPr>
        <a:xfrm>
          <a:off x="3273247" y="1051"/>
          <a:ext cx="2484764" cy="1490858"/>
        </a:xfrm>
        <a:prstGeom prst="rect">
          <a:avLst/>
        </a:prstGeom>
        <a:solidFill>
          <a:schemeClr val="accent4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r>
            <a:rPr lang="en-US" sz="1700" u="sng" kern="1200" dirty="0" smtClean="0">
              <a:solidFill>
                <a:schemeClr val="accent6"/>
              </a:solidFill>
            </a:rPr>
            <a:t>Weather Data Object</a:t>
          </a:r>
          <a:r>
            <a:rPr lang="en-US" sz="1700" kern="1200" dirty="0" smtClean="0">
              <a:solidFill>
                <a:schemeClr val="accent6"/>
              </a:solidFill>
            </a:rPr>
            <a:t/>
          </a:r>
          <a:br>
            <a:rPr lang="en-US" sz="1700" kern="1200" dirty="0" smtClean="0">
              <a:solidFill>
                <a:schemeClr val="accent6"/>
              </a:solidFill>
            </a:rPr>
          </a:br>
          <a:r>
            <a:rPr lang="en-US" sz="1600" kern="1200" dirty="0" smtClean="0">
              <a:solidFill>
                <a:schemeClr val="accent6"/>
              </a:solidFill>
            </a:rPr>
            <a:t>Tracks the data from the station and updates</a:t>
          </a:r>
          <a:endParaRPr lang="en-US" sz="1400" kern="1200" dirty="0">
            <a:solidFill>
              <a:schemeClr val="accent6"/>
            </a:solidFill>
          </a:endParaRPr>
        </a:p>
      </dsp:txBody>
      <dsp:txXfrm>
        <a:off x="3273247" y="1051"/>
        <a:ext cx="2484764" cy="1490858"/>
      </dsp:txXfrm>
    </dsp:sp>
    <dsp:sp modelId="{093F5B6D-AEC6-416D-8DD7-CBCA64CA2DFF}">
      <dsp:nvSpPr>
        <dsp:cNvPr id="0" name=""/>
        <dsp:cNvSpPr/>
      </dsp:nvSpPr>
      <dsp:spPr>
        <a:xfrm>
          <a:off x="1867789" y="1740387"/>
          <a:ext cx="2534062" cy="1490858"/>
        </a:xfrm>
        <a:prstGeom prst="rect">
          <a:avLst/>
        </a:prstGeom>
        <a:solidFill>
          <a:schemeClr val="accent4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r>
            <a:rPr lang="en-US" sz="1800" u="sng" kern="1200" dirty="0" smtClean="0">
              <a:solidFill>
                <a:schemeClr val="accent6"/>
              </a:solidFill>
            </a:rPr>
            <a:t>Display</a:t>
          </a:r>
          <a:r>
            <a:rPr lang="en-US" sz="2400" kern="1200" dirty="0" smtClean="0">
              <a:solidFill>
                <a:schemeClr val="accent6"/>
              </a:solidFill>
            </a:rPr>
            <a:t/>
          </a:r>
          <a:br>
            <a:rPr lang="en-US" sz="2400" kern="1200" dirty="0" smtClean="0">
              <a:solidFill>
                <a:schemeClr val="accent6"/>
              </a:solidFill>
            </a:rPr>
          </a:br>
          <a:r>
            <a:rPr lang="en-US" sz="1600" kern="1200" dirty="0" smtClean="0">
              <a:solidFill>
                <a:schemeClr val="accent6"/>
              </a:solidFill>
            </a:rPr>
            <a:t>Show the current weather conditions</a:t>
          </a:r>
          <a:endParaRPr lang="en-US" sz="1600" kern="1200" dirty="0">
            <a:solidFill>
              <a:schemeClr val="accent6"/>
            </a:solidFill>
          </a:endParaRPr>
        </a:p>
      </dsp:txBody>
      <dsp:txXfrm>
        <a:off x="1867789" y="1740387"/>
        <a:ext cx="2534062" cy="14908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C4A4D6-93B9-4467-9FFA-37D26039C3AF}">
      <dsp:nvSpPr>
        <dsp:cNvPr id="0" name=""/>
        <dsp:cNvSpPr/>
      </dsp:nvSpPr>
      <dsp:spPr>
        <a:xfrm>
          <a:off x="0" y="660073"/>
          <a:ext cx="6906750" cy="1216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Create </a:t>
          </a:r>
          <a:r>
            <a:rPr lang="en-US" sz="1800" kern="1200" dirty="0" smtClean="0">
              <a:solidFill>
                <a:schemeClr val="tx1"/>
              </a:solidFill>
            </a:rPr>
            <a:t>an application to manage the production of pizzas for a pizza chain store.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59399" y="719472"/>
        <a:ext cx="678795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a818a6b0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a818a6b0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b706bd00b_2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b706bd00b_2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b706bd00b_2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b706bd00b_2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814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786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b706bd00b_20_27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b706bd00b_20_27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b706bd00b_20_27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b706bd00b_20_27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988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b706bd00b_20_27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b706bd00b_20_27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801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b706bd00b_20_27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b706bd00b_20_27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112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b706bd00b_20_27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b706bd00b_20_27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56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b706bd00b_20_27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b706bd00b_20_27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683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42072" y="1590375"/>
            <a:ext cx="4066800" cy="16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38347" y="3331838"/>
            <a:ext cx="30741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1246375" y="2334000"/>
            <a:ext cx="298680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2"/>
          </p:nvPr>
        </p:nvSpPr>
        <p:spPr>
          <a:xfrm>
            <a:off x="4414404" y="2334028"/>
            <a:ext cx="349290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3"/>
          </p:nvPr>
        </p:nvSpPr>
        <p:spPr>
          <a:xfrm>
            <a:off x="1246375" y="1943100"/>
            <a:ext cx="29868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4"/>
          </p:nvPr>
        </p:nvSpPr>
        <p:spPr>
          <a:xfrm>
            <a:off x="4414404" y="1943100"/>
            <a:ext cx="34929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1246363" y="2334000"/>
            <a:ext cx="310650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2"/>
          </p:nvPr>
        </p:nvSpPr>
        <p:spPr>
          <a:xfrm>
            <a:off x="4791138" y="2334027"/>
            <a:ext cx="310650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3"/>
          </p:nvPr>
        </p:nvSpPr>
        <p:spPr>
          <a:xfrm>
            <a:off x="1246363" y="1943100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4"/>
          </p:nvPr>
        </p:nvSpPr>
        <p:spPr>
          <a:xfrm>
            <a:off x="4791138" y="1943100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/>
          <p:nvPr/>
        </p:nvSpPr>
        <p:spPr>
          <a:xfrm>
            <a:off x="325200" y="286425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00" name="Google Shape;100;p20"/>
          <p:cNvSpPr txBox="1">
            <a:spLocks noGrp="1"/>
          </p:cNvSpPr>
          <p:nvPr>
            <p:ph type="ctrTitle"/>
          </p:nvPr>
        </p:nvSpPr>
        <p:spPr>
          <a:xfrm>
            <a:off x="913510" y="1324263"/>
            <a:ext cx="3658500" cy="84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1"/>
          </p:nvPr>
        </p:nvSpPr>
        <p:spPr>
          <a:xfrm>
            <a:off x="913375" y="2243213"/>
            <a:ext cx="3658500" cy="12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4840100" y="2651900"/>
            <a:ext cx="3370500" cy="8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CREDITS: This presentation template was created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including icons by </a:t>
            </a:r>
            <a:r>
              <a:rPr lang="en" sz="1200" b="1" u="sng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3"/>
              </a:rPr>
              <a:t>Flaticon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and content by </a:t>
            </a:r>
            <a:r>
              <a:rPr lang="en" sz="12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Natalia González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and </a:t>
            </a:r>
            <a:r>
              <a:rPr lang="en" sz="12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Ana Landa</a:t>
            </a:r>
            <a:endParaRPr sz="1200" b="1" u="sng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accen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solidFill>
          <a:schemeClr val="accen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2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9_1_3">
    <p:bg>
      <p:bgPr>
        <a:solidFill>
          <a:schemeClr val="accent4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42072" y="1590375"/>
            <a:ext cx="4066800" cy="16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38347" y="3331838"/>
            <a:ext cx="30741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395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41440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842797" y="1601375"/>
            <a:ext cx="9009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20000" y="316712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41440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842797" y="1601375"/>
            <a:ext cx="9009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20000" y="316712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8884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905200" y="1824525"/>
            <a:ext cx="5333700" cy="24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84332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246375" y="1943100"/>
            <a:ext cx="29868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1246375" y="2332225"/>
            <a:ext cx="2986800" cy="18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4910886" y="1943100"/>
            <a:ext cx="29868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910886" y="2332252"/>
            <a:ext cx="2986800" cy="18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1194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cLaren"/>
              <a:ea typeface="McLaren"/>
              <a:cs typeface="McLaren"/>
              <a:sym typeface="McLaren"/>
            </a:endParaRPr>
          </a:p>
        </p:txBody>
      </p:sp>
    </p:spTree>
    <p:extLst>
      <p:ext uri="{BB962C8B-B14F-4D97-AF65-F5344CB8AC3E}">
        <p14:creationId xmlns:p14="http://schemas.microsoft.com/office/powerpoint/2010/main" val="6616062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2" name="Google Shape;32;p7"/>
          <p:cNvSpPr txBox="1">
            <a:spLocks noGrp="1"/>
          </p:cNvSpPr>
          <p:nvPr>
            <p:ph type="ctrTitle"/>
          </p:nvPr>
        </p:nvSpPr>
        <p:spPr>
          <a:xfrm>
            <a:off x="720975" y="1316325"/>
            <a:ext cx="38601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720975" y="1728675"/>
            <a:ext cx="3860100" cy="24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34379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46851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135550" y="12653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49499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20000" y="3865100"/>
            <a:ext cx="7704000" cy="7389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12491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rgbClr val="F9F9F9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67391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45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905200" y="1824525"/>
            <a:ext cx="5333700" cy="24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1246375" y="2334000"/>
            <a:ext cx="298680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2"/>
          </p:nvPr>
        </p:nvSpPr>
        <p:spPr>
          <a:xfrm>
            <a:off x="4414404" y="2334028"/>
            <a:ext cx="349290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3"/>
          </p:nvPr>
        </p:nvSpPr>
        <p:spPr>
          <a:xfrm>
            <a:off x="1246375" y="1943100"/>
            <a:ext cx="29868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4"/>
          </p:nvPr>
        </p:nvSpPr>
        <p:spPr>
          <a:xfrm>
            <a:off x="4414404" y="1943100"/>
            <a:ext cx="34929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05374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1246363" y="2334000"/>
            <a:ext cx="310650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2"/>
          </p:nvPr>
        </p:nvSpPr>
        <p:spPr>
          <a:xfrm>
            <a:off x="4791138" y="2334027"/>
            <a:ext cx="310650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3"/>
          </p:nvPr>
        </p:nvSpPr>
        <p:spPr>
          <a:xfrm>
            <a:off x="1246363" y="1943100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4"/>
          </p:nvPr>
        </p:nvSpPr>
        <p:spPr>
          <a:xfrm>
            <a:off x="4791138" y="1943100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49577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/>
          <p:nvPr/>
        </p:nvSpPr>
        <p:spPr>
          <a:xfrm>
            <a:off x="325200" y="286425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00" name="Google Shape;100;p20"/>
          <p:cNvSpPr txBox="1">
            <a:spLocks noGrp="1"/>
          </p:cNvSpPr>
          <p:nvPr>
            <p:ph type="ctrTitle"/>
          </p:nvPr>
        </p:nvSpPr>
        <p:spPr>
          <a:xfrm>
            <a:off x="913510" y="1324263"/>
            <a:ext cx="3658500" cy="84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1"/>
          </p:nvPr>
        </p:nvSpPr>
        <p:spPr>
          <a:xfrm>
            <a:off x="913375" y="2243213"/>
            <a:ext cx="3658500" cy="12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4840100" y="2651900"/>
            <a:ext cx="3370500" cy="8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Manrope Medium"/>
                <a:ea typeface="Manrope Medium"/>
                <a:cs typeface="Manrope Medium"/>
                <a:sym typeface="Manrope Medium"/>
              </a:rPr>
              <a:t>CREDITS: This presentation template was created by </a:t>
            </a:r>
            <a:r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313131"/>
                </a:solidFill>
                <a:effectLst/>
                <a:uLnTx/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/>
              </a:rPr>
              <a:t>Slidesgo</a:t>
            </a: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Manrope Medium"/>
                <a:ea typeface="Manrope Medium"/>
                <a:cs typeface="Manrope Medium"/>
                <a:sym typeface="Manrope Medium"/>
              </a:rPr>
              <a:t>, including icons by </a:t>
            </a:r>
            <a:r>
              <a:rPr kumimoji="0" lang="en" sz="1200" b="1" i="0" u="sng" strike="noStrike" kern="0" cap="none" spc="0" normalizeH="0" baseline="0" noProof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Manrope"/>
                <a:ea typeface="Manrope"/>
                <a:cs typeface="Manrope"/>
                <a:sym typeface="Manrope"/>
                <a:hlinkClick r:id="rId3"/>
              </a:rPr>
              <a:t>Flaticon</a:t>
            </a: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Manrope Medium"/>
                <a:ea typeface="Manrope Medium"/>
                <a:cs typeface="Manrope Medium"/>
                <a:sym typeface="Manrope Medium"/>
              </a:rPr>
              <a:t> and content by </a:t>
            </a:r>
            <a:r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Manrope"/>
                <a:ea typeface="Manrope"/>
                <a:cs typeface="Manrope"/>
                <a:sym typeface="Manrope"/>
              </a:rPr>
              <a:t>Natalia González</a:t>
            </a: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Manrope Medium"/>
                <a:ea typeface="Manrope Medium"/>
                <a:cs typeface="Manrope Medium"/>
                <a:sym typeface="Manrope Medium"/>
              </a:rPr>
              <a:t> and </a:t>
            </a:r>
            <a:r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Manrope"/>
                <a:ea typeface="Manrope"/>
                <a:cs typeface="Manrope"/>
                <a:sym typeface="Manrope"/>
              </a:rPr>
              <a:t>Ana Landa</a:t>
            </a:r>
            <a:endParaRPr kumimoji="0" sz="1200" b="1" i="0" u="sng" strike="noStrike" kern="0" cap="none" spc="0" normalizeH="0" baseline="0" noProof="0">
              <a:ln>
                <a:noFill/>
              </a:ln>
              <a:solidFill>
                <a:srgbClr val="313131"/>
              </a:solidFill>
              <a:effectLst/>
              <a:uLnTx/>
              <a:uFillTx/>
              <a:latin typeface="Manrope"/>
              <a:ea typeface="Manrope"/>
              <a:cs typeface="Manrope"/>
              <a:sym typeface="Manrope"/>
            </a:endParaRPr>
          </a:p>
        </p:txBody>
      </p:sp>
    </p:spTree>
    <p:extLst>
      <p:ext uri="{BB962C8B-B14F-4D97-AF65-F5344CB8AC3E}">
        <p14:creationId xmlns:p14="http://schemas.microsoft.com/office/powerpoint/2010/main" val="26934020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cLaren"/>
              <a:ea typeface="McLaren"/>
              <a:cs typeface="McLaren"/>
              <a:sym typeface="McLaren"/>
            </a:endParaRPr>
          </a:p>
        </p:txBody>
      </p:sp>
    </p:spTree>
    <p:extLst>
      <p:ext uri="{BB962C8B-B14F-4D97-AF65-F5344CB8AC3E}">
        <p14:creationId xmlns:p14="http://schemas.microsoft.com/office/powerpoint/2010/main" val="23957107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accen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cLaren"/>
              <a:ea typeface="McLaren"/>
              <a:cs typeface="McLaren"/>
              <a:sym typeface="McLaren"/>
            </a:endParaRPr>
          </a:p>
        </p:txBody>
      </p:sp>
    </p:spTree>
    <p:extLst>
      <p:ext uri="{BB962C8B-B14F-4D97-AF65-F5344CB8AC3E}">
        <p14:creationId xmlns:p14="http://schemas.microsoft.com/office/powerpoint/2010/main" val="33201161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solidFill>
          <a:schemeClr val="accen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cLaren"/>
              <a:ea typeface="McLaren"/>
              <a:cs typeface="McLaren"/>
              <a:sym typeface="McLaren"/>
            </a:endParaRPr>
          </a:p>
        </p:txBody>
      </p:sp>
    </p:spTree>
    <p:extLst>
      <p:ext uri="{BB962C8B-B14F-4D97-AF65-F5344CB8AC3E}">
        <p14:creationId xmlns:p14="http://schemas.microsoft.com/office/powerpoint/2010/main" val="30408230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cLaren"/>
              <a:ea typeface="McLaren"/>
              <a:cs typeface="McLaren"/>
              <a:sym typeface="McLaren"/>
            </a:endParaRPr>
          </a:p>
        </p:txBody>
      </p:sp>
    </p:spTree>
    <p:extLst>
      <p:ext uri="{BB962C8B-B14F-4D97-AF65-F5344CB8AC3E}">
        <p14:creationId xmlns:p14="http://schemas.microsoft.com/office/powerpoint/2010/main" val="22136984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bg>
      <p:bgPr>
        <a:solidFill>
          <a:schemeClr val="accent4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cLaren"/>
              <a:ea typeface="McLaren"/>
              <a:cs typeface="McLaren"/>
              <a:sym typeface="McLaren"/>
            </a:endParaRPr>
          </a:p>
        </p:txBody>
      </p:sp>
    </p:spTree>
    <p:extLst>
      <p:ext uri="{BB962C8B-B14F-4D97-AF65-F5344CB8AC3E}">
        <p14:creationId xmlns:p14="http://schemas.microsoft.com/office/powerpoint/2010/main" val="202148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2" name="Google Shape;32;p7"/>
          <p:cNvSpPr txBox="1">
            <a:spLocks noGrp="1"/>
          </p:cNvSpPr>
          <p:nvPr>
            <p:ph type="ctrTitle"/>
          </p:nvPr>
        </p:nvSpPr>
        <p:spPr>
          <a:xfrm>
            <a:off x="720975" y="1316325"/>
            <a:ext cx="38601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720975" y="1728675"/>
            <a:ext cx="3860100" cy="24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135550" y="12653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20000" y="3865100"/>
            <a:ext cx="7704000" cy="7389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rgbClr val="F9F9F9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3" r:id="rId11"/>
    <p:sldLayoutId id="214748366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63404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10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slide" Target="slide11.xml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diagramData" Target="../diagrams/data2.xml"/><Relationship Id="rId5" Type="http://schemas.openxmlformats.org/officeDocument/2006/relationships/slide" Target="slide9.xml"/><Relationship Id="rId10" Type="http://schemas.microsoft.com/office/2007/relationships/diagramDrawing" Target="../diagrams/drawing2.xml"/><Relationship Id="rId4" Type="http://schemas.openxmlformats.org/officeDocument/2006/relationships/slide" Target="slide10.xml"/><Relationship Id="rId9" Type="http://schemas.openxmlformats.org/officeDocument/2006/relationships/diagramColors" Target="../diagrams/colors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slide" Target="slide10.xml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6" Type="http://schemas.openxmlformats.org/officeDocument/2006/relationships/slide" Target="slide12.xml"/><Relationship Id="rId11" Type="http://schemas.microsoft.com/office/2007/relationships/diagramDrawing" Target="../diagrams/drawing1.xml"/><Relationship Id="rId5" Type="http://schemas.openxmlformats.org/officeDocument/2006/relationships/slide" Target="slide9.xml"/><Relationship Id="rId10" Type="http://schemas.openxmlformats.org/officeDocument/2006/relationships/diagramColors" Target="../diagrams/colors1.xml"/><Relationship Id="rId4" Type="http://schemas.openxmlformats.org/officeDocument/2006/relationships/slide" Target="slide11.xml"/><Relationship Id="rId9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slide" Target="slide9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29">
            <a:hlinkClick r:id="rId4" action="ppaction://hlinksldjump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5" name="Google Shape;125;p29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6" name="Google Shape;126;p29">
            <a:hlinkClick r:id="rId3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7" name="Google Shape;127;p29">
            <a:hlinkClick r:id="rId3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8" name="Google Shape;128;p29">
            <a:hlinkClick r:id="rId5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9" name="Google Shape;129;p29">
            <a:hlinkClick r:id="rId6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30" name="Google Shape;130;p29">
            <a:hlinkClick r:id="rId5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31" name="Google Shape;131;p29"/>
          <p:cNvSpPr txBox="1">
            <a:spLocks noGrp="1"/>
          </p:cNvSpPr>
          <p:nvPr>
            <p:ph type="ctrTitle"/>
          </p:nvPr>
        </p:nvSpPr>
        <p:spPr>
          <a:xfrm>
            <a:off x="1282458" y="1547845"/>
            <a:ext cx="6591342" cy="16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0" dirty="0" smtClean="0">
                <a:solidFill>
                  <a:schemeClr val="accent3"/>
                </a:solidFill>
              </a:rPr>
              <a:t>#</a:t>
            </a:r>
            <a:r>
              <a:rPr lang="en" sz="7000" dirty="0" smtClean="0"/>
              <a:t>Factory</a:t>
            </a:r>
            <a:r>
              <a:rPr lang="en" sz="7000" dirty="0" smtClean="0"/>
              <a:t/>
            </a:r>
            <a:br>
              <a:rPr lang="en" sz="7000" dirty="0" smtClean="0"/>
            </a:br>
            <a:r>
              <a:rPr lang="en" sz="7000" dirty="0" smtClean="0"/>
              <a:t>Pattern</a:t>
            </a:r>
            <a:endParaRPr sz="4800" dirty="0"/>
          </a:p>
        </p:txBody>
      </p:sp>
      <p:sp>
        <p:nvSpPr>
          <p:cNvPr id="132" name="Google Shape;132;p29"/>
          <p:cNvSpPr txBox="1">
            <a:spLocks noGrp="1"/>
          </p:cNvSpPr>
          <p:nvPr>
            <p:ph type="subTitle" idx="1"/>
          </p:nvPr>
        </p:nvSpPr>
        <p:spPr>
          <a:xfrm>
            <a:off x="5140003" y="3415189"/>
            <a:ext cx="3074100" cy="1057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Presenters: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Lê</a:t>
            </a:r>
            <a:r>
              <a:rPr lang="en-US" dirty="0" smtClean="0"/>
              <a:t> An </a:t>
            </a:r>
            <a:r>
              <a:rPr lang="en-US" dirty="0" err="1" smtClean="0"/>
              <a:t>Phú</a:t>
            </a:r>
            <a:r>
              <a:rPr lang="en-US" dirty="0" smtClean="0"/>
              <a:t> – 10421100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Phan Tâm Như - 10421122</a:t>
            </a:r>
            <a:endParaRPr dirty="0"/>
          </a:p>
        </p:txBody>
      </p:sp>
      <p:grpSp>
        <p:nvGrpSpPr>
          <p:cNvPr id="150" name="Google Shape;150;p29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51" name="Google Shape;151;p29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4" name="Google Shape;154;p29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1" name="Google Shape;201;p32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2" name="Google Shape;202;p32">
            <a:hlinkClick r:id="rId3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3" name="Google Shape;203;p32">
            <a:hlinkClick r:id="rId3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4" name="Google Shape;204;p32">
            <a:hlinkClick r:id="rId4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5" name="Google Shape;205;p32">
            <a:hlinkClick r:id="rId5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6" name="Google Shape;206;p32">
            <a:hlinkClick r:id="rId4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208" name="Google Shape;208;p32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09" name="Google Shape;209;p32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2" name="Google Shape;212;p32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32"/>
          <p:cNvSpPr txBox="1">
            <a:spLocks noGrp="1"/>
          </p:cNvSpPr>
          <p:nvPr>
            <p:ph type="ctrTitle"/>
          </p:nvPr>
        </p:nvSpPr>
        <p:spPr>
          <a:xfrm>
            <a:off x="713250" y="992787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Description</a:t>
            </a:r>
            <a:endParaRPr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32025595"/>
              </p:ext>
            </p:extLst>
          </p:nvPr>
        </p:nvGraphicFramePr>
        <p:xfrm>
          <a:off x="1118625" y="1581550"/>
          <a:ext cx="6906750" cy="3039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1" name="Google Shape;201;p32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2" name="Google Shape;202;p32">
            <a:hlinkClick r:id="rId3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3" name="Google Shape;203;p32">
            <a:hlinkClick r:id="rId3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4" name="Google Shape;204;p32">
            <a:hlinkClick r:id="rId4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5" name="Google Shape;205;p32">
            <a:hlinkClick r:id="rId5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6" name="Google Shape;206;p32">
            <a:hlinkClick r:id="rId4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208" name="Google Shape;208;p32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09" name="Google Shape;209;p32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2" name="Google Shape;212;p32"/>
          <p:cNvCxnSpPr/>
          <p:nvPr/>
        </p:nvCxnSpPr>
        <p:spPr>
          <a:xfrm>
            <a:off x="316341" y="676075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32"/>
          <p:cNvSpPr txBox="1">
            <a:spLocks noGrp="1"/>
          </p:cNvSpPr>
          <p:nvPr>
            <p:ph type="ctrTitle"/>
          </p:nvPr>
        </p:nvSpPr>
        <p:spPr>
          <a:xfrm>
            <a:off x="634350" y="856371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Implementation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068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27181" y="2166963"/>
            <a:ext cx="3494568" cy="16891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grpSp>
        <p:nvGrpSpPr>
          <p:cNvPr id="519" name="Google Shape;519;p43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520" name="Google Shape;520;p43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23" name="Google Shape;523;p43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5" name="Google Shape;525;p43"/>
          <p:cNvSpPr txBox="1">
            <a:spLocks noGrp="1"/>
          </p:cNvSpPr>
          <p:nvPr>
            <p:ph type="ctrTitle"/>
          </p:nvPr>
        </p:nvSpPr>
        <p:spPr>
          <a:xfrm>
            <a:off x="1969609" y="1926997"/>
            <a:ext cx="5054968" cy="11706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#</a:t>
            </a:r>
            <a:r>
              <a:rPr lang="en" dirty="0" smtClean="0"/>
              <a:t>Thanks!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30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1" name="Google Shape;161;p30">
            <a:hlinkClick r:id="rId3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2" name="Google Shape;162;p30">
            <a:hlinkClick r:id="rId3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rId4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rId5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5" name="Google Shape;165;p30">
            <a:hlinkClick r:id="rId4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" name="Google Shape;173;p30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00B050"/>
                </a:solidFill>
              </a:rPr>
              <a:t>#</a:t>
            </a:r>
            <a:r>
              <a:rPr lang="en" dirty="0" smtClean="0">
                <a:solidFill>
                  <a:schemeClr val="accent4">
                    <a:lumMod val="50000"/>
                  </a:schemeClr>
                </a:solidFill>
              </a:rPr>
              <a:t>Table of Contents</a:t>
            </a:r>
            <a:endParaRPr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137" y="1694120"/>
            <a:ext cx="7513675" cy="6450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1. Overview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5137" y="2771244"/>
            <a:ext cx="7513675" cy="645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2</a:t>
            </a:r>
            <a:r>
              <a:rPr lang="en-US" sz="3200" dirty="0" smtClean="0">
                <a:solidFill>
                  <a:schemeClr val="tx1"/>
                </a:solidFill>
              </a:rPr>
              <a:t>. Implementation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" action="ppaction://noaction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9" name="Google Shape;179;p31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4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3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3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5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6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5F5FF5"/>
                </a:solidFill>
                <a:effectLst/>
                <a:uLnTx/>
                <a:uFillTx/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5F5FF5"/>
              </a:solidFill>
              <a:effectLst/>
              <a:uLnTx/>
              <a:uFillTx/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" name="Google Shape;195;p31"/>
          <p:cNvSpPr txBox="1">
            <a:spLocks noGrp="1"/>
          </p:cNvSpPr>
          <p:nvPr>
            <p:ph type="ctrTitle"/>
          </p:nvPr>
        </p:nvSpPr>
        <p:spPr>
          <a:xfrm>
            <a:off x="494850" y="780688"/>
            <a:ext cx="8236688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</a:t>
            </a:r>
            <a:r>
              <a:rPr lang="en-US" dirty="0" smtClean="0"/>
              <a:t>Pizza Factory overview</a:t>
            </a:r>
            <a:endParaRPr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1422991" y="1423326"/>
          <a:ext cx="6298018" cy="3232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34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3" name="Google Shape;223;p33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4" name="Google Shape;224;p33">
            <a:hlinkClick r:id="rId3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5" name="Google Shape;225;p33">
            <a:hlinkClick r:id="rId3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6" name="Google Shape;226;p33">
            <a:hlinkClick r:id="rId4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7" name="Google Shape;227;p33">
            <a:hlinkClick r:id="rId5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8" name="Google Shape;228;p33">
            <a:hlinkClick r:id="rId4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0" name="Google Shape;230;p33"/>
          <p:cNvSpPr txBox="1">
            <a:spLocks noGrp="1"/>
          </p:cNvSpPr>
          <p:nvPr>
            <p:ph type="subTitle" idx="1"/>
          </p:nvPr>
        </p:nvSpPr>
        <p:spPr>
          <a:xfrm>
            <a:off x="1016832" y="2209852"/>
            <a:ext cx="724821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" lvl="0" indent="0">
              <a:buNone/>
            </a:pPr>
            <a:r>
              <a:rPr lang="en-US" dirty="0"/>
              <a:t>The </a:t>
            </a:r>
            <a:r>
              <a:rPr lang="en-US" dirty="0" smtClean="0"/>
              <a:t>Factory </a:t>
            </a:r>
            <a:r>
              <a:rPr lang="en-US" dirty="0"/>
              <a:t>Pattern defines </a:t>
            </a:r>
            <a:r>
              <a:rPr lang="en-US" dirty="0" smtClean="0"/>
              <a:t>an interface for creating an object, but lets subclasses decide which class to instantiate.</a:t>
            </a:r>
          </a:p>
          <a:p>
            <a:pPr marL="2540" lvl="0" indent="0">
              <a:buNone/>
            </a:pPr>
            <a:endParaRPr lang="en-US" dirty="0" smtClean="0"/>
          </a:p>
          <a:p>
            <a:pPr marL="2540" indent="0">
              <a:buNone/>
            </a:pPr>
            <a:r>
              <a:rPr lang="en-US" dirty="0" smtClean="0"/>
              <a:t>Factory </a:t>
            </a:r>
            <a:r>
              <a:rPr lang="en-US" dirty="0"/>
              <a:t>Pattern is a </a:t>
            </a:r>
            <a:r>
              <a:rPr lang="en-US" dirty="0" smtClean="0"/>
              <a:t>creational</a:t>
            </a:r>
            <a:r>
              <a:rPr lang="en-US" dirty="0" smtClean="0"/>
              <a:t> </a:t>
            </a:r>
            <a:r>
              <a:rPr lang="en-US" dirty="0"/>
              <a:t>pattern. </a:t>
            </a:r>
          </a:p>
          <a:p>
            <a:pPr marL="2540" lvl="0" indent="0">
              <a:buNone/>
            </a:pPr>
            <a:endParaRPr lang="en-US" dirty="0" smtClean="0"/>
          </a:p>
        </p:txBody>
      </p:sp>
      <p:sp>
        <p:nvSpPr>
          <p:cNvPr id="232" name="Google Shape;232;p33"/>
          <p:cNvSpPr txBox="1">
            <a:spLocks noGrp="1"/>
          </p:cNvSpPr>
          <p:nvPr>
            <p:ph type="subTitle" idx="3"/>
          </p:nvPr>
        </p:nvSpPr>
        <p:spPr>
          <a:xfrm>
            <a:off x="790716" y="1631150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 smtClean="0"/>
              <a:t>Definition</a:t>
            </a:r>
            <a:endParaRPr sz="2000" u="sng" dirty="0"/>
          </a:p>
        </p:txBody>
      </p:sp>
      <p:sp>
        <p:nvSpPr>
          <p:cNvPr id="234" name="Google Shape;234;p33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Factory</a:t>
            </a:r>
            <a:r>
              <a:rPr lang="en" dirty="0" smtClean="0"/>
              <a:t> Method</a:t>
            </a:r>
            <a:endParaRPr dirty="0"/>
          </a:p>
        </p:txBody>
      </p:sp>
      <p:grpSp>
        <p:nvGrpSpPr>
          <p:cNvPr id="235" name="Google Shape;235;p33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36" name="Google Shape;236;p33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3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9" name="Google Shape;239;p33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3" name="Google Shape;223;p33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4" name="Google Shape;224;p33">
            <a:hlinkClick r:id="rId3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5" name="Google Shape;225;p33">
            <a:hlinkClick r:id="rId3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6" name="Google Shape;226;p33">
            <a:hlinkClick r:id="rId4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7" name="Google Shape;227;p33">
            <a:hlinkClick r:id="rId5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8" name="Google Shape;228;p33">
            <a:hlinkClick r:id="rId4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0" name="Google Shape;230;p33"/>
          <p:cNvSpPr txBox="1">
            <a:spLocks noGrp="1"/>
          </p:cNvSpPr>
          <p:nvPr>
            <p:ph type="subTitle" idx="1"/>
          </p:nvPr>
        </p:nvSpPr>
        <p:spPr>
          <a:xfrm>
            <a:off x="1016832" y="2209852"/>
            <a:ext cx="724821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" lvl="0" indent="0">
              <a:buNone/>
            </a:pPr>
            <a:r>
              <a:rPr lang="en-US" dirty="0"/>
              <a:t>Abstract factory pattern has creational purpose and provides an interface for creating families of related or dependent objects without specifying their concrete </a:t>
            </a:r>
            <a:r>
              <a:rPr lang="en-US" dirty="0" smtClean="0"/>
              <a:t>classes.</a:t>
            </a:r>
          </a:p>
          <a:p>
            <a:pPr marL="2540" lvl="0" indent="0">
              <a:buNone/>
            </a:pPr>
            <a:endParaRPr lang="en-US" dirty="0" smtClean="0"/>
          </a:p>
          <a:p>
            <a:pPr marL="2540" indent="0">
              <a:buNone/>
            </a:pPr>
            <a:r>
              <a:rPr lang="en-US" dirty="0" smtClean="0"/>
              <a:t>Abstract F</a:t>
            </a:r>
            <a:r>
              <a:rPr lang="en-US" dirty="0" smtClean="0"/>
              <a:t>actory is </a:t>
            </a:r>
            <a:r>
              <a:rPr lang="en-US" dirty="0"/>
              <a:t>a </a:t>
            </a:r>
            <a:r>
              <a:rPr lang="en-US" dirty="0" smtClean="0"/>
              <a:t>creational</a:t>
            </a:r>
            <a:r>
              <a:rPr lang="en-US" dirty="0" smtClean="0"/>
              <a:t> </a:t>
            </a:r>
            <a:r>
              <a:rPr lang="en-US" dirty="0"/>
              <a:t>pattern. </a:t>
            </a:r>
          </a:p>
          <a:p>
            <a:pPr marL="2540" lvl="0" indent="0">
              <a:buNone/>
            </a:pPr>
            <a:endParaRPr lang="en-US" dirty="0" smtClean="0"/>
          </a:p>
        </p:txBody>
      </p:sp>
      <p:sp>
        <p:nvSpPr>
          <p:cNvPr id="232" name="Google Shape;232;p33"/>
          <p:cNvSpPr txBox="1">
            <a:spLocks noGrp="1"/>
          </p:cNvSpPr>
          <p:nvPr>
            <p:ph type="subTitle" idx="3"/>
          </p:nvPr>
        </p:nvSpPr>
        <p:spPr>
          <a:xfrm>
            <a:off x="790716" y="1631150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 smtClean="0"/>
              <a:t>Definition</a:t>
            </a:r>
            <a:endParaRPr sz="2000" u="sng" dirty="0"/>
          </a:p>
        </p:txBody>
      </p:sp>
      <p:sp>
        <p:nvSpPr>
          <p:cNvPr id="234" name="Google Shape;234;p33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Abstract Factory</a:t>
            </a:r>
            <a:endParaRPr dirty="0"/>
          </a:p>
        </p:txBody>
      </p:sp>
      <p:grpSp>
        <p:nvGrpSpPr>
          <p:cNvPr id="235" name="Google Shape;235;p33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36" name="Google Shape;236;p33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3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9" name="Google Shape;239;p33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092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3" name="Google Shape;223;p33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4" name="Google Shape;224;p33">
            <a:hlinkClick r:id="rId3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5" name="Google Shape;225;p33">
            <a:hlinkClick r:id="rId3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6" name="Google Shape;226;p33">
            <a:hlinkClick r:id="rId4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7" name="Google Shape;227;p33">
            <a:hlinkClick r:id="rId5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8" name="Google Shape;228;p33">
            <a:hlinkClick r:id="rId4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0" name="Google Shape;230;p33"/>
          <p:cNvSpPr txBox="1">
            <a:spLocks noGrp="1"/>
          </p:cNvSpPr>
          <p:nvPr>
            <p:ph type="subTitle" idx="1"/>
          </p:nvPr>
        </p:nvSpPr>
        <p:spPr>
          <a:xfrm>
            <a:off x="1016832" y="2209852"/>
            <a:ext cx="724821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8290" indent="-285750">
              <a:lnSpc>
                <a:spcPct val="150000"/>
              </a:lnSpc>
            </a:pPr>
            <a:r>
              <a:rPr lang="en-US" dirty="0" smtClean="0"/>
              <a:t>A class wants its subclasses to specify the objects it creates.</a:t>
            </a:r>
          </a:p>
          <a:p>
            <a:pPr marL="288290" indent="-285750">
              <a:lnSpc>
                <a:spcPct val="150000"/>
              </a:lnSpc>
            </a:pPr>
            <a:r>
              <a:rPr lang="en-US" dirty="0" smtClean="0"/>
              <a:t>A class don’t know the exact types and dependencies of the objects that it has to work with.</a:t>
            </a:r>
            <a:endParaRPr lang="en-US" dirty="0" smtClean="0"/>
          </a:p>
        </p:txBody>
      </p:sp>
      <p:sp>
        <p:nvSpPr>
          <p:cNvPr id="232" name="Google Shape;232;p33"/>
          <p:cNvSpPr txBox="1">
            <a:spLocks noGrp="1"/>
          </p:cNvSpPr>
          <p:nvPr>
            <p:ph type="subTitle" idx="3"/>
          </p:nvPr>
        </p:nvSpPr>
        <p:spPr>
          <a:xfrm>
            <a:off x="790716" y="1631150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 smtClean="0"/>
              <a:t>When to use</a:t>
            </a:r>
            <a:endParaRPr sz="2000" u="sng" dirty="0"/>
          </a:p>
        </p:txBody>
      </p:sp>
      <p:sp>
        <p:nvSpPr>
          <p:cNvPr id="234" name="Google Shape;234;p33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Factory</a:t>
            </a:r>
            <a:r>
              <a:rPr lang="en" dirty="0" smtClean="0"/>
              <a:t> </a:t>
            </a:r>
            <a:r>
              <a:rPr lang="en" dirty="0" smtClean="0"/>
              <a:t>Pattern</a:t>
            </a:r>
            <a:endParaRPr dirty="0"/>
          </a:p>
        </p:txBody>
      </p:sp>
      <p:grpSp>
        <p:nvGrpSpPr>
          <p:cNvPr id="235" name="Google Shape;235;p33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36" name="Google Shape;236;p33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3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9" name="Google Shape;239;p33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776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3" name="Google Shape;223;p33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4" name="Google Shape;224;p33">
            <a:hlinkClick r:id="rId3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5" name="Google Shape;225;p33">
            <a:hlinkClick r:id="rId3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6" name="Google Shape;226;p33">
            <a:hlinkClick r:id="rId4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7" name="Google Shape;227;p33">
            <a:hlinkClick r:id="rId5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8" name="Google Shape;228;p33">
            <a:hlinkClick r:id="rId4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0" name="Google Shape;230;p33"/>
          <p:cNvSpPr txBox="1">
            <a:spLocks noGrp="1"/>
          </p:cNvSpPr>
          <p:nvPr>
            <p:ph type="subTitle" idx="1"/>
          </p:nvPr>
        </p:nvSpPr>
        <p:spPr>
          <a:xfrm>
            <a:off x="1016832" y="2209852"/>
            <a:ext cx="724821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8290" indent="-285750">
              <a:lnSpc>
                <a:spcPct val="150000"/>
              </a:lnSpc>
            </a:pPr>
            <a:r>
              <a:rPr lang="en-US" dirty="0" smtClean="0"/>
              <a:t>When </a:t>
            </a:r>
            <a:r>
              <a:rPr lang="en-US" dirty="0"/>
              <a:t>your code needs to work with various families of related products, but you don’t want it to depend on the concrete classes of those </a:t>
            </a:r>
            <a:r>
              <a:rPr lang="en-US" dirty="0" smtClean="0"/>
              <a:t>products.</a:t>
            </a:r>
          </a:p>
        </p:txBody>
      </p:sp>
      <p:sp>
        <p:nvSpPr>
          <p:cNvPr id="232" name="Google Shape;232;p33"/>
          <p:cNvSpPr txBox="1">
            <a:spLocks noGrp="1"/>
          </p:cNvSpPr>
          <p:nvPr>
            <p:ph type="subTitle" idx="3"/>
          </p:nvPr>
        </p:nvSpPr>
        <p:spPr>
          <a:xfrm>
            <a:off x="790716" y="1631150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 smtClean="0"/>
              <a:t>When to use</a:t>
            </a:r>
            <a:endParaRPr sz="2000" u="sng" dirty="0"/>
          </a:p>
        </p:txBody>
      </p:sp>
      <p:sp>
        <p:nvSpPr>
          <p:cNvPr id="234" name="Google Shape;234;p33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Abstract Factory</a:t>
            </a:r>
            <a:endParaRPr dirty="0"/>
          </a:p>
        </p:txBody>
      </p:sp>
      <p:grpSp>
        <p:nvGrpSpPr>
          <p:cNvPr id="235" name="Google Shape;235;p33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36" name="Google Shape;236;p33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3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9" name="Google Shape;239;p33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5220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3" name="Google Shape;223;p33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4" name="Google Shape;224;p33">
            <a:hlinkClick r:id="rId3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5" name="Google Shape;225;p33">
            <a:hlinkClick r:id="rId3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6" name="Google Shape;226;p33">
            <a:hlinkClick r:id="rId4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7" name="Google Shape;227;p33">
            <a:hlinkClick r:id="rId5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8" name="Google Shape;228;p33">
            <a:hlinkClick r:id="rId4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0" name="Google Shape;230;p33"/>
          <p:cNvSpPr txBox="1">
            <a:spLocks noGrp="1"/>
          </p:cNvSpPr>
          <p:nvPr>
            <p:ph type="subTitle" idx="1"/>
          </p:nvPr>
        </p:nvSpPr>
        <p:spPr>
          <a:xfrm>
            <a:off x="1016832" y="2209852"/>
            <a:ext cx="724821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829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Can swap algorithms used inside an object at runtime.</a:t>
            </a:r>
          </a:p>
          <a:p>
            <a:pPr marL="28829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Can isolate the implementation of an algorithm from the code that uses it.</a:t>
            </a:r>
          </a:p>
          <a:p>
            <a:pPr marL="2540" indent="0">
              <a:lnSpc>
                <a:spcPct val="150000"/>
              </a:lnSpc>
              <a:buNone/>
            </a:pPr>
            <a:endParaRPr lang="en-US" dirty="0"/>
          </a:p>
          <a:p>
            <a:pPr marL="288290" indent="-285750">
              <a:lnSpc>
                <a:spcPct val="150000"/>
              </a:lnSpc>
              <a:buFont typeface="Manrope Medium" panose="020B0604020202020204" charset="0"/>
              <a:buChar char="×"/>
            </a:pPr>
            <a:r>
              <a:rPr lang="en-US" dirty="0" smtClean="0"/>
              <a:t>Have to distinguish the differences between strategies to select a proper one.</a:t>
            </a:r>
          </a:p>
          <a:p>
            <a:pPr marL="288290" indent="-285750">
              <a:lnSpc>
                <a:spcPct val="150000"/>
              </a:lnSpc>
            </a:pPr>
            <a:endParaRPr lang="en-US" dirty="0"/>
          </a:p>
        </p:txBody>
      </p:sp>
      <p:sp>
        <p:nvSpPr>
          <p:cNvPr id="232" name="Google Shape;232;p33"/>
          <p:cNvSpPr txBox="1">
            <a:spLocks noGrp="1"/>
          </p:cNvSpPr>
          <p:nvPr>
            <p:ph type="subTitle" idx="3"/>
          </p:nvPr>
        </p:nvSpPr>
        <p:spPr>
          <a:xfrm>
            <a:off x="790716" y="1631150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 smtClean="0"/>
              <a:t>Pros and Cons</a:t>
            </a:r>
            <a:endParaRPr sz="2000" u="sng" dirty="0"/>
          </a:p>
        </p:txBody>
      </p:sp>
      <p:sp>
        <p:nvSpPr>
          <p:cNvPr id="234" name="Google Shape;234;p33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Factory</a:t>
            </a:r>
            <a:r>
              <a:rPr lang="en" dirty="0" smtClean="0"/>
              <a:t> </a:t>
            </a:r>
            <a:r>
              <a:rPr lang="en" dirty="0" smtClean="0"/>
              <a:t>Pattern</a:t>
            </a:r>
            <a:endParaRPr dirty="0"/>
          </a:p>
        </p:txBody>
      </p:sp>
      <p:grpSp>
        <p:nvGrpSpPr>
          <p:cNvPr id="235" name="Google Shape;235;p33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36" name="Google Shape;236;p33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3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9" name="Google Shape;239;p33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3756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3" name="Google Shape;223;p33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4" name="Google Shape;224;p33">
            <a:hlinkClick r:id="rId3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5" name="Google Shape;225;p33">
            <a:hlinkClick r:id="rId3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6" name="Google Shape;226;p33">
            <a:hlinkClick r:id="rId4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7" name="Google Shape;227;p33">
            <a:hlinkClick r:id="rId5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8" name="Google Shape;228;p33">
            <a:hlinkClick r:id="rId4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2" name="Google Shape;232;p33"/>
          <p:cNvSpPr txBox="1">
            <a:spLocks noGrp="1"/>
          </p:cNvSpPr>
          <p:nvPr>
            <p:ph type="subTitle" idx="3"/>
          </p:nvPr>
        </p:nvSpPr>
        <p:spPr>
          <a:xfrm>
            <a:off x="494850" y="1821614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 smtClean="0"/>
              <a:t>Class </a:t>
            </a:r>
            <a:r>
              <a:rPr lang="en" sz="2000" u="sng" dirty="0" smtClean="0"/>
              <a:t>Diagram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(Factory Pattern)</a:t>
            </a:r>
            <a:endParaRPr sz="2000" dirty="0"/>
          </a:p>
        </p:txBody>
      </p:sp>
      <p:grpSp>
        <p:nvGrpSpPr>
          <p:cNvPr id="235" name="Google Shape;235;p33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36" name="Google Shape;236;p33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3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9" name="Google Shape;239;p33"/>
          <p:cNvCxnSpPr/>
          <p:nvPr/>
        </p:nvCxnSpPr>
        <p:spPr>
          <a:xfrm>
            <a:off x="325200" y="709650"/>
            <a:ext cx="8278473" cy="15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4838" y="325200"/>
            <a:ext cx="5080798" cy="444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perdocs by Slidesgo">
  <a:themeElements>
    <a:clrScheme name="Simple Light">
      <a:dk1>
        <a:srgbClr val="313131"/>
      </a:dk1>
      <a:lt1>
        <a:srgbClr val="888888"/>
      </a:lt1>
      <a:dk2>
        <a:srgbClr val="EEEEEE"/>
      </a:dk2>
      <a:lt2>
        <a:srgbClr val="5F5FF5"/>
      </a:lt2>
      <a:accent1>
        <a:srgbClr val="EA4335"/>
      </a:accent1>
      <a:accent2>
        <a:srgbClr val="FBBC05"/>
      </a:accent2>
      <a:accent3>
        <a:srgbClr val="34A853"/>
      </a:accent3>
      <a:accent4>
        <a:srgbClr val="5796FD"/>
      </a:accent4>
      <a:accent5>
        <a:srgbClr val="FCFCFC"/>
      </a:accent5>
      <a:accent6>
        <a:srgbClr val="FFFFFF"/>
      </a:accent6>
      <a:hlink>
        <a:srgbClr val="3131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yperdocs by Slidesgo">
  <a:themeElements>
    <a:clrScheme name="Simple Light">
      <a:dk1>
        <a:srgbClr val="313131"/>
      </a:dk1>
      <a:lt1>
        <a:srgbClr val="888888"/>
      </a:lt1>
      <a:dk2>
        <a:srgbClr val="EEEEEE"/>
      </a:dk2>
      <a:lt2>
        <a:srgbClr val="5F5FF5"/>
      </a:lt2>
      <a:accent1>
        <a:srgbClr val="EA4335"/>
      </a:accent1>
      <a:accent2>
        <a:srgbClr val="FBBC05"/>
      </a:accent2>
      <a:accent3>
        <a:srgbClr val="34A853"/>
      </a:accent3>
      <a:accent4>
        <a:srgbClr val="5796FD"/>
      </a:accent4>
      <a:accent5>
        <a:srgbClr val="FCFCFC"/>
      </a:accent5>
      <a:accent6>
        <a:srgbClr val="FFFFFF"/>
      </a:accent6>
      <a:hlink>
        <a:srgbClr val="3131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3498</TotalTime>
  <Words>332</Words>
  <Application>Microsoft Office PowerPoint</Application>
  <PresentationFormat>On-screen Show (16:9)</PresentationFormat>
  <Paragraphs>130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McLaren</vt:lpstr>
      <vt:lpstr>Arial</vt:lpstr>
      <vt:lpstr>Be Vietnam Pro</vt:lpstr>
      <vt:lpstr>Manrope Medium</vt:lpstr>
      <vt:lpstr>Segoe UI Black</vt:lpstr>
      <vt:lpstr>Manrope</vt:lpstr>
      <vt:lpstr>Nunito Light</vt:lpstr>
      <vt:lpstr>Wingdings</vt:lpstr>
      <vt:lpstr>Hyperdocs by Slidesgo</vt:lpstr>
      <vt:lpstr>1_Hyperdocs by Slidesgo</vt:lpstr>
      <vt:lpstr>#Factory Pattern</vt:lpstr>
      <vt:lpstr>#Table of Contents</vt:lpstr>
      <vt:lpstr>The Pizza Factory overview</vt:lpstr>
      <vt:lpstr>Factory Method</vt:lpstr>
      <vt:lpstr>Abstract Factory</vt:lpstr>
      <vt:lpstr>Factory Pattern</vt:lpstr>
      <vt:lpstr>Abstract Factory</vt:lpstr>
      <vt:lpstr>Factory Pattern</vt:lpstr>
      <vt:lpstr>PowerPoint Presentation</vt:lpstr>
      <vt:lpstr>Description</vt:lpstr>
      <vt:lpstr>Implementation</vt:lpstr>
      <vt:lpstr>#Thanks!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#Observer Pattern</dc:title>
  <dc:creator>Phan Như</dc:creator>
  <cp:lastModifiedBy>Phan Như</cp:lastModifiedBy>
  <cp:revision>54</cp:revision>
  <dcterms:modified xsi:type="dcterms:W3CDTF">2023-04-25T14:44:35Z</dcterms:modified>
</cp:coreProperties>
</file>