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92" r:id="rId6"/>
    <p:sldId id="293" r:id="rId7"/>
    <p:sldId id="291" r:id="rId8"/>
    <p:sldId id="259" r:id="rId9"/>
    <p:sldId id="295" r:id="rId10"/>
    <p:sldId id="270" r:id="rId11"/>
  </p:sldIdLst>
  <p:sldSz cx="9144000" cy="5143500" type="screen16x9"/>
  <p:notesSz cx="6858000" cy="9144000"/>
  <p:embeddedFontLst>
    <p:embeddedFont>
      <p:font typeface="McLaren" panose="020B0604020202020204" charset="0"/>
      <p:regular r:id="rId13"/>
    </p:embeddedFont>
    <p:embeddedFont>
      <p:font typeface="Be Vietnam Pro" panose="020B0604020202020204" charset="0"/>
      <p:regular r:id="rId14"/>
      <p:bold r:id="rId15"/>
      <p:italic r:id="rId16"/>
      <p:boldItalic r:id="rId17"/>
    </p:embeddedFont>
    <p:embeddedFont>
      <p:font typeface="Manrope Medium" panose="020B0604020202020204" charset="0"/>
      <p:regular r:id="rId18"/>
      <p:bold r:id="rId19"/>
    </p:embeddedFont>
    <p:embeddedFont>
      <p:font typeface="Segoe UI Black" panose="020B0A02040204020203" pitchFamily="34" charset="0"/>
      <p:bold r:id="rId20"/>
      <p:boldItalic r:id="rId21"/>
    </p:embeddedFont>
    <p:embeddedFont>
      <p:font typeface="Manrope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5074CF-FB78-4549-8398-EEA979F74726}">
  <a:tblStyle styleId="{825074CF-FB78-4549-8398-EEA979F74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9CFC2-C4CD-4838-ABEE-57CEEE7E4E69}" type="doc">
      <dgm:prSet loTypeId="urn:microsoft.com/office/officeart/2005/8/layout/default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F6E748F-7BAB-49E3-B731-53506333A1C2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800" u="sng" dirty="0" smtClean="0">
              <a:solidFill>
                <a:schemeClr val="bg2"/>
              </a:solidFill>
            </a:rPr>
            <a:t>Weather Station                     </a:t>
          </a:r>
          <a:r>
            <a:rPr lang="en-US" sz="1600" dirty="0" smtClean="0">
              <a:solidFill>
                <a:schemeClr val="bg2"/>
              </a:solidFill>
            </a:rPr>
            <a:t>Device that receives the weather data</a:t>
          </a:r>
          <a:endParaRPr lang="en-US" sz="1600" dirty="0">
            <a:solidFill>
              <a:schemeClr val="bg2"/>
            </a:solidFill>
          </a:endParaRPr>
        </a:p>
      </dgm:t>
    </dgm:pt>
    <dgm:pt modelId="{1CB90FFF-CC85-44E1-B603-5A63C27E92F4}" type="parTrans" cxnId="{02AA44C3-4057-4227-808D-4CF668831669}">
      <dgm:prSet/>
      <dgm:spPr/>
      <dgm:t>
        <a:bodyPr/>
        <a:lstStyle/>
        <a:p>
          <a:endParaRPr lang="en-US"/>
        </a:p>
      </dgm:t>
    </dgm:pt>
    <dgm:pt modelId="{98C6BD3F-B8F1-4358-96B5-8979CC0C1D47}" type="sibTrans" cxnId="{02AA44C3-4057-4227-808D-4CF668831669}">
      <dgm:prSet/>
      <dgm:spPr/>
      <dgm:t>
        <a:bodyPr/>
        <a:lstStyle/>
        <a:p>
          <a:endParaRPr lang="en-US"/>
        </a:p>
      </dgm:t>
    </dgm:pt>
    <dgm:pt modelId="{A14725BB-CA72-43FA-BA37-EF083B5D5CA7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700" u="sng" dirty="0" smtClean="0">
              <a:solidFill>
                <a:schemeClr val="accent6"/>
              </a:solidFill>
            </a:rPr>
            <a:t>Weather Data Object</a:t>
          </a:r>
          <a:r>
            <a:rPr lang="en-US" sz="1700" dirty="0" smtClean="0">
              <a:solidFill>
                <a:schemeClr val="accent6"/>
              </a:solidFill>
            </a:rPr>
            <a:t/>
          </a:r>
          <a:br>
            <a:rPr lang="en-US" sz="1700" dirty="0" smtClean="0">
              <a:solidFill>
                <a:schemeClr val="accent6"/>
              </a:solidFill>
            </a:rPr>
          </a:br>
          <a:r>
            <a:rPr lang="en-US" sz="1600" dirty="0" smtClean="0">
              <a:solidFill>
                <a:schemeClr val="accent6"/>
              </a:solidFill>
            </a:rPr>
            <a:t>Tracks the data from the station and updates</a:t>
          </a:r>
          <a:endParaRPr lang="en-US" sz="1400" dirty="0">
            <a:solidFill>
              <a:schemeClr val="accent6"/>
            </a:solidFill>
          </a:endParaRPr>
        </a:p>
      </dgm:t>
    </dgm:pt>
    <dgm:pt modelId="{C33E8967-96A0-4F22-9BA9-A8E8DF81E928}" type="parTrans" cxnId="{F107274D-6FE3-4650-9C53-523743E7E208}">
      <dgm:prSet/>
      <dgm:spPr/>
      <dgm:t>
        <a:bodyPr/>
        <a:lstStyle/>
        <a:p>
          <a:endParaRPr lang="en-US"/>
        </a:p>
      </dgm:t>
    </dgm:pt>
    <dgm:pt modelId="{44E85191-1315-4E47-94D2-9F678FB7EC70}" type="sibTrans" cxnId="{F107274D-6FE3-4650-9C53-523743E7E208}">
      <dgm:prSet/>
      <dgm:spPr/>
      <dgm:t>
        <a:bodyPr/>
        <a:lstStyle/>
        <a:p>
          <a:endParaRPr lang="en-US"/>
        </a:p>
      </dgm:t>
    </dgm:pt>
    <dgm:pt modelId="{FFE377D4-1902-45EE-A179-FFB743D1632E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lnSpc>
              <a:spcPct val="120000"/>
            </a:lnSpc>
          </a:pPr>
          <a:r>
            <a:rPr lang="en-US" sz="1800" u="sng" dirty="0" smtClean="0">
              <a:solidFill>
                <a:schemeClr val="accent6"/>
              </a:solidFill>
            </a:rPr>
            <a:t>Display</a:t>
          </a:r>
          <a:r>
            <a:rPr lang="en-US" sz="2400" dirty="0" smtClean="0">
              <a:solidFill>
                <a:schemeClr val="accent6"/>
              </a:solidFill>
            </a:rPr>
            <a:t/>
          </a:r>
          <a:br>
            <a:rPr lang="en-US" sz="2400" dirty="0" smtClean="0">
              <a:solidFill>
                <a:schemeClr val="accent6"/>
              </a:solidFill>
            </a:rPr>
          </a:br>
          <a:r>
            <a:rPr lang="en-US" sz="1600" dirty="0" smtClean="0">
              <a:solidFill>
                <a:schemeClr val="accent6"/>
              </a:solidFill>
            </a:rPr>
            <a:t>Show the current weather conditions</a:t>
          </a:r>
          <a:endParaRPr lang="en-US" sz="1600" dirty="0">
            <a:solidFill>
              <a:schemeClr val="accent6"/>
            </a:solidFill>
          </a:endParaRPr>
        </a:p>
      </dgm:t>
    </dgm:pt>
    <dgm:pt modelId="{05548F40-E754-4492-B5E0-7A1C3B1F690C}" type="parTrans" cxnId="{A648CD56-6151-4634-86DF-94717B1985B1}">
      <dgm:prSet/>
      <dgm:spPr/>
      <dgm:t>
        <a:bodyPr/>
        <a:lstStyle/>
        <a:p>
          <a:endParaRPr lang="en-US"/>
        </a:p>
      </dgm:t>
    </dgm:pt>
    <dgm:pt modelId="{7211FA9D-647E-4AD4-9B3D-75DBEB1689D0}" type="sibTrans" cxnId="{A648CD56-6151-4634-86DF-94717B1985B1}">
      <dgm:prSet/>
      <dgm:spPr/>
      <dgm:t>
        <a:bodyPr/>
        <a:lstStyle/>
        <a:p>
          <a:endParaRPr lang="en-US"/>
        </a:p>
      </dgm:t>
    </dgm:pt>
    <dgm:pt modelId="{9A11BB2F-5DFE-4245-94AD-5A903675A0B2}" type="pres">
      <dgm:prSet presAssocID="{F9B9CFC2-C4CD-4838-ABEE-57CEEE7E4E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63E371-DCCC-4FF3-BE7B-9307EA3CD131}" type="pres">
      <dgm:prSet presAssocID="{FF6E748F-7BAB-49E3-B731-53506333A1C2}" presName="node" presStyleLbl="node1" presStyleIdx="0" presStyleCnt="3" custLinFactNeighborX="-349" custLinFactNeighborY="-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E9897-E195-4413-8557-1DF544AD479B}" type="pres">
      <dgm:prSet presAssocID="{98C6BD3F-B8F1-4358-96B5-8979CC0C1D47}" presName="sibTrans" presStyleCnt="0"/>
      <dgm:spPr/>
    </dgm:pt>
    <dgm:pt modelId="{7BB00DA3-1AB0-4198-9CD6-0B797CA8806F}" type="pres">
      <dgm:prSet presAssocID="{A14725BB-CA72-43FA-BA37-EF083B5D5CA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415E8-EE9A-4B11-8693-1914512D43D6}" type="pres">
      <dgm:prSet presAssocID="{44E85191-1315-4E47-94D2-9F678FB7EC70}" presName="sibTrans" presStyleCnt="0"/>
      <dgm:spPr/>
    </dgm:pt>
    <dgm:pt modelId="{093F5B6D-AEC6-416D-8DD7-CBCA64CA2DFF}" type="pres">
      <dgm:prSet presAssocID="{FFE377D4-1902-45EE-A179-FFB743D1632E}" presName="node" presStyleLbl="node1" presStyleIdx="2" presStyleCnt="3" custScaleX="101984" custLinFactNeighborX="-5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49DF1E-C871-47A1-9C27-6E3703F79BF4}" type="presOf" srcId="{FF6E748F-7BAB-49E3-B731-53506333A1C2}" destId="{C463E371-DCCC-4FF3-BE7B-9307EA3CD131}" srcOrd="0" destOrd="0" presId="urn:microsoft.com/office/officeart/2005/8/layout/default"/>
    <dgm:cxn modelId="{9AD55C3F-F0C7-465D-A3FF-F77437AB4327}" type="presOf" srcId="{F9B9CFC2-C4CD-4838-ABEE-57CEEE7E4E69}" destId="{9A11BB2F-5DFE-4245-94AD-5A903675A0B2}" srcOrd="0" destOrd="0" presId="urn:microsoft.com/office/officeart/2005/8/layout/default"/>
    <dgm:cxn modelId="{A648CD56-6151-4634-86DF-94717B1985B1}" srcId="{F9B9CFC2-C4CD-4838-ABEE-57CEEE7E4E69}" destId="{FFE377D4-1902-45EE-A179-FFB743D1632E}" srcOrd="2" destOrd="0" parTransId="{05548F40-E754-4492-B5E0-7A1C3B1F690C}" sibTransId="{7211FA9D-647E-4AD4-9B3D-75DBEB1689D0}"/>
    <dgm:cxn modelId="{F107274D-6FE3-4650-9C53-523743E7E208}" srcId="{F9B9CFC2-C4CD-4838-ABEE-57CEEE7E4E69}" destId="{A14725BB-CA72-43FA-BA37-EF083B5D5CA7}" srcOrd="1" destOrd="0" parTransId="{C33E8967-96A0-4F22-9BA9-A8E8DF81E928}" sibTransId="{44E85191-1315-4E47-94D2-9F678FB7EC70}"/>
    <dgm:cxn modelId="{4780F527-2974-4270-960A-EB063E2C690A}" type="presOf" srcId="{FFE377D4-1902-45EE-A179-FFB743D1632E}" destId="{093F5B6D-AEC6-416D-8DD7-CBCA64CA2DFF}" srcOrd="0" destOrd="0" presId="urn:microsoft.com/office/officeart/2005/8/layout/default"/>
    <dgm:cxn modelId="{A880E9DB-DE59-4114-8876-F02CA8DD1D11}" type="presOf" srcId="{A14725BB-CA72-43FA-BA37-EF083B5D5CA7}" destId="{7BB00DA3-1AB0-4198-9CD6-0B797CA8806F}" srcOrd="0" destOrd="0" presId="urn:microsoft.com/office/officeart/2005/8/layout/default"/>
    <dgm:cxn modelId="{02AA44C3-4057-4227-808D-4CF668831669}" srcId="{F9B9CFC2-C4CD-4838-ABEE-57CEEE7E4E69}" destId="{FF6E748F-7BAB-49E3-B731-53506333A1C2}" srcOrd="0" destOrd="0" parTransId="{1CB90FFF-CC85-44E1-B603-5A63C27E92F4}" sibTransId="{98C6BD3F-B8F1-4358-96B5-8979CC0C1D47}"/>
    <dgm:cxn modelId="{1B19B8C3-ED1B-42A7-869A-8211D852765C}" type="presParOf" srcId="{9A11BB2F-5DFE-4245-94AD-5A903675A0B2}" destId="{C463E371-DCCC-4FF3-BE7B-9307EA3CD131}" srcOrd="0" destOrd="0" presId="urn:microsoft.com/office/officeart/2005/8/layout/default"/>
    <dgm:cxn modelId="{46A72416-B106-481C-B950-E1767A45F630}" type="presParOf" srcId="{9A11BB2F-5DFE-4245-94AD-5A903675A0B2}" destId="{F18E9897-E195-4413-8557-1DF544AD479B}" srcOrd="1" destOrd="0" presId="urn:microsoft.com/office/officeart/2005/8/layout/default"/>
    <dgm:cxn modelId="{35FFA59C-6A55-4AEE-8C6E-5B55C6E08B39}" type="presParOf" srcId="{9A11BB2F-5DFE-4245-94AD-5A903675A0B2}" destId="{7BB00DA3-1AB0-4198-9CD6-0B797CA8806F}" srcOrd="2" destOrd="0" presId="urn:microsoft.com/office/officeart/2005/8/layout/default"/>
    <dgm:cxn modelId="{FDE1A7A3-1EA7-4967-A4B2-3C03E9405A37}" type="presParOf" srcId="{9A11BB2F-5DFE-4245-94AD-5A903675A0B2}" destId="{1E8415E8-EE9A-4B11-8693-1914512D43D6}" srcOrd="3" destOrd="0" presId="urn:microsoft.com/office/officeart/2005/8/layout/default"/>
    <dgm:cxn modelId="{67D01FBB-24CC-4776-BFE0-0F41B7D624AF}" type="presParOf" srcId="{9A11BB2F-5DFE-4245-94AD-5A903675A0B2}" destId="{093F5B6D-AEC6-416D-8DD7-CBCA64CA2DF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45316-92E5-4059-809D-7F4FE46F5A1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00B2C3-7924-4A4F-B0C1-7E79BD70952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>
              <a:solidFill>
                <a:schemeClr val="tx1"/>
              </a:solidFill>
            </a:rPr>
            <a:t>Create an application that uses weather data Object to update three elements for weather conditions.</a:t>
          </a:r>
          <a:endParaRPr lang="en-US" sz="1800" dirty="0">
            <a:solidFill>
              <a:schemeClr val="tx1"/>
            </a:solidFill>
          </a:endParaRPr>
        </a:p>
      </dgm:t>
    </dgm:pt>
    <dgm:pt modelId="{1FD95602-D4F0-4571-BE86-A721A79690BD}" type="parTrans" cxnId="{C378F43C-0C1B-48DE-99A9-CC304FB31D1D}">
      <dgm:prSet/>
      <dgm:spPr/>
      <dgm:t>
        <a:bodyPr/>
        <a:lstStyle/>
        <a:p>
          <a:endParaRPr lang="en-US"/>
        </a:p>
      </dgm:t>
    </dgm:pt>
    <dgm:pt modelId="{1F004C3C-4DED-4B4E-BEEF-D9A1DD6D1033}" type="sibTrans" cxnId="{C378F43C-0C1B-48DE-99A9-CC304FB31D1D}">
      <dgm:prSet/>
      <dgm:spPr/>
      <dgm:t>
        <a:bodyPr/>
        <a:lstStyle/>
        <a:p>
          <a:endParaRPr lang="en-US"/>
        </a:p>
      </dgm:t>
    </dgm:pt>
    <dgm:pt modelId="{2D738DB2-E9C8-4185-9974-92F18E68FD14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dirty="0" smtClean="0">
              <a:solidFill>
                <a:schemeClr val="tx1"/>
              </a:solidFill>
            </a:rPr>
            <a:t>Humidity, temperature, and pressure are </a:t>
          </a:r>
          <a:r>
            <a:rPr lang="en-US" sz="1800" dirty="0" smtClean="0">
              <a:solidFill>
                <a:schemeClr val="tx1"/>
              </a:solidFill>
            </a:rPr>
            <a:t>3 </a:t>
          </a:r>
          <a:r>
            <a:rPr lang="en-US" sz="1800" dirty="0" smtClean="0">
              <a:solidFill>
                <a:schemeClr val="tx1"/>
              </a:solidFill>
            </a:rPr>
            <a:t>elements that are displayed. The code will update once every 5 seconds.</a:t>
          </a:r>
          <a:endParaRPr lang="en-US" sz="1800" dirty="0">
            <a:solidFill>
              <a:schemeClr val="tx1"/>
            </a:solidFill>
          </a:endParaRPr>
        </a:p>
      </dgm:t>
    </dgm:pt>
    <dgm:pt modelId="{EEAA838A-504A-44F1-8419-7684D9EDF0E4}" type="sibTrans" cxnId="{76AF7FA2-8E69-4B2A-A99F-591E2034E770}">
      <dgm:prSet/>
      <dgm:spPr/>
      <dgm:t>
        <a:bodyPr/>
        <a:lstStyle/>
        <a:p>
          <a:endParaRPr lang="en-US"/>
        </a:p>
      </dgm:t>
    </dgm:pt>
    <dgm:pt modelId="{C5F1A71E-5708-46B1-BD65-6F79124CED1D}" type="parTrans" cxnId="{76AF7FA2-8E69-4B2A-A99F-591E2034E770}">
      <dgm:prSet/>
      <dgm:spPr/>
      <dgm:t>
        <a:bodyPr/>
        <a:lstStyle/>
        <a:p>
          <a:endParaRPr lang="en-US"/>
        </a:p>
      </dgm:t>
    </dgm:pt>
    <dgm:pt modelId="{90039A40-5337-46F9-9A70-64D89BDB812A}" type="pres">
      <dgm:prSet presAssocID="{3A645316-92E5-4059-809D-7F4FE46F5A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C4A4D6-93B9-4467-9FFA-37D26039C3AF}" type="pres">
      <dgm:prSet presAssocID="{1100B2C3-7924-4A4F-B0C1-7E79BD709527}" presName="parentText" presStyleLbl="node1" presStyleIdx="0" presStyleCnt="2" custLinFactNeighborY="-37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2090D-59B4-4E1B-91BC-6B12B3CE864B}" type="pres">
      <dgm:prSet presAssocID="{1F004C3C-4DED-4B4E-BEEF-D9A1DD6D1033}" presName="spacer" presStyleCnt="0"/>
      <dgm:spPr/>
    </dgm:pt>
    <dgm:pt modelId="{9643223A-5E67-4971-9C49-2979C3E4BA88}" type="pres">
      <dgm:prSet presAssocID="{2D738DB2-E9C8-4185-9974-92F18E68FD1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8F43C-0C1B-48DE-99A9-CC304FB31D1D}" srcId="{3A645316-92E5-4059-809D-7F4FE46F5A1F}" destId="{1100B2C3-7924-4A4F-B0C1-7E79BD709527}" srcOrd="0" destOrd="0" parTransId="{1FD95602-D4F0-4571-BE86-A721A79690BD}" sibTransId="{1F004C3C-4DED-4B4E-BEEF-D9A1DD6D1033}"/>
    <dgm:cxn modelId="{7DEB54BE-D1CB-4849-B58A-9AD5472DAA79}" type="presOf" srcId="{3A645316-92E5-4059-809D-7F4FE46F5A1F}" destId="{90039A40-5337-46F9-9A70-64D89BDB812A}" srcOrd="0" destOrd="0" presId="urn:microsoft.com/office/officeart/2005/8/layout/vList2"/>
    <dgm:cxn modelId="{5F4EE433-489B-4D9D-86C0-827943E038AD}" type="presOf" srcId="{2D738DB2-E9C8-4185-9974-92F18E68FD14}" destId="{9643223A-5E67-4971-9C49-2979C3E4BA88}" srcOrd="0" destOrd="0" presId="urn:microsoft.com/office/officeart/2005/8/layout/vList2"/>
    <dgm:cxn modelId="{76AF7FA2-8E69-4B2A-A99F-591E2034E770}" srcId="{3A645316-92E5-4059-809D-7F4FE46F5A1F}" destId="{2D738DB2-E9C8-4185-9974-92F18E68FD14}" srcOrd="1" destOrd="0" parTransId="{C5F1A71E-5708-46B1-BD65-6F79124CED1D}" sibTransId="{EEAA838A-504A-44F1-8419-7684D9EDF0E4}"/>
    <dgm:cxn modelId="{F15B465E-C58B-4771-99CD-DD4C690988BC}" type="presOf" srcId="{1100B2C3-7924-4A4F-B0C1-7E79BD709527}" destId="{CBC4A4D6-93B9-4467-9FFA-37D26039C3AF}" srcOrd="0" destOrd="0" presId="urn:microsoft.com/office/officeart/2005/8/layout/vList2"/>
    <dgm:cxn modelId="{20BCDD42-6CF4-463E-9BE1-5F5D1337E4AC}" type="presParOf" srcId="{90039A40-5337-46F9-9A70-64D89BDB812A}" destId="{CBC4A4D6-93B9-4467-9FFA-37D26039C3AF}" srcOrd="0" destOrd="0" presId="urn:microsoft.com/office/officeart/2005/8/layout/vList2"/>
    <dgm:cxn modelId="{A3B1EDF5-349A-4C14-A618-3758463B0989}" type="presParOf" srcId="{90039A40-5337-46F9-9A70-64D89BDB812A}" destId="{C342090D-59B4-4E1B-91BC-6B12B3CE864B}" srcOrd="1" destOrd="0" presId="urn:microsoft.com/office/officeart/2005/8/layout/vList2"/>
    <dgm:cxn modelId="{B7F23EF2-ADE5-4329-AA7B-A333283313B1}" type="presParOf" srcId="{90039A40-5337-46F9-9A70-64D89BDB812A}" destId="{9643223A-5E67-4971-9C49-2979C3E4BA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3E371-DCCC-4FF3-BE7B-9307EA3CD131}">
      <dsp:nvSpPr>
        <dsp:cNvPr id="0" name=""/>
        <dsp:cNvSpPr/>
      </dsp:nvSpPr>
      <dsp:spPr>
        <a:xfrm>
          <a:off x="531334" y="0"/>
          <a:ext cx="2484764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chemeClr val="bg2"/>
              </a:solidFill>
            </a:rPr>
            <a:t>Weather Station                     </a:t>
          </a:r>
          <a:r>
            <a:rPr lang="en-US" sz="1600" kern="1200" dirty="0" smtClean="0">
              <a:solidFill>
                <a:schemeClr val="bg2"/>
              </a:solidFill>
            </a:rPr>
            <a:t>Device that receives the weather data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531334" y="0"/>
        <a:ext cx="2484764" cy="1490858"/>
      </dsp:txXfrm>
    </dsp:sp>
    <dsp:sp modelId="{7BB00DA3-1AB0-4198-9CD6-0B797CA8806F}">
      <dsp:nvSpPr>
        <dsp:cNvPr id="0" name=""/>
        <dsp:cNvSpPr/>
      </dsp:nvSpPr>
      <dsp:spPr>
        <a:xfrm>
          <a:off x="3273247" y="1051"/>
          <a:ext cx="2484764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700" u="sng" kern="1200" dirty="0" smtClean="0">
              <a:solidFill>
                <a:schemeClr val="accent6"/>
              </a:solidFill>
            </a:rPr>
            <a:t>Weather Data Object</a:t>
          </a:r>
          <a:r>
            <a:rPr lang="en-US" sz="1700" kern="1200" dirty="0" smtClean="0">
              <a:solidFill>
                <a:schemeClr val="accent6"/>
              </a:solidFill>
            </a:rPr>
            <a:t/>
          </a:r>
          <a:br>
            <a:rPr lang="en-US" sz="1700" kern="1200" dirty="0" smtClean="0">
              <a:solidFill>
                <a:schemeClr val="accent6"/>
              </a:solidFill>
            </a:rPr>
          </a:br>
          <a:r>
            <a:rPr lang="en-US" sz="1600" kern="1200" dirty="0" smtClean="0">
              <a:solidFill>
                <a:schemeClr val="accent6"/>
              </a:solidFill>
            </a:rPr>
            <a:t>Tracks the data from the station and updates</a:t>
          </a:r>
          <a:endParaRPr lang="en-US" sz="1400" kern="1200" dirty="0">
            <a:solidFill>
              <a:schemeClr val="accent6"/>
            </a:solidFill>
          </a:endParaRPr>
        </a:p>
      </dsp:txBody>
      <dsp:txXfrm>
        <a:off x="3273247" y="1051"/>
        <a:ext cx="2484764" cy="1490858"/>
      </dsp:txXfrm>
    </dsp:sp>
    <dsp:sp modelId="{093F5B6D-AEC6-416D-8DD7-CBCA64CA2DFF}">
      <dsp:nvSpPr>
        <dsp:cNvPr id="0" name=""/>
        <dsp:cNvSpPr/>
      </dsp:nvSpPr>
      <dsp:spPr>
        <a:xfrm>
          <a:off x="1867789" y="1740387"/>
          <a:ext cx="2534062" cy="1490858"/>
        </a:xfrm>
        <a:prstGeom prst="rect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chemeClr val="accent6"/>
              </a:solidFill>
            </a:rPr>
            <a:t>Display</a:t>
          </a:r>
          <a:r>
            <a:rPr lang="en-US" sz="2400" kern="1200" dirty="0" smtClean="0">
              <a:solidFill>
                <a:schemeClr val="accent6"/>
              </a:solidFill>
            </a:rPr>
            <a:t/>
          </a:r>
          <a:br>
            <a:rPr lang="en-US" sz="2400" kern="1200" dirty="0" smtClean="0">
              <a:solidFill>
                <a:schemeClr val="accent6"/>
              </a:solidFill>
            </a:rPr>
          </a:br>
          <a:r>
            <a:rPr lang="en-US" sz="1600" kern="1200" dirty="0" smtClean="0">
              <a:solidFill>
                <a:schemeClr val="accent6"/>
              </a:solidFill>
            </a:rPr>
            <a:t>Show the current weather conditions</a:t>
          </a:r>
          <a:endParaRPr lang="en-US" sz="1600" kern="1200" dirty="0">
            <a:solidFill>
              <a:schemeClr val="accent6"/>
            </a:solidFill>
          </a:endParaRPr>
        </a:p>
      </dsp:txBody>
      <dsp:txXfrm>
        <a:off x="1867789" y="1740387"/>
        <a:ext cx="2534062" cy="1490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4A4D6-93B9-4467-9FFA-37D26039C3AF}">
      <dsp:nvSpPr>
        <dsp:cNvPr id="0" name=""/>
        <dsp:cNvSpPr/>
      </dsp:nvSpPr>
      <dsp:spPr>
        <a:xfrm>
          <a:off x="0" y="202462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Create an application that uses weather data Object to update three elements for weather conditions.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399" y="261861"/>
        <a:ext cx="6787952" cy="1098002"/>
      </dsp:txXfrm>
    </dsp:sp>
    <dsp:sp modelId="{9643223A-5E67-4971-9C49-2979C3E4BA88}">
      <dsp:nvSpPr>
        <dsp:cNvPr id="0" name=""/>
        <dsp:cNvSpPr/>
      </dsp:nvSpPr>
      <dsp:spPr>
        <a:xfrm>
          <a:off x="0" y="1613550"/>
          <a:ext cx="690675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Humidity, temperature, and pressure are </a:t>
          </a:r>
          <a:r>
            <a:rPr lang="en-US" sz="1800" kern="1200" dirty="0" smtClean="0">
              <a:solidFill>
                <a:schemeClr val="tx1"/>
              </a:solidFill>
            </a:rPr>
            <a:t>3 </a:t>
          </a:r>
          <a:r>
            <a:rPr lang="en-US" sz="1800" kern="1200" dirty="0" smtClean="0">
              <a:solidFill>
                <a:schemeClr val="tx1"/>
              </a:solidFill>
            </a:rPr>
            <a:t>elements that are displayed. The code will update once every 5 seconds.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399" y="1672949"/>
        <a:ext cx="678795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8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b706bd00b_20_27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b706bd00b_20_27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68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b706bd00b_2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b706bd00b_2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46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246375" y="2334000"/>
            <a:ext cx="29868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4414404" y="2334028"/>
            <a:ext cx="34929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4414404" y="1943100"/>
            <a:ext cx="34929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246363" y="2334000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"/>
          </p:nvPr>
        </p:nvSpPr>
        <p:spPr>
          <a:xfrm>
            <a:off x="4791138" y="2334027"/>
            <a:ext cx="310650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1246363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4"/>
          </p:nvPr>
        </p:nvSpPr>
        <p:spPr>
          <a:xfrm>
            <a:off x="4791138" y="194310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rabi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alpha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 Pro"/>
              <a:buAutoNum type="romanLcPeriod"/>
              <a:defRPr sz="16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lang="en" sz="1200" b="1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sz="12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3" r:id="rId12"/>
    <p:sldLayoutId id="2147483664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" Target="slide10.xm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slide" Target="slide9.xml"/><Relationship Id="rId10" Type="http://schemas.microsoft.com/office/2007/relationships/diagramDrawing" Target="../diagrams/drawing1.xml"/><Relationship Id="rId4" Type="http://schemas.openxmlformats.org/officeDocument/2006/relationships/slide" Target="slide8.xml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" Target="slide10.xml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2.xml"/><Relationship Id="rId5" Type="http://schemas.openxmlformats.org/officeDocument/2006/relationships/slide" Target="slide9.xml"/><Relationship Id="rId10" Type="http://schemas.microsoft.com/office/2007/relationships/diagramDrawing" Target="../diagrams/drawing2.xml"/><Relationship Id="rId4" Type="http://schemas.openxmlformats.org/officeDocument/2006/relationships/slide" Target="slide8.xml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3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4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5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6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282458" y="1547845"/>
            <a:ext cx="6591342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0" dirty="0" smtClean="0">
                <a:solidFill>
                  <a:schemeClr val="accent3"/>
                </a:solidFill>
              </a:rPr>
              <a:t>#</a:t>
            </a:r>
            <a:r>
              <a:rPr lang="en" sz="7000" dirty="0" smtClean="0"/>
              <a:t>Observer Pattern</a:t>
            </a:r>
            <a:endParaRPr sz="4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5140003" y="3415189"/>
            <a:ext cx="3074100" cy="105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Presenter: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r>
              <a:rPr lang="en-US" dirty="0" smtClean="0"/>
              <a:t> – 10421100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Phan Tâm Như - 10421122</a:t>
            </a:r>
            <a:endParaRPr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7181" y="2166963"/>
            <a:ext cx="3494568" cy="16891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519" name="Google Shape;519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20" name="Google Shape;520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43"/>
          <p:cNvSpPr txBox="1">
            <a:spLocks noGrp="1"/>
          </p:cNvSpPr>
          <p:nvPr>
            <p:ph type="ctrTitle"/>
          </p:nvPr>
        </p:nvSpPr>
        <p:spPr>
          <a:xfrm>
            <a:off x="1969609" y="1926997"/>
            <a:ext cx="5054968" cy="1170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#</a:t>
            </a:r>
            <a:r>
              <a:rPr lang="en" dirty="0" smtClean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B050"/>
                </a:solidFill>
              </a:rPr>
              <a:t>#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Table of Contents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137" y="1694120"/>
            <a:ext cx="7513675" cy="645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1. Overview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0716" y="2849524"/>
            <a:ext cx="7513675" cy="645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. Implementation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494850" y="780688"/>
            <a:ext cx="8236688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Weather Monitoring application overview</a:t>
            </a:r>
            <a:endParaRPr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61506410"/>
              </p:ext>
            </p:extLst>
          </p:nvPr>
        </p:nvGraphicFramePr>
        <p:xfrm>
          <a:off x="1422991" y="1423326"/>
          <a:ext cx="6298018" cy="323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indent="0">
              <a:buNone/>
            </a:pPr>
            <a:r>
              <a:rPr lang="en-US" dirty="0"/>
              <a:t>The Observer Pattern defines a one-to-many dependency between objects so that when one object changes state, all of its dependents are notified and updated </a:t>
            </a:r>
            <a:r>
              <a:rPr lang="en-US" dirty="0" smtClean="0"/>
              <a:t>automatically.</a:t>
            </a:r>
          </a:p>
          <a:p>
            <a:pPr marL="2540" lvl="0" indent="0">
              <a:buNone/>
            </a:pPr>
            <a:endParaRPr lang="en-US" dirty="0"/>
          </a:p>
          <a:p>
            <a:pPr marL="2540" lvl="0" indent="0">
              <a:buNone/>
            </a:pPr>
            <a:r>
              <a:rPr lang="en-US" dirty="0" smtClean="0"/>
              <a:t>Observer Pattern is a behavioral pattern. </a:t>
            </a:r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Definition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Observer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1016832" y="2209852"/>
            <a:ext cx="7248210" cy="18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lnSpc>
                <a:spcPct val="150000"/>
              </a:lnSpc>
            </a:pPr>
            <a:r>
              <a:rPr lang="en-US" dirty="0" smtClean="0"/>
              <a:t>When an abstraction has two aspects, one dependent on the </a:t>
            </a:r>
            <a:r>
              <a:rPr lang="en-US" dirty="0" smtClean="0"/>
              <a:t>other.</a:t>
            </a:r>
            <a:endParaRPr lang="en-US" dirty="0" smtClean="0"/>
          </a:p>
          <a:p>
            <a:pPr marL="288290" indent="-285750"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change to one object requires changing others, and you don't know how many objects need to be </a:t>
            </a:r>
            <a:r>
              <a:rPr lang="en-US" dirty="0" smtClean="0"/>
              <a:t>changed.</a:t>
            </a:r>
            <a:endParaRPr lang="en-US" dirty="0" smtClean="0"/>
          </a:p>
          <a:p>
            <a:pPr marL="288290" indent="-285750">
              <a:lnSpc>
                <a:spcPct val="150000"/>
              </a:lnSpc>
            </a:pP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an object should be able to notify other objects without making assumptions about who these objects are</a:t>
            </a:r>
          </a:p>
          <a:p>
            <a:pPr marL="288290" indent="-285750"/>
            <a:endParaRPr lang="en-US" dirty="0"/>
          </a:p>
          <a:p>
            <a:pPr marL="288290" indent="-285750"/>
            <a:endParaRPr dirty="0"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When to use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Observer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82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790716" y="1631150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Pros and Cons</a:t>
            </a:r>
            <a:endParaRPr sz="2000" u="sng"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Observer Pattern</a:t>
            </a:r>
            <a:endParaRPr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60466" y="2176130"/>
            <a:ext cx="7404576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>
                <a:latin typeface="Manrope Medium" panose="020B0604020202020204" charset="0"/>
              </a:rPr>
              <a:t>Open/Closed Principle</a:t>
            </a:r>
            <a:r>
              <a:rPr lang="en-US" dirty="0">
                <a:latin typeface="Manrope Medium" panose="020B0604020202020204" charset="0"/>
              </a:rPr>
              <a:t>. </a:t>
            </a:r>
            <a:r>
              <a:rPr lang="en-US" dirty="0" smtClean="0">
                <a:latin typeface="Manrope Medium" panose="020B0604020202020204" charset="0"/>
              </a:rPr>
              <a:t>Can introduce </a:t>
            </a:r>
            <a:r>
              <a:rPr lang="en-US" dirty="0">
                <a:latin typeface="Manrope Medium" panose="020B0604020202020204" charset="0"/>
              </a:rPr>
              <a:t>new subscriber classes without having to change the publisher’s code (and vice versa if there’s a publisher interface</a:t>
            </a:r>
            <a:r>
              <a:rPr lang="en-US" dirty="0" smtClean="0">
                <a:latin typeface="Manrope Medium" panose="020B060402020202020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Manrope Medium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Manrope Medium" panose="020B0604020202020204" charset="0"/>
              </a:rPr>
              <a:t>Relations can be established between objects at run 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Manrope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×"/>
            </a:pPr>
            <a:r>
              <a:rPr lang="en-US" dirty="0" smtClean="0">
                <a:latin typeface="Manrope Medium" panose="020B0604020202020204" charset="0"/>
              </a:rPr>
              <a:t>Subscribers are notified in random orders. </a:t>
            </a:r>
            <a:endParaRPr lang="en-US" dirty="0">
              <a:latin typeface="Manrope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3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4" name="Google Shape;224;p33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5" name="Google Shape;225;p33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6" name="Google Shape;226;p33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7" name="Google Shape;227;p33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8" name="Google Shape;228;p33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494850" y="1145451"/>
            <a:ext cx="31065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 smtClean="0"/>
              <a:t>Class Diagram</a:t>
            </a:r>
            <a:endParaRPr sz="2000" u="sng" dirty="0"/>
          </a:p>
        </p:txBody>
      </p:sp>
      <p:grpSp>
        <p:nvGrpSpPr>
          <p:cNvPr id="235" name="Google Shape;235;p3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36" name="Google Shape;236;p3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9" name="Google Shape;239;p3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1177"/>
          <a:stretch/>
        </p:blipFill>
        <p:spPr>
          <a:xfrm>
            <a:off x="2849550" y="793746"/>
            <a:ext cx="5560672" cy="39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713250" y="992787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Description</a:t>
            </a:r>
            <a:endParaRPr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22889438"/>
              </p:ext>
            </p:extLst>
          </p:nvPr>
        </p:nvGraphicFramePr>
        <p:xfrm>
          <a:off x="1118625" y="1581550"/>
          <a:ext cx="6906750" cy="303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>
            <a:hlinkClick r:id="" action="ppaction://noaction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32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2" name="Google Shape;202;p32">
            <a:hlinkClick r:id="" action="ppaction://noaction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2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2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2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2">
            <a:hlinkClick r:id="" action="ppaction://noaction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209" name="Google Shape;209;p32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32"/>
          <p:cNvCxnSpPr/>
          <p:nvPr/>
        </p:nvCxnSpPr>
        <p:spPr>
          <a:xfrm>
            <a:off x="316341" y="676075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634350" y="9381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9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265</Words>
  <Application>Microsoft Office PowerPoint</Application>
  <PresentationFormat>On-screen Show (16:9)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McLaren</vt:lpstr>
      <vt:lpstr>Arial</vt:lpstr>
      <vt:lpstr>Be Vietnam Pro</vt:lpstr>
      <vt:lpstr>Manrope Medium</vt:lpstr>
      <vt:lpstr>Segoe UI Black</vt:lpstr>
      <vt:lpstr>Manrope</vt:lpstr>
      <vt:lpstr>Nunito Light</vt:lpstr>
      <vt:lpstr>Wingdings</vt:lpstr>
      <vt:lpstr>Hyperdocs by Slidesgo</vt:lpstr>
      <vt:lpstr>#Observer Pattern</vt:lpstr>
      <vt:lpstr>#Table of Contents</vt:lpstr>
      <vt:lpstr>The Weather Monitoring application overview</vt:lpstr>
      <vt:lpstr>Observer Pattern</vt:lpstr>
      <vt:lpstr>Observer Pattern</vt:lpstr>
      <vt:lpstr>Observer Pattern</vt:lpstr>
      <vt:lpstr>PowerPoint Presentation</vt:lpstr>
      <vt:lpstr>Description</vt:lpstr>
      <vt:lpstr>Implementation</vt:lpstr>
      <vt:lpstr>#Thanks!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#Observer Pattern</dc:title>
  <dc:creator>Phan Như</dc:creator>
  <cp:lastModifiedBy>Phan Như</cp:lastModifiedBy>
  <cp:revision>29</cp:revision>
  <dcterms:modified xsi:type="dcterms:W3CDTF">2023-04-25T13:49:36Z</dcterms:modified>
</cp:coreProperties>
</file>