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60" r:id="rId4"/>
    <p:sldId id="304" r:id="rId5"/>
    <p:sldId id="301" r:id="rId6"/>
    <p:sldId id="305" r:id="rId7"/>
    <p:sldId id="302" r:id="rId8"/>
    <p:sldId id="291" r:id="rId9"/>
    <p:sldId id="259" r:id="rId10"/>
    <p:sldId id="300" r:id="rId11"/>
    <p:sldId id="270" r:id="rId12"/>
  </p:sldIdLst>
  <p:sldSz cx="9144000" cy="5143500" type="screen16x9"/>
  <p:notesSz cx="6858000" cy="9144000"/>
  <p:embeddedFontLst>
    <p:embeddedFont>
      <p:font typeface="Be Vietnam Pro" panose="020B0604020202020204" charset="0"/>
      <p:regular r:id="rId14"/>
      <p:bold r:id="rId15"/>
      <p:italic r:id="rId16"/>
      <p:boldItalic r:id="rId17"/>
    </p:embeddedFont>
    <p:embeddedFont>
      <p:font typeface="McLaren" panose="020B0604020202020204" charset="0"/>
      <p:regular r:id="rId18"/>
    </p:embeddedFont>
    <p:embeddedFont>
      <p:font typeface="Manrope Medium" panose="020B0604020202020204" charset="0"/>
      <p:regular r:id="rId19"/>
      <p:bold r:id="rId20"/>
    </p:embeddedFont>
    <p:embeddedFont>
      <p:font typeface="Segoe UI Black" panose="020B0A02040204020203" pitchFamily="34" charset="0"/>
      <p:bold r:id="rId21"/>
      <p:boldItalic r:id="rId22"/>
    </p:embeddedFont>
    <p:embeddedFont>
      <p:font typeface="Manrope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074CF-FB78-4549-8398-EEA979F74726}">
  <a:tblStyle styleId="{825074CF-FB78-4549-8398-EEA979F74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45316-92E5-4059-809D-7F4FE46F5A1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00B2C3-7924-4A4F-B0C1-7E79BD70952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>
              <a:solidFill>
                <a:schemeClr val="tx1"/>
              </a:solidFill>
            </a:rPr>
            <a:t>Create an application to manage the production of pizzas for a pizza chain store.</a:t>
          </a:r>
          <a:endParaRPr lang="en-US" sz="1800" dirty="0">
            <a:solidFill>
              <a:schemeClr val="tx1"/>
            </a:solidFill>
          </a:endParaRPr>
        </a:p>
      </dgm:t>
    </dgm:pt>
    <dgm:pt modelId="{1FD95602-D4F0-4571-BE86-A721A79690BD}" type="parTrans" cxnId="{C378F43C-0C1B-48DE-99A9-CC304FB31D1D}">
      <dgm:prSet/>
      <dgm:spPr/>
      <dgm:t>
        <a:bodyPr/>
        <a:lstStyle/>
        <a:p>
          <a:endParaRPr lang="en-US"/>
        </a:p>
      </dgm:t>
    </dgm:pt>
    <dgm:pt modelId="{1F004C3C-4DED-4B4E-BEEF-D9A1DD6D1033}" type="sibTrans" cxnId="{C378F43C-0C1B-48DE-99A9-CC304FB31D1D}">
      <dgm:prSet/>
      <dgm:spPr/>
      <dgm:t>
        <a:bodyPr/>
        <a:lstStyle/>
        <a:p>
          <a:endParaRPr lang="en-US"/>
        </a:p>
      </dgm:t>
    </dgm:pt>
    <dgm:pt modelId="{90039A40-5337-46F9-9A70-64D89BDB812A}" type="pres">
      <dgm:prSet presAssocID="{3A645316-92E5-4059-809D-7F4FE46F5A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4A4D6-93B9-4467-9FFA-37D26039C3AF}" type="pres">
      <dgm:prSet presAssocID="{1100B2C3-7924-4A4F-B0C1-7E79BD709527}" presName="parentText" presStyleLbl="node1" presStyleIdx="0" presStyleCnt="1" custLinFactNeighborY="-206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8F43C-0C1B-48DE-99A9-CC304FB31D1D}" srcId="{3A645316-92E5-4059-809D-7F4FE46F5A1F}" destId="{1100B2C3-7924-4A4F-B0C1-7E79BD709527}" srcOrd="0" destOrd="0" parTransId="{1FD95602-D4F0-4571-BE86-A721A79690BD}" sibTransId="{1F004C3C-4DED-4B4E-BEEF-D9A1DD6D1033}"/>
    <dgm:cxn modelId="{7DEB54BE-D1CB-4849-B58A-9AD5472DAA79}" type="presOf" srcId="{3A645316-92E5-4059-809D-7F4FE46F5A1F}" destId="{90039A40-5337-46F9-9A70-64D89BDB812A}" srcOrd="0" destOrd="0" presId="urn:microsoft.com/office/officeart/2005/8/layout/vList2"/>
    <dgm:cxn modelId="{F15B465E-C58B-4771-99CD-DD4C690988BC}" type="presOf" srcId="{1100B2C3-7924-4A4F-B0C1-7E79BD709527}" destId="{CBC4A4D6-93B9-4467-9FFA-37D26039C3AF}" srcOrd="0" destOrd="0" presId="urn:microsoft.com/office/officeart/2005/8/layout/vList2"/>
    <dgm:cxn modelId="{20BCDD42-6CF4-463E-9BE1-5F5D1337E4AC}" type="presParOf" srcId="{90039A40-5337-46F9-9A70-64D89BDB812A}" destId="{CBC4A4D6-93B9-4467-9FFA-37D26039C3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A4D6-93B9-4467-9FFA-37D26039C3AF}">
      <dsp:nvSpPr>
        <dsp:cNvPr id="0" name=""/>
        <dsp:cNvSpPr/>
      </dsp:nvSpPr>
      <dsp:spPr>
        <a:xfrm>
          <a:off x="0" y="660073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Create an application to manage the production of pizzas for a pizza chain store.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399" y="719472"/>
        <a:ext cx="678795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1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98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0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11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8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200" b="1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sz="12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10.xm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slide" Target="slide8.xml"/><Relationship Id="rId10" Type="http://schemas.microsoft.com/office/2007/relationships/diagramDrawing" Target="../diagrams/drawing1.xml"/><Relationship Id="rId4" Type="http://schemas.openxmlformats.org/officeDocument/2006/relationships/slide" Target="slide9.xml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5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6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5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282458" y="1547845"/>
            <a:ext cx="6591342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 smtClean="0">
                <a:solidFill>
                  <a:schemeClr val="accent3"/>
                </a:solidFill>
              </a:rPr>
              <a:t>#</a:t>
            </a:r>
            <a:r>
              <a:rPr lang="en" sz="7000" dirty="0" smtClean="0"/>
              <a:t>Factory</a:t>
            </a:r>
            <a:br>
              <a:rPr lang="en" sz="7000" dirty="0" smtClean="0"/>
            </a:br>
            <a:r>
              <a:rPr lang="en" sz="7000" dirty="0" smtClean="0"/>
              <a:t>Pattern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5140003" y="3415189"/>
            <a:ext cx="3074100" cy="105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Presenters: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r>
              <a:rPr lang="en-US" dirty="0" smtClean="0"/>
              <a:t> – 10421100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Phan Tâm Như - 10421122</a:t>
            </a:r>
            <a:endParaRPr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6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7181" y="2166963"/>
            <a:ext cx="3494568" cy="1689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1969609" y="1926997"/>
            <a:ext cx="5054968" cy="1170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" dirty="0" smtClean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</a:rPr>
              <a:t>#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37" y="1694120"/>
            <a:ext cx="7513675" cy="645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1. Overview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137" y="2771244"/>
            <a:ext cx="7513675" cy="645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. Implementation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The </a:t>
            </a:r>
            <a:r>
              <a:rPr lang="en-US" dirty="0" smtClean="0"/>
              <a:t>Factory </a:t>
            </a:r>
            <a:r>
              <a:rPr lang="en-US" dirty="0"/>
              <a:t>Pattern defines </a:t>
            </a:r>
            <a:r>
              <a:rPr lang="en-US" dirty="0" smtClean="0"/>
              <a:t>an interface for creating an object, but lets subclasses decide which class to instantiate.</a:t>
            </a:r>
          </a:p>
          <a:p>
            <a:pPr marL="2540" lvl="0" indent="0">
              <a:buNone/>
            </a:pPr>
            <a:endParaRPr lang="en-US" dirty="0" smtClean="0"/>
          </a:p>
          <a:p>
            <a:pPr marL="2540" indent="0">
              <a:buNone/>
            </a:pPr>
            <a:r>
              <a:rPr lang="en-US" dirty="0" smtClean="0"/>
              <a:t>Factory </a:t>
            </a:r>
            <a:r>
              <a:rPr lang="en-US" dirty="0"/>
              <a:t>Pattern is a </a:t>
            </a:r>
            <a:r>
              <a:rPr lang="en-US" dirty="0" smtClean="0"/>
              <a:t>creational </a:t>
            </a:r>
            <a:r>
              <a:rPr lang="en-US" dirty="0"/>
              <a:t>pattern. </a:t>
            </a:r>
          </a:p>
          <a:p>
            <a:pPr marL="2540" lvl="0" indent="0">
              <a:buNone/>
            </a:pPr>
            <a:endParaRPr lang="en-US" dirty="0" smtClean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Factory</a:t>
            </a:r>
            <a:r>
              <a:rPr lang="en" dirty="0" smtClean="0"/>
              <a:t> Method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Abstract factory pattern has creational purpose and provides an interface for creating families of related or dependent objects without specifying their concrete </a:t>
            </a:r>
            <a:r>
              <a:rPr lang="en-US" dirty="0" smtClean="0"/>
              <a:t>classes.</a:t>
            </a:r>
          </a:p>
          <a:p>
            <a:pPr marL="2540" lvl="0" indent="0">
              <a:buNone/>
            </a:pPr>
            <a:endParaRPr lang="en-US" dirty="0" smtClean="0"/>
          </a:p>
          <a:p>
            <a:pPr marL="2540" indent="0">
              <a:buNone/>
            </a:pPr>
            <a:r>
              <a:rPr lang="en-US" dirty="0" smtClean="0"/>
              <a:t>Abstract Factory is </a:t>
            </a:r>
            <a:r>
              <a:rPr lang="en-US" dirty="0"/>
              <a:t>a </a:t>
            </a:r>
            <a:r>
              <a:rPr lang="en-US" dirty="0" smtClean="0"/>
              <a:t>creational </a:t>
            </a:r>
            <a:r>
              <a:rPr lang="en-US" dirty="0"/>
              <a:t>pattern. </a:t>
            </a:r>
          </a:p>
          <a:p>
            <a:pPr marL="2540" lvl="0" indent="0">
              <a:buNone/>
            </a:pPr>
            <a:endParaRPr lang="en-US" dirty="0" smtClean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Abstract Factory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9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 smtClean="0"/>
              <a:t>A class wants its subclasses to specify the objects it creates.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 smtClean="0"/>
              <a:t>A class don’t know the exact types and dependencies of the objects that it has to work with.</a:t>
            </a: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Factory</a:t>
            </a:r>
            <a:r>
              <a:rPr lang="en" dirty="0" smtClean="0"/>
              <a:t>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76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your code needs to work with various families of related products, but you don’t want it to depend on the concrete classes of those </a:t>
            </a:r>
            <a:r>
              <a:rPr lang="en-US" dirty="0" smtClean="0"/>
              <a:t>products.</a:t>
            </a: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Abstract Factory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22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Can swap algorithms used inside an object at runtime.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Can isolate the implementation of an algorithm from the code that uses it.</a:t>
            </a:r>
          </a:p>
          <a:p>
            <a:pPr marL="2540" indent="0">
              <a:lnSpc>
                <a:spcPct val="150000"/>
              </a:lnSpc>
              <a:buNone/>
            </a:pPr>
            <a:endParaRPr lang="en-US" dirty="0"/>
          </a:p>
          <a:p>
            <a:pPr marL="288290" indent="-285750">
              <a:lnSpc>
                <a:spcPct val="150000"/>
              </a:lnSpc>
              <a:buFont typeface="Manrope Medium" panose="020B0604020202020204" charset="0"/>
              <a:buChar char="×"/>
            </a:pPr>
            <a:r>
              <a:rPr lang="en-US" dirty="0" smtClean="0"/>
              <a:t>Have to distinguish the differences between strategies to select a proper one.</a:t>
            </a:r>
          </a:p>
          <a:p>
            <a:pPr marL="28829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Pros and Cons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Factory</a:t>
            </a:r>
            <a:r>
              <a:rPr lang="en" dirty="0" smtClean="0"/>
              <a:t>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75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494850" y="1821614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Class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(Factory Pattern)</a:t>
            </a:r>
            <a:endParaRPr sz="2000"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278473" cy="15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38" y="325200"/>
            <a:ext cx="5080798" cy="44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713250" y="992787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2025595"/>
              </p:ext>
            </p:extLst>
          </p:nvPr>
        </p:nvGraphicFramePr>
        <p:xfrm>
          <a:off x="1118625" y="1581550"/>
          <a:ext cx="6906750" cy="303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308</Words>
  <Application>Microsoft Office PowerPoint</Application>
  <PresentationFormat>On-screen Show (16:9)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Wingdings</vt:lpstr>
      <vt:lpstr>Be Vietnam Pro</vt:lpstr>
      <vt:lpstr>McLaren</vt:lpstr>
      <vt:lpstr>Manrope Medium</vt:lpstr>
      <vt:lpstr>Segoe UI Black</vt:lpstr>
      <vt:lpstr>Nunito Light</vt:lpstr>
      <vt:lpstr>Manrope</vt:lpstr>
      <vt:lpstr>Hyperdocs by Slidesgo</vt:lpstr>
      <vt:lpstr>#Factory Pattern</vt:lpstr>
      <vt:lpstr>#Table of Contents</vt:lpstr>
      <vt:lpstr>Factory Method</vt:lpstr>
      <vt:lpstr>Abstract Factory</vt:lpstr>
      <vt:lpstr>Factory Pattern</vt:lpstr>
      <vt:lpstr>Abstract Factory</vt:lpstr>
      <vt:lpstr>Factory Pattern</vt:lpstr>
      <vt:lpstr>PowerPoint Presentation</vt:lpstr>
      <vt:lpstr>Description</vt:lpstr>
      <vt:lpstr>Implementation</vt:lpstr>
      <vt:lpstr>#Thanks!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#Observer Pattern</dc:title>
  <dc:creator>Phan Như</dc:creator>
  <cp:lastModifiedBy>ACER</cp:lastModifiedBy>
  <cp:revision>56</cp:revision>
  <dcterms:modified xsi:type="dcterms:W3CDTF">2023-05-03T03:13:16Z</dcterms:modified>
</cp:coreProperties>
</file>