
<file path=[Content_Types].xml><?xml version="1.0" encoding="utf-8"?>
<Types xmlns="http://schemas.openxmlformats.org/package/2006/content-types">
  <Default Extension="fntdata" ContentType="application/x-fontdata"/>
  <Default Extension="ico" ContentType="image/x-ico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4630400" cy="8229600"/>
  <p:notesSz cx="8229600" cy="14630400"/>
  <p:embeddedFontLst>
    <p:embeddedFont>
      <p:font typeface="Gill Sans MT" panose="020B0502020104020203" pitchFamily="34" charset="0"/>
      <p:regular r:id="rId18"/>
      <p:bold r:id="rId19"/>
      <p:italic r:id="rId20"/>
      <p:boldItalic r:id="rId21"/>
    </p:embeddedFont>
    <p:embeddedFont>
      <p:font typeface="Impact" panose="020B0806030902050204" pitchFamily="34" charset="0"/>
      <p:regular r:id="rId22"/>
    </p:embeddedFont>
    <p:embeddedFont>
      <p:font typeface="Tahoma" panose="020B0604030504040204" pitchFamily="34" charset="0"/>
      <p:regular r:id="rId23"/>
      <p:bold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1E3"/>
    <a:srgbClr val="E75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09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4268420" y="757124"/>
            <a:ext cx="6282690" cy="6275070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4227" y="1318065"/>
            <a:ext cx="12382102" cy="5273986"/>
          </a:xfrm>
        </p:spPr>
        <p:txBody>
          <a:bodyPr anchor="ctr">
            <a:noAutofit/>
          </a:bodyPr>
          <a:lstStyle>
            <a:lvl1pPr algn="ctr">
              <a:defRPr sz="12000" spc="960" baseline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054" y="7175036"/>
            <a:ext cx="9654448" cy="89073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 i="0" cap="all" spc="480" baseline="0">
                <a:solidFill>
                  <a:schemeClr val="tx2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94228" y="7650815"/>
            <a:ext cx="2795666" cy="418154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6398" y="7650815"/>
            <a:ext cx="4937760" cy="41495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662" y="7650815"/>
            <a:ext cx="2795668" cy="41495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340157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98963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978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079585" y="458863"/>
            <a:ext cx="1790558" cy="6720485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458863"/>
            <a:ext cx="10071102" cy="6720486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192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93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2066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076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017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730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3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28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1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5941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434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044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322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1336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286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7938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34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1516" y="1288666"/>
            <a:ext cx="9824485" cy="4877552"/>
          </a:xfrm>
        </p:spPr>
        <p:txBody>
          <a:bodyPr anchor="b">
            <a:normAutofit/>
          </a:bodyPr>
          <a:lstStyle>
            <a:lvl1pPr>
              <a:defRPr sz="10080" spc="960" baseline="0">
                <a:solidFill>
                  <a:schemeClr val="tx2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1516" y="6191738"/>
            <a:ext cx="8420986" cy="11413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 i="0" cap="all" spc="480" baseline="0">
                <a:solidFill>
                  <a:schemeClr val="accent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3856" y="7650815"/>
            <a:ext cx="1792736" cy="41815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34877" y="7650815"/>
            <a:ext cx="4937760" cy="41495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30921" y="7650815"/>
            <a:ext cx="1785079" cy="41495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3377566" cy="82296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44454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2743200"/>
            <a:ext cx="5760720" cy="43434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77355" y="2743200"/>
            <a:ext cx="5760720" cy="43434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0105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274" y="457201"/>
            <a:ext cx="12207240" cy="179222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014" y="2639560"/>
            <a:ext cx="5760720" cy="75903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80" b="1" cap="all" spc="240" baseline="0">
                <a:solidFill>
                  <a:schemeClr val="tx2"/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760" y="3490922"/>
            <a:ext cx="5760720" cy="359567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60637" y="2639560"/>
            <a:ext cx="5760720" cy="75903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80" b="1" cap="all" spc="240" baseline="0">
                <a:solidFill>
                  <a:schemeClr val="tx2"/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60637" y="3490922"/>
            <a:ext cx="5760720" cy="359567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1060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144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474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8867774" y="0"/>
            <a:ext cx="5762626" cy="82296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5461" y="548640"/>
            <a:ext cx="3710538" cy="1436005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280" b="1" i="0" cap="all" spc="36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061" y="1104452"/>
            <a:ext cx="7390102" cy="5982149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5463" y="2089603"/>
            <a:ext cx="3710538" cy="4996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440"/>
              </a:spcBef>
              <a:buNone/>
              <a:defRPr sz="1920" baseline="0">
                <a:solidFill>
                  <a:schemeClr val="bg2"/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8062" y="7650815"/>
            <a:ext cx="1480026" cy="418154"/>
          </a:xfrm>
        </p:spPr>
        <p:txBody>
          <a:bodyPr/>
          <a:lstStyle/>
          <a:p>
            <a:fld id="{9334D819-9F07-4261-B09B-9E467E5D9002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24345" y="7650815"/>
            <a:ext cx="4178615" cy="4149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29217" y="7650815"/>
            <a:ext cx="1478947" cy="414955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340157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917987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0157" y="1"/>
            <a:ext cx="8826702" cy="8229599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8867774" y="0"/>
            <a:ext cx="5762626" cy="82296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340157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5460" y="548640"/>
            <a:ext cx="3710540" cy="143600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280" b="1" i="0" spc="36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5460" y="2089603"/>
            <a:ext cx="3710540" cy="4996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440"/>
              </a:spcBef>
              <a:buNone/>
              <a:defRPr sz="1920" baseline="0">
                <a:solidFill>
                  <a:schemeClr val="bg2"/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9140" y="7650815"/>
            <a:ext cx="1478947" cy="418154"/>
          </a:xfrm>
        </p:spPr>
        <p:txBody>
          <a:bodyPr/>
          <a:lstStyle/>
          <a:p>
            <a:fld id="{9334D819-9F07-4261-B09B-9E467E5D9002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24345" y="7650815"/>
            <a:ext cx="4178614" cy="4149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25082" y="7650815"/>
            <a:ext cx="1481328" cy="414955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96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2014" y="458862"/>
            <a:ext cx="12213986" cy="1790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014" y="2743202"/>
            <a:ext cx="12213986" cy="4312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2014" y="7650815"/>
            <a:ext cx="2795666" cy="4181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50815"/>
            <a:ext cx="4937760" cy="41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2" y="7650815"/>
            <a:ext cx="3383279" cy="41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1" y="0"/>
            <a:ext cx="1062990" cy="82296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4290243" y="0"/>
            <a:ext cx="340157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348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6120" kern="1200" cap="all" spc="24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10000"/>
        </a:lnSpc>
        <a:spcBef>
          <a:spcPts val="84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10000"/>
        </a:lnSpc>
        <a:spcBef>
          <a:spcPts val="840"/>
        </a:spcBef>
        <a:buClr>
          <a:schemeClr val="tx2"/>
        </a:buClr>
        <a:buFont typeface="Gill Sans MT" panose="020B0502020104020203" pitchFamily="34" charset="0"/>
        <a:buChar char="–"/>
        <a:defRPr sz="216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10000"/>
        </a:lnSpc>
        <a:spcBef>
          <a:spcPts val="840"/>
        </a:spcBef>
        <a:buClr>
          <a:schemeClr val="tx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10000"/>
        </a:lnSpc>
        <a:spcBef>
          <a:spcPts val="840"/>
        </a:spcBef>
        <a:buClr>
          <a:schemeClr val="tx2"/>
        </a:buClr>
        <a:buFont typeface="Gill Sans MT" panose="020B0502020104020203" pitchFamily="34" charset="0"/>
        <a:buChar char="–"/>
        <a:defRPr sz="168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10000"/>
        </a:lnSpc>
        <a:spcBef>
          <a:spcPts val="840"/>
        </a:spcBef>
        <a:buClr>
          <a:schemeClr val="tx2"/>
        </a:buClr>
        <a:buFont typeface="Arial" panose="020B0604020202020204" pitchFamily="34" charset="0"/>
        <a:buChar char="•"/>
        <a:defRPr sz="168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10000"/>
        </a:lnSpc>
        <a:spcBef>
          <a:spcPts val="840"/>
        </a:spcBef>
        <a:buClr>
          <a:schemeClr val="tx2"/>
        </a:buClr>
        <a:buFont typeface="Gill Sans MT" panose="020B0502020104020203" pitchFamily="34" charset="0"/>
        <a:buChar char="–"/>
        <a:defRPr sz="168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10000"/>
        </a:lnSpc>
        <a:spcBef>
          <a:spcPts val="840"/>
        </a:spcBef>
        <a:buClr>
          <a:schemeClr val="tx2"/>
        </a:buClr>
        <a:buFont typeface="Arial" panose="020B0604020202020204" pitchFamily="34" charset="0"/>
        <a:buChar char="•"/>
        <a:defRPr sz="168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10000"/>
        </a:lnSpc>
        <a:spcBef>
          <a:spcPts val="840"/>
        </a:spcBef>
        <a:buClr>
          <a:schemeClr val="tx2"/>
        </a:buClr>
        <a:buFont typeface="Gill Sans MT" panose="020B0502020104020203" pitchFamily="34" charset="0"/>
        <a:buChar char="–"/>
        <a:defRPr sz="168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10000"/>
        </a:lnSpc>
        <a:spcBef>
          <a:spcPts val="840"/>
        </a:spcBef>
        <a:buClr>
          <a:schemeClr val="tx2"/>
        </a:buClr>
        <a:buFont typeface="Arial" panose="020B0604020202020204" pitchFamily="34" charset="0"/>
        <a:buChar char="•"/>
        <a:defRPr sz="168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164122" y="953928"/>
            <a:ext cx="10351476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100"/>
              </a:lnSpc>
              <a:buNone/>
            </a:pPr>
            <a:r>
              <a:rPr lang="en-US" sz="54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Ứng dụng Máy tính GUI </a:t>
            </a:r>
          </a:p>
          <a:p>
            <a:pPr marL="0" indent="0" algn="ctr">
              <a:lnSpc>
                <a:spcPts val="6100"/>
              </a:lnSpc>
              <a:buNone/>
            </a:pPr>
            <a:r>
              <a:rPr lang="en-US" sz="5400" b="1" dirty="0" err="1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với</a:t>
            </a:r>
            <a:r>
              <a:rPr lang="en-US" sz="54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Tkinter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359098" y="3152189"/>
            <a:ext cx="7556421" cy="1403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r>
              <a:rPr lang="en-US" sz="29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Giới thiệu về việc xây dựng một ứng dụng máy tính đơn giản với giao diện đồ họa (GUI) sử dụng thư viện Tkinter của Python.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359098" y="5506448"/>
            <a:ext cx="4544119" cy="9896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Sinh viên : Nguyễn Như Khiêm</a:t>
            </a:r>
          </a:p>
          <a:p>
            <a:pPr>
              <a:lnSpc>
                <a:spcPts val="3050"/>
              </a:lnSpc>
            </a:pPr>
            <a:r>
              <a:rPr lang="en-US" sz="245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MSV : K225480106030</a:t>
            </a:r>
            <a:endParaRPr lang="en-US"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3050"/>
              </a:lnSpc>
              <a:buNone/>
            </a:pPr>
            <a:endParaRPr lang="en-US"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93790" y="6106120"/>
            <a:ext cx="3310057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endParaRPr lang="en-US"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7" descr="Ảnh có chứa máy tính tay&#10;&#10;Nội dung do AI tạo ra có thể không chính xác.">
            <a:extLst>
              <a:ext uri="{FF2B5EF4-FFF2-40B4-BE49-F238E27FC236}">
                <a16:creationId xmlns:a16="http://schemas.microsoft.com/office/drawing/2014/main" id="{377F4E94-C090-5B14-15A0-146D77B2C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591" y="1193960"/>
            <a:ext cx="5465471" cy="60817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1369100" y="1172886"/>
            <a:ext cx="3958471" cy="486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sz="40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Sơ đồ thuật toán Reset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100" y="2035968"/>
            <a:ext cx="4986720" cy="591871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19601" y="7303294"/>
            <a:ext cx="7165181" cy="283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784782" y="1205984"/>
            <a:ext cx="5036939" cy="486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sz="40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Sơ đồ thuật toán bắt ngoại lệ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557" y="1886067"/>
            <a:ext cx="5963433" cy="595378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73278" y="719529"/>
            <a:ext cx="9924573" cy="10196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54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Cấu trúc dữ liệu và Chương trình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325128" y="274168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36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Cấu trúc dữ liệu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325128" y="335843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Lưu trữ trạng thái giao diện.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325128" y="39254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o_cua_so_chinh: Cửa sổ chính.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325128" y="43676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o_khung_chinh: Khung chính.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325128" y="48098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o_nhap_so_1, o_nhap_so_2: Ô nhập liệu.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325128" y="52520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phep_toan_duoc_chon: Biến StringVar.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1325128" y="56941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nhan_ket_qua: Nhãn kết quả.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130859" y="274168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36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Hàm trong lớp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8130859" y="335843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__init__: Khởi tạo.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8130859" y="380062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thiet_lap_style: Cấu hình style.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8130859" y="424282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tao_o_nhap_so: Tạo ô nhập liệu.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8130859" y="46850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tao_vung_chon_phep_toan: Nút radio.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8130859" y="51272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tao_cac_nut_chuc_nang: Nút Tính, Reset.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8130859" y="556942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tao_vung_hien_thi_ket_qua: Nhãn kết quả.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8130859" y="60116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thuc_hien_phep_tinh: Xử lý phép toán.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8130859" y="645381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reset: Xóa dữ liệu.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17188" y="387786"/>
            <a:ext cx="4538424" cy="4891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54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Thực nghiệm và Đánh giá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1384816" y="1217323"/>
            <a:ext cx="604420" cy="595669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vi-V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94" y="1229827"/>
            <a:ext cx="419814" cy="52476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106214" y="1500554"/>
            <a:ext cx="8174924" cy="398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00"/>
              </a:lnSpc>
            </a:pPr>
            <a:r>
              <a:rPr lang="en-US" sz="4000" b="1" dirty="0" err="1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Kiểm</a:t>
            </a:r>
            <a:r>
              <a:rPr lang="en-US" sz="40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tra</a:t>
            </a:r>
            <a:r>
              <a:rPr lang="en-US" sz="40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Phép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cộng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nhân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lỗi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, chia </a:t>
            </a:r>
            <a:r>
              <a:rPr lang="en-US" sz="20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0, reset.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1900"/>
              </a:lnSpc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601449" y="2296596"/>
            <a:ext cx="3088362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36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Thực nghiệm phép tính cộng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412" y="2694230"/>
            <a:ext cx="4822797" cy="543911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040469" y="2296596"/>
            <a:ext cx="3135987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36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Thực nghiệm phép tính nhân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412" y="2694230"/>
            <a:ext cx="4836088" cy="543911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937058" y="7093982"/>
            <a:ext cx="7202805" cy="227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498038" y="7609642"/>
            <a:ext cx="13634323" cy="227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44775" y="1090493"/>
            <a:ext cx="5171718" cy="467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r>
              <a:rPr lang="en-US" sz="36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Thực nghiệm khi lỗi nhập liệu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543" y="2047161"/>
            <a:ext cx="6652498" cy="482977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007310" y="1090493"/>
            <a:ext cx="4789646" cy="467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r>
              <a:rPr lang="en-US" sz="36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Thực nghiệm khi chia cho 0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095" y="2218908"/>
            <a:ext cx="6188780" cy="44862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007310" y="6533436"/>
            <a:ext cx="583680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96358" y="47470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54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Kết luận và Cải tiến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1244973" y="21400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313017" y="2161282"/>
            <a:ext cx="374213" cy="467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982089" y="221789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36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Ưu điểm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982089" y="2743914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Giao diện trực quan, xử lý lỗi tốt, hỗ trợ DPI cao.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7908186" y="21400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76231" y="2161282"/>
            <a:ext cx="374213" cy="467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8645302" y="221789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36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Nhược điểm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645302" y="2743914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Thiếu phép toán nâng cao, không hỗ trợ thay đổi kích thước.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1244973" y="3724870"/>
            <a:ext cx="170021" cy="888921"/>
          </a:xfrm>
          <a:prstGeom prst="roundRect">
            <a:avLst>
              <a:gd name="adj" fmla="val 56033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1755156" y="3724870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36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Thành tựu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1755156" y="4250888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Đã xây dựng thành công máy tính GUI cơ bản.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1572518" y="5035570"/>
            <a:ext cx="170021" cy="888921"/>
          </a:xfrm>
          <a:prstGeom prst="roundRect">
            <a:avLst>
              <a:gd name="adj" fmla="val 56033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2095317" y="5057225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36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Bài học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2095436" y="5593437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Hiểu sâu hơn về Tkinter, OOP và xử lý ngoại lệ.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1925415" y="6237492"/>
            <a:ext cx="170021" cy="888921"/>
          </a:xfrm>
          <a:prstGeom prst="roundRect">
            <a:avLst>
              <a:gd name="adj" fmla="val 56033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2362206" y="6260901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36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Cải tiến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2362206" y="6811977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Thêm phép toán nâng cao, nhập liệu từ bàn phím, lịch sử tính toán và tùy chỉnh giao diện.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28757" y="3651739"/>
            <a:ext cx="8253046" cy="9261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100"/>
              </a:lnSpc>
              <a:buNone/>
            </a:pPr>
            <a:r>
              <a:rPr lang="en-US" sz="80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Thank You for watching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55082" y="892135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54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Mô tả và Tính năng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755082" y="285745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40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Mô tả đề bài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755082" y="3640712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Chương trình GUI cho phép nhập hai số thực, chọn phép toán (+, -, ×, ÷), hiển thị kết quả, kiểm tra lỗi và có nút reset.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92766" y="285745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40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Tính năng chính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92766" y="3492194"/>
            <a:ext cx="4679880" cy="5300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Nhập liệu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thực</a:t>
            </a:r>
            <a:endParaRPr lang="en-US" sz="2800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Lựa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phép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toán</a:t>
            </a:r>
            <a:endParaRPr lang="en-US" sz="2800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Hiển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thị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quả</a:t>
            </a:r>
            <a:endParaRPr lang="en-US" sz="2800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Xử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lỗi</a:t>
            </a:r>
            <a:endParaRPr lang="en-US" sz="2800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reset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Giao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thân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2800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68441" y="643404"/>
            <a:ext cx="9320451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54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Thách thức và Kiến thức áp dụng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3111341"/>
            <a:ext cx="6408063" cy="3126581"/>
          </a:xfrm>
          <a:prstGeom prst="roundRect">
            <a:avLst>
              <a:gd name="adj" fmla="val 304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028224" y="3345775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Thách thức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28224" y="3871793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Xây dựng giao diện trực quan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028224" y="4313992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Xử lý lỗi nhập liệu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028224" y="4756190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Tối ưu hóa giao diện (DPI cao)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028224" y="5198388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Tổ chức mã nguồn (OOP)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428667" y="3111341"/>
            <a:ext cx="6408063" cy="3126581"/>
          </a:xfrm>
          <a:prstGeom prst="roundRect">
            <a:avLst>
              <a:gd name="adj" fmla="val 304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663101" y="3345775"/>
            <a:ext cx="3802068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Kiến thức áp dụng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663101" y="3871793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Thư viện Tkinter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663101" y="4313992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Lập trình hướng đối tượng (OOP)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663101" y="4756190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Xử lý ngoại lệ (try-except)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663101" y="5198388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Tùy chỉnh giao diện (ttk)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663101" y="5640586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Hỗ trợ DPI cao (ctypes)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5089" y="563166"/>
            <a:ext cx="13200221" cy="1404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54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Cơ sở lý thuyết: Tkinter, Xử lý ngoại </a:t>
            </a:r>
            <a:r>
              <a:rPr lang="en-US" sz="5400" b="1" dirty="0" err="1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lệ</a:t>
            </a:r>
            <a:r>
              <a:rPr lang="en-US" sz="54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lnSpc>
                <a:spcPts val="5500"/>
              </a:lnSpc>
              <a:buNone/>
            </a:pPr>
            <a:r>
              <a:rPr lang="en-US" sz="5400" b="1" dirty="0" err="1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và</a:t>
            </a:r>
            <a:r>
              <a:rPr lang="en-US" sz="54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OOP, Bố cục Grid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89" y="2411968"/>
            <a:ext cx="510778" cy="51077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30179" y="2497455"/>
            <a:ext cx="2809280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F44444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Tkinter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430179" y="2971205"/>
            <a:ext cx="5757267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Thư viện chuẩn Python cho GUI.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430179" y="3420547"/>
            <a:ext cx="5757267" cy="653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Widget cơ bản: Label, Entry, Button, Radiobutton, Frame.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430179" y="4145637"/>
            <a:ext cx="5757267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Quản lý bố cục: pack, grid, place (sử dụng grid).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430179" y="4543901"/>
            <a:ext cx="5757267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ttk: Giao diện hiện đại, tùy chỉnh style.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430179" y="4942165"/>
            <a:ext cx="5757267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Quản lý sự kiện: Liên kết hàm xử lý.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835" y="2411968"/>
            <a:ext cx="510778" cy="510778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8157924" y="2497455"/>
            <a:ext cx="4411623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F44444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Lập trình hướng đối tượng Tkinter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8157924" y="2971205"/>
            <a:ext cx="5757386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Tổ chức mã nguồn dễ bảo trì, mở rộng.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8157924" y="3420547"/>
            <a:ext cx="5757386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Encapsulation: Đóng gói thuộc tính.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8157924" y="3818811"/>
            <a:ext cx="5757386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Modularity: Tách chức năng thành phương thức.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8157924" y="4217075"/>
            <a:ext cx="5757386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Object instantiation: Khởi tạo đối tượng lớp.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89" y="5534501"/>
            <a:ext cx="510778" cy="510778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1430179" y="5619988"/>
            <a:ext cx="2809280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F44444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Xử lý ngoại lệ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3"/>
          <p:cNvSpPr/>
          <p:nvPr/>
        </p:nvSpPr>
        <p:spPr>
          <a:xfrm>
            <a:off x="1430179" y="6093738"/>
            <a:ext cx="5757267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Đảm bảo tính mạnh mẽ của chương trình.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4"/>
          <p:cNvSpPr/>
          <p:nvPr/>
        </p:nvSpPr>
        <p:spPr>
          <a:xfrm>
            <a:off x="1430179" y="6543080"/>
            <a:ext cx="5757267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ValueError: Nhập không phải số.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5"/>
          <p:cNvSpPr/>
          <p:nvPr/>
        </p:nvSpPr>
        <p:spPr>
          <a:xfrm>
            <a:off x="1430179" y="6941344"/>
            <a:ext cx="5757267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ZeroDivisionError: Chia cho 0.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6"/>
          <p:cNvSpPr/>
          <p:nvPr/>
        </p:nvSpPr>
        <p:spPr>
          <a:xfrm>
            <a:off x="1430179" y="7339608"/>
            <a:ext cx="5757267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Messagebox: Hiển thị thông báo lỗi trực quan.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2835" y="5534501"/>
            <a:ext cx="510778" cy="510778"/>
          </a:xfrm>
          <a:prstGeom prst="rect">
            <a:avLst/>
          </a:prstGeom>
        </p:spPr>
      </p:pic>
      <p:sp>
        <p:nvSpPr>
          <p:cNvPr id="23" name="Text 17"/>
          <p:cNvSpPr/>
          <p:nvPr/>
        </p:nvSpPr>
        <p:spPr>
          <a:xfrm>
            <a:off x="8157924" y="5619988"/>
            <a:ext cx="2809280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F44444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Bố cục Grid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18"/>
          <p:cNvSpPr/>
          <p:nvPr/>
        </p:nvSpPr>
        <p:spPr>
          <a:xfrm>
            <a:off x="8157924" y="6093738"/>
            <a:ext cx="5757386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Sắp xếp widget theo lưới hàng-cột.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19"/>
          <p:cNvSpPr/>
          <p:nvPr/>
        </p:nvSpPr>
        <p:spPr>
          <a:xfrm>
            <a:off x="8157924" y="6543080"/>
            <a:ext cx="5757386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row, column: Đặt vị trí widget.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20"/>
          <p:cNvSpPr/>
          <p:nvPr/>
        </p:nvSpPr>
        <p:spPr>
          <a:xfrm>
            <a:off x="8157924" y="6941344"/>
            <a:ext cx="5757386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padx, pady: Tạo khoảng cách.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21"/>
          <p:cNvSpPr/>
          <p:nvPr/>
        </p:nvSpPr>
        <p:spPr>
          <a:xfrm>
            <a:off x="8157924" y="7339608"/>
            <a:ext cx="5757386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Giao diện gọn gàng, dễ mở rộng.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81840" y="518279"/>
            <a:ext cx="9691752" cy="647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54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Thiết kế hệ thống và Chức năng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884759" y="1596899"/>
            <a:ext cx="13310949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Chương trình được tổ chức thành lớp MayTinhDonGian.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759" y="2175061"/>
            <a:ext cx="942380" cy="11309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09793" y="2363537"/>
            <a:ext cx="259175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Khởi tạo giao diện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3109793" y="2765616"/>
            <a:ext cx="12085915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Cửa sổ chính, khung chính.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759" y="3306035"/>
            <a:ext cx="942380" cy="11309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109793" y="3494511"/>
            <a:ext cx="259175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Tạo widget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3109793" y="3936039"/>
            <a:ext cx="12085915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Ô nhập liệu, nút radio, nút chức năng, nhãn kết quả.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4759" y="4437010"/>
            <a:ext cx="942380" cy="11309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3109793" y="4625486"/>
            <a:ext cx="259175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Xử lý phép toán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3081840" y="5079097"/>
            <a:ext cx="12085915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Lấy dữ liệu, tính toán, hiển thị.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759" y="5570151"/>
            <a:ext cx="942380" cy="113097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3109793" y="5756461"/>
            <a:ext cx="259175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Xử lý lỗi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9"/>
          <p:cNvSpPr/>
          <p:nvPr/>
        </p:nvSpPr>
        <p:spPr>
          <a:xfrm>
            <a:off x="3109793" y="6135639"/>
            <a:ext cx="12085915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Phát hiện lỗi, thông báo.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4759" y="6698959"/>
            <a:ext cx="942380" cy="11309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3109793" y="6887435"/>
            <a:ext cx="259175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Reset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1"/>
          <p:cNvSpPr/>
          <p:nvPr/>
        </p:nvSpPr>
        <p:spPr>
          <a:xfrm>
            <a:off x="3109793" y="7301324"/>
            <a:ext cx="12085915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Xóa dữ liệu, đặt lại trạng thái.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28332" y="924452"/>
            <a:ext cx="7973735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54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Biểu đồ phân cấp chức năng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713" y="2579275"/>
            <a:ext cx="12359228" cy="472587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2798" y="510509"/>
            <a:ext cx="7027664" cy="6933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54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Sơ đồ khối thuật toán chính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6506051" y="1867138"/>
            <a:ext cx="605076" cy="22860"/>
          </a:xfrm>
          <a:prstGeom prst="roundRect">
            <a:avLst>
              <a:gd name="adj" fmla="val 370634"/>
            </a:avLst>
          </a:prstGeom>
          <a:solidFill>
            <a:srgbClr val="C6BDDA"/>
          </a:solidFill>
          <a:ln/>
        </p:spPr>
        <p:txBody>
          <a:bodyPr/>
          <a:lstStyle/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088267" y="1651635"/>
            <a:ext cx="453866" cy="453866"/>
          </a:xfrm>
          <a:prstGeom prst="roundRect">
            <a:avLst>
              <a:gd name="adj" fmla="val 18668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148810" y="1670566"/>
            <a:ext cx="332780" cy="4160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3532823" y="1720929"/>
            <a:ext cx="277379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40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Xử lý tính toán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06041" y="2188607"/>
            <a:ext cx="5600581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Điều phối quá trình tính toán và lỗi.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519273" y="3077408"/>
            <a:ext cx="605076" cy="22860"/>
          </a:xfrm>
          <a:prstGeom prst="roundRect">
            <a:avLst>
              <a:gd name="adj" fmla="val 370634"/>
            </a:avLst>
          </a:prstGeom>
          <a:solidFill>
            <a:srgbClr val="C6BDDA"/>
          </a:solidFill>
          <a:ln/>
        </p:spPr>
        <p:txBody>
          <a:bodyPr/>
          <a:lstStyle/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7088267" y="2861905"/>
            <a:ext cx="453866" cy="453866"/>
          </a:xfrm>
          <a:prstGeom prst="roundRect">
            <a:avLst>
              <a:gd name="adj" fmla="val 18668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148810" y="2880836"/>
            <a:ext cx="332780" cy="4160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8323778" y="2931200"/>
            <a:ext cx="29016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40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Nhập số và kiểm tra lỗi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8323778" y="3398877"/>
            <a:ext cx="5600581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Kiểm tra dữ liệu nhập hợp lệ.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6506051" y="4120634"/>
            <a:ext cx="605076" cy="22860"/>
          </a:xfrm>
          <a:prstGeom prst="roundRect">
            <a:avLst>
              <a:gd name="adj" fmla="val 370634"/>
            </a:avLst>
          </a:prstGeom>
          <a:solidFill>
            <a:srgbClr val="C6BDDA"/>
          </a:solidFill>
          <a:ln/>
        </p:spPr>
        <p:txBody>
          <a:bodyPr/>
          <a:lstStyle/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7088267" y="3905131"/>
            <a:ext cx="453866" cy="453866"/>
          </a:xfrm>
          <a:prstGeom prst="roundRect">
            <a:avLst>
              <a:gd name="adj" fmla="val 18668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148810" y="3924062"/>
            <a:ext cx="332780" cy="4160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3532823" y="3974425"/>
            <a:ext cx="277379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40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Cập nhật kết quả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06041" y="4442103"/>
            <a:ext cx="5600581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Thực hiện phép toán, hiển thị.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hape 17"/>
          <p:cNvSpPr/>
          <p:nvPr/>
        </p:nvSpPr>
        <p:spPr>
          <a:xfrm>
            <a:off x="7519273" y="5163860"/>
            <a:ext cx="605076" cy="22860"/>
          </a:xfrm>
          <a:prstGeom prst="roundRect">
            <a:avLst>
              <a:gd name="adj" fmla="val 370634"/>
            </a:avLst>
          </a:prstGeom>
          <a:solidFill>
            <a:srgbClr val="C6BDDA"/>
          </a:solidFill>
          <a:ln/>
        </p:spPr>
        <p:txBody>
          <a:bodyPr/>
          <a:lstStyle/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18"/>
          <p:cNvSpPr/>
          <p:nvPr/>
        </p:nvSpPr>
        <p:spPr>
          <a:xfrm>
            <a:off x="7088267" y="4948357"/>
            <a:ext cx="453866" cy="453866"/>
          </a:xfrm>
          <a:prstGeom prst="roundRect">
            <a:avLst>
              <a:gd name="adj" fmla="val 18668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7148810" y="4967288"/>
            <a:ext cx="332780" cy="4160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8323778" y="5017651"/>
            <a:ext cx="277379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40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Reset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8323778" y="5485328"/>
            <a:ext cx="5600581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Đặt lại giao diện ban đầu.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hape 22"/>
          <p:cNvSpPr/>
          <p:nvPr/>
        </p:nvSpPr>
        <p:spPr>
          <a:xfrm>
            <a:off x="6506051" y="6207085"/>
            <a:ext cx="605076" cy="22860"/>
          </a:xfrm>
          <a:prstGeom prst="roundRect">
            <a:avLst>
              <a:gd name="adj" fmla="val 370634"/>
            </a:avLst>
          </a:prstGeom>
          <a:solidFill>
            <a:srgbClr val="C6BDDA"/>
          </a:solidFill>
          <a:ln/>
        </p:spPr>
        <p:txBody>
          <a:bodyPr/>
          <a:lstStyle/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hape 23"/>
          <p:cNvSpPr/>
          <p:nvPr/>
        </p:nvSpPr>
        <p:spPr>
          <a:xfrm>
            <a:off x="7088267" y="5991582"/>
            <a:ext cx="453866" cy="453866"/>
          </a:xfrm>
          <a:prstGeom prst="roundRect">
            <a:avLst>
              <a:gd name="adj" fmla="val 18668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24"/>
          <p:cNvSpPr/>
          <p:nvPr/>
        </p:nvSpPr>
        <p:spPr>
          <a:xfrm>
            <a:off x="7148810" y="6010513"/>
            <a:ext cx="332780" cy="4160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25"/>
          <p:cNvSpPr/>
          <p:nvPr/>
        </p:nvSpPr>
        <p:spPr>
          <a:xfrm>
            <a:off x="3532823" y="6060877"/>
            <a:ext cx="277379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40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Bắt ngoại lệ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26"/>
          <p:cNvSpPr/>
          <p:nvPr/>
        </p:nvSpPr>
        <p:spPr>
          <a:xfrm>
            <a:off x="706041" y="6528554"/>
            <a:ext cx="5600581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Thông báo lỗi cho người dùng.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Shape 2">
            <a:extLst>
              <a:ext uri="{FF2B5EF4-FFF2-40B4-BE49-F238E27FC236}">
                <a16:creationId xmlns:a16="http://schemas.microsoft.com/office/drawing/2014/main" id="{ED6B8755-55EF-26C7-696B-166C7D9A6421}"/>
              </a:ext>
            </a:extLst>
          </p:cNvPr>
          <p:cNvSpPr/>
          <p:nvPr/>
        </p:nvSpPr>
        <p:spPr>
          <a:xfrm rot="5400000" flipV="1">
            <a:off x="6936997" y="2460843"/>
            <a:ext cx="756406" cy="45719"/>
          </a:xfrm>
          <a:prstGeom prst="roundRect">
            <a:avLst>
              <a:gd name="adj" fmla="val 370634"/>
            </a:avLst>
          </a:prstGeom>
          <a:solidFill>
            <a:srgbClr val="C6BDDA"/>
          </a:solidFill>
          <a:ln/>
        </p:spPr>
        <p:txBody>
          <a:bodyPr/>
          <a:lstStyle/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Shape 2">
            <a:extLst>
              <a:ext uri="{FF2B5EF4-FFF2-40B4-BE49-F238E27FC236}">
                <a16:creationId xmlns:a16="http://schemas.microsoft.com/office/drawing/2014/main" id="{2E917A3A-D7FC-6AB0-9586-B8FE45FF0B4B}"/>
              </a:ext>
            </a:extLst>
          </p:cNvPr>
          <p:cNvSpPr/>
          <p:nvPr/>
        </p:nvSpPr>
        <p:spPr>
          <a:xfrm rot="5400000" flipV="1">
            <a:off x="7018128" y="3586468"/>
            <a:ext cx="591605" cy="45719"/>
          </a:xfrm>
          <a:prstGeom prst="roundRect">
            <a:avLst>
              <a:gd name="adj" fmla="val 370634"/>
            </a:avLst>
          </a:prstGeom>
          <a:solidFill>
            <a:srgbClr val="C6BDDA"/>
          </a:solidFill>
          <a:ln/>
        </p:spPr>
        <p:txBody>
          <a:bodyPr/>
          <a:lstStyle/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Shape 2">
            <a:extLst>
              <a:ext uri="{FF2B5EF4-FFF2-40B4-BE49-F238E27FC236}">
                <a16:creationId xmlns:a16="http://schemas.microsoft.com/office/drawing/2014/main" id="{78939523-A1CD-3CCA-C782-B533ECDFEC40}"/>
              </a:ext>
            </a:extLst>
          </p:cNvPr>
          <p:cNvSpPr/>
          <p:nvPr/>
        </p:nvSpPr>
        <p:spPr>
          <a:xfrm rot="5400000" flipV="1">
            <a:off x="7018128" y="4631940"/>
            <a:ext cx="591605" cy="45719"/>
          </a:xfrm>
          <a:prstGeom prst="roundRect">
            <a:avLst>
              <a:gd name="adj" fmla="val 370634"/>
            </a:avLst>
          </a:prstGeom>
          <a:solidFill>
            <a:srgbClr val="C6BDDA"/>
          </a:solidFill>
          <a:ln/>
        </p:spPr>
        <p:txBody>
          <a:bodyPr/>
          <a:lstStyle/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Shape 2">
            <a:extLst>
              <a:ext uri="{FF2B5EF4-FFF2-40B4-BE49-F238E27FC236}">
                <a16:creationId xmlns:a16="http://schemas.microsoft.com/office/drawing/2014/main" id="{D2420E1E-897B-691A-03C3-B625DDE99ABE}"/>
              </a:ext>
            </a:extLst>
          </p:cNvPr>
          <p:cNvSpPr/>
          <p:nvPr/>
        </p:nvSpPr>
        <p:spPr>
          <a:xfrm rot="5400000" flipV="1">
            <a:off x="7021958" y="5672920"/>
            <a:ext cx="591605" cy="45719"/>
          </a:xfrm>
          <a:prstGeom prst="roundRect">
            <a:avLst>
              <a:gd name="adj" fmla="val 370634"/>
            </a:avLst>
          </a:prstGeom>
          <a:solidFill>
            <a:srgbClr val="C6BDDA"/>
          </a:solidFill>
          <a:ln/>
        </p:spPr>
        <p:txBody>
          <a:bodyPr/>
          <a:lstStyle/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5" grpId="0" animBg="1"/>
      <p:bldP spid="36" grpId="0" animBg="1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92007" y="489228"/>
            <a:ext cx="7458194" cy="4891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54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Sơ đồ thuật toán xử lý tính toán trung tâm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351" y="1334094"/>
            <a:ext cx="9179697" cy="664182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2465" y="528280"/>
            <a:ext cx="4226957" cy="528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427321" y="1152525"/>
            <a:ext cx="5995749" cy="1056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40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Sơ đồ thuật toán nhập </a:t>
            </a:r>
            <a:r>
              <a:rPr lang="en-US" sz="4000" b="1" dirty="0" err="1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số</a:t>
            </a:r>
            <a:r>
              <a:rPr lang="en-US" sz="40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lnSpc>
                <a:spcPts val="4150"/>
              </a:lnSpc>
              <a:buNone/>
            </a:pPr>
            <a:r>
              <a:rPr lang="en-US" sz="4000" b="1" dirty="0" err="1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kiểm tra lỗi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19" y="2262184"/>
            <a:ext cx="5467825" cy="578724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735253" y="1152525"/>
            <a:ext cx="5467826" cy="528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4000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Sơ đồ thuật cập nhật kết quả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253" y="1925963"/>
            <a:ext cx="5467826" cy="612346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Huy hiệu">
  <a:themeElements>
    <a:clrScheme name="Cam Đo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Huy hiệu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</TotalTime>
  <Words>893</Words>
  <Application>Microsoft Office PowerPoint</Application>
  <PresentationFormat>Tùy chỉnh</PresentationFormat>
  <Paragraphs>142</Paragraphs>
  <Slides>15</Slides>
  <Notes>15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1" baseType="lpstr">
      <vt:lpstr>Times New Roman</vt:lpstr>
      <vt:lpstr>Tahoma</vt:lpstr>
      <vt:lpstr>Arial</vt:lpstr>
      <vt:lpstr>Impact</vt:lpstr>
      <vt:lpstr>Gill Sans MT</vt:lpstr>
      <vt:lpstr>Huy hiệu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Khiêm Nguyễn Như</cp:lastModifiedBy>
  <cp:revision>3</cp:revision>
  <dcterms:created xsi:type="dcterms:W3CDTF">2025-06-08T07:15:11Z</dcterms:created>
  <dcterms:modified xsi:type="dcterms:W3CDTF">2025-06-08T08:17:33Z</dcterms:modified>
</cp:coreProperties>
</file>