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2" r:id="rId16"/>
    <p:sldId id="271" r:id="rId17"/>
    <p:sldId id="265" r:id="rId1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1076" y="0"/>
            <a:ext cx="1219200" cy="6858000"/>
          </a:xfrm>
          <a:custGeom>
            <a:avLst/>
            <a:gdLst/>
            <a:ahLst/>
            <a:cxnLst/>
            <a:rect l="l" t="t" r="r" b="b"/>
            <a:pathLst>
              <a:path w="1219200" h="6858000">
                <a:moveTo>
                  <a:pt x="0" y="0"/>
                </a:moveTo>
                <a:lnTo>
                  <a:pt x="1219200" y="6857999"/>
                </a:lnTo>
              </a:path>
            </a:pathLst>
          </a:custGeom>
          <a:ln w="9525">
            <a:solidFill>
              <a:srgbClr val="5FCAEE"/>
            </a:solidFill>
          </a:ln>
        </p:spPr>
        <p:txBody>
          <a:bodyPr wrap="square" lIns="0" tIns="0" rIns="0" bIns="0" rtlCol="0"/>
          <a:lstStyle/>
          <a:p>
            <a:endParaRPr/>
          </a:p>
        </p:txBody>
      </p:sp>
      <p:sp>
        <p:nvSpPr>
          <p:cNvPr id="17" name="bg object 17"/>
          <p:cNvSpPr/>
          <p:nvPr/>
        </p:nvSpPr>
        <p:spPr>
          <a:xfrm>
            <a:off x="7424928" y="3681984"/>
            <a:ext cx="4763770" cy="3176905"/>
          </a:xfrm>
          <a:custGeom>
            <a:avLst/>
            <a:gdLst/>
            <a:ahLst/>
            <a:cxnLst/>
            <a:rect l="l" t="t" r="r" b="b"/>
            <a:pathLst>
              <a:path w="4763770" h="3176904">
                <a:moveTo>
                  <a:pt x="4763516" y="0"/>
                </a:moveTo>
                <a:lnTo>
                  <a:pt x="0" y="3176586"/>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7360" cy="6858000"/>
          </a:xfrm>
          <a:custGeom>
            <a:avLst/>
            <a:gdLst/>
            <a:ahLst/>
            <a:cxnLst/>
            <a:rect l="l" t="t" r="r" b="b"/>
            <a:pathLst>
              <a:path w="3007359" h="6858000">
                <a:moveTo>
                  <a:pt x="3006851" y="0"/>
                </a:moveTo>
                <a:lnTo>
                  <a:pt x="2042483" y="0"/>
                </a:lnTo>
                <a:lnTo>
                  <a:pt x="0" y="6857996"/>
                </a:lnTo>
                <a:lnTo>
                  <a:pt x="3006851" y="6857996"/>
                </a:lnTo>
                <a:lnTo>
                  <a:pt x="3006851"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4335" y="0"/>
            <a:ext cx="2588260" cy="6858000"/>
          </a:xfrm>
          <a:custGeom>
            <a:avLst/>
            <a:gdLst/>
            <a:ahLst/>
            <a:cxnLst/>
            <a:rect l="l" t="t" r="r" b="b"/>
            <a:pathLst>
              <a:path w="2588259" h="6858000">
                <a:moveTo>
                  <a:pt x="2587664" y="0"/>
                </a:moveTo>
                <a:lnTo>
                  <a:pt x="0" y="0"/>
                </a:lnTo>
                <a:lnTo>
                  <a:pt x="1208190" y="6857996"/>
                </a:lnTo>
                <a:lnTo>
                  <a:pt x="2587664" y="6857996"/>
                </a:lnTo>
                <a:lnTo>
                  <a:pt x="2587664"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2164" y="3048000"/>
            <a:ext cx="3260090" cy="3810000"/>
          </a:xfrm>
          <a:custGeom>
            <a:avLst/>
            <a:gdLst/>
            <a:ahLst/>
            <a:cxnLst/>
            <a:rect l="l" t="t" r="r" b="b"/>
            <a:pathLst>
              <a:path w="3260090" h="3810000">
                <a:moveTo>
                  <a:pt x="3259835" y="0"/>
                </a:moveTo>
                <a:lnTo>
                  <a:pt x="0" y="3809999"/>
                </a:lnTo>
                <a:lnTo>
                  <a:pt x="3259835" y="3809999"/>
                </a:lnTo>
                <a:lnTo>
                  <a:pt x="3259835"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790" y="0"/>
            <a:ext cx="2851785" cy="6858000"/>
          </a:xfrm>
          <a:custGeom>
            <a:avLst/>
            <a:gdLst/>
            <a:ahLst/>
            <a:cxnLst/>
            <a:rect l="l" t="t" r="r" b="b"/>
            <a:pathLst>
              <a:path w="2851784" h="6858000">
                <a:moveTo>
                  <a:pt x="2851161" y="0"/>
                </a:moveTo>
                <a:lnTo>
                  <a:pt x="0" y="0"/>
                </a:lnTo>
                <a:lnTo>
                  <a:pt x="2467621" y="6857996"/>
                </a:lnTo>
                <a:lnTo>
                  <a:pt x="2851161" y="6857996"/>
                </a:lnTo>
                <a:lnTo>
                  <a:pt x="2851161"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8124" y="0"/>
            <a:ext cx="1290955" cy="6858000"/>
          </a:xfrm>
          <a:custGeom>
            <a:avLst/>
            <a:gdLst/>
            <a:ahLst/>
            <a:cxnLst/>
            <a:rect l="l" t="t" r="r" b="b"/>
            <a:pathLst>
              <a:path w="1290954" h="6858000">
                <a:moveTo>
                  <a:pt x="1290827" y="0"/>
                </a:moveTo>
                <a:lnTo>
                  <a:pt x="1018959" y="0"/>
                </a:lnTo>
                <a:lnTo>
                  <a:pt x="0" y="6857996"/>
                </a:lnTo>
                <a:lnTo>
                  <a:pt x="1290827" y="6857996"/>
                </a:lnTo>
                <a:lnTo>
                  <a:pt x="1290827"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40749" y="0"/>
            <a:ext cx="1248410" cy="6858000"/>
          </a:xfrm>
          <a:custGeom>
            <a:avLst/>
            <a:gdLst/>
            <a:ahLst/>
            <a:cxnLst/>
            <a:rect l="l" t="t" r="r" b="b"/>
            <a:pathLst>
              <a:path w="1248409" h="6858000">
                <a:moveTo>
                  <a:pt x="1248203" y="0"/>
                </a:moveTo>
                <a:lnTo>
                  <a:pt x="0" y="0"/>
                </a:lnTo>
                <a:lnTo>
                  <a:pt x="1107740" y="6857996"/>
                </a:lnTo>
                <a:lnTo>
                  <a:pt x="1248203" y="6857996"/>
                </a:lnTo>
                <a:lnTo>
                  <a:pt x="1248203"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344" y="3590544"/>
            <a:ext cx="1816735" cy="3267710"/>
          </a:xfrm>
          <a:custGeom>
            <a:avLst/>
            <a:gdLst/>
            <a:ahLst/>
            <a:cxnLst/>
            <a:rect l="l" t="t" r="r" b="b"/>
            <a:pathLst>
              <a:path w="1816734" h="3267709">
                <a:moveTo>
                  <a:pt x="1816607" y="0"/>
                </a:moveTo>
                <a:lnTo>
                  <a:pt x="0" y="3267455"/>
                </a:lnTo>
                <a:lnTo>
                  <a:pt x="1816607" y="3267455"/>
                </a:lnTo>
                <a:lnTo>
                  <a:pt x="1816607"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5FCAEE">
              <a:alpha val="70195"/>
            </a:srgbClr>
          </a:solidFill>
        </p:spPr>
        <p:txBody>
          <a:bodyPr wrap="square" lIns="0" tIns="0" rIns="0" bIns="0" rtlCol="0"/>
          <a:lstStyle/>
          <a:p>
            <a:endParaRPr/>
          </a:p>
        </p:txBody>
      </p:sp>
      <p:sp>
        <p:nvSpPr>
          <p:cNvPr id="26" name="bg object 26"/>
          <p:cNvSpPr/>
          <p:nvPr/>
        </p:nvSpPr>
        <p:spPr>
          <a:xfrm>
            <a:off x="0" y="1501520"/>
            <a:ext cx="8087359" cy="19050"/>
          </a:xfrm>
          <a:custGeom>
            <a:avLst/>
            <a:gdLst/>
            <a:ahLst/>
            <a:cxnLst/>
            <a:rect l="l" t="t" r="r" b="b"/>
            <a:pathLst>
              <a:path w="8087359" h="19050">
                <a:moveTo>
                  <a:pt x="8087359" y="0"/>
                </a:moveTo>
                <a:lnTo>
                  <a:pt x="0" y="0"/>
                </a:lnTo>
                <a:lnTo>
                  <a:pt x="0" y="19050"/>
                </a:lnTo>
                <a:lnTo>
                  <a:pt x="8087359" y="19050"/>
                </a:lnTo>
                <a:lnTo>
                  <a:pt x="8087359" y="0"/>
                </a:lnTo>
                <a:close/>
              </a:path>
            </a:pathLst>
          </a:custGeom>
          <a:solidFill>
            <a:srgbClr val="5FCAEE"/>
          </a:solidFill>
        </p:spPr>
        <p:txBody>
          <a:bodyPr wrap="square" lIns="0" tIns="0" rIns="0" bIns="0" rtlCol="0"/>
          <a:lstStyle/>
          <a:p>
            <a:endParaRPr/>
          </a:p>
        </p:txBody>
      </p:sp>
      <p:sp>
        <p:nvSpPr>
          <p:cNvPr id="27" name="bg object 27"/>
          <p:cNvSpPr/>
          <p:nvPr/>
        </p:nvSpPr>
        <p:spPr>
          <a:xfrm>
            <a:off x="790194" y="799337"/>
            <a:ext cx="0" cy="1022350"/>
          </a:xfrm>
          <a:custGeom>
            <a:avLst/>
            <a:gdLst/>
            <a:ahLst/>
            <a:cxnLst/>
            <a:rect l="l" t="t" r="r" b="b"/>
            <a:pathLst>
              <a:path h="1022350">
                <a:moveTo>
                  <a:pt x="0" y="0"/>
                </a:moveTo>
                <a:lnTo>
                  <a:pt x="0" y="1021969"/>
                </a:lnTo>
              </a:path>
            </a:pathLst>
          </a:custGeom>
          <a:ln w="19050">
            <a:solidFill>
              <a:srgbClr val="5FCAEE"/>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6000" b="0" i="0">
                <a:solidFill>
                  <a:schemeClr val="tx1"/>
                </a:solidFill>
                <a:latin typeface="Arial"/>
                <a:cs typeface="Arial"/>
              </a:defRPr>
            </a:lvl1pPr>
          </a:lstStyle>
          <a:p>
            <a:endParaRPr/>
          </a:p>
        </p:txBody>
      </p:sp>
      <p:sp>
        <p:nvSpPr>
          <p:cNvPr id="3" name="Holder 3"/>
          <p:cNvSpPr>
            <a:spLocks noGrp="1"/>
          </p:cNvSpPr>
          <p:nvPr>
            <p:ph sz="half" idx="2"/>
          </p:nvPr>
        </p:nvSpPr>
        <p:spPr>
          <a:xfrm>
            <a:off x="1550288" y="2231263"/>
            <a:ext cx="2577465" cy="3989704"/>
          </a:xfrm>
          <a:prstGeom prst="rect">
            <a:avLst/>
          </a:prstGeom>
        </p:spPr>
        <p:txBody>
          <a:bodyPr wrap="square" lIns="0" tIns="0" rIns="0" bIns="0">
            <a:spAutoFit/>
          </a:bodyPr>
          <a:lstStyle>
            <a:lvl1pPr>
              <a:defRPr sz="2000" b="0" i="0">
                <a:solidFill>
                  <a:schemeClr val="tx1"/>
                </a:solidFill>
                <a:latin typeface="Caladea"/>
                <a:cs typeface="Caladea"/>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1076" y="0"/>
            <a:ext cx="1219200" cy="6858000"/>
          </a:xfrm>
          <a:custGeom>
            <a:avLst/>
            <a:gdLst/>
            <a:ahLst/>
            <a:cxnLst/>
            <a:rect l="l" t="t" r="r" b="b"/>
            <a:pathLst>
              <a:path w="1219200" h="6858000">
                <a:moveTo>
                  <a:pt x="0" y="0"/>
                </a:moveTo>
                <a:lnTo>
                  <a:pt x="1219200" y="6857999"/>
                </a:lnTo>
              </a:path>
            </a:pathLst>
          </a:custGeom>
          <a:ln w="9525">
            <a:solidFill>
              <a:srgbClr val="5FCAEE"/>
            </a:solidFill>
          </a:ln>
        </p:spPr>
        <p:txBody>
          <a:bodyPr wrap="square" lIns="0" tIns="0" rIns="0" bIns="0" rtlCol="0"/>
          <a:lstStyle/>
          <a:p>
            <a:endParaRPr/>
          </a:p>
        </p:txBody>
      </p:sp>
      <p:sp>
        <p:nvSpPr>
          <p:cNvPr id="17" name="bg object 17"/>
          <p:cNvSpPr/>
          <p:nvPr/>
        </p:nvSpPr>
        <p:spPr>
          <a:xfrm>
            <a:off x="7424928" y="3681984"/>
            <a:ext cx="4763770" cy="3176905"/>
          </a:xfrm>
          <a:custGeom>
            <a:avLst/>
            <a:gdLst/>
            <a:ahLst/>
            <a:cxnLst/>
            <a:rect l="l" t="t" r="r" b="b"/>
            <a:pathLst>
              <a:path w="4763770" h="3176904">
                <a:moveTo>
                  <a:pt x="4763516" y="0"/>
                </a:moveTo>
                <a:lnTo>
                  <a:pt x="0" y="3176586"/>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7360" cy="6858000"/>
          </a:xfrm>
          <a:custGeom>
            <a:avLst/>
            <a:gdLst/>
            <a:ahLst/>
            <a:cxnLst/>
            <a:rect l="l" t="t" r="r" b="b"/>
            <a:pathLst>
              <a:path w="3007359" h="6858000">
                <a:moveTo>
                  <a:pt x="3006851" y="0"/>
                </a:moveTo>
                <a:lnTo>
                  <a:pt x="2042483" y="0"/>
                </a:lnTo>
                <a:lnTo>
                  <a:pt x="0" y="6857996"/>
                </a:lnTo>
                <a:lnTo>
                  <a:pt x="3006851" y="6857996"/>
                </a:lnTo>
                <a:lnTo>
                  <a:pt x="3006851"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4335" y="0"/>
            <a:ext cx="2588260" cy="6858000"/>
          </a:xfrm>
          <a:custGeom>
            <a:avLst/>
            <a:gdLst/>
            <a:ahLst/>
            <a:cxnLst/>
            <a:rect l="l" t="t" r="r" b="b"/>
            <a:pathLst>
              <a:path w="2588259" h="6858000">
                <a:moveTo>
                  <a:pt x="2587664" y="0"/>
                </a:moveTo>
                <a:lnTo>
                  <a:pt x="0" y="0"/>
                </a:lnTo>
                <a:lnTo>
                  <a:pt x="1208190" y="6857996"/>
                </a:lnTo>
                <a:lnTo>
                  <a:pt x="2587664" y="6857996"/>
                </a:lnTo>
                <a:lnTo>
                  <a:pt x="2587664"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2164" y="3048000"/>
            <a:ext cx="3260090" cy="3810000"/>
          </a:xfrm>
          <a:custGeom>
            <a:avLst/>
            <a:gdLst/>
            <a:ahLst/>
            <a:cxnLst/>
            <a:rect l="l" t="t" r="r" b="b"/>
            <a:pathLst>
              <a:path w="3260090" h="3810000">
                <a:moveTo>
                  <a:pt x="3259835" y="0"/>
                </a:moveTo>
                <a:lnTo>
                  <a:pt x="0" y="3809999"/>
                </a:lnTo>
                <a:lnTo>
                  <a:pt x="3259835" y="3809999"/>
                </a:lnTo>
                <a:lnTo>
                  <a:pt x="3259835"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790" y="0"/>
            <a:ext cx="2851785" cy="6858000"/>
          </a:xfrm>
          <a:custGeom>
            <a:avLst/>
            <a:gdLst/>
            <a:ahLst/>
            <a:cxnLst/>
            <a:rect l="l" t="t" r="r" b="b"/>
            <a:pathLst>
              <a:path w="2851784" h="6858000">
                <a:moveTo>
                  <a:pt x="2851161" y="0"/>
                </a:moveTo>
                <a:lnTo>
                  <a:pt x="0" y="0"/>
                </a:lnTo>
                <a:lnTo>
                  <a:pt x="2467621" y="6857996"/>
                </a:lnTo>
                <a:lnTo>
                  <a:pt x="2851161" y="6857996"/>
                </a:lnTo>
                <a:lnTo>
                  <a:pt x="2851161"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8124" y="0"/>
            <a:ext cx="1290955" cy="6858000"/>
          </a:xfrm>
          <a:custGeom>
            <a:avLst/>
            <a:gdLst/>
            <a:ahLst/>
            <a:cxnLst/>
            <a:rect l="l" t="t" r="r" b="b"/>
            <a:pathLst>
              <a:path w="1290954" h="6858000">
                <a:moveTo>
                  <a:pt x="1290827" y="0"/>
                </a:moveTo>
                <a:lnTo>
                  <a:pt x="1018959" y="0"/>
                </a:lnTo>
                <a:lnTo>
                  <a:pt x="0" y="6857996"/>
                </a:lnTo>
                <a:lnTo>
                  <a:pt x="1290827" y="6857996"/>
                </a:lnTo>
                <a:lnTo>
                  <a:pt x="1290827"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40749" y="0"/>
            <a:ext cx="1248410" cy="6858000"/>
          </a:xfrm>
          <a:custGeom>
            <a:avLst/>
            <a:gdLst/>
            <a:ahLst/>
            <a:cxnLst/>
            <a:rect l="l" t="t" r="r" b="b"/>
            <a:pathLst>
              <a:path w="1248409" h="6858000">
                <a:moveTo>
                  <a:pt x="1248203" y="0"/>
                </a:moveTo>
                <a:lnTo>
                  <a:pt x="0" y="0"/>
                </a:lnTo>
                <a:lnTo>
                  <a:pt x="1107740" y="6857996"/>
                </a:lnTo>
                <a:lnTo>
                  <a:pt x="1248203" y="6857996"/>
                </a:lnTo>
                <a:lnTo>
                  <a:pt x="1248203"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344" y="3590544"/>
            <a:ext cx="1816735" cy="3267710"/>
          </a:xfrm>
          <a:custGeom>
            <a:avLst/>
            <a:gdLst/>
            <a:ahLst/>
            <a:cxnLst/>
            <a:rect l="l" t="t" r="r" b="b"/>
            <a:pathLst>
              <a:path w="1816734" h="3267709">
                <a:moveTo>
                  <a:pt x="1816607" y="0"/>
                </a:moveTo>
                <a:lnTo>
                  <a:pt x="0" y="3267455"/>
                </a:lnTo>
                <a:lnTo>
                  <a:pt x="1816607" y="3267455"/>
                </a:lnTo>
                <a:lnTo>
                  <a:pt x="1816607"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3110229" y="1704847"/>
            <a:ext cx="5971540" cy="939800"/>
          </a:xfrm>
          <a:prstGeom prst="rect">
            <a:avLst/>
          </a:prstGeom>
        </p:spPr>
        <p:txBody>
          <a:bodyPr wrap="square" lIns="0" tIns="0" rIns="0" bIns="0">
            <a:spAutoFit/>
          </a:bodyPr>
          <a:lstStyle>
            <a:lvl1pPr>
              <a:defRPr sz="6000" b="0" i="0">
                <a:solidFill>
                  <a:schemeClr val="tx1"/>
                </a:solidFill>
                <a:latin typeface="Arial"/>
                <a:cs typeface="Arial"/>
              </a:defRPr>
            </a:lvl1pPr>
          </a:lstStyle>
          <a:p>
            <a:endParaRPr/>
          </a:p>
        </p:txBody>
      </p:sp>
      <p:sp>
        <p:nvSpPr>
          <p:cNvPr id="3" name="Holder 3"/>
          <p:cNvSpPr>
            <a:spLocks noGrp="1"/>
          </p:cNvSpPr>
          <p:nvPr>
            <p:ph type="body" idx="1"/>
          </p:nvPr>
        </p:nvSpPr>
        <p:spPr>
          <a:xfrm>
            <a:off x="867867" y="2198573"/>
            <a:ext cx="10456265" cy="155130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11/18/2021</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kaggle.com/cdeotte/eda-for-columns-v-and-id" TargetMode="External"/><Relationship Id="rId2" Type="http://schemas.openxmlformats.org/officeDocument/2006/relationships/hyperlink" Target="https://www.kaggle.com/alijs1/ieee-transaction-columns-referenc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kaggle.com/c/ieee-fraud-detection/discussion/111284" TargetMode="External"/><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864235" cy="5690870"/>
          </a:xfrm>
          <a:custGeom>
            <a:avLst/>
            <a:gdLst/>
            <a:ahLst/>
            <a:cxnLst/>
            <a:rect l="l" t="t" r="r" b="b"/>
            <a:pathLst>
              <a:path w="864235" h="5690870">
                <a:moveTo>
                  <a:pt x="864108" y="0"/>
                </a:moveTo>
                <a:lnTo>
                  <a:pt x="90279" y="0"/>
                </a:lnTo>
                <a:lnTo>
                  <a:pt x="0" y="889"/>
                </a:lnTo>
                <a:lnTo>
                  <a:pt x="0" y="5690616"/>
                </a:lnTo>
                <a:lnTo>
                  <a:pt x="864108" y="9271"/>
                </a:lnTo>
                <a:lnTo>
                  <a:pt x="864108" y="0"/>
                </a:lnTo>
                <a:close/>
              </a:path>
            </a:pathLst>
          </a:custGeom>
          <a:solidFill>
            <a:srgbClr val="5FCAEE">
              <a:alpha val="70195"/>
            </a:srgbClr>
          </a:solidFill>
        </p:spPr>
        <p:txBody>
          <a:bodyPr wrap="square" lIns="0" tIns="0" rIns="0" bIns="0" rtlCol="0"/>
          <a:lstStyle/>
          <a:p>
            <a:endParaRPr/>
          </a:p>
        </p:txBody>
      </p:sp>
      <p:grpSp>
        <p:nvGrpSpPr>
          <p:cNvPr id="3" name="object 3"/>
          <p:cNvGrpSpPr/>
          <p:nvPr/>
        </p:nvGrpSpPr>
        <p:grpSpPr>
          <a:xfrm>
            <a:off x="0" y="0"/>
            <a:ext cx="12193270" cy="6868159"/>
            <a:chOff x="0" y="0"/>
            <a:chExt cx="12193270" cy="6868159"/>
          </a:xfrm>
        </p:grpSpPr>
        <p:sp>
          <p:nvSpPr>
            <p:cNvPr id="4" name="object 4"/>
            <p:cNvSpPr/>
            <p:nvPr/>
          </p:nvSpPr>
          <p:spPr>
            <a:xfrm>
              <a:off x="9371076" y="0"/>
              <a:ext cx="1219200" cy="6858000"/>
            </a:xfrm>
            <a:custGeom>
              <a:avLst/>
              <a:gdLst/>
              <a:ahLst/>
              <a:cxnLst/>
              <a:rect l="l" t="t" r="r" b="b"/>
              <a:pathLst>
                <a:path w="1219200" h="6858000">
                  <a:moveTo>
                    <a:pt x="0" y="0"/>
                  </a:moveTo>
                  <a:lnTo>
                    <a:pt x="1219200" y="6857999"/>
                  </a:lnTo>
                </a:path>
              </a:pathLst>
            </a:custGeom>
            <a:ln w="9525">
              <a:solidFill>
                <a:srgbClr val="5FCAEE"/>
              </a:solidFill>
            </a:ln>
          </p:spPr>
          <p:txBody>
            <a:bodyPr wrap="square" lIns="0" tIns="0" rIns="0" bIns="0" rtlCol="0"/>
            <a:lstStyle/>
            <a:p>
              <a:endParaRPr/>
            </a:p>
          </p:txBody>
        </p:sp>
        <p:sp>
          <p:nvSpPr>
            <p:cNvPr id="5" name="object 5"/>
            <p:cNvSpPr/>
            <p:nvPr/>
          </p:nvSpPr>
          <p:spPr>
            <a:xfrm>
              <a:off x="7424928" y="3681984"/>
              <a:ext cx="4763770" cy="3176905"/>
            </a:xfrm>
            <a:custGeom>
              <a:avLst/>
              <a:gdLst/>
              <a:ahLst/>
              <a:cxnLst/>
              <a:rect l="l" t="t" r="r" b="b"/>
              <a:pathLst>
                <a:path w="4763770" h="3176904">
                  <a:moveTo>
                    <a:pt x="4763516" y="0"/>
                  </a:moveTo>
                  <a:lnTo>
                    <a:pt x="0" y="3176586"/>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7360" cy="6858000"/>
            </a:xfrm>
            <a:custGeom>
              <a:avLst/>
              <a:gdLst/>
              <a:ahLst/>
              <a:cxnLst/>
              <a:rect l="l" t="t" r="r" b="b"/>
              <a:pathLst>
                <a:path w="3007359" h="6858000">
                  <a:moveTo>
                    <a:pt x="3006851" y="0"/>
                  </a:moveTo>
                  <a:lnTo>
                    <a:pt x="2042483" y="0"/>
                  </a:lnTo>
                  <a:lnTo>
                    <a:pt x="0" y="6857996"/>
                  </a:lnTo>
                  <a:lnTo>
                    <a:pt x="3006851" y="6857996"/>
                  </a:lnTo>
                  <a:lnTo>
                    <a:pt x="3006851"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4334" y="0"/>
              <a:ext cx="2588260" cy="6858000"/>
            </a:xfrm>
            <a:custGeom>
              <a:avLst/>
              <a:gdLst/>
              <a:ahLst/>
              <a:cxnLst/>
              <a:rect l="l" t="t" r="r" b="b"/>
              <a:pathLst>
                <a:path w="2588259" h="6858000">
                  <a:moveTo>
                    <a:pt x="2587664" y="0"/>
                  </a:moveTo>
                  <a:lnTo>
                    <a:pt x="0" y="0"/>
                  </a:lnTo>
                  <a:lnTo>
                    <a:pt x="1208190" y="6857996"/>
                  </a:lnTo>
                  <a:lnTo>
                    <a:pt x="2587664" y="6857996"/>
                  </a:lnTo>
                  <a:lnTo>
                    <a:pt x="2587664"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2164" y="3048000"/>
              <a:ext cx="3260090" cy="3810000"/>
            </a:xfrm>
            <a:custGeom>
              <a:avLst/>
              <a:gdLst/>
              <a:ahLst/>
              <a:cxnLst/>
              <a:rect l="l" t="t" r="r" b="b"/>
              <a:pathLst>
                <a:path w="3260090" h="3810000">
                  <a:moveTo>
                    <a:pt x="3259835" y="0"/>
                  </a:moveTo>
                  <a:lnTo>
                    <a:pt x="0" y="3809999"/>
                  </a:lnTo>
                  <a:lnTo>
                    <a:pt x="3259835" y="3809999"/>
                  </a:lnTo>
                  <a:lnTo>
                    <a:pt x="3259835"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789" y="0"/>
              <a:ext cx="2851785" cy="6858000"/>
            </a:xfrm>
            <a:custGeom>
              <a:avLst/>
              <a:gdLst/>
              <a:ahLst/>
              <a:cxnLst/>
              <a:rect l="l" t="t" r="r" b="b"/>
              <a:pathLst>
                <a:path w="2851784" h="6858000">
                  <a:moveTo>
                    <a:pt x="2851161" y="0"/>
                  </a:moveTo>
                  <a:lnTo>
                    <a:pt x="0" y="0"/>
                  </a:lnTo>
                  <a:lnTo>
                    <a:pt x="2467621" y="6857996"/>
                  </a:lnTo>
                  <a:lnTo>
                    <a:pt x="2851161" y="6857996"/>
                  </a:lnTo>
                  <a:lnTo>
                    <a:pt x="2851161"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8124" y="0"/>
              <a:ext cx="1290955" cy="6858000"/>
            </a:xfrm>
            <a:custGeom>
              <a:avLst/>
              <a:gdLst/>
              <a:ahLst/>
              <a:cxnLst/>
              <a:rect l="l" t="t" r="r" b="b"/>
              <a:pathLst>
                <a:path w="1290954" h="6858000">
                  <a:moveTo>
                    <a:pt x="1290827" y="0"/>
                  </a:moveTo>
                  <a:lnTo>
                    <a:pt x="1018959" y="0"/>
                  </a:lnTo>
                  <a:lnTo>
                    <a:pt x="0" y="6857996"/>
                  </a:lnTo>
                  <a:lnTo>
                    <a:pt x="1290827" y="6857996"/>
                  </a:lnTo>
                  <a:lnTo>
                    <a:pt x="1290827"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40748" y="0"/>
              <a:ext cx="1248410" cy="6858000"/>
            </a:xfrm>
            <a:custGeom>
              <a:avLst/>
              <a:gdLst/>
              <a:ahLst/>
              <a:cxnLst/>
              <a:rect l="l" t="t" r="r" b="b"/>
              <a:pathLst>
                <a:path w="1248409" h="6858000">
                  <a:moveTo>
                    <a:pt x="1248203" y="0"/>
                  </a:moveTo>
                  <a:lnTo>
                    <a:pt x="0" y="0"/>
                  </a:lnTo>
                  <a:lnTo>
                    <a:pt x="1107740" y="6857996"/>
                  </a:lnTo>
                  <a:lnTo>
                    <a:pt x="1248203" y="6857996"/>
                  </a:lnTo>
                  <a:lnTo>
                    <a:pt x="1248203"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343" y="3590544"/>
              <a:ext cx="1816735" cy="3267710"/>
            </a:xfrm>
            <a:custGeom>
              <a:avLst/>
              <a:gdLst/>
              <a:ahLst/>
              <a:cxnLst/>
              <a:rect l="l" t="t" r="r" b="b"/>
              <a:pathLst>
                <a:path w="1816734" h="3267709">
                  <a:moveTo>
                    <a:pt x="1816607" y="0"/>
                  </a:moveTo>
                  <a:lnTo>
                    <a:pt x="0" y="3267455"/>
                  </a:lnTo>
                  <a:lnTo>
                    <a:pt x="1816607" y="3267455"/>
                  </a:lnTo>
                  <a:lnTo>
                    <a:pt x="1816607" y="0"/>
                  </a:lnTo>
                  <a:close/>
                </a:path>
              </a:pathLst>
            </a:custGeom>
            <a:solidFill>
              <a:srgbClr val="17AFE3">
                <a:alpha val="65881"/>
              </a:srgbClr>
            </a:solidFill>
          </p:spPr>
          <p:txBody>
            <a:bodyPr wrap="square" lIns="0" tIns="0" rIns="0" bIns="0" rtlCol="0"/>
            <a:lstStyle/>
            <a:p>
              <a:endParaRPr/>
            </a:p>
          </p:txBody>
        </p:sp>
        <p:sp>
          <p:nvSpPr>
            <p:cNvPr id="13" name="object 13"/>
            <p:cNvSpPr/>
            <p:nvPr/>
          </p:nvSpPr>
          <p:spPr>
            <a:xfrm>
              <a:off x="0" y="1521"/>
              <a:ext cx="12191999" cy="6856475"/>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3633216" y="4514088"/>
              <a:ext cx="428625" cy="219710"/>
            </a:xfrm>
            <a:custGeom>
              <a:avLst/>
              <a:gdLst/>
              <a:ahLst/>
              <a:cxnLst/>
              <a:rect l="l" t="t" r="r" b="b"/>
              <a:pathLst>
                <a:path w="428625" h="219710">
                  <a:moveTo>
                    <a:pt x="0" y="0"/>
                  </a:moveTo>
                  <a:lnTo>
                    <a:pt x="256921" y="219456"/>
                  </a:lnTo>
                  <a:lnTo>
                    <a:pt x="428244" y="4318"/>
                  </a:lnTo>
                  <a:lnTo>
                    <a:pt x="0" y="0"/>
                  </a:lnTo>
                  <a:close/>
                </a:path>
              </a:pathLst>
            </a:custGeom>
            <a:solidFill>
              <a:srgbClr val="69113E"/>
            </a:solidFill>
          </p:spPr>
          <p:txBody>
            <a:bodyPr wrap="square" lIns="0" tIns="0" rIns="0" bIns="0" rtlCol="0"/>
            <a:lstStyle/>
            <a:p>
              <a:endParaRPr/>
            </a:p>
          </p:txBody>
        </p:sp>
        <p:sp>
          <p:nvSpPr>
            <p:cNvPr id="15" name="object 15"/>
            <p:cNvSpPr/>
            <p:nvPr/>
          </p:nvSpPr>
          <p:spPr>
            <a:xfrm>
              <a:off x="2985516" y="0"/>
              <a:ext cx="6064885" cy="6858000"/>
            </a:xfrm>
            <a:custGeom>
              <a:avLst/>
              <a:gdLst/>
              <a:ahLst/>
              <a:cxnLst/>
              <a:rect l="l" t="t" r="r" b="b"/>
              <a:pathLst>
                <a:path w="6064884" h="6858000">
                  <a:moveTo>
                    <a:pt x="6064651" y="0"/>
                  </a:moveTo>
                  <a:lnTo>
                    <a:pt x="2967045" y="0"/>
                  </a:lnTo>
                  <a:lnTo>
                    <a:pt x="0" y="6857996"/>
                  </a:lnTo>
                  <a:lnTo>
                    <a:pt x="3128390" y="6857996"/>
                  </a:lnTo>
                  <a:lnTo>
                    <a:pt x="6064651" y="0"/>
                  </a:lnTo>
                  <a:close/>
                </a:path>
              </a:pathLst>
            </a:custGeom>
            <a:solidFill>
              <a:srgbClr val="F1F1F1"/>
            </a:solidFill>
          </p:spPr>
          <p:txBody>
            <a:bodyPr wrap="square" lIns="0" tIns="0" rIns="0" bIns="0" rtlCol="0"/>
            <a:lstStyle/>
            <a:p>
              <a:endParaRPr/>
            </a:p>
          </p:txBody>
        </p:sp>
        <p:sp>
          <p:nvSpPr>
            <p:cNvPr id="16" name="object 16"/>
            <p:cNvSpPr/>
            <p:nvPr/>
          </p:nvSpPr>
          <p:spPr>
            <a:xfrm>
              <a:off x="3639312" y="4194047"/>
              <a:ext cx="8547100" cy="353695"/>
            </a:xfrm>
            <a:custGeom>
              <a:avLst/>
              <a:gdLst/>
              <a:ahLst/>
              <a:cxnLst/>
              <a:rect l="l" t="t" r="r" b="b"/>
              <a:pathLst>
                <a:path w="8547100" h="353695">
                  <a:moveTo>
                    <a:pt x="8534400" y="0"/>
                  </a:moveTo>
                  <a:lnTo>
                    <a:pt x="158496" y="12191"/>
                  </a:lnTo>
                  <a:lnTo>
                    <a:pt x="0" y="353568"/>
                  </a:lnTo>
                  <a:lnTo>
                    <a:pt x="8546592" y="335279"/>
                  </a:lnTo>
                  <a:lnTo>
                    <a:pt x="8534400" y="0"/>
                  </a:lnTo>
                  <a:close/>
                </a:path>
              </a:pathLst>
            </a:custGeom>
            <a:solidFill>
              <a:srgbClr val="DE636C"/>
            </a:solidFill>
          </p:spPr>
          <p:txBody>
            <a:bodyPr wrap="square" lIns="0" tIns="0" rIns="0" bIns="0" rtlCol="0"/>
            <a:lstStyle/>
            <a:p>
              <a:endParaRPr/>
            </a:p>
          </p:txBody>
        </p:sp>
        <p:sp>
          <p:nvSpPr>
            <p:cNvPr id="17" name="object 17"/>
            <p:cNvSpPr/>
            <p:nvPr/>
          </p:nvSpPr>
          <p:spPr>
            <a:xfrm>
              <a:off x="6120" y="1353311"/>
              <a:ext cx="9128760" cy="2108200"/>
            </a:xfrm>
            <a:custGeom>
              <a:avLst/>
              <a:gdLst/>
              <a:ahLst/>
              <a:cxnLst/>
              <a:rect l="l" t="t" r="r" b="b"/>
              <a:pathLst>
                <a:path w="9128760" h="2108200">
                  <a:moveTo>
                    <a:pt x="3425" y="0"/>
                  </a:moveTo>
                  <a:lnTo>
                    <a:pt x="884" y="411256"/>
                  </a:lnTo>
                  <a:lnTo>
                    <a:pt x="0" y="976735"/>
                  </a:lnTo>
                  <a:lnTo>
                    <a:pt x="3425" y="2107691"/>
                  </a:lnTo>
                  <a:lnTo>
                    <a:pt x="8313014" y="2089785"/>
                  </a:lnTo>
                  <a:lnTo>
                    <a:pt x="9128735" y="9016"/>
                  </a:lnTo>
                  <a:lnTo>
                    <a:pt x="3425" y="0"/>
                  </a:lnTo>
                  <a:close/>
                </a:path>
              </a:pathLst>
            </a:custGeom>
            <a:solidFill>
              <a:srgbClr val="0E7697"/>
            </a:solidFill>
          </p:spPr>
          <p:txBody>
            <a:bodyPr wrap="square" lIns="0" tIns="0" rIns="0" bIns="0" rtlCol="0"/>
            <a:lstStyle/>
            <a:p>
              <a:endParaRPr/>
            </a:p>
          </p:txBody>
        </p:sp>
        <p:sp>
          <p:nvSpPr>
            <p:cNvPr id="18" name="object 18"/>
            <p:cNvSpPr/>
            <p:nvPr/>
          </p:nvSpPr>
          <p:spPr>
            <a:xfrm>
              <a:off x="8468867" y="979932"/>
              <a:ext cx="662940" cy="403860"/>
            </a:xfrm>
            <a:custGeom>
              <a:avLst/>
              <a:gdLst/>
              <a:ahLst/>
              <a:cxnLst/>
              <a:rect l="l" t="t" r="r" b="b"/>
              <a:pathLst>
                <a:path w="662940" h="403859">
                  <a:moveTo>
                    <a:pt x="170179" y="0"/>
                  </a:moveTo>
                  <a:lnTo>
                    <a:pt x="0" y="403859"/>
                  </a:lnTo>
                  <a:lnTo>
                    <a:pt x="662939" y="394842"/>
                  </a:lnTo>
                  <a:lnTo>
                    <a:pt x="170179" y="0"/>
                  </a:lnTo>
                  <a:close/>
                </a:path>
              </a:pathLst>
            </a:custGeom>
            <a:solidFill>
              <a:srgbClr val="242758"/>
            </a:solidFill>
          </p:spPr>
          <p:txBody>
            <a:bodyPr wrap="square" lIns="0" tIns="0" rIns="0" bIns="0" rtlCol="0"/>
            <a:lstStyle/>
            <a:p>
              <a:endParaRPr/>
            </a:p>
          </p:txBody>
        </p:sp>
        <p:sp>
          <p:nvSpPr>
            <p:cNvPr id="19" name="object 19"/>
            <p:cNvSpPr/>
            <p:nvPr/>
          </p:nvSpPr>
          <p:spPr>
            <a:xfrm>
              <a:off x="5265039" y="1338579"/>
              <a:ext cx="3392804" cy="2872105"/>
            </a:xfrm>
            <a:custGeom>
              <a:avLst/>
              <a:gdLst/>
              <a:ahLst/>
              <a:cxnLst/>
              <a:rect l="l" t="t" r="r" b="b"/>
              <a:pathLst>
                <a:path w="3392804" h="2872104">
                  <a:moveTo>
                    <a:pt x="12319" y="675132"/>
                  </a:moveTo>
                  <a:lnTo>
                    <a:pt x="9652" y="672465"/>
                  </a:lnTo>
                  <a:lnTo>
                    <a:pt x="2794" y="672465"/>
                  </a:lnTo>
                  <a:lnTo>
                    <a:pt x="0" y="675132"/>
                  </a:lnTo>
                  <a:lnTo>
                    <a:pt x="0" y="681990"/>
                  </a:lnTo>
                  <a:lnTo>
                    <a:pt x="2794" y="684784"/>
                  </a:lnTo>
                  <a:lnTo>
                    <a:pt x="9652" y="684784"/>
                  </a:lnTo>
                  <a:lnTo>
                    <a:pt x="12319" y="681990"/>
                  </a:lnTo>
                  <a:lnTo>
                    <a:pt x="12319" y="675132"/>
                  </a:lnTo>
                  <a:close/>
                </a:path>
                <a:path w="3392804" h="2872104">
                  <a:moveTo>
                    <a:pt x="517398" y="883666"/>
                  </a:moveTo>
                  <a:lnTo>
                    <a:pt x="514096" y="879602"/>
                  </a:lnTo>
                  <a:lnTo>
                    <a:pt x="512318" y="878713"/>
                  </a:lnTo>
                  <a:lnTo>
                    <a:pt x="505587" y="878713"/>
                  </a:lnTo>
                  <a:lnTo>
                    <a:pt x="502793" y="881507"/>
                  </a:lnTo>
                  <a:lnTo>
                    <a:pt x="502793" y="888365"/>
                  </a:lnTo>
                  <a:lnTo>
                    <a:pt x="505587" y="891032"/>
                  </a:lnTo>
                  <a:lnTo>
                    <a:pt x="512318" y="891032"/>
                  </a:lnTo>
                  <a:lnTo>
                    <a:pt x="514096" y="890270"/>
                  </a:lnTo>
                  <a:lnTo>
                    <a:pt x="517398" y="886079"/>
                  </a:lnTo>
                  <a:lnTo>
                    <a:pt x="517398" y="883666"/>
                  </a:lnTo>
                  <a:close/>
                </a:path>
                <a:path w="3392804" h="2872104">
                  <a:moveTo>
                    <a:pt x="1106424" y="11303"/>
                  </a:moveTo>
                  <a:lnTo>
                    <a:pt x="1103630" y="8636"/>
                  </a:lnTo>
                  <a:lnTo>
                    <a:pt x="1096772" y="8636"/>
                  </a:lnTo>
                  <a:lnTo>
                    <a:pt x="1093978" y="11303"/>
                  </a:lnTo>
                  <a:lnTo>
                    <a:pt x="1093978" y="18161"/>
                  </a:lnTo>
                  <a:lnTo>
                    <a:pt x="1096772" y="20955"/>
                  </a:lnTo>
                  <a:lnTo>
                    <a:pt x="1103630" y="20955"/>
                  </a:lnTo>
                  <a:lnTo>
                    <a:pt x="1106424" y="18161"/>
                  </a:lnTo>
                  <a:lnTo>
                    <a:pt x="1106424" y="11303"/>
                  </a:lnTo>
                  <a:close/>
                </a:path>
                <a:path w="3392804" h="2872104">
                  <a:moveTo>
                    <a:pt x="1115441" y="540512"/>
                  </a:moveTo>
                  <a:lnTo>
                    <a:pt x="1112647" y="537718"/>
                  </a:lnTo>
                  <a:lnTo>
                    <a:pt x="1105789" y="537718"/>
                  </a:lnTo>
                  <a:lnTo>
                    <a:pt x="1102995" y="540512"/>
                  </a:lnTo>
                  <a:lnTo>
                    <a:pt x="1102995" y="547370"/>
                  </a:lnTo>
                  <a:lnTo>
                    <a:pt x="1105789" y="550164"/>
                  </a:lnTo>
                  <a:lnTo>
                    <a:pt x="1112647" y="550164"/>
                  </a:lnTo>
                  <a:lnTo>
                    <a:pt x="1115441" y="547370"/>
                  </a:lnTo>
                  <a:lnTo>
                    <a:pt x="1115441" y="540512"/>
                  </a:lnTo>
                  <a:close/>
                </a:path>
                <a:path w="3392804" h="2872104">
                  <a:moveTo>
                    <a:pt x="2200148" y="441960"/>
                  </a:moveTo>
                  <a:lnTo>
                    <a:pt x="2197354" y="439166"/>
                  </a:lnTo>
                  <a:lnTo>
                    <a:pt x="2190496" y="439166"/>
                  </a:lnTo>
                  <a:lnTo>
                    <a:pt x="2187702" y="441960"/>
                  </a:lnTo>
                  <a:lnTo>
                    <a:pt x="2187702" y="448691"/>
                  </a:lnTo>
                  <a:lnTo>
                    <a:pt x="2190496" y="451485"/>
                  </a:lnTo>
                  <a:lnTo>
                    <a:pt x="2197354" y="451485"/>
                  </a:lnTo>
                  <a:lnTo>
                    <a:pt x="2200148" y="448691"/>
                  </a:lnTo>
                  <a:lnTo>
                    <a:pt x="2200148" y="441960"/>
                  </a:lnTo>
                  <a:close/>
                </a:path>
                <a:path w="3392804" h="2872104">
                  <a:moveTo>
                    <a:pt x="2899156" y="2667"/>
                  </a:moveTo>
                  <a:lnTo>
                    <a:pt x="2896489" y="0"/>
                  </a:lnTo>
                  <a:lnTo>
                    <a:pt x="2889631" y="0"/>
                  </a:lnTo>
                  <a:lnTo>
                    <a:pt x="2886837" y="2667"/>
                  </a:lnTo>
                  <a:lnTo>
                    <a:pt x="2886837" y="9525"/>
                  </a:lnTo>
                  <a:lnTo>
                    <a:pt x="2889631" y="12319"/>
                  </a:lnTo>
                  <a:lnTo>
                    <a:pt x="2896489" y="12319"/>
                  </a:lnTo>
                  <a:lnTo>
                    <a:pt x="2899156" y="9525"/>
                  </a:lnTo>
                  <a:lnTo>
                    <a:pt x="2899156" y="2667"/>
                  </a:lnTo>
                  <a:close/>
                </a:path>
                <a:path w="3392804" h="2872104">
                  <a:moveTo>
                    <a:pt x="3392424" y="2862199"/>
                  </a:moveTo>
                  <a:lnTo>
                    <a:pt x="3389630" y="2859405"/>
                  </a:lnTo>
                  <a:lnTo>
                    <a:pt x="3382772" y="2859405"/>
                  </a:lnTo>
                  <a:lnTo>
                    <a:pt x="3379978" y="2862199"/>
                  </a:lnTo>
                  <a:lnTo>
                    <a:pt x="3379978" y="2869057"/>
                  </a:lnTo>
                  <a:lnTo>
                    <a:pt x="3382772" y="2871851"/>
                  </a:lnTo>
                  <a:lnTo>
                    <a:pt x="3389630" y="2871851"/>
                  </a:lnTo>
                  <a:lnTo>
                    <a:pt x="3392424" y="2869057"/>
                  </a:lnTo>
                  <a:lnTo>
                    <a:pt x="3392424" y="2862199"/>
                  </a:lnTo>
                  <a:close/>
                </a:path>
              </a:pathLst>
            </a:custGeom>
            <a:solidFill>
              <a:srgbClr val="000000"/>
            </a:solidFill>
          </p:spPr>
          <p:txBody>
            <a:bodyPr wrap="square" lIns="0" tIns="0" rIns="0" bIns="0" rtlCol="0"/>
            <a:lstStyle/>
            <a:p>
              <a:endParaRPr/>
            </a:p>
          </p:txBody>
        </p:sp>
      </p:grpSp>
      <p:sp>
        <p:nvSpPr>
          <p:cNvPr id="20" name="object 20"/>
          <p:cNvSpPr txBox="1">
            <a:spLocks noGrp="1"/>
          </p:cNvSpPr>
          <p:nvPr>
            <p:ph type="title"/>
          </p:nvPr>
        </p:nvSpPr>
        <p:spPr>
          <a:xfrm>
            <a:off x="1749298" y="2130044"/>
            <a:ext cx="4629785" cy="668655"/>
          </a:xfrm>
          <a:prstGeom prst="rect">
            <a:avLst/>
          </a:prstGeom>
        </p:spPr>
        <p:txBody>
          <a:bodyPr vert="horz" wrap="square" lIns="0" tIns="12700" rIns="0" bIns="0" rtlCol="0">
            <a:spAutoFit/>
          </a:bodyPr>
          <a:lstStyle/>
          <a:p>
            <a:pPr algn="ctr">
              <a:lnSpc>
                <a:spcPct val="100000"/>
              </a:lnSpc>
              <a:spcBef>
                <a:spcPts val="100"/>
              </a:spcBef>
            </a:pPr>
            <a:r>
              <a:rPr sz="2400" spc="-5" dirty="0">
                <a:solidFill>
                  <a:srgbClr val="FFFFFF"/>
                </a:solidFill>
                <a:latin typeface="Times New Roman"/>
                <a:cs typeface="Times New Roman"/>
              </a:rPr>
              <a:t>KHOA HỌC DỮ </a:t>
            </a:r>
            <a:r>
              <a:rPr sz="2400" dirty="0">
                <a:solidFill>
                  <a:srgbClr val="FFFFFF"/>
                </a:solidFill>
                <a:latin typeface="Times New Roman"/>
                <a:cs typeface="Times New Roman"/>
              </a:rPr>
              <a:t>LIỆU ỨNG</a:t>
            </a:r>
            <a:r>
              <a:rPr sz="2400" spc="-150" dirty="0">
                <a:solidFill>
                  <a:srgbClr val="FFFFFF"/>
                </a:solidFill>
                <a:latin typeface="Times New Roman"/>
                <a:cs typeface="Times New Roman"/>
              </a:rPr>
              <a:t> </a:t>
            </a:r>
            <a:r>
              <a:rPr sz="2400" spc="-5" dirty="0">
                <a:solidFill>
                  <a:srgbClr val="FFFFFF"/>
                </a:solidFill>
                <a:latin typeface="Times New Roman"/>
                <a:cs typeface="Times New Roman"/>
              </a:rPr>
              <a:t>DỤNG</a:t>
            </a:r>
            <a:endParaRPr sz="2400">
              <a:latin typeface="Times New Roman"/>
              <a:cs typeface="Times New Roman"/>
            </a:endParaRPr>
          </a:p>
          <a:p>
            <a:pPr algn="ctr">
              <a:lnSpc>
                <a:spcPct val="100000"/>
              </a:lnSpc>
              <a:spcBef>
                <a:spcPts val="25"/>
              </a:spcBef>
            </a:pPr>
            <a:r>
              <a:rPr sz="1800" spc="-5" dirty="0">
                <a:solidFill>
                  <a:srgbClr val="FFFFFF"/>
                </a:solidFill>
                <a:latin typeface="Times New Roman"/>
                <a:cs typeface="Times New Roman"/>
              </a:rPr>
              <a:t>ĐỒ ÁN MÔN</a:t>
            </a:r>
            <a:r>
              <a:rPr sz="1800" dirty="0">
                <a:solidFill>
                  <a:srgbClr val="FFFFFF"/>
                </a:solidFill>
                <a:latin typeface="Times New Roman"/>
                <a:cs typeface="Times New Roman"/>
              </a:rPr>
              <a:t> </a:t>
            </a:r>
            <a:r>
              <a:rPr sz="1800" spc="-5" dirty="0">
                <a:solidFill>
                  <a:srgbClr val="FFFFFF"/>
                </a:solidFill>
                <a:latin typeface="Times New Roman"/>
                <a:cs typeface="Times New Roman"/>
              </a:rPr>
              <a:t>HỌC</a:t>
            </a:r>
            <a:endParaRPr sz="180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501521"/>
            <a:ext cx="8087359" cy="19050"/>
          </a:xfrm>
          <a:custGeom>
            <a:avLst/>
            <a:gdLst/>
            <a:ahLst/>
            <a:cxnLst/>
            <a:rect l="l" t="t" r="r" b="b"/>
            <a:pathLst>
              <a:path w="8087359" h="19050">
                <a:moveTo>
                  <a:pt x="8087359" y="0"/>
                </a:moveTo>
                <a:lnTo>
                  <a:pt x="0" y="0"/>
                </a:lnTo>
                <a:lnTo>
                  <a:pt x="0" y="19050"/>
                </a:lnTo>
                <a:lnTo>
                  <a:pt x="8087359" y="19050"/>
                </a:lnTo>
                <a:lnTo>
                  <a:pt x="8087359" y="0"/>
                </a:lnTo>
                <a:close/>
              </a:path>
            </a:pathLst>
          </a:custGeom>
          <a:solidFill>
            <a:srgbClr val="5FCAEE"/>
          </a:solidFill>
        </p:spPr>
        <p:txBody>
          <a:bodyPr wrap="square" lIns="0" tIns="0" rIns="0" bIns="0" rtlCol="0"/>
          <a:lstStyle/>
          <a:p>
            <a:endParaRPr/>
          </a:p>
        </p:txBody>
      </p:sp>
      <p:sp>
        <p:nvSpPr>
          <p:cNvPr id="3" name="object 3"/>
          <p:cNvSpPr txBox="1">
            <a:spLocks noGrp="1"/>
          </p:cNvSpPr>
          <p:nvPr>
            <p:ph type="title"/>
          </p:nvPr>
        </p:nvSpPr>
        <p:spPr>
          <a:xfrm>
            <a:off x="969060" y="1068450"/>
            <a:ext cx="1799589"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Times New Roman"/>
                <a:cs typeface="Times New Roman"/>
              </a:rPr>
              <a:t>SOLU</a:t>
            </a:r>
            <a:r>
              <a:rPr sz="2800" spc="-15" dirty="0">
                <a:latin typeface="Times New Roman"/>
                <a:cs typeface="Times New Roman"/>
              </a:rPr>
              <a:t>T</a:t>
            </a:r>
            <a:r>
              <a:rPr sz="2800" spc="-5" dirty="0">
                <a:latin typeface="Times New Roman"/>
                <a:cs typeface="Times New Roman"/>
              </a:rPr>
              <a:t>ION</a:t>
            </a:r>
            <a:endParaRPr sz="2800" dirty="0">
              <a:latin typeface="Times New Roman"/>
              <a:cs typeface="Times New Roman"/>
            </a:endParaRPr>
          </a:p>
        </p:txBody>
      </p:sp>
      <p:sp>
        <p:nvSpPr>
          <p:cNvPr id="8" name="TextBox 7">
            <a:extLst>
              <a:ext uri="{FF2B5EF4-FFF2-40B4-BE49-F238E27FC236}">
                <a16:creationId xmlns:a16="http://schemas.microsoft.com/office/drawing/2014/main" id="{7ED65A01-AE06-46F8-B211-71D034BF6E4E}"/>
              </a:ext>
            </a:extLst>
          </p:cNvPr>
          <p:cNvSpPr txBox="1"/>
          <p:nvPr/>
        </p:nvSpPr>
        <p:spPr>
          <a:xfrm>
            <a:off x="838200" y="1909381"/>
            <a:ext cx="6944359" cy="3447098"/>
          </a:xfrm>
          <a:prstGeom prst="rect">
            <a:avLst/>
          </a:prstGeom>
          <a:noFill/>
        </p:spPr>
        <p:txBody>
          <a:bodyPr wrap="square" rtlCol="0">
            <a:spAutoFit/>
          </a:bodyPr>
          <a:lstStyle/>
          <a:p>
            <a:pPr marL="342900" indent="-342900" algn="l" fontAlgn="base">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a:t>
            </a:r>
            <a:r>
              <a:rPr lang="en-US" sz="2000" b="0" i="0" dirty="0">
                <a:effectLst/>
                <a:latin typeface="Times New Roman" panose="02020603050405020304" pitchFamily="18" charset="0"/>
                <a:cs typeface="Times New Roman" panose="02020603050405020304" pitchFamily="18" charset="0"/>
              </a:rPr>
              <a:t>lient identification (</a:t>
            </a:r>
            <a:r>
              <a:rPr lang="en-US" sz="2000" b="0" i="0" dirty="0" err="1">
                <a:effectLst/>
                <a:latin typeface="Times New Roman" panose="02020603050405020304" pitchFamily="18" charset="0"/>
                <a:cs typeface="Times New Roman" panose="02020603050405020304" pitchFamily="18" charset="0"/>
              </a:rPr>
              <a:t>uid</a:t>
            </a:r>
            <a:r>
              <a:rPr lang="en-US" sz="2000" b="0" i="0" dirty="0">
                <a:effectLst/>
                <a:latin typeface="Times New Roman" panose="02020603050405020304" pitchFamily="18" charset="0"/>
                <a:cs typeface="Times New Roman" panose="02020603050405020304" pitchFamily="18" charset="0"/>
              </a:rPr>
              <a:t>) using card/D/C/V columns (we found almost all 600 000 unique cards and respective clients)</a:t>
            </a:r>
          </a:p>
          <a:p>
            <a:pPr marL="342900" indent="-342900" algn="l" fontAlgn="base">
              <a:buFont typeface="Wingdings" panose="05000000000000000000" pitchFamily="2" charset="2"/>
              <a:buChar char="Ø"/>
            </a:pPr>
            <a:r>
              <a:rPr lang="en-US" sz="2000" b="0" i="0" dirty="0" err="1">
                <a:effectLst/>
                <a:latin typeface="Times New Roman" panose="02020603050405020304" pitchFamily="18" charset="0"/>
                <a:cs typeface="Times New Roman" panose="02020603050405020304" pitchFamily="18" charset="0"/>
              </a:rPr>
              <a:t>uid</a:t>
            </a:r>
            <a:r>
              <a:rPr lang="en-US" sz="2000" b="0" i="0" dirty="0">
                <a:effectLst/>
                <a:latin typeface="Times New Roman" panose="02020603050405020304" pitchFamily="18" charset="0"/>
                <a:cs typeface="Times New Roman" panose="02020603050405020304" pitchFamily="18" charset="0"/>
              </a:rPr>
              <a:t> (unique client ID) generalization by </a:t>
            </a:r>
            <a:r>
              <a:rPr lang="en-US" sz="2000" b="0" i="0" dirty="0" err="1">
                <a:effectLst/>
                <a:latin typeface="Times New Roman" panose="02020603050405020304" pitchFamily="18" charset="0"/>
                <a:cs typeface="Times New Roman" panose="02020603050405020304" pitchFamily="18" charset="0"/>
              </a:rPr>
              <a:t>agg</a:t>
            </a:r>
            <a:r>
              <a:rPr lang="en-US" sz="2000" b="0" i="0" dirty="0">
                <a:effectLst/>
                <a:latin typeface="Times New Roman" panose="02020603050405020304" pitchFamily="18" charset="0"/>
                <a:cs typeface="Times New Roman" panose="02020603050405020304" pitchFamily="18" charset="0"/>
              </a:rPr>
              <a:t> to remove train set overfitting for known clients and cards</a:t>
            </a:r>
          </a:p>
          <a:p>
            <a:pPr marL="342900" indent="-342900" algn="l" fontAlgn="base">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categorical features / supportive features for models</a:t>
            </a:r>
          </a:p>
          <a:p>
            <a:pPr marL="342900" indent="-342900" algn="l" fontAlgn="base">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horizontal blend by model / vertical blend by client post-process</a:t>
            </a:r>
          </a:p>
          <a:p>
            <a:pPr marL="800100" lvl="1" indent="-342900" fontAlgn="base">
              <a:buFont typeface="Wingdings" panose="05000000000000000000" pitchFamily="2" charset="2"/>
              <a:buChar char="§"/>
            </a:pPr>
            <a:r>
              <a:rPr lang="en-US" sz="2000" b="0" i="0" dirty="0" err="1">
                <a:effectLst/>
                <a:latin typeface="Times New Roman" panose="02020603050405020304" pitchFamily="18" charset="0"/>
                <a:cs typeface="Times New Roman" panose="02020603050405020304" pitchFamily="18" charset="0"/>
              </a:rPr>
              <a:t>Catboost</a:t>
            </a:r>
            <a:r>
              <a:rPr lang="en-US" sz="2000" b="0" i="0" dirty="0">
                <a:effectLst/>
                <a:latin typeface="Times New Roman" panose="02020603050405020304" pitchFamily="18" charset="0"/>
                <a:cs typeface="Times New Roman" panose="02020603050405020304" pitchFamily="18" charset="0"/>
              </a:rPr>
              <a:t> (0.963915 public / 0.940826 private)</a:t>
            </a:r>
          </a:p>
          <a:p>
            <a:pPr marL="800100" lvl="1" indent="-342900" fontAlgn="base">
              <a:buFont typeface="Wingdings" panose="05000000000000000000" pitchFamily="2" charset="2"/>
              <a:buChar char="§"/>
            </a:pPr>
            <a:r>
              <a:rPr lang="en-US" sz="2000" b="0" i="0" dirty="0">
                <a:effectLst/>
                <a:latin typeface="Times New Roman" panose="02020603050405020304" pitchFamily="18" charset="0"/>
                <a:cs typeface="Times New Roman" panose="02020603050405020304" pitchFamily="18" charset="0"/>
              </a:rPr>
              <a:t>LGBM (0.961748 / 0.938359)</a:t>
            </a:r>
          </a:p>
          <a:p>
            <a:pPr marL="800100" lvl="1" indent="-342900" fontAlgn="base">
              <a:buFont typeface="Wingdings" panose="05000000000000000000" pitchFamily="2" charset="2"/>
              <a:buChar char="§"/>
            </a:pPr>
            <a:r>
              <a:rPr lang="en-US" sz="2000" b="0" i="0" dirty="0">
                <a:effectLst/>
                <a:latin typeface="Times New Roman" panose="02020603050405020304" pitchFamily="18" charset="0"/>
                <a:cs typeface="Times New Roman" panose="02020603050405020304" pitchFamily="18" charset="0"/>
              </a:rPr>
              <a:t>XGB (0.960205 / 0.932369)</a:t>
            </a:r>
          </a:p>
          <a:p>
            <a:endParaRPr lang="en-US" dirty="0">
              <a:latin typeface="Times New Roman" panose="02020603050405020304" pitchFamily="18" charset="0"/>
              <a:cs typeface="Times New Roman" panose="02020603050405020304" pitchFamily="18" charset="0"/>
            </a:endParaRPr>
          </a:p>
        </p:txBody>
      </p:sp>
      <p:sp>
        <p:nvSpPr>
          <p:cNvPr id="9" name="object 5">
            <a:extLst>
              <a:ext uri="{FF2B5EF4-FFF2-40B4-BE49-F238E27FC236}">
                <a16:creationId xmlns:a16="http://schemas.microsoft.com/office/drawing/2014/main" id="{954C30E0-0F00-46B2-A616-697D3D29EFFB}"/>
              </a:ext>
            </a:extLst>
          </p:cNvPr>
          <p:cNvSpPr/>
          <p:nvPr/>
        </p:nvSpPr>
        <p:spPr>
          <a:xfrm>
            <a:off x="790194" y="799337"/>
            <a:ext cx="0" cy="1022350"/>
          </a:xfrm>
          <a:custGeom>
            <a:avLst/>
            <a:gdLst/>
            <a:ahLst/>
            <a:cxnLst/>
            <a:rect l="l" t="t" r="r" b="b"/>
            <a:pathLst>
              <a:path h="1022350">
                <a:moveTo>
                  <a:pt x="0" y="0"/>
                </a:moveTo>
                <a:lnTo>
                  <a:pt x="0" y="1021969"/>
                </a:lnTo>
              </a:path>
            </a:pathLst>
          </a:custGeom>
          <a:ln w="19050">
            <a:solidFill>
              <a:srgbClr val="5FCAEE"/>
            </a:solidFill>
          </a:ln>
        </p:spPr>
        <p:txBody>
          <a:bodyPr wrap="square" lIns="0" tIns="0" rIns="0" bIns="0" rtlCol="0"/>
          <a:lstStyle/>
          <a:p>
            <a:endParaRPr/>
          </a:p>
        </p:txBody>
      </p:sp>
    </p:spTree>
    <p:extLst>
      <p:ext uri="{BB962C8B-B14F-4D97-AF65-F5344CB8AC3E}">
        <p14:creationId xmlns:p14="http://schemas.microsoft.com/office/powerpoint/2010/main" val="212809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0CD4C10-8EB5-433D-9809-94426287A374}"/>
              </a:ext>
            </a:extLst>
          </p:cNvPr>
          <p:cNvSpPr>
            <a:spLocks noGrp="1"/>
          </p:cNvSpPr>
          <p:nvPr>
            <p:ph type="body" idx="1"/>
          </p:nvPr>
        </p:nvSpPr>
        <p:spPr>
          <a:xfrm>
            <a:off x="533401" y="1676400"/>
            <a:ext cx="9067800" cy="2708434"/>
          </a:xfrm>
        </p:spPr>
        <p:txBody>
          <a:bodyPr/>
          <a:lstStyle/>
          <a:p>
            <a:pPr algn="l" fontAlgn="base"/>
            <a:r>
              <a:rPr lang="en-US" sz="2000" b="1" i="0" dirty="0">
                <a:solidFill>
                  <a:srgbClr val="000000"/>
                </a:solidFill>
                <a:effectLst/>
                <a:latin typeface="Times New Roman" panose="02020603050405020304" pitchFamily="18" charset="0"/>
                <a:cs typeface="Times New Roman" panose="02020603050405020304" pitchFamily="18" charset="0"/>
              </a:rPr>
              <a:t>Time is not most important !!!</a:t>
            </a:r>
          </a:p>
          <a:p>
            <a:pPr marL="342900" indent="-342900" algn="l" fontAlgn="base">
              <a:buFontTx/>
              <a:buChar char="-"/>
            </a:pPr>
            <a:r>
              <a:rPr lang="en-US" sz="2000" dirty="0" err="1">
                <a:solidFill>
                  <a:srgbClr val="000000"/>
                </a:solidFill>
                <a:latin typeface="Times New Roman" panose="02020603050405020304" pitchFamily="18" charset="0"/>
                <a:cs typeface="Times New Roman" panose="02020603050405020304" pitchFamily="18" charset="0"/>
              </a:rPr>
              <a:t>Không</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phải</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bản</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chất</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của</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gian</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lận</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thay</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đổi</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theo</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thời</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gian</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mà</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là</a:t>
            </a:r>
            <a:r>
              <a:rPr lang="en-US" sz="2000" dirty="0">
                <a:solidFill>
                  <a:srgbClr val="000000"/>
                </a:solidFill>
                <a:latin typeface="Times New Roman" panose="02020603050405020304" pitchFamily="18" charset="0"/>
                <a:cs typeface="Times New Roman" panose="02020603050405020304" pitchFamily="18" charset="0"/>
              </a:rPr>
              <a:t> do </a:t>
            </a:r>
            <a:r>
              <a:rPr lang="en-US" sz="2000" dirty="0" err="1">
                <a:solidFill>
                  <a:srgbClr val="000000"/>
                </a:solidFill>
                <a:latin typeface="Times New Roman" panose="02020603050405020304" pitchFamily="18" charset="0"/>
                <a:cs typeface="Times New Roman" panose="02020603050405020304" pitchFamily="18" charset="0"/>
              </a:rPr>
              <a:t>tập</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khách</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hàng</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thay</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đổi</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theo</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thời</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gian</a:t>
            </a:r>
            <a:r>
              <a:rPr lang="en-US" sz="2000" dirty="0">
                <a:solidFill>
                  <a:srgbClr val="000000"/>
                </a:solidFill>
                <a:latin typeface="Times New Roman" panose="02020603050405020304" pitchFamily="18" charset="0"/>
                <a:cs typeface="Times New Roman" panose="02020603050405020304" pitchFamily="18" charset="0"/>
              </a:rPr>
              <a:t>.</a:t>
            </a:r>
          </a:p>
          <a:p>
            <a:pPr marL="342900" indent="-342900" algn="l" fontAlgn="base">
              <a:buFontTx/>
              <a:buChar char="-"/>
            </a:pPr>
            <a:r>
              <a:rPr lang="en-US" sz="2000" i="0" dirty="0" err="1">
                <a:solidFill>
                  <a:srgbClr val="000000"/>
                </a:solidFill>
                <a:effectLst/>
                <a:latin typeface="Times New Roman" panose="02020603050405020304" pitchFamily="18" charset="0"/>
                <a:cs typeface="Times New Roman" panose="02020603050405020304" pitchFamily="18" charset="0"/>
              </a:rPr>
              <a:t>Th</a:t>
            </a:r>
            <a:r>
              <a:rPr lang="en-US" sz="2000" dirty="0" err="1">
                <a:solidFill>
                  <a:srgbClr val="000000"/>
                </a:solidFill>
                <a:latin typeface="Times New Roman" panose="02020603050405020304" pitchFamily="18" charset="0"/>
                <a:cs typeface="Times New Roman" panose="02020603050405020304" pitchFamily="18" charset="0"/>
              </a:rPr>
              <a:t>ử</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thách</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của</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cuộc</a:t>
            </a:r>
            <a:r>
              <a:rPr lang="en-US" sz="2000" dirty="0">
                <a:solidFill>
                  <a:srgbClr val="000000"/>
                </a:solidFill>
                <a:latin typeface="Times New Roman" panose="02020603050405020304" pitchFamily="18" charset="0"/>
                <a:cs typeface="Times New Roman" panose="02020603050405020304" pitchFamily="18" charset="0"/>
              </a:rPr>
              <a:t> thi </a:t>
            </a:r>
            <a:r>
              <a:rPr lang="en-US" sz="2000" dirty="0" err="1">
                <a:solidFill>
                  <a:srgbClr val="000000"/>
                </a:solidFill>
                <a:latin typeface="Times New Roman" panose="02020603050405020304" pitchFamily="18" charset="0"/>
                <a:cs typeface="Times New Roman" panose="02020603050405020304" pitchFamily="18" charset="0"/>
              </a:rPr>
              <a:t>này</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là</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dự</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đoán</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những</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khách</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hàng</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mà</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chúng</a:t>
            </a:r>
            <a:r>
              <a:rPr lang="en-US" sz="2000" dirty="0">
                <a:solidFill>
                  <a:srgbClr val="000000"/>
                </a:solidFill>
                <a:latin typeface="Times New Roman" panose="02020603050405020304" pitchFamily="18" charset="0"/>
                <a:cs typeface="Times New Roman" panose="02020603050405020304" pitchFamily="18" charset="0"/>
              </a:rPr>
              <a:t> ta </a:t>
            </a:r>
            <a:r>
              <a:rPr lang="en-US" sz="2000" dirty="0" err="1">
                <a:solidFill>
                  <a:srgbClr val="000000"/>
                </a:solidFill>
                <a:latin typeface="Times New Roman" panose="02020603050405020304" pitchFamily="18" charset="0"/>
                <a:cs typeface="Times New Roman" panose="02020603050405020304" pitchFamily="18" charset="0"/>
              </a:rPr>
              <a:t>không</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nhìn</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thấy</a:t>
            </a:r>
            <a:r>
              <a:rPr lang="en-US" sz="2000" dirty="0">
                <a:solidFill>
                  <a:srgbClr val="000000"/>
                </a:solidFill>
                <a:latin typeface="Times New Roman" panose="02020603050405020304" pitchFamily="18" charset="0"/>
                <a:cs typeface="Times New Roman" panose="02020603050405020304" pitchFamily="18" charset="0"/>
              </a:rPr>
              <a:t> được. </a:t>
            </a:r>
            <a:r>
              <a:rPr lang="en-US" sz="2000" dirty="0" err="1">
                <a:solidFill>
                  <a:srgbClr val="000000"/>
                </a:solidFill>
                <a:latin typeface="Times New Roman" panose="02020603050405020304" pitchFamily="18" charset="0"/>
                <a:cs typeface="Times New Roman" panose="02020603050405020304" pitchFamily="18" charset="0"/>
              </a:rPr>
              <a:t>Thực</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vậy</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dữ</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liệu</a:t>
            </a:r>
            <a:r>
              <a:rPr lang="en-US" sz="2000" dirty="0">
                <a:solidFill>
                  <a:srgbClr val="000000"/>
                </a:solidFill>
                <a:latin typeface="Times New Roman" panose="02020603050405020304" pitchFamily="18" charset="0"/>
                <a:cs typeface="Times New Roman" panose="02020603050405020304" pitchFamily="18" charset="0"/>
              </a:rPr>
              <a:t> private </a:t>
            </a:r>
            <a:r>
              <a:rPr lang="en-US" sz="2000" dirty="0" err="1">
                <a:solidFill>
                  <a:srgbClr val="000000"/>
                </a:solidFill>
                <a:latin typeface="Times New Roman" panose="02020603050405020304" pitchFamily="18" charset="0"/>
                <a:cs typeface="Times New Roman" panose="02020603050405020304" pitchFamily="18" charset="0"/>
              </a:rPr>
              <a:t>gồm</a:t>
            </a:r>
            <a:r>
              <a:rPr lang="en-US" sz="2000" dirty="0">
                <a:solidFill>
                  <a:srgbClr val="000000"/>
                </a:solidFill>
                <a:latin typeface="Times New Roman" panose="02020603050405020304" pitchFamily="18" charset="0"/>
                <a:cs typeface="Times New Roman" panose="02020603050405020304" pitchFamily="18" charset="0"/>
              </a:rPr>
              <a:t> 68.2% </a:t>
            </a:r>
            <a:r>
              <a:rPr lang="en-US" sz="2000" dirty="0" err="1">
                <a:solidFill>
                  <a:srgbClr val="000000"/>
                </a:solidFill>
                <a:latin typeface="Times New Roman" panose="02020603050405020304" pitchFamily="18" charset="0"/>
                <a:cs typeface="Times New Roman" panose="02020603050405020304" pitchFamily="18" charset="0"/>
              </a:rPr>
              <a:t>khách</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hàng</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chúng</a:t>
            </a:r>
            <a:r>
              <a:rPr lang="en-US" sz="2000" dirty="0">
                <a:solidFill>
                  <a:srgbClr val="000000"/>
                </a:solidFill>
                <a:latin typeface="Times New Roman" panose="02020603050405020304" pitchFamily="18" charset="0"/>
                <a:cs typeface="Times New Roman" panose="02020603050405020304" pitchFamily="18" charset="0"/>
              </a:rPr>
              <a:t> ta </a:t>
            </a:r>
            <a:r>
              <a:rPr lang="en-US" sz="2000" dirty="0" err="1">
                <a:solidFill>
                  <a:srgbClr val="000000"/>
                </a:solidFill>
                <a:latin typeface="Times New Roman" panose="02020603050405020304" pitchFamily="18" charset="0"/>
                <a:cs typeface="Times New Roman" panose="02020603050405020304" pitchFamily="18" charset="0"/>
              </a:rPr>
              <a:t>không</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nhìn</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thấy</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trong</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tập</a:t>
            </a:r>
            <a:r>
              <a:rPr lang="en-US" sz="2000" dirty="0">
                <a:solidFill>
                  <a:srgbClr val="000000"/>
                </a:solidFill>
                <a:latin typeface="Times New Roman" panose="02020603050405020304" pitchFamily="18" charset="0"/>
                <a:cs typeface="Times New Roman" panose="02020603050405020304" pitchFamily="18" charset="0"/>
              </a:rPr>
              <a:t> train, 16.4% </a:t>
            </a:r>
            <a:r>
              <a:rPr lang="en-US" sz="2000" dirty="0" err="1">
                <a:solidFill>
                  <a:srgbClr val="000000"/>
                </a:solidFill>
                <a:latin typeface="Times New Roman" panose="02020603050405020304" pitchFamily="18" charset="0"/>
                <a:cs typeface="Times New Roman" panose="02020603050405020304" pitchFamily="18" charset="0"/>
              </a:rPr>
              <a:t>tồn</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tại</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trong</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tập</a:t>
            </a:r>
            <a:r>
              <a:rPr lang="en-US" sz="2000" dirty="0">
                <a:solidFill>
                  <a:srgbClr val="000000"/>
                </a:solidFill>
                <a:latin typeface="Times New Roman" panose="02020603050405020304" pitchFamily="18" charset="0"/>
                <a:cs typeface="Times New Roman" panose="02020603050405020304" pitchFamily="18" charset="0"/>
              </a:rPr>
              <a:t> train </a:t>
            </a:r>
            <a:r>
              <a:rPr lang="en-US" sz="2000" dirty="0" err="1">
                <a:solidFill>
                  <a:srgbClr val="000000"/>
                </a:solidFill>
                <a:latin typeface="Times New Roman" panose="02020603050405020304" pitchFamily="18" charset="0"/>
                <a:cs typeface="Times New Roman" panose="02020603050405020304" pitchFamily="18" charset="0"/>
              </a:rPr>
              <a:t>và</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tập</a:t>
            </a:r>
            <a:r>
              <a:rPr lang="en-US" sz="2000" dirty="0">
                <a:solidFill>
                  <a:srgbClr val="000000"/>
                </a:solidFill>
                <a:latin typeface="Times New Roman" panose="02020603050405020304" pitchFamily="18" charset="0"/>
                <a:cs typeface="Times New Roman" panose="02020603050405020304" pitchFamily="18" charset="0"/>
              </a:rPr>
              <a:t> test, 15,4% </a:t>
            </a:r>
            <a:r>
              <a:rPr lang="en-US" sz="2000" dirty="0" err="1">
                <a:solidFill>
                  <a:srgbClr val="000000"/>
                </a:solidFill>
                <a:latin typeface="Times New Roman" panose="02020603050405020304" pitchFamily="18" charset="0"/>
                <a:cs typeface="Times New Roman" panose="02020603050405020304" pitchFamily="18" charset="0"/>
              </a:rPr>
              <a:t>là</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không</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chắc</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chắn</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số</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liệu</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sau</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khi</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cuộc</a:t>
            </a:r>
            <a:r>
              <a:rPr lang="en-US" sz="2000" dirty="0">
                <a:solidFill>
                  <a:srgbClr val="000000"/>
                </a:solidFill>
                <a:latin typeface="Times New Roman" panose="02020603050405020304" pitchFamily="18" charset="0"/>
                <a:cs typeface="Times New Roman" panose="02020603050405020304" pitchFamily="18" charset="0"/>
              </a:rPr>
              <a:t> thi </a:t>
            </a:r>
            <a:r>
              <a:rPr lang="en-US" sz="2000" dirty="0" err="1">
                <a:solidFill>
                  <a:srgbClr val="000000"/>
                </a:solidFill>
                <a:latin typeface="Times New Roman" panose="02020603050405020304" pitchFamily="18" charset="0"/>
                <a:cs typeface="Times New Roman" panose="02020603050405020304" pitchFamily="18" charset="0"/>
              </a:rPr>
              <a:t>kết</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thúc</a:t>
            </a:r>
            <a:r>
              <a:rPr lang="en-US" sz="2000" dirty="0">
                <a:solidFill>
                  <a:srgbClr val="000000"/>
                </a:solidFill>
                <a:latin typeface="Times New Roman" panose="02020603050405020304" pitchFamily="18" charset="0"/>
                <a:cs typeface="Times New Roman" panose="02020603050405020304" pitchFamily="18" charset="0"/>
              </a:rPr>
              <a:t>)</a:t>
            </a:r>
          </a:p>
          <a:p>
            <a:pPr marL="342900" indent="-342900" algn="l" fontAlgn="base">
              <a:buFontTx/>
              <a:buChar char="-"/>
            </a:pPr>
            <a:endParaRPr lang="en-US" sz="2000" i="0" dirty="0">
              <a:solidFill>
                <a:srgbClr val="000000"/>
              </a:solidFill>
              <a:effectLst/>
              <a:latin typeface="Times New Roman" panose="02020603050405020304" pitchFamily="18" charset="0"/>
              <a:cs typeface="Times New Roman" panose="02020603050405020304" pitchFamily="18" charset="0"/>
            </a:endParaRPr>
          </a:p>
          <a:p>
            <a:br>
              <a:rPr lang="en-US" dirty="0"/>
            </a:br>
            <a:endParaRPr lang="en-US" dirty="0"/>
          </a:p>
        </p:txBody>
      </p:sp>
    </p:spTree>
    <p:extLst>
      <p:ext uri="{BB962C8B-B14F-4D97-AF65-F5344CB8AC3E}">
        <p14:creationId xmlns:p14="http://schemas.microsoft.com/office/powerpoint/2010/main" val="3307515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DBFEC68-AB7C-4B6A-86B2-492B871E455C}"/>
              </a:ext>
            </a:extLst>
          </p:cNvPr>
          <p:cNvSpPr>
            <a:spLocks noGrp="1"/>
          </p:cNvSpPr>
          <p:nvPr>
            <p:ph type="body" idx="1"/>
          </p:nvPr>
        </p:nvSpPr>
        <p:spPr>
          <a:xfrm>
            <a:off x="592735" y="685800"/>
            <a:ext cx="8703665" cy="3385542"/>
          </a:xfrm>
        </p:spPr>
        <p:txBody>
          <a:bodyPr/>
          <a:lstStyle/>
          <a:p>
            <a:pPr marL="342900" indent="-342900">
              <a:buFontTx/>
              <a:buChar char="-"/>
            </a:pPr>
            <a:r>
              <a:rPr lang="en-US" sz="2000" dirty="0">
                <a:latin typeface="Times New Roman" panose="02020603050405020304" pitchFamily="18" charset="0"/>
                <a:cs typeface="Times New Roman" panose="02020603050405020304" pitchFamily="18" charset="0"/>
              </a:rPr>
              <a:t>Theo host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cuộc</a:t>
            </a:r>
            <a:r>
              <a:rPr lang="en-US" sz="2000" dirty="0">
                <a:latin typeface="Times New Roman" panose="02020603050405020304" pitchFamily="18" charset="0"/>
                <a:cs typeface="Times New Roman" panose="02020603050405020304" pitchFamily="18" charset="0"/>
              </a:rPr>
              <a:t> thi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biết</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thẻ</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có </a:t>
            </a:r>
            <a:r>
              <a:rPr lang="en-US" sz="2000" dirty="0" err="1">
                <a:latin typeface="Times New Roman" panose="02020603050405020304" pitchFamily="18" charset="0"/>
                <a:cs typeface="Times New Roman" panose="02020603050405020304" pitchFamily="18" charset="0"/>
              </a:rPr>
              <a:t>gian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lận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toàn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khoản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chuyển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isFraud</a:t>
            </a:r>
            <a:r>
              <a:rPr lang="en-US" sz="2000" dirty="0">
                <a:latin typeface="Times New Roman" panose="02020603050405020304" pitchFamily="18" charset="0"/>
                <a:cs typeface="Times New Roman" panose="02020603050405020304" pitchFamily="18" charset="0"/>
              </a:rPr>
              <a:t> = 1. =&gt; </a:t>
            </a:r>
            <a:r>
              <a:rPr lang="en-US" sz="2000" dirty="0" err="1">
                <a:latin typeface="Times New Roman" panose="02020603050405020304" pitchFamily="18" charset="0"/>
                <a:cs typeface="Times New Roman" panose="02020603050405020304" pitchFamily="18" charset="0"/>
              </a:rPr>
              <a:t>Dự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đoán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theo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lận</a:t>
            </a:r>
            <a:r>
              <a:rPr lang="en-US" sz="2000" dirty="0">
                <a:latin typeface="Times New Roman" panose="02020603050405020304" pitchFamily="18" charset="0"/>
                <a:cs typeface="Times New Roman" panose="02020603050405020304" pitchFamily="18" charset="0"/>
              </a:rPr>
              <a:t>.</a:t>
            </a:r>
          </a:p>
          <a:p>
            <a:pPr marL="342900" indent="-342900">
              <a:buFontTx/>
              <a:buChar char="-"/>
            </a:pPr>
            <a:endParaRPr lang="en-US" sz="2000" dirty="0">
              <a:latin typeface="Times New Roman" panose="02020603050405020304" pitchFamily="18" charset="0"/>
              <a:cs typeface="Times New Roman" panose="02020603050405020304" pitchFamily="18" charset="0"/>
            </a:endParaRPr>
          </a:p>
          <a:p>
            <a:pPr marL="342900" indent="-342900">
              <a:buFontTx/>
              <a:buChar char="-"/>
            </a:pPr>
            <a:r>
              <a:rPr lang="vi-VN" sz="2000" dirty="0">
                <a:latin typeface="Times New Roman" panose="02020603050405020304" pitchFamily="18" charset="0"/>
                <a:cs typeface="Times New Roman" panose="02020603050405020304" pitchFamily="18" charset="0"/>
              </a:rPr>
              <a:t>Logic của việc ghi nhãn của chúng tôi là xác định khoản bồi hoàn được báo cáo trên thẻ là giao dịch gian lận (isFraud = 1) và các giao dịch sau thẻ với tài khoản người dùng, địa chỉ email hoặc địa chỉ thanh toán được liên kết trực tiếp với các thuộc tính này cũng là gian lận. Nếu không có giao dịch nào ở trên được báo cáo và tìm thấy sau 120 ngày, thì chúng tôi xác định là giao dịch hợp pháp (isFraud = 0).</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0444471-1DFD-4B05-A8CB-C3FFF72B8009}"/>
              </a:ext>
            </a:extLst>
          </p:cNvPr>
          <p:cNvPicPr>
            <a:picLocks noChangeAspect="1"/>
          </p:cNvPicPr>
          <p:nvPr/>
        </p:nvPicPr>
        <p:blipFill>
          <a:blip r:embed="rId2"/>
          <a:stretch>
            <a:fillRect/>
          </a:stretch>
        </p:blipFill>
        <p:spPr>
          <a:xfrm>
            <a:off x="914400" y="3886200"/>
            <a:ext cx="7544454" cy="2629128"/>
          </a:xfrm>
          <a:prstGeom prst="rect">
            <a:avLst/>
          </a:prstGeom>
        </p:spPr>
      </p:pic>
    </p:spTree>
    <p:extLst>
      <p:ext uri="{BB962C8B-B14F-4D97-AF65-F5344CB8AC3E}">
        <p14:creationId xmlns:p14="http://schemas.microsoft.com/office/powerpoint/2010/main" val="2066627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0F9E95C-FB89-4D30-831D-A8D380FCF9A7}"/>
              </a:ext>
            </a:extLst>
          </p:cNvPr>
          <p:cNvSpPr>
            <a:spLocks noGrp="1"/>
          </p:cNvSpPr>
          <p:nvPr>
            <p:ph type="body" idx="1"/>
          </p:nvPr>
        </p:nvSpPr>
        <p:spPr>
          <a:xfrm>
            <a:off x="609600" y="1295400"/>
            <a:ext cx="8504733" cy="2154436"/>
          </a:xfrm>
        </p:spPr>
        <p:txBody>
          <a:bodyPr/>
          <a:lstStyle/>
          <a:p>
            <a:pPr marL="342900" indent="-342900">
              <a:buFontTx/>
              <a:buChar char="-"/>
            </a:pPr>
            <a:r>
              <a:rPr lang="en-US" sz="2000" dirty="0">
                <a:latin typeface="Times New Roman" panose="02020603050405020304" pitchFamily="18" charset="0"/>
                <a:cs typeface="Times New Roman" panose="02020603050405020304" pitchFamily="18" charset="0"/>
              </a:rPr>
              <a:t>Theo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có </a:t>
            </a:r>
            <a:r>
              <a:rPr lang="en-US" sz="2000" dirty="0" err="1">
                <a:latin typeface="Times New Roman" panose="02020603050405020304" pitchFamily="18" charset="0"/>
                <a:cs typeface="Times New Roman" panose="02020603050405020304" pitchFamily="18" charset="0"/>
              </a:rPr>
              <a:t>trường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sau</a:t>
            </a:r>
            <a:r>
              <a:rPr lang="en-US" sz="2000" dirty="0">
                <a:latin typeface="Times New Roman" panose="02020603050405020304" pitchFamily="18" charset="0"/>
                <a:cs typeface="Times New Roman" panose="02020603050405020304" pitchFamily="18" charset="0"/>
              </a:rPr>
              <a:t> 120 </a:t>
            </a:r>
            <a:r>
              <a:rPr lang="en-US" sz="2000" dirty="0" err="1">
                <a:latin typeface="Times New Roman" panose="02020603050405020304" pitchFamily="18" charset="0"/>
                <a:cs typeface="Times New Roman" panose="02020603050405020304" pitchFamily="18" charset="0"/>
              </a:rPr>
              <a:t>ngày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khoản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lận</a:t>
            </a:r>
            <a:r>
              <a:rPr lang="en-US" sz="2000" dirty="0">
                <a:latin typeface="Times New Roman" panose="02020603050405020304" pitchFamily="18" charset="0"/>
                <a:cs typeface="Times New Roman" panose="02020603050405020304" pitchFamily="18" charset="0"/>
              </a:rPr>
              <a:t> có </a:t>
            </a:r>
            <a:r>
              <a:rPr lang="en-US" sz="2000" dirty="0" err="1">
                <a:latin typeface="Times New Roman" panose="02020603050405020304" pitchFamily="18" charset="0"/>
                <a:cs typeface="Times New Roman" panose="02020603050405020304" pitchFamily="18" charset="0"/>
              </a:rPr>
              <a:t>khả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bị</a:t>
            </a:r>
            <a:r>
              <a:rPr lang="en-US" sz="2000" dirty="0">
                <a:latin typeface="Times New Roman" panose="02020603050405020304" pitchFamily="18" charset="0"/>
                <a:cs typeface="Times New Roman" panose="02020603050405020304" pitchFamily="18" charset="0"/>
              </a:rPr>
              <a:t> report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trở</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isFraud</a:t>
            </a:r>
            <a:r>
              <a:rPr lang="en-US" sz="2000" dirty="0">
                <a:latin typeface="Times New Roman" panose="02020603050405020304" pitchFamily="18" charset="0"/>
                <a:cs typeface="Times New Roman" panose="02020603050405020304" pitchFamily="18" charset="0"/>
              </a:rPr>
              <a:t> = 0. </a:t>
            </a:r>
            <a:r>
              <a:rPr lang="en-US" sz="2000" dirty="0" err="1">
                <a:latin typeface="Times New Roman" panose="02020603050405020304" pitchFamily="18" charset="0"/>
                <a:cs typeface="Times New Roman" panose="02020603050405020304" pitchFamily="18" charset="0"/>
              </a:rPr>
              <a:t>Tuy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tập</a:t>
            </a:r>
            <a:r>
              <a:rPr lang="en-US" sz="2000" dirty="0">
                <a:latin typeface="Times New Roman" panose="02020603050405020304" pitchFamily="18" charset="0"/>
                <a:cs typeface="Times New Roman" panose="02020603050405020304" pitchFamily="18" charset="0"/>
              </a:rPr>
              <a:t> train </a:t>
            </a:r>
            <a:r>
              <a:rPr lang="en-US" sz="2000" dirty="0" err="1">
                <a:latin typeface="Times New Roman" panose="02020603050405020304" pitchFamily="18" charset="0"/>
                <a:cs typeface="Times New Roman" panose="02020603050405020304" pitchFamily="18" charset="0"/>
              </a:rPr>
              <a:t>điều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hiếm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xảy</a:t>
            </a:r>
            <a:r>
              <a:rPr lang="en-US" sz="2000" dirty="0">
                <a:latin typeface="Times New Roman" panose="02020603050405020304" pitchFamily="18" charset="0"/>
                <a:cs typeface="Times New Roman" panose="02020603050405020304" pitchFamily="18" charset="0"/>
              </a:rPr>
              <a:t> ra </a:t>
            </a:r>
            <a:r>
              <a:rPr lang="en-US" sz="2000" dirty="0" err="1">
                <a:latin typeface="Times New Roman" panose="02020603050405020304" pitchFamily="18" charset="0"/>
                <a:cs typeface="Times New Roman" panose="02020603050405020304" pitchFamily="18" charset="0"/>
              </a:rPr>
              <a:t>tức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thẻ</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lận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chấm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dứt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được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lại</a:t>
            </a:r>
            <a:r>
              <a:rPr lang="en-US" sz="2000" dirty="0">
                <a:latin typeface="Times New Roman" panose="02020603050405020304" pitchFamily="18" charset="0"/>
                <a:cs typeface="Times New Roman" panose="02020603050405020304" pitchFamily="18" charset="0"/>
              </a:rPr>
              <a:t>.</a:t>
            </a:r>
          </a:p>
          <a:p>
            <a:pPr marL="342900" indent="-342900">
              <a:buFontTx/>
              <a:buChar char="-"/>
            </a:pPr>
            <a:r>
              <a:rPr lang="en-US" sz="2000" dirty="0" err="1">
                <a:latin typeface="Times New Roman" panose="02020603050405020304" pitchFamily="18" charset="0"/>
                <a:cs typeface="Times New Roman" panose="02020603050405020304" pitchFamily="18" charset="0"/>
              </a:rPr>
              <a:t>Thống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kê</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tạo</a:t>
            </a:r>
            <a:r>
              <a:rPr lang="en-US" sz="2000" dirty="0">
                <a:latin typeface="Times New Roman" panose="02020603050405020304" pitchFamily="18" charset="0"/>
                <a:cs typeface="Times New Roman" panose="02020603050405020304" pitchFamily="18" charset="0"/>
              </a:rPr>
              <a:t> có 73838 </a:t>
            </a:r>
            <a:r>
              <a:rPr lang="en-US" sz="2000" dirty="0" err="1">
                <a:latin typeface="Times New Roman" panose="02020603050405020304" pitchFamily="18" charset="0"/>
                <a:cs typeface="Times New Roman" panose="02020603050405020304" pitchFamily="18" charset="0"/>
              </a:rPr>
              <a:t>khách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thẻ</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2 </a:t>
            </a:r>
            <a:r>
              <a:rPr lang="en-US" sz="2000" dirty="0" err="1">
                <a:latin typeface="Times New Roman" panose="02020603050405020304" pitchFamily="18" charset="0"/>
                <a:cs typeface="Times New Roman" panose="02020603050405020304" pitchFamily="18" charset="0"/>
              </a:rPr>
              <a:t>giao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dịch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trở</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a:t>
            </a:r>
            <a:r>
              <a:rPr lang="en-US" sz="2000" dirty="0">
                <a:latin typeface="Times New Roman" panose="02020603050405020304" pitchFamily="18" charset="0"/>
                <a:cs typeface="Times New Roman" panose="02020603050405020304" pitchFamily="18" charset="0"/>
              </a:rPr>
              <a:t>, 71575 (96,9%) </a:t>
            </a:r>
            <a:r>
              <a:rPr lang="en-US" sz="2000" dirty="0" err="1">
                <a:latin typeface="Times New Roman" panose="02020603050405020304" pitchFamily="18" charset="0"/>
                <a:cs typeface="Times New Roman" panose="02020603050405020304" pitchFamily="18" charset="0"/>
              </a:rPr>
              <a:t>luôn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isFraud</a:t>
            </a:r>
            <a:r>
              <a:rPr lang="en-US" sz="2000" dirty="0">
                <a:latin typeface="Times New Roman" panose="02020603050405020304" pitchFamily="18" charset="0"/>
                <a:cs typeface="Times New Roman" panose="02020603050405020304" pitchFamily="18" charset="0"/>
              </a:rPr>
              <a:t> = 0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2134 (2,9%) </a:t>
            </a:r>
            <a:r>
              <a:rPr lang="en-US" sz="2000" dirty="0" err="1">
                <a:latin typeface="Times New Roman" panose="02020603050405020304" pitchFamily="18" charset="0"/>
                <a:cs typeface="Times New Roman" panose="02020603050405020304" pitchFamily="18" charset="0"/>
              </a:rPr>
              <a:t>luôn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isFraud</a:t>
            </a:r>
            <a:r>
              <a:rPr lang="en-US" sz="2000" dirty="0">
                <a:latin typeface="Times New Roman" panose="02020603050405020304" pitchFamily="18" charset="0"/>
                <a:cs typeface="Times New Roman" panose="02020603050405020304" pitchFamily="18" charset="0"/>
              </a:rPr>
              <a:t> = 1. </a:t>
            </a:r>
            <a:r>
              <a:rPr lang="en-US" sz="2000" dirty="0" err="1">
                <a:latin typeface="Times New Roman" panose="02020603050405020304" pitchFamily="18" charset="0"/>
                <a:cs typeface="Times New Roman" panose="02020603050405020304" pitchFamily="18" charset="0"/>
              </a:rPr>
              <a:t>Chỉ</a:t>
            </a:r>
            <a:r>
              <a:rPr lang="en-US" sz="2000" dirty="0">
                <a:latin typeface="Times New Roman" panose="02020603050405020304" pitchFamily="18" charset="0"/>
                <a:cs typeface="Times New Roman" panose="02020603050405020304" pitchFamily="18" charset="0"/>
              </a:rPr>
              <a:t> 129 (0,2%) có </a:t>
            </a:r>
            <a:r>
              <a:rPr lang="en-US" sz="2000" dirty="0" err="1">
                <a:latin typeface="Times New Roman" panose="02020603050405020304" pitchFamily="18" charset="0"/>
                <a:cs typeface="Times New Roman" panose="02020603050405020304" pitchFamily="18" charset="0"/>
              </a:rPr>
              <a:t>hỗn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isFraud</a:t>
            </a:r>
            <a:r>
              <a:rPr lang="en-US" sz="2000" dirty="0">
                <a:latin typeface="Times New Roman" panose="02020603050405020304" pitchFamily="18" charset="0"/>
                <a:cs typeface="Times New Roman" panose="02020603050405020304" pitchFamily="18" charset="0"/>
              </a:rPr>
              <a:t> = 0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isFraud</a:t>
            </a:r>
            <a:r>
              <a:rPr lang="en-US" sz="2000" dirty="0">
                <a:latin typeface="Times New Roman" panose="02020603050405020304" pitchFamily="18" charset="0"/>
                <a:cs typeface="Times New Roman" panose="02020603050405020304" pitchFamily="18" charset="0"/>
              </a:rPr>
              <a:t> = 1.</a:t>
            </a:r>
          </a:p>
        </p:txBody>
      </p:sp>
    </p:spTree>
    <p:extLst>
      <p:ext uri="{BB962C8B-B14F-4D97-AF65-F5344CB8AC3E}">
        <p14:creationId xmlns:p14="http://schemas.microsoft.com/office/powerpoint/2010/main" val="1680000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D016A5F-B1BC-431D-87B7-9CA9DB504F21}"/>
              </a:ext>
            </a:extLst>
          </p:cNvPr>
          <p:cNvSpPr>
            <a:spLocks noGrp="1"/>
          </p:cNvSpPr>
          <p:nvPr>
            <p:ph type="body" idx="1"/>
          </p:nvPr>
        </p:nvSpPr>
        <p:spPr>
          <a:xfrm>
            <a:off x="867867" y="2198573"/>
            <a:ext cx="8657133" cy="1231106"/>
          </a:xfrm>
        </p:spPr>
        <p:txBody>
          <a:bodyPr/>
          <a:lstStyle/>
          <a:p>
            <a:r>
              <a:rPr lang="en-US" sz="2000" dirty="0" err="1">
                <a:latin typeface="Times New Roman" panose="02020603050405020304" pitchFamily="18" charset="0"/>
                <a:cs typeface="Times New Roman" panose="02020603050405020304" pitchFamily="18" charset="0"/>
              </a:rPr>
              <a:t>Overfiting</a:t>
            </a:r>
            <a:endParaRPr lang="en-US" sz="2000" dirty="0">
              <a:latin typeface="Times New Roman" panose="02020603050405020304" pitchFamily="18" charset="0"/>
              <a:cs typeface="Times New Roman" panose="02020603050405020304" pitchFamily="18" charset="0"/>
            </a:endParaRPr>
          </a:p>
          <a:p>
            <a:pPr marL="342900" indent="-342900">
              <a:buFontTx/>
              <a:buChar char="-"/>
            </a:pP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tiếp</a:t>
            </a:r>
            <a:r>
              <a:rPr lang="en-US" sz="2000" dirty="0">
                <a:latin typeface="Times New Roman" panose="02020603050405020304" pitchFamily="18" charset="0"/>
                <a:cs typeface="Times New Roman" panose="02020603050405020304" pitchFamily="18" charset="0"/>
              </a:rPr>
              <a:t> UID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danh</a:t>
            </a:r>
            <a:r>
              <a:rPr lang="en-US" sz="2000" dirty="0">
                <a:latin typeface="Times New Roman" panose="02020603050405020304" pitchFamily="18" charset="0"/>
                <a:cs typeface="Times New Roman" panose="02020603050405020304" pitchFamily="18" charset="0"/>
              </a:rPr>
              <a:t> D,V, …ID column.</a:t>
            </a:r>
          </a:p>
          <a:p>
            <a:pPr marL="342900" indent="-342900">
              <a:buFontTx/>
              <a:buChar char="-"/>
            </a:pPr>
            <a:endParaRPr lang="en-US" sz="2000" dirty="0">
              <a:latin typeface="Times New Roman" panose="02020603050405020304" pitchFamily="18" charset="0"/>
              <a:cs typeface="Times New Roman" panose="02020603050405020304" pitchFamily="18" charset="0"/>
            </a:endParaRPr>
          </a:p>
          <a:p>
            <a:pPr marL="342900" indent="-342900">
              <a:buFontTx/>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8541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501521"/>
            <a:ext cx="8087359" cy="19050"/>
          </a:xfrm>
          <a:custGeom>
            <a:avLst/>
            <a:gdLst/>
            <a:ahLst/>
            <a:cxnLst/>
            <a:rect l="l" t="t" r="r" b="b"/>
            <a:pathLst>
              <a:path w="8087359" h="19050">
                <a:moveTo>
                  <a:pt x="8087359" y="0"/>
                </a:moveTo>
                <a:lnTo>
                  <a:pt x="0" y="0"/>
                </a:lnTo>
                <a:lnTo>
                  <a:pt x="0" y="19050"/>
                </a:lnTo>
                <a:lnTo>
                  <a:pt x="8087359" y="19050"/>
                </a:lnTo>
                <a:lnTo>
                  <a:pt x="8087359" y="0"/>
                </a:lnTo>
                <a:close/>
              </a:path>
            </a:pathLst>
          </a:custGeom>
          <a:solidFill>
            <a:srgbClr val="5FCAEE"/>
          </a:solidFill>
        </p:spPr>
        <p:txBody>
          <a:bodyPr wrap="square" lIns="0" tIns="0" rIns="0" bIns="0" rtlCol="0"/>
          <a:lstStyle/>
          <a:p>
            <a:endParaRPr/>
          </a:p>
        </p:txBody>
      </p:sp>
      <p:sp>
        <p:nvSpPr>
          <p:cNvPr id="3" name="object 3"/>
          <p:cNvSpPr txBox="1">
            <a:spLocks noGrp="1"/>
          </p:cNvSpPr>
          <p:nvPr>
            <p:ph type="title"/>
          </p:nvPr>
        </p:nvSpPr>
        <p:spPr>
          <a:xfrm>
            <a:off x="969060" y="1068450"/>
            <a:ext cx="1799589" cy="452120"/>
          </a:xfrm>
          <a:prstGeom prst="rect">
            <a:avLst/>
          </a:prstGeom>
        </p:spPr>
        <p:txBody>
          <a:bodyPr vert="horz" wrap="square" lIns="0" tIns="12065" rIns="0" bIns="0" rtlCol="0">
            <a:spAutoFit/>
          </a:bodyPr>
          <a:lstStyle/>
          <a:p>
            <a:pPr marL="12700">
              <a:lnSpc>
                <a:spcPct val="100000"/>
              </a:lnSpc>
              <a:spcBef>
                <a:spcPts val="95"/>
              </a:spcBef>
            </a:pPr>
            <a:r>
              <a:rPr lang="en-US" sz="2800" spc="-5" dirty="0">
                <a:latin typeface="Times New Roman"/>
                <a:cs typeface="Times New Roman"/>
              </a:rPr>
              <a:t>EDA</a:t>
            </a:r>
            <a:endParaRPr sz="2800" dirty="0">
              <a:latin typeface="Times New Roman"/>
              <a:cs typeface="Times New Roman"/>
            </a:endParaRPr>
          </a:p>
        </p:txBody>
      </p:sp>
      <p:sp>
        <p:nvSpPr>
          <p:cNvPr id="8" name="TextBox 7">
            <a:extLst>
              <a:ext uri="{FF2B5EF4-FFF2-40B4-BE49-F238E27FC236}">
                <a16:creationId xmlns:a16="http://schemas.microsoft.com/office/drawing/2014/main" id="{7ED65A01-AE06-46F8-B211-71D034BF6E4E}"/>
              </a:ext>
            </a:extLst>
          </p:cNvPr>
          <p:cNvSpPr txBox="1"/>
          <p:nvPr/>
        </p:nvSpPr>
        <p:spPr>
          <a:xfrm>
            <a:off x="838200" y="1909381"/>
            <a:ext cx="6944359" cy="2862322"/>
          </a:xfrm>
          <a:prstGeom prst="rect">
            <a:avLst/>
          </a:prstGeom>
          <a:noFill/>
        </p:spPr>
        <p:txBody>
          <a:bodyPr wrap="square" rtlCol="0">
            <a:spAutoFit/>
          </a:bodyPr>
          <a:lstStyle/>
          <a:p>
            <a:pPr marL="285750" indent="-285750">
              <a:buFontTx/>
              <a:buChar char="-"/>
            </a:pP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EDA </a:t>
            </a:r>
            <a:r>
              <a:rPr lang="en-US" dirty="0" err="1">
                <a:latin typeface="Times New Roman" panose="02020603050405020304" pitchFamily="18" charset="0"/>
                <a:cs typeface="Times New Roman" panose="02020603050405020304" pitchFamily="18" charset="0"/>
              </a:rPr>
              <a:t>gặp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khăn</a:t>
            </a:r>
            <a:r>
              <a:rPr lang="en-US" dirty="0">
                <a:latin typeface="Times New Roman" panose="02020603050405020304" pitchFamily="18" charset="0"/>
                <a:cs typeface="Times New Roman" panose="02020603050405020304" pitchFamily="18" charset="0"/>
              </a:rPr>
              <a:t>. Có </a:t>
            </a:r>
            <a:r>
              <a:rPr lang="en-US" dirty="0" err="1">
                <a:latin typeface="Times New Roman" panose="02020603050405020304" pitchFamily="18" charset="0"/>
                <a:cs typeface="Times New Roman" panose="02020603050405020304" pitchFamily="18" charset="0"/>
              </a:rPr>
              <a:t>quá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ý </a:t>
            </a:r>
            <a:r>
              <a:rPr lang="en-US" dirty="0" err="1">
                <a:latin typeface="Times New Roman" panose="02020603050405020304" pitchFamily="18" charset="0"/>
                <a:cs typeface="Times New Roman" panose="02020603050405020304" pitchFamily="18" charset="0"/>
              </a:rPr>
              <a:t>nghĩa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khuất</a:t>
            </a:r>
            <a:r>
              <a:rPr lang="en-US" dirty="0">
                <a:latin typeface="Times New Roman" panose="02020603050405020304" pitchFamily="18" charset="0"/>
                <a:cs typeface="Times New Roman" panose="02020603050405020304" pitchFamily="18" charset="0"/>
              </a:rPr>
              <a:t>. </a:t>
            </a:r>
          </a:p>
          <a:p>
            <a:pPr marL="285750" indent="-285750">
              <a:buFontTx/>
              <a:buChar char="-"/>
            </a:pPr>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cột</a:t>
            </a:r>
            <a:r>
              <a:rPr lang="en-US" dirty="0">
                <a:latin typeface="Times New Roman" panose="02020603050405020304" pitchFamily="18" charset="0"/>
                <a:cs typeface="Times New Roman" panose="02020603050405020304" pitchFamily="18" charset="0"/>
              </a:rPr>
              <a:t> V: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gom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cột</a:t>
            </a:r>
            <a:r>
              <a:rPr lang="en-US" dirty="0">
                <a:latin typeface="Times New Roman" panose="02020603050405020304" pitchFamily="18" charset="0"/>
                <a:cs typeface="Times New Roman" panose="02020603050405020304" pitchFamily="18" charset="0"/>
              </a:rPr>
              <a:t> có </a:t>
            </a:r>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NAN </a:t>
            </a:r>
            <a:r>
              <a:rPr lang="en-US" dirty="0" err="1">
                <a:latin typeface="Times New Roman" panose="02020603050405020304" pitchFamily="18" charset="0"/>
                <a:cs typeface="Times New Roman" panose="02020603050405020304" pitchFamily="18" charset="0"/>
              </a:rPr>
              <a:t>giống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PCA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 con có </a:t>
            </a:r>
            <a:r>
              <a:rPr lang="en-US" dirty="0" err="1">
                <a:latin typeface="Times New Roman" panose="02020603050405020304" pitchFamily="18" charset="0"/>
                <a:cs typeface="Times New Roman" panose="02020603050405020304" pitchFamily="18" charset="0"/>
              </a:rPr>
              <a:t>kích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cột</a:t>
            </a:r>
            <a:r>
              <a:rPr lang="en-US" dirty="0">
                <a:latin typeface="Times New Roman" panose="02020603050405020304" pitchFamily="18" charset="0"/>
                <a:cs typeface="Times New Roman" panose="02020603050405020304" pitchFamily="18" charset="0"/>
              </a:rPr>
              <a:t>.</a:t>
            </a:r>
          </a:p>
          <a:p>
            <a:pPr marL="285750" indent="-285750">
              <a:buFontTx/>
              <a:buChar char="-"/>
            </a:pPr>
            <a:r>
              <a:rPr lang="en-US" dirty="0">
                <a:latin typeface="Times New Roman" panose="02020603050405020304" pitchFamily="18" charset="0"/>
                <a:cs typeface="Times New Roman" panose="02020603050405020304" pitchFamily="18" charset="0"/>
                <a:hlinkClick r:id="rId2"/>
              </a:rPr>
              <a:t>Link 150 </a:t>
            </a:r>
            <a:r>
              <a:rPr lang="en-US" dirty="0" err="1">
                <a:latin typeface="Times New Roman" panose="02020603050405020304" pitchFamily="18" charset="0"/>
                <a:cs typeface="Times New Roman" panose="02020603050405020304" pitchFamily="18" charset="0"/>
                <a:hlinkClick r:id="rId2"/>
              </a:rPr>
              <a:t>cột</a:t>
            </a:r>
            <a:r>
              <a:rPr lang="en-US" dirty="0">
                <a:latin typeface="Times New Roman" panose="02020603050405020304" pitchFamily="18" charset="0"/>
                <a:cs typeface="Times New Roman" panose="02020603050405020304" pitchFamily="18" charset="0"/>
                <a:hlinkClick r:id="rId2"/>
              </a:rPr>
              <a:t> </a:t>
            </a:r>
            <a:r>
              <a:rPr lang="en-US" dirty="0" err="1">
                <a:latin typeface="Times New Roman" panose="02020603050405020304" pitchFamily="18" charset="0"/>
                <a:cs typeface="Times New Roman" panose="02020603050405020304" pitchFamily="18" charset="0"/>
                <a:hlinkClick r:id="rId2"/>
              </a:rPr>
              <a:t>đầu</a:t>
            </a:r>
            <a:r>
              <a:rPr lang="en-US" dirty="0">
                <a:latin typeface="Times New Roman" panose="02020603050405020304" pitchFamily="18" charset="0"/>
                <a:cs typeface="Times New Roman" panose="02020603050405020304" pitchFamily="18" charset="0"/>
                <a:hlinkClick r:id="rId2"/>
              </a:rPr>
              <a:t> </a:t>
            </a:r>
            <a:r>
              <a:rPr lang="en-US" dirty="0" err="1">
                <a:latin typeface="Times New Roman" panose="02020603050405020304" pitchFamily="18" charset="0"/>
                <a:cs typeface="Times New Roman" panose="02020603050405020304" pitchFamily="18" charset="0"/>
                <a:hlinkClick r:id="rId2"/>
              </a:rPr>
              <a:t>tiên</a:t>
            </a:r>
            <a:r>
              <a:rPr lang="en-US" dirty="0">
                <a:latin typeface="Times New Roman" panose="02020603050405020304" pitchFamily="18" charset="0"/>
                <a:cs typeface="Times New Roman" panose="02020603050405020304" pitchFamily="18" charset="0"/>
                <a:hlinkClick r:id="rId2"/>
              </a:rPr>
              <a:t>.</a:t>
            </a:r>
            <a:endParaRPr lang="en-US" dirty="0">
              <a:latin typeface="Times New Roman" panose="02020603050405020304" pitchFamily="18" charset="0"/>
              <a:cs typeface="Times New Roman" panose="02020603050405020304" pitchFamily="18" charset="0"/>
            </a:endParaRPr>
          </a:p>
          <a:p>
            <a:pPr marL="285750" indent="-285750">
              <a:buFontTx/>
              <a:buChar char="-"/>
            </a:pPr>
            <a:r>
              <a:rPr lang="en-US" dirty="0">
                <a:latin typeface="Times New Roman" panose="02020603050405020304" pitchFamily="18" charset="0"/>
                <a:cs typeface="Times New Roman" panose="02020603050405020304" pitchFamily="18" charset="0"/>
                <a:hlinkClick r:id="rId3"/>
              </a:rPr>
              <a:t>Link 300 </a:t>
            </a:r>
            <a:r>
              <a:rPr lang="en-US" dirty="0" err="1">
                <a:latin typeface="Times New Roman" panose="02020603050405020304" pitchFamily="18" charset="0"/>
                <a:cs typeface="Times New Roman" panose="02020603050405020304" pitchFamily="18" charset="0"/>
                <a:hlinkClick r:id="rId3"/>
              </a:rPr>
              <a:t>cột</a:t>
            </a:r>
            <a:r>
              <a:rPr lang="en-US" dirty="0">
                <a:latin typeface="Times New Roman" panose="02020603050405020304" pitchFamily="18" charset="0"/>
                <a:cs typeface="Times New Roman" panose="02020603050405020304" pitchFamily="18" charset="0"/>
                <a:hlinkClick r:id="rId3"/>
              </a:rPr>
              <a:t> </a:t>
            </a:r>
            <a:r>
              <a:rPr lang="en-US" dirty="0" err="1">
                <a:latin typeface="Times New Roman" panose="02020603050405020304" pitchFamily="18" charset="0"/>
                <a:cs typeface="Times New Roman" panose="02020603050405020304" pitchFamily="18" charset="0"/>
                <a:hlinkClick r:id="rId3"/>
              </a:rPr>
              <a:t>còn</a:t>
            </a:r>
            <a:r>
              <a:rPr lang="en-US" dirty="0">
                <a:latin typeface="Times New Roman" panose="02020603050405020304" pitchFamily="18" charset="0"/>
                <a:cs typeface="Times New Roman" panose="02020603050405020304" pitchFamily="18" charset="0"/>
                <a:hlinkClick r:id="rId3"/>
              </a:rPr>
              <a:t> </a:t>
            </a:r>
            <a:r>
              <a:rPr lang="en-US" dirty="0" err="1">
                <a:latin typeface="Times New Roman" panose="02020603050405020304" pitchFamily="18" charset="0"/>
                <a:cs typeface="Times New Roman" panose="02020603050405020304" pitchFamily="18" charset="0"/>
                <a:hlinkClick r:id="rId3"/>
              </a:rPr>
              <a:t>lại</a:t>
            </a:r>
            <a:r>
              <a:rPr lang="en-US" dirty="0">
                <a:latin typeface="Times New Roman" panose="02020603050405020304" pitchFamily="18" charset="0"/>
                <a:cs typeface="Times New Roman" panose="02020603050405020304" pitchFamily="18" charset="0"/>
                <a:hlinkClick r:id="rId3"/>
              </a:rPr>
              <a:t>.</a:t>
            </a:r>
            <a:endParaRPr lang="en-US" dirty="0">
              <a:latin typeface="Times New Roman" panose="02020603050405020304" pitchFamily="18" charset="0"/>
              <a:cs typeface="Times New Roman" panose="02020603050405020304" pitchFamily="18" charset="0"/>
            </a:endParaRPr>
          </a:p>
        </p:txBody>
      </p:sp>
      <p:sp>
        <p:nvSpPr>
          <p:cNvPr id="9" name="object 5">
            <a:extLst>
              <a:ext uri="{FF2B5EF4-FFF2-40B4-BE49-F238E27FC236}">
                <a16:creationId xmlns:a16="http://schemas.microsoft.com/office/drawing/2014/main" id="{954C30E0-0F00-46B2-A616-697D3D29EFFB}"/>
              </a:ext>
            </a:extLst>
          </p:cNvPr>
          <p:cNvSpPr/>
          <p:nvPr/>
        </p:nvSpPr>
        <p:spPr>
          <a:xfrm>
            <a:off x="790194" y="799337"/>
            <a:ext cx="0" cy="1022350"/>
          </a:xfrm>
          <a:custGeom>
            <a:avLst/>
            <a:gdLst/>
            <a:ahLst/>
            <a:cxnLst/>
            <a:rect l="l" t="t" r="r" b="b"/>
            <a:pathLst>
              <a:path h="1022350">
                <a:moveTo>
                  <a:pt x="0" y="0"/>
                </a:moveTo>
                <a:lnTo>
                  <a:pt x="0" y="1021969"/>
                </a:lnTo>
              </a:path>
            </a:pathLst>
          </a:custGeom>
          <a:ln w="19050">
            <a:solidFill>
              <a:srgbClr val="5FCAEE"/>
            </a:solidFill>
          </a:ln>
        </p:spPr>
        <p:txBody>
          <a:bodyPr wrap="square" lIns="0" tIns="0" rIns="0" bIns="0" rtlCol="0"/>
          <a:lstStyle/>
          <a:p>
            <a:endParaRPr/>
          </a:p>
        </p:txBody>
      </p:sp>
    </p:spTree>
    <p:extLst>
      <p:ext uri="{BB962C8B-B14F-4D97-AF65-F5344CB8AC3E}">
        <p14:creationId xmlns:p14="http://schemas.microsoft.com/office/powerpoint/2010/main" val="292357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324BEDA-06EB-4F35-86A8-886B4F337764}"/>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45415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1999" cy="6857996"/>
          </a:xfrm>
          <a:prstGeom prst="rect">
            <a:avLst/>
          </a:prstGeom>
          <a:blipFill>
            <a:blip r:embed="rId2" cstate="print"/>
            <a:stretch>
              <a:fillRect/>
            </a:stretch>
          </a:blipFill>
        </p:spPr>
        <p:txBody>
          <a:bodyPr wrap="square" lIns="0" tIns="0" rIns="0" bIns="0" rtlCol="0"/>
          <a:lstStyle/>
          <a:p>
            <a:endParaRPr dirty="0"/>
          </a:p>
        </p:txBody>
      </p:sp>
      <p:sp>
        <p:nvSpPr>
          <p:cNvPr id="4" name="TextBox 3">
            <a:extLst>
              <a:ext uri="{FF2B5EF4-FFF2-40B4-BE49-F238E27FC236}">
                <a16:creationId xmlns:a16="http://schemas.microsoft.com/office/drawing/2014/main" id="{4DC6A2B9-0DF2-47C9-BF28-182BC5CC0B4F}"/>
              </a:ext>
            </a:extLst>
          </p:cNvPr>
          <p:cNvSpPr txBox="1"/>
          <p:nvPr/>
        </p:nvSpPr>
        <p:spPr>
          <a:xfrm>
            <a:off x="3124200" y="1600200"/>
            <a:ext cx="5257800" cy="1015663"/>
          </a:xfrm>
          <a:prstGeom prst="rect">
            <a:avLst/>
          </a:prstGeom>
          <a:noFill/>
        </p:spPr>
        <p:txBody>
          <a:bodyPr wrap="square" rtlCol="0">
            <a:spAutoFit/>
          </a:bodyPr>
          <a:lstStyle/>
          <a:p>
            <a:pPr algn="ctr"/>
            <a:r>
              <a:rPr lang="en-US" sz="6000" dirty="0">
                <a:latin typeface="UTM A&amp;S Heartbeat" panose="02040603050506020204" pitchFamily="18" charset="0"/>
              </a:rPr>
              <a:t>Thank you for your attention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8535" y="589534"/>
            <a:ext cx="2128520" cy="452120"/>
          </a:xfrm>
          <a:prstGeom prst="rect">
            <a:avLst/>
          </a:prstGeom>
        </p:spPr>
        <p:txBody>
          <a:bodyPr vert="horz" wrap="square" lIns="0" tIns="12065" rIns="0" bIns="0" rtlCol="0">
            <a:spAutoFit/>
          </a:bodyPr>
          <a:lstStyle/>
          <a:p>
            <a:pPr marL="12700">
              <a:lnSpc>
                <a:spcPct val="100000"/>
              </a:lnSpc>
              <a:spcBef>
                <a:spcPts val="95"/>
              </a:spcBef>
            </a:pPr>
            <a:r>
              <a:rPr sz="2800" spc="-10" dirty="0">
                <a:latin typeface="Times New Roman"/>
                <a:cs typeface="Times New Roman"/>
              </a:rPr>
              <a:t>TỔNG</a:t>
            </a:r>
            <a:r>
              <a:rPr sz="2800" spc="-40" dirty="0">
                <a:latin typeface="Times New Roman"/>
                <a:cs typeface="Times New Roman"/>
              </a:rPr>
              <a:t> </a:t>
            </a:r>
            <a:r>
              <a:rPr sz="2800" spc="-10" dirty="0">
                <a:latin typeface="Times New Roman"/>
                <a:cs typeface="Times New Roman"/>
              </a:rPr>
              <a:t>QUAN</a:t>
            </a:r>
            <a:endParaRPr sz="2800">
              <a:latin typeface="Times New Roman"/>
              <a:cs typeface="Times New Roman"/>
            </a:endParaRPr>
          </a:p>
        </p:txBody>
      </p:sp>
      <p:sp>
        <p:nvSpPr>
          <p:cNvPr id="3" name="object 3"/>
          <p:cNvSpPr txBox="1"/>
          <p:nvPr/>
        </p:nvSpPr>
        <p:spPr>
          <a:xfrm>
            <a:off x="882192" y="1597674"/>
            <a:ext cx="1548765" cy="2769235"/>
          </a:xfrm>
          <a:prstGeom prst="rect">
            <a:avLst/>
          </a:prstGeom>
        </p:spPr>
        <p:txBody>
          <a:bodyPr vert="horz" wrap="square" lIns="0" tIns="12065" rIns="0" bIns="0" rtlCol="0">
            <a:spAutoFit/>
          </a:bodyPr>
          <a:lstStyle/>
          <a:p>
            <a:pPr marL="12700" marR="5080">
              <a:lnSpc>
                <a:spcPct val="125000"/>
              </a:lnSpc>
              <a:spcBef>
                <a:spcPts val="95"/>
              </a:spcBef>
            </a:pPr>
            <a:r>
              <a:rPr sz="2400" dirty="0">
                <a:latin typeface="Times New Roman"/>
                <a:cs typeface="Times New Roman"/>
              </a:rPr>
              <a:t>Tên cuộc</a:t>
            </a:r>
            <a:r>
              <a:rPr sz="2400" spc="-130" dirty="0">
                <a:latin typeface="Times New Roman"/>
                <a:cs typeface="Times New Roman"/>
              </a:rPr>
              <a:t> </a:t>
            </a:r>
            <a:r>
              <a:rPr sz="2400" dirty="0">
                <a:latin typeface="Times New Roman"/>
                <a:cs typeface="Times New Roman"/>
              </a:rPr>
              <a:t>thi  </a:t>
            </a:r>
            <a:r>
              <a:rPr sz="2400" spc="-5" dirty="0">
                <a:latin typeface="Times New Roman"/>
                <a:cs typeface="Times New Roman"/>
              </a:rPr>
              <a:t>Giới </a:t>
            </a:r>
            <a:r>
              <a:rPr sz="2400" dirty="0">
                <a:latin typeface="Times New Roman"/>
                <a:cs typeface="Times New Roman"/>
              </a:rPr>
              <a:t>thiệu  Co</a:t>
            </a:r>
            <a:r>
              <a:rPr sz="2400" spc="-25" dirty="0">
                <a:latin typeface="Times New Roman"/>
                <a:cs typeface="Times New Roman"/>
              </a:rPr>
              <a:t>m</a:t>
            </a:r>
            <a:r>
              <a:rPr sz="2400" dirty="0">
                <a:latin typeface="Times New Roman"/>
                <a:cs typeface="Times New Roman"/>
              </a:rPr>
              <a:t>pet</a:t>
            </a:r>
            <a:r>
              <a:rPr sz="2400" spc="5" dirty="0">
                <a:latin typeface="Times New Roman"/>
                <a:cs typeface="Times New Roman"/>
              </a:rPr>
              <a:t>i</a:t>
            </a:r>
            <a:r>
              <a:rPr sz="2400" dirty="0">
                <a:latin typeface="Times New Roman"/>
                <a:cs typeface="Times New Roman"/>
              </a:rPr>
              <a:t>t</a:t>
            </a:r>
            <a:r>
              <a:rPr sz="2400" spc="5" dirty="0">
                <a:latin typeface="Times New Roman"/>
                <a:cs typeface="Times New Roman"/>
              </a:rPr>
              <a:t>i</a:t>
            </a:r>
            <a:r>
              <a:rPr sz="2400" dirty="0">
                <a:latin typeface="Times New Roman"/>
                <a:cs typeface="Times New Roman"/>
              </a:rPr>
              <a:t>on  Lợi ích  Data  Solution</a:t>
            </a:r>
            <a:endParaRPr sz="2400">
              <a:latin typeface="Times New Roman"/>
              <a:cs typeface="Times New Roman"/>
            </a:endParaRPr>
          </a:p>
        </p:txBody>
      </p:sp>
      <p:sp>
        <p:nvSpPr>
          <p:cNvPr id="4" name="object 4"/>
          <p:cNvSpPr/>
          <p:nvPr/>
        </p:nvSpPr>
        <p:spPr>
          <a:xfrm>
            <a:off x="625601" y="1757933"/>
            <a:ext cx="0" cy="2626995"/>
          </a:xfrm>
          <a:custGeom>
            <a:avLst/>
            <a:gdLst/>
            <a:ahLst/>
            <a:cxnLst/>
            <a:rect l="l" t="t" r="r" b="b"/>
            <a:pathLst>
              <a:path h="2626995">
                <a:moveTo>
                  <a:pt x="0" y="0"/>
                </a:moveTo>
                <a:lnTo>
                  <a:pt x="0" y="2626614"/>
                </a:lnTo>
              </a:path>
            </a:pathLst>
          </a:custGeom>
          <a:ln w="19050">
            <a:solidFill>
              <a:srgbClr val="5FCAEE"/>
            </a:solidFill>
          </a:ln>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799337"/>
            <a:ext cx="8087359" cy="1022350"/>
            <a:chOff x="0" y="799337"/>
            <a:chExt cx="8087359" cy="1022350"/>
          </a:xfrm>
        </p:grpSpPr>
        <p:sp>
          <p:nvSpPr>
            <p:cNvPr id="3" name="object 3"/>
            <p:cNvSpPr/>
            <p:nvPr/>
          </p:nvSpPr>
          <p:spPr>
            <a:xfrm>
              <a:off x="0" y="1501520"/>
              <a:ext cx="8087359" cy="19050"/>
            </a:xfrm>
            <a:custGeom>
              <a:avLst/>
              <a:gdLst/>
              <a:ahLst/>
              <a:cxnLst/>
              <a:rect l="l" t="t" r="r" b="b"/>
              <a:pathLst>
                <a:path w="8087359" h="19050">
                  <a:moveTo>
                    <a:pt x="8087359" y="0"/>
                  </a:moveTo>
                  <a:lnTo>
                    <a:pt x="0" y="0"/>
                  </a:lnTo>
                  <a:lnTo>
                    <a:pt x="0" y="19050"/>
                  </a:lnTo>
                  <a:lnTo>
                    <a:pt x="8087359" y="19050"/>
                  </a:lnTo>
                  <a:lnTo>
                    <a:pt x="8087359" y="0"/>
                  </a:lnTo>
                  <a:close/>
                </a:path>
              </a:pathLst>
            </a:custGeom>
            <a:solidFill>
              <a:srgbClr val="5FCAEE"/>
            </a:solidFill>
          </p:spPr>
          <p:txBody>
            <a:bodyPr wrap="square" lIns="0" tIns="0" rIns="0" bIns="0" rtlCol="0"/>
            <a:lstStyle/>
            <a:p>
              <a:endParaRPr/>
            </a:p>
          </p:txBody>
        </p:sp>
        <p:sp>
          <p:nvSpPr>
            <p:cNvPr id="4" name="object 4"/>
            <p:cNvSpPr/>
            <p:nvPr/>
          </p:nvSpPr>
          <p:spPr>
            <a:xfrm>
              <a:off x="790194" y="799337"/>
              <a:ext cx="0" cy="1022350"/>
            </a:xfrm>
            <a:custGeom>
              <a:avLst/>
              <a:gdLst/>
              <a:ahLst/>
              <a:cxnLst/>
              <a:rect l="l" t="t" r="r" b="b"/>
              <a:pathLst>
                <a:path h="1022350">
                  <a:moveTo>
                    <a:pt x="0" y="0"/>
                  </a:moveTo>
                  <a:lnTo>
                    <a:pt x="0" y="1021969"/>
                  </a:lnTo>
                </a:path>
              </a:pathLst>
            </a:custGeom>
            <a:ln w="19050">
              <a:solidFill>
                <a:srgbClr val="5FCAEE"/>
              </a:solidFill>
            </a:ln>
          </p:spPr>
          <p:txBody>
            <a:bodyPr wrap="square" lIns="0" tIns="0" rIns="0" bIns="0" rtlCol="0"/>
            <a:lstStyle/>
            <a:p>
              <a:endParaRPr/>
            </a:p>
          </p:txBody>
        </p:sp>
      </p:grpSp>
      <p:sp>
        <p:nvSpPr>
          <p:cNvPr id="5" name="object 5"/>
          <p:cNvSpPr txBox="1">
            <a:spLocks noGrp="1"/>
          </p:cNvSpPr>
          <p:nvPr>
            <p:ph type="title"/>
          </p:nvPr>
        </p:nvSpPr>
        <p:spPr>
          <a:xfrm>
            <a:off x="1101039" y="1008125"/>
            <a:ext cx="2468880" cy="452120"/>
          </a:xfrm>
          <a:prstGeom prst="rect">
            <a:avLst/>
          </a:prstGeom>
        </p:spPr>
        <p:txBody>
          <a:bodyPr vert="horz" wrap="square" lIns="0" tIns="12065" rIns="0" bIns="0" rtlCol="0">
            <a:spAutoFit/>
          </a:bodyPr>
          <a:lstStyle/>
          <a:p>
            <a:pPr marL="12700">
              <a:lnSpc>
                <a:spcPct val="100000"/>
              </a:lnSpc>
              <a:spcBef>
                <a:spcPts val="95"/>
              </a:spcBef>
            </a:pPr>
            <a:r>
              <a:rPr sz="2800" spc="-10" dirty="0">
                <a:latin typeface="Times New Roman"/>
                <a:cs typeface="Times New Roman"/>
              </a:rPr>
              <a:t>TÊN CUỘC</a:t>
            </a:r>
            <a:r>
              <a:rPr sz="2800" spc="-70" dirty="0">
                <a:latin typeface="Times New Roman"/>
                <a:cs typeface="Times New Roman"/>
              </a:rPr>
              <a:t> </a:t>
            </a:r>
            <a:r>
              <a:rPr sz="2800" spc="-5" dirty="0">
                <a:latin typeface="Times New Roman"/>
                <a:cs typeface="Times New Roman"/>
              </a:rPr>
              <a:t>THI</a:t>
            </a:r>
            <a:endParaRPr sz="2800">
              <a:latin typeface="Times New Roman"/>
              <a:cs typeface="Times New Roman"/>
            </a:endParaRPr>
          </a:p>
        </p:txBody>
      </p:sp>
      <p:sp>
        <p:nvSpPr>
          <p:cNvPr id="6" name="object 6"/>
          <p:cNvSpPr txBox="1"/>
          <p:nvPr/>
        </p:nvSpPr>
        <p:spPr>
          <a:xfrm>
            <a:off x="1163523" y="2112721"/>
            <a:ext cx="5083175" cy="636270"/>
          </a:xfrm>
          <a:prstGeom prst="rect">
            <a:avLst/>
          </a:prstGeom>
        </p:spPr>
        <p:txBody>
          <a:bodyPr vert="horz" wrap="square" lIns="0" tIns="13335" rIns="0" bIns="0" rtlCol="0">
            <a:spAutoFit/>
          </a:bodyPr>
          <a:lstStyle/>
          <a:p>
            <a:pPr marL="12700">
              <a:lnSpc>
                <a:spcPct val="100000"/>
              </a:lnSpc>
              <a:spcBef>
                <a:spcPts val="105"/>
              </a:spcBef>
            </a:pPr>
            <a:r>
              <a:rPr sz="2000" dirty="0">
                <a:latin typeface="Times New Roman"/>
                <a:cs typeface="Times New Roman"/>
              </a:rPr>
              <a:t>IEEE-CIS Fraud</a:t>
            </a:r>
            <a:r>
              <a:rPr sz="2000" spc="-55" dirty="0">
                <a:latin typeface="Times New Roman"/>
                <a:cs typeface="Times New Roman"/>
              </a:rPr>
              <a:t> </a:t>
            </a:r>
            <a:r>
              <a:rPr sz="2000" dirty="0">
                <a:latin typeface="Times New Roman"/>
                <a:cs typeface="Times New Roman"/>
              </a:rPr>
              <a:t>Detection</a:t>
            </a:r>
            <a:endParaRPr sz="2000">
              <a:latin typeface="Times New Roman"/>
              <a:cs typeface="Times New Roman"/>
            </a:endParaRPr>
          </a:p>
          <a:p>
            <a:pPr marL="12700">
              <a:lnSpc>
                <a:spcPct val="100000"/>
              </a:lnSpc>
            </a:pPr>
            <a:r>
              <a:rPr sz="2000" spc="-5" dirty="0">
                <a:latin typeface="Times New Roman"/>
                <a:cs typeface="Times New Roman"/>
              </a:rPr>
              <a:t>Can you </a:t>
            </a:r>
            <a:r>
              <a:rPr sz="2000" dirty="0">
                <a:latin typeface="Times New Roman"/>
                <a:cs typeface="Times New Roman"/>
              </a:rPr>
              <a:t>detect fraud from </a:t>
            </a:r>
            <a:r>
              <a:rPr sz="2000" spc="-5" dirty="0">
                <a:latin typeface="Times New Roman"/>
                <a:cs typeface="Times New Roman"/>
              </a:rPr>
              <a:t>customer</a:t>
            </a:r>
            <a:r>
              <a:rPr sz="2000" spc="-45" dirty="0">
                <a:latin typeface="Times New Roman"/>
                <a:cs typeface="Times New Roman"/>
              </a:rPr>
              <a:t> </a:t>
            </a:r>
            <a:r>
              <a:rPr sz="2000" spc="-5" dirty="0">
                <a:latin typeface="Times New Roman"/>
                <a:cs typeface="Times New Roman"/>
              </a:rPr>
              <a:t>transactions?</a:t>
            </a:r>
            <a:endParaRPr sz="20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799337"/>
            <a:ext cx="8087359" cy="1022350"/>
            <a:chOff x="0" y="799337"/>
            <a:chExt cx="8087359" cy="1022350"/>
          </a:xfrm>
        </p:grpSpPr>
        <p:sp>
          <p:nvSpPr>
            <p:cNvPr id="3" name="object 3"/>
            <p:cNvSpPr/>
            <p:nvPr/>
          </p:nvSpPr>
          <p:spPr>
            <a:xfrm>
              <a:off x="0" y="1501520"/>
              <a:ext cx="8087359" cy="19050"/>
            </a:xfrm>
            <a:custGeom>
              <a:avLst/>
              <a:gdLst/>
              <a:ahLst/>
              <a:cxnLst/>
              <a:rect l="l" t="t" r="r" b="b"/>
              <a:pathLst>
                <a:path w="8087359" h="19050">
                  <a:moveTo>
                    <a:pt x="8087359" y="0"/>
                  </a:moveTo>
                  <a:lnTo>
                    <a:pt x="0" y="0"/>
                  </a:lnTo>
                  <a:lnTo>
                    <a:pt x="0" y="19050"/>
                  </a:lnTo>
                  <a:lnTo>
                    <a:pt x="8087359" y="19050"/>
                  </a:lnTo>
                  <a:lnTo>
                    <a:pt x="8087359" y="0"/>
                  </a:lnTo>
                  <a:close/>
                </a:path>
              </a:pathLst>
            </a:custGeom>
            <a:solidFill>
              <a:srgbClr val="5FCAEE"/>
            </a:solidFill>
          </p:spPr>
          <p:txBody>
            <a:bodyPr wrap="square" lIns="0" tIns="0" rIns="0" bIns="0" rtlCol="0"/>
            <a:lstStyle/>
            <a:p>
              <a:endParaRPr/>
            </a:p>
          </p:txBody>
        </p:sp>
        <p:sp>
          <p:nvSpPr>
            <p:cNvPr id="4" name="object 4"/>
            <p:cNvSpPr/>
            <p:nvPr/>
          </p:nvSpPr>
          <p:spPr>
            <a:xfrm>
              <a:off x="790194" y="799337"/>
              <a:ext cx="0" cy="1022350"/>
            </a:xfrm>
            <a:custGeom>
              <a:avLst/>
              <a:gdLst/>
              <a:ahLst/>
              <a:cxnLst/>
              <a:rect l="l" t="t" r="r" b="b"/>
              <a:pathLst>
                <a:path h="1022350">
                  <a:moveTo>
                    <a:pt x="0" y="0"/>
                  </a:moveTo>
                  <a:lnTo>
                    <a:pt x="0" y="1021969"/>
                  </a:lnTo>
                </a:path>
              </a:pathLst>
            </a:custGeom>
            <a:ln w="19050">
              <a:solidFill>
                <a:srgbClr val="5FCAEE"/>
              </a:solidFill>
            </a:ln>
          </p:spPr>
          <p:txBody>
            <a:bodyPr wrap="square" lIns="0" tIns="0" rIns="0" bIns="0" rtlCol="0"/>
            <a:lstStyle/>
            <a:p>
              <a:endParaRPr/>
            </a:p>
          </p:txBody>
        </p:sp>
      </p:grpSp>
      <p:sp>
        <p:nvSpPr>
          <p:cNvPr id="5" name="object 5"/>
          <p:cNvSpPr txBox="1">
            <a:spLocks noGrp="1"/>
          </p:cNvSpPr>
          <p:nvPr>
            <p:ph type="title"/>
          </p:nvPr>
        </p:nvSpPr>
        <p:spPr>
          <a:xfrm>
            <a:off x="1076960" y="987679"/>
            <a:ext cx="1925955" cy="452120"/>
          </a:xfrm>
          <a:prstGeom prst="rect">
            <a:avLst/>
          </a:prstGeom>
        </p:spPr>
        <p:txBody>
          <a:bodyPr vert="horz" wrap="square" lIns="0" tIns="12065" rIns="0" bIns="0" rtlCol="0">
            <a:spAutoFit/>
          </a:bodyPr>
          <a:lstStyle/>
          <a:p>
            <a:pPr marL="12700">
              <a:lnSpc>
                <a:spcPct val="100000"/>
              </a:lnSpc>
              <a:spcBef>
                <a:spcPts val="95"/>
              </a:spcBef>
            </a:pPr>
            <a:r>
              <a:rPr sz="2800" spc="-10" dirty="0">
                <a:latin typeface="Times New Roman"/>
                <a:cs typeface="Times New Roman"/>
              </a:rPr>
              <a:t>GIỚI</a:t>
            </a:r>
            <a:r>
              <a:rPr sz="2800" spc="-85" dirty="0">
                <a:latin typeface="Times New Roman"/>
                <a:cs typeface="Times New Roman"/>
              </a:rPr>
              <a:t> </a:t>
            </a:r>
            <a:r>
              <a:rPr sz="2800" spc="-5" dirty="0">
                <a:latin typeface="Times New Roman"/>
                <a:cs typeface="Times New Roman"/>
              </a:rPr>
              <a:t>THIỆU</a:t>
            </a:r>
            <a:endParaRPr sz="2800">
              <a:latin typeface="Times New Roman"/>
              <a:cs typeface="Times New Roman"/>
            </a:endParaRPr>
          </a:p>
        </p:txBody>
      </p:sp>
      <p:sp>
        <p:nvSpPr>
          <p:cNvPr id="6" name="object 6"/>
          <p:cNvSpPr/>
          <p:nvPr/>
        </p:nvSpPr>
        <p:spPr>
          <a:xfrm>
            <a:off x="6539483" y="2208276"/>
            <a:ext cx="2870200" cy="1066800"/>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5311140" y="4486655"/>
            <a:ext cx="2951988" cy="1552956"/>
          </a:xfrm>
          <a:prstGeom prst="rect">
            <a:avLst/>
          </a:prstGeom>
          <a:blipFill>
            <a:blip r:embed="rId3" cstate="print"/>
            <a:stretch>
              <a:fillRect/>
            </a:stretch>
          </a:blipFill>
        </p:spPr>
        <p:txBody>
          <a:bodyPr wrap="square" lIns="0" tIns="0" rIns="0" bIns="0" rtlCol="0"/>
          <a:lstStyle/>
          <a:p>
            <a:endParaRPr/>
          </a:p>
        </p:txBody>
      </p:sp>
      <p:grpSp>
        <p:nvGrpSpPr>
          <p:cNvPr id="8" name="object 8"/>
          <p:cNvGrpSpPr/>
          <p:nvPr/>
        </p:nvGrpSpPr>
        <p:grpSpPr>
          <a:xfrm>
            <a:off x="684276" y="2243327"/>
            <a:ext cx="5449570" cy="1043305"/>
            <a:chOff x="684276" y="2243327"/>
            <a:chExt cx="5449570" cy="1043305"/>
          </a:xfrm>
        </p:grpSpPr>
        <p:sp>
          <p:nvSpPr>
            <p:cNvPr id="9" name="object 9"/>
            <p:cNvSpPr/>
            <p:nvPr/>
          </p:nvSpPr>
          <p:spPr>
            <a:xfrm>
              <a:off x="880740" y="2434278"/>
              <a:ext cx="671634" cy="227321"/>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1418844" y="2243327"/>
              <a:ext cx="2215134" cy="677418"/>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3304031" y="2243327"/>
              <a:ext cx="1841754" cy="677418"/>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4814316" y="2243327"/>
              <a:ext cx="1319022" cy="677418"/>
            </a:xfrm>
            <a:prstGeom prst="rect">
              <a:avLst/>
            </a:prstGeom>
            <a:blipFill>
              <a:blip r:embed="rId7" cstate="print"/>
              <a:stretch>
                <a:fillRect/>
              </a:stretch>
            </a:blipFill>
          </p:spPr>
          <p:txBody>
            <a:bodyPr wrap="square" lIns="0" tIns="0" rIns="0" bIns="0" rtlCol="0"/>
            <a:lstStyle/>
            <a:p>
              <a:endParaRPr/>
            </a:p>
          </p:txBody>
        </p:sp>
        <p:sp>
          <p:nvSpPr>
            <p:cNvPr id="13" name="object 13"/>
            <p:cNvSpPr/>
            <p:nvPr/>
          </p:nvSpPr>
          <p:spPr>
            <a:xfrm>
              <a:off x="684276" y="2609087"/>
              <a:ext cx="1815845" cy="677418"/>
            </a:xfrm>
            <a:prstGeom prst="rect">
              <a:avLst/>
            </a:prstGeom>
            <a:blipFill>
              <a:blip r:embed="rId8" cstate="print"/>
              <a:stretch>
                <a:fillRect/>
              </a:stretch>
            </a:blipFill>
          </p:spPr>
          <p:txBody>
            <a:bodyPr wrap="square" lIns="0" tIns="0" rIns="0" bIns="0" rtlCol="0"/>
            <a:lstStyle/>
            <a:p>
              <a:endParaRPr/>
            </a:p>
          </p:txBody>
        </p:sp>
      </p:grpSp>
      <p:sp>
        <p:nvSpPr>
          <p:cNvPr id="14" name="object 14"/>
          <p:cNvSpPr txBox="1"/>
          <p:nvPr/>
        </p:nvSpPr>
        <p:spPr>
          <a:xfrm>
            <a:off x="867867" y="2325115"/>
            <a:ext cx="5071745" cy="756920"/>
          </a:xfrm>
          <a:prstGeom prst="rect">
            <a:avLst/>
          </a:prstGeom>
        </p:spPr>
        <p:txBody>
          <a:bodyPr vert="horz" wrap="square" lIns="0" tIns="12700" rIns="0" bIns="0" rtlCol="0">
            <a:spAutoFit/>
          </a:bodyPr>
          <a:lstStyle/>
          <a:p>
            <a:pPr marL="12700" marR="5080">
              <a:lnSpc>
                <a:spcPct val="100000"/>
              </a:lnSpc>
              <a:spcBef>
                <a:spcPts val="100"/>
              </a:spcBef>
            </a:pPr>
            <a:r>
              <a:rPr sz="2400" dirty="0">
                <a:latin typeface="Times New Roman"/>
                <a:cs typeface="Times New Roman"/>
              </a:rPr>
              <a:t>IEEE </a:t>
            </a:r>
            <a:r>
              <a:rPr sz="2400" spc="-5" dirty="0">
                <a:latin typeface="Times New Roman"/>
                <a:cs typeface="Times New Roman"/>
              </a:rPr>
              <a:t>Computational Intelligence</a:t>
            </a:r>
            <a:r>
              <a:rPr sz="2400" spc="-60" dirty="0">
                <a:latin typeface="Times New Roman"/>
                <a:cs typeface="Times New Roman"/>
              </a:rPr>
              <a:t> </a:t>
            </a:r>
            <a:r>
              <a:rPr sz="2400" dirty="0">
                <a:latin typeface="Times New Roman"/>
                <a:cs typeface="Times New Roman"/>
              </a:rPr>
              <a:t>Society  (IEEE</a:t>
            </a:r>
            <a:r>
              <a:rPr sz="2400" spc="-25" dirty="0">
                <a:latin typeface="Times New Roman"/>
                <a:cs typeface="Times New Roman"/>
              </a:rPr>
              <a:t> </a:t>
            </a:r>
            <a:r>
              <a:rPr sz="2400" dirty="0">
                <a:latin typeface="Times New Roman"/>
                <a:cs typeface="Times New Roman"/>
              </a:rPr>
              <a:t>CIS)</a:t>
            </a:r>
            <a:endParaRPr sz="2400">
              <a:latin typeface="Times New Roman"/>
              <a:cs typeface="Times New Roman"/>
            </a:endParaRPr>
          </a:p>
        </p:txBody>
      </p:sp>
      <p:sp>
        <p:nvSpPr>
          <p:cNvPr id="15" name="object 15"/>
          <p:cNvSpPr txBox="1"/>
          <p:nvPr/>
        </p:nvSpPr>
        <p:spPr>
          <a:xfrm>
            <a:off x="1290319" y="5122545"/>
            <a:ext cx="2602230" cy="452120"/>
          </a:xfrm>
          <a:prstGeom prst="rect">
            <a:avLst/>
          </a:prstGeom>
        </p:spPr>
        <p:txBody>
          <a:bodyPr vert="horz" wrap="square" lIns="0" tIns="12065" rIns="0" bIns="0" rtlCol="0">
            <a:spAutoFit/>
          </a:bodyPr>
          <a:lstStyle/>
          <a:p>
            <a:pPr marL="12700">
              <a:lnSpc>
                <a:spcPct val="100000"/>
              </a:lnSpc>
              <a:spcBef>
                <a:spcPts val="95"/>
              </a:spcBef>
            </a:pPr>
            <a:r>
              <a:rPr sz="2800" spc="-65" dirty="0">
                <a:latin typeface="Times New Roman"/>
                <a:cs typeface="Times New Roman"/>
              </a:rPr>
              <a:t>Vesta</a:t>
            </a:r>
            <a:r>
              <a:rPr sz="2800" spc="-45" dirty="0">
                <a:latin typeface="Times New Roman"/>
                <a:cs typeface="Times New Roman"/>
              </a:rPr>
              <a:t> </a:t>
            </a:r>
            <a:r>
              <a:rPr sz="2800" spc="-5" dirty="0">
                <a:latin typeface="Times New Roman"/>
                <a:cs typeface="Times New Roman"/>
              </a:rPr>
              <a:t>Corporation</a:t>
            </a:r>
            <a:endParaRPr sz="280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799337"/>
            <a:ext cx="8087359" cy="1022350"/>
            <a:chOff x="0" y="799337"/>
            <a:chExt cx="8087359" cy="1022350"/>
          </a:xfrm>
        </p:grpSpPr>
        <p:sp>
          <p:nvSpPr>
            <p:cNvPr id="3" name="object 3"/>
            <p:cNvSpPr/>
            <p:nvPr/>
          </p:nvSpPr>
          <p:spPr>
            <a:xfrm>
              <a:off x="0" y="1501520"/>
              <a:ext cx="8087359" cy="19050"/>
            </a:xfrm>
            <a:custGeom>
              <a:avLst/>
              <a:gdLst/>
              <a:ahLst/>
              <a:cxnLst/>
              <a:rect l="l" t="t" r="r" b="b"/>
              <a:pathLst>
                <a:path w="8087359" h="19050">
                  <a:moveTo>
                    <a:pt x="8087359" y="0"/>
                  </a:moveTo>
                  <a:lnTo>
                    <a:pt x="0" y="0"/>
                  </a:lnTo>
                  <a:lnTo>
                    <a:pt x="0" y="19050"/>
                  </a:lnTo>
                  <a:lnTo>
                    <a:pt x="8087359" y="19050"/>
                  </a:lnTo>
                  <a:lnTo>
                    <a:pt x="8087359" y="0"/>
                  </a:lnTo>
                  <a:close/>
                </a:path>
              </a:pathLst>
            </a:custGeom>
            <a:solidFill>
              <a:srgbClr val="5FCAEE"/>
            </a:solidFill>
          </p:spPr>
          <p:txBody>
            <a:bodyPr wrap="square" lIns="0" tIns="0" rIns="0" bIns="0" rtlCol="0"/>
            <a:lstStyle/>
            <a:p>
              <a:endParaRPr/>
            </a:p>
          </p:txBody>
        </p:sp>
        <p:sp>
          <p:nvSpPr>
            <p:cNvPr id="4" name="object 4"/>
            <p:cNvSpPr/>
            <p:nvPr/>
          </p:nvSpPr>
          <p:spPr>
            <a:xfrm>
              <a:off x="790194" y="799337"/>
              <a:ext cx="0" cy="1022350"/>
            </a:xfrm>
            <a:custGeom>
              <a:avLst/>
              <a:gdLst/>
              <a:ahLst/>
              <a:cxnLst/>
              <a:rect l="l" t="t" r="r" b="b"/>
              <a:pathLst>
                <a:path h="1022350">
                  <a:moveTo>
                    <a:pt x="0" y="0"/>
                  </a:moveTo>
                  <a:lnTo>
                    <a:pt x="0" y="1021969"/>
                  </a:lnTo>
                </a:path>
              </a:pathLst>
            </a:custGeom>
            <a:ln w="19050">
              <a:solidFill>
                <a:srgbClr val="5FCAEE"/>
              </a:solidFill>
            </a:ln>
          </p:spPr>
          <p:txBody>
            <a:bodyPr wrap="square" lIns="0" tIns="0" rIns="0" bIns="0" rtlCol="0"/>
            <a:lstStyle/>
            <a:p>
              <a:endParaRPr/>
            </a:p>
          </p:txBody>
        </p:sp>
      </p:grpSp>
      <p:sp>
        <p:nvSpPr>
          <p:cNvPr id="5" name="object 5"/>
          <p:cNvSpPr txBox="1">
            <a:spLocks noGrp="1"/>
          </p:cNvSpPr>
          <p:nvPr>
            <p:ph type="title"/>
          </p:nvPr>
        </p:nvSpPr>
        <p:spPr>
          <a:xfrm>
            <a:off x="1155903" y="1005078"/>
            <a:ext cx="2430780"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Times New Roman"/>
                <a:cs typeface="Times New Roman"/>
              </a:rPr>
              <a:t>CO</a:t>
            </a:r>
            <a:r>
              <a:rPr sz="2800" spc="-15" dirty="0">
                <a:latin typeface="Times New Roman"/>
                <a:cs typeface="Times New Roman"/>
              </a:rPr>
              <a:t>M</a:t>
            </a:r>
            <a:r>
              <a:rPr sz="2800" spc="-5" dirty="0">
                <a:latin typeface="Times New Roman"/>
                <a:cs typeface="Times New Roman"/>
              </a:rPr>
              <a:t>PETITION</a:t>
            </a:r>
            <a:endParaRPr sz="2800">
              <a:latin typeface="Times New Roman"/>
              <a:cs typeface="Times New Roman"/>
            </a:endParaRPr>
          </a:p>
        </p:txBody>
      </p:sp>
      <p:sp>
        <p:nvSpPr>
          <p:cNvPr id="6" name="object 6"/>
          <p:cNvSpPr txBox="1"/>
          <p:nvPr/>
        </p:nvSpPr>
        <p:spPr>
          <a:xfrm>
            <a:off x="1081836" y="1997176"/>
            <a:ext cx="6871334" cy="1854835"/>
          </a:xfrm>
          <a:prstGeom prst="rect">
            <a:avLst/>
          </a:prstGeom>
        </p:spPr>
        <p:txBody>
          <a:bodyPr vert="horz" wrap="square" lIns="0" tIns="165100" rIns="0" bIns="0" rtlCol="0">
            <a:spAutoFit/>
          </a:bodyPr>
          <a:lstStyle/>
          <a:p>
            <a:pPr marL="299085" indent="-287020">
              <a:lnSpc>
                <a:spcPct val="100000"/>
              </a:lnSpc>
              <a:spcBef>
                <a:spcPts val="1300"/>
              </a:spcBef>
              <a:buFont typeface="Wingdings"/>
              <a:buChar char=""/>
              <a:tabLst>
                <a:tab pos="299720" algn="l"/>
              </a:tabLst>
            </a:pPr>
            <a:r>
              <a:rPr sz="2000" spc="-5" dirty="0">
                <a:latin typeface="Times New Roman"/>
                <a:cs typeface="Times New Roman"/>
              </a:rPr>
              <a:t>Các </a:t>
            </a:r>
            <a:r>
              <a:rPr sz="2000" dirty="0">
                <a:latin typeface="Times New Roman"/>
                <a:cs typeface="Times New Roman"/>
              </a:rPr>
              <a:t>giao dịch gian </a:t>
            </a:r>
            <a:r>
              <a:rPr sz="2000" spc="-5" dirty="0">
                <a:latin typeface="Times New Roman"/>
                <a:cs typeface="Times New Roman"/>
              </a:rPr>
              <a:t>lận </a:t>
            </a:r>
            <a:r>
              <a:rPr sz="2000" dirty="0">
                <a:latin typeface="Times New Roman"/>
                <a:cs typeface="Times New Roman"/>
              </a:rPr>
              <a:t>xuất hiện tràn </a:t>
            </a:r>
            <a:r>
              <a:rPr sz="2000" spc="-5" dirty="0">
                <a:latin typeface="Times New Roman"/>
                <a:cs typeface="Times New Roman"/>
              </a:rPr>
              <a:t>lan </a:t>
            </a:r>
            <a:r>
              <a:rPr sz="2000" dirty="0">
                <a:latin typeface="Times New Roman"/>
                <a:cs typeface="Times New Roman"/>
              </a:rPr>
              <a:t>trên thương </a:t>
            </a:r>
            <a:r>
              <a:rPr sz="2000" spc="-10" dirty="0">
                <a:latin typeface="Times New Roman"/>
                <a:cs typeface="Times New Roman"/>
              </a:rPr>
              <a:t>mại </a:t>
            </a:r>
            <a:r>
              <a:rPr sz="2000" dirty="0">
                <a:latin typeface="Times New Roman"/>
                <a:cs typeface="Times New Roman"/>
              </a:rPr>
              <a:t>điện</a:t>
            </a:r>
            <a:r>
              <a:rPr sz="2000" spc="-110" dirty="0">
                <a:latin typeface="Times New Roman"/>
                <a:cs typeface="Times New Roman"/>
              </a:rPr>
              <a:t> </a:t>
            </a:r>
            <a:r>
              <a:rPr sz="2000" spc="-5" dirty="0">
                <a:latin typeface="Times New Roman"/>
                <a:cs typeface="Times New Roman"/>
              </a:rPr>
              <a:t>tử</a:t>
            </a:r>
            <a:endParaRPr sz="2000">
              <a:latin typeface="Times New Roman"/>
              <a:cs typeface="Times New Roman"/>
            </a:endParaRPr>
          </a:p>
          <a:p>
            <a:pPr marL="299085">
              <a:lnSpc>
                <a:spcPct val="100000"/>
              </a:lnSpc>
              <a:spcBef>
                <a:spcPts val="1200"/>
              </a:spcBef>
            </a:pPr>
            <a:r>
              <a:rPr sz="2000" spc="-5" dirty="0">
                <a:latin typeface="Times New Roman"/>
                <a:cs typeface="Times New Roman"/>
              </a:rPr>
              <a:t>=&gt; Cần </a:t>
            </a:r>
            <a:r>
              <a:rPr sz="2000" dirty="0">
                <a:latin typeface="Times New Roman"/>
                <a:cs typeface="Times New Roman"/>
              </a:rPr>
              <a:t>có </a:t>
            </a:r>
            <a:r>
              <a:rPr sz="2000" spc="-10" dirty="0">
                <a:latin typeface="Times New Roman"/>
                <a:cs typeface="Times New Roman"/>
              </a:rPr>
              <a:t>một </a:t>
            </a:r>
            <a:r>
              <a:rPr sz="2000" dirty="0">
                <a:latin typeface="Times New Roman"/>
                <a:cs typeface="Times New Roman"/>
              </a:rPr>
              <a:t>giải pháp phát hiện gian </a:t>
            </a:r>
            <a:r>
              <a:rPr sz="2000" spc="-5" dirty="0">
                <a:latin typeface="Times New Roman"/>
                <a:cs typeface="Times New Roman"/>
              </a:rPr>
              <a:t>lận </a:t>
            </a:r>
            <a:r>
              <a:rPr sz="2000" dirty="0">
                <a:latin typeface="Times New Roman"/>
                <a:cs typeface="Times New Roman"/>
              </a:rPr>
              <a:t>trực</a:t>
            </a:r>
            <a:r>
              <a:rPr sz="2000" spc="-90" dirty="0">
                <a:latin typeface="Times New Roman"/>
                <a:cs typeface="Times New Roman"/>
              </a:rPr>
              <a:t> </a:t>
            </a:r>
            <a:r>
              <a:rPr sz="2000" spc="-5" dirty="0">
                <a:latin typeface="Times New Roman"/>
                <a:cs typeface="Times New Roman"/>
              </a:rPr>
              <a:t>tuyến</a:t>
            </a:r>
            <a:endParaRPr sz="2000">
              <a:latin typeface="Times New Roman"/>
              <a:cs typeface="Times New Roman"/>
            </a:endParaRPr>
          </a:p>
          <a:p>
            <a:pPr marL="299085" indent="-287020">
              <a:lnSpc>
                <a:spcPct val="100000"/>
              </a:lnSpc>
              <a:spcBef>
                <a:spcPts val="1200"/>
              </a:spcBef>
              <a:buFont typeface="Wingdings"/>
              <a:buChar char=""/>
              <a:tabLst>
                <a:tab pos="299720" algn="l"/>
              </a:tabLst>
            </a:pPr>
            <a:r>
              <a:rPr sz="2000" dirty="0">
                <a:latin typeface="Times New Roman"/>
                <a:cs typeface="Times New Roman"/>
              </a:rPr>
              <a:t>Sự hợp </a:t>
            </a:r>
            <a:r>
              <a:rPr sz="2000" spc="-5" dirty="0">
                <a:latin typeface="Times New Roman"/>
                <a:cs typeface="Times New Roman"/>
              </a:rPr>
              <a:t>tác </a:t>
            </a:r>
            <a:r>
              <a:rPr sz="2000" dirty="0">
                <a:latin typeface="Times New Roman"/>
                <a:cs typeface="Times New Roman"/>
              </a:rPr>
              <a:t>của IEEE </a:t>
            </a:r>
            <a:r>
              <a:rPr sz="2000" spc="-5" dirty="0">
                <a:latin typeface="Times New Roman"/>
                <a:cs typeface="Times New Roman"/>
              </a:rPr>
              <a:t>CIS </a:t>
            </a:r>
            <a:r>
              <a:rPr sz="2000" dirty="0">
                <a:latin typeface="Times New Roman"/>
                <a:cs typeface="Times New Roman"/>
              </a:rPr>
              <a:t>và </a:t>
            </a:r>
            <a:r>
              <a:rPr sz="2000" spc="-45" dirty="0">
                <a:latin typeface="Times New Roman"/>
                <a:cs typeface="Times New Roman"/>
              </a:rPr>
              <a:t>Vesta</a:t>
            </a:r>
            <a:r>
              <a:rPr sz="2000" spc="-85" dirty="0">
                <a:latin typeface="Times New Roman"/>
                <a:cs typeface="Times New Roman"/>
              </a:rPr>
              <a:t> </a:t>
            </a:r>
            <a:r>
              <a:rPr sz="2000" dirty="0">
                <a:latin typeface="Times New Roman"/>
                <a:cs typeface="Times New Roman"/>
              </a:rPr>
              <a:t>Corporation</a:t>
            </a:r>
            <a:endParaRPr sz="2000">
              <a:latin typeface="Times New Roman"/>
              <a:cs typeface="Times New Roman"/>
            </a:endParaRPr>
          </a:p>
          <a:p>
            <a:pPr marL="299085" indent="-287020">
              <a:lnSpc>
                <a:spcPct val="100000"/>
              </a:lnSpc>
              <a:spcBef>
                <a:spcPts val="1200"/>
              </a:spcBef>
              <a:buFont typeface="Wingdings"/>
              <a:buChar char=""/>
              <a:tabLst>
                <a:tab pos="299720" algn="l"/>
              </a:tabLst>
            </a:pPr>
            <a:r>
              <a:rPr sz="2000" dirty="0">
                <a:latin typeface="Times New Roman"/>
                <a:cs typeface="Times New Roman"/>
              </a:rPr>
              <a:t>Tìm kiếm giải pháp hiện gian </a:t>
            </a:r>
            <a:r>
              <a:rPr sz="2000" spc="-5" dirty="0">
                <a:latin typeface="Times New Roman"/>
                <a:cs typeface="Times New Roman"/>
              </a:rPr>
              <a:t>lận </a:t>
            </a:r>
            <a:r>
              <a:rPr sz="2000" dirty="0">
                <a:latin typeface="Times New Roman"/>
                <a:cs typeface="Times New Roman"/>
              </a:rPr>
              <a:t>trong giao dịch</a:t>
            </a:r>
            <a:r>
              <a:rPr sz="2000" spc="-160" dirty="0">
                <a:latin typeface="Times New Roman"/>
                <a:cs typeface="Times New Roman"/>
              </a:rPr>
              <a:t> </a:t>
            </a:r>
            <a:r>
              <a:rPr sz="2000" dirty="0">
                <a:latin typeface="Times New Roman"/>
                <a:cs typeface="Times New Roman"/>
              </a:rPr>
              <a:t>CNP</a:t>
            </a:r>
            <a:endParaRPr sz="200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799337"/>
            <a:ext cx="8087359" cy="1022350"/>
            <a:chOff x="0" y="799337"/>
            <a:chExt cx="8087359" cy="1022350"/>
          </a:xfrm>
        </p:grpSpPr>
        <p:sp>
          <p:nvSpPr>
            <p:cNvPr id="3" name="object 3"/>
            <p:cNvSpPr/>
            <p:nvPr/>
          </p:nvSpPr>
          <p:spPr>
            <a:xfrm>
              <a:off x="0" y="1501520"/>
              <a:ext cx="8087359" cy="19050"/>
            </a:xfrm>
            <a:custGeom>
              <a:avLst/>
              <a:gdLst/>
              <a:ahLst/>
              <a:cxnLst/>
              <a:rect l="l" t="t" r="r" b="b"/>
              <a:pathLst>
                <a:path w="8087359" h="19050">
                  <a:moveTo>
                    <a:pt x="8087359" y="0"/>
                  </a:moveTo>
                  <a:lnTo>
                    <a:pt x="0" y="0"/>
                  </a:lnTo>
                  <a:lnTo>
                    <a:pt x="0" y="19050"/>
                  </a:lnTo>
                  <a:lnTo>
                    <a:pt x="8087359" y="19050"/>
                  </a:lnTo>
                  <a:lnTo>
                    <a:pt x="8087359" y="0"/>
                  </a:lnTo>
                  <a:close/>
                </a:path>
              </a:pathLst>
            </a:custGeom>
            <a:solidFill>
              <a:srgbClr val="5FCAEE"/>
            </a:solidFill>
          </p:spPr>
          <p:txBody>
            <a:bodyPr wrap="square" lIns="0" tIns="0" rIns="0" bIns="0" rtlCol="0"/>
            <a:lstStyle/>
            <a:p>
              <a:endParaRPr/>
            </a:p>
          </p:txBody>
        </p:sp>
        <p:sp>
          <p:nvSpPr>
            <p:cNvPr id="4" name="object 4"/>
            <p:cNvSpPr/>
            <p:nvPr/>
          </p:nvSpPr>
          <p:spPr>
            <a:xfrm>
              <a:off x="790194" y="799337"/>
              <a:ext cx="0" cy="1022350"/>
            </a:xfrm>
            <a:custGeom>
              <a:avLst/>
              <a:gdLst/>
              <a:ahLst/>
              <a:cxnLst/>
              <a:rect l="l" t="t" r="r" b="b"/>
              <a:pathLst>
                <a:path h="1022350">
                  <a:moveTo>
                    <a:pt x="0" y="0"/>
                  </a:moveTo>
                  <a:lnTo>
                    <a:pt x="0" y="1021969"/>
                  </a:lnTo>
                </a:path>
              </a:pathLst>
            </a:custGeom>
            <a:ln w="19050">
              <a:solidFill>
                <a:srgbClr val="5FCAEE"/>
              </a:solidFill>
            </a:ln>
          </p:spPr>
          <p:txBody>
            <a:bodyPr wrap="square" lIns="0" tIns="0" rIns="0" bIns="0" rtlCol="0"/>
            <a:lstStyle/>
            <a:p>
              <a:endParaRPr/>
            </a:p>
          </p:txBody>
        </p:sp>
      </p:grpSp>
      <p:sp>
        <p:nvSpPr>
          <p:cNvPr id="5" name="object 5"/>
          <p:cNvSpPr txBox="1">
            <a:spLocks noGrp="1"/>
          </p:cNvSpPr>
          <p:nvPr>
            <p:ph type="title"/>
          </p:nvPr>
        </p:nvSpPr>
        <p:spPr>
          <a:xfrm>
            <a:off x="1112316" y="1008125"/>
            <a:ext cx="1320165"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Times New Roman"/>
                <a:cs typeface="Times New Roman"/>
              </a:rPr>
              <a:t>LỢI</a:t>
            </a:r>
            <a:r>
              <a:rPr sz="2800" spc="-60" dirty="0">
                <a:latin typeface="Times New Roman"/>
                <a:cs typeface="Times New Roman"/>
              </a:rPr>
              <a:t> </a:t>
            </a:r>
            <a:r>
              <a:rPr sz="2800" spc="-5" dirty="0">
                <a:latin typeface="Times New Roman"/>
                <a:cs typeface="Times New Roman"/>
              </a:rPr>
              <a:t>ÍCH</a:t>
            </a:r>
            <a:endParaRPr sz="2800">
              <a:latin typeface="Times New Roman"/>
              <a:cs typeface="Times New Roman"/>
            </a:endParaRPr>
          </a:p>
        </p:txBody>
      </p:sp>
      <p:sp>
        <p:nvSpPr>
          <p:cNvPr id="6" name="object 6"/>
          <p:cNvSpPr txBox="1"/>
          <p:nvPr/>
        </p:nvSpPr>
        <p:spPr>
          <a:xfrm>
            <a:off x="867867" y="2080107"/>
            <a:ext cx="4022725" cy="1854835"/>
          </a:xfrm>
          <a:prstGeom prst="rect">
            <a:avLst/>
          </a:prstGeom>
        </p:spPr>
        <p:txBody>
          <a:bodyPr vert="horz" wrap="square" lIns="0" tIns="165100" rIns="0" bIns="0" rtlCol="0">
            <a:spAutoFit/>
          </a:bodyPr>
          <a:lstStyle/>
          <a:p>
            <a:pPr marL="299085" indent="-287020">
              <a:lnSpc>
                <a:spcPct val="100000"/>
              </a:lnSpc>
              <a:spcBef>
                <a:spcPts val="1300"/>
              </a:spcBef>
              <a:buFont typeface="Wingdings"/>
              <a:buChar char=""/>
              <a:tabLst>
                <a:tab pos="299720" algn="l"/>
              </a:tabLst>
            </a:pPr>
            <a:r>
              <a:rPr sz="2000" spc="-5" dirty="0">
                <a:latin typeface="Times New Roman"/>
                <a:cs typeface="Times New Roman"/>
              </a:rPr>
              <a:t>Bảo </a:t>
            </a:r>
            <a:r>
              <a:rPr sz="2000" dirty="0">
                <a:latin typeface="Times New Roman"/>
                <a:cs typeface="Times New Roman"/>
              </a:rPr>
              <a:t>vệ </a:t>
            </a:r>
            <a:r>
              <a:rPr sz="2000" spc="-5" dirty="0">
                <a:latin typeface="Times New Roman"/>
                <a:cs typeface="Times New Roman"/>
              </a:rPr>
              <a:t>tài </a:t>
            </a:r>
            <a:r>
              <a:rPr sz="2000" dirty="0">
                <a:latin typeface="Times New Roman"/>
                <a:cs typeface="Times New Roman"/>
              </a:rPr>
              <a:t>khoản người</a:t>
            </a:r>
            <a:r>
              <a:rPr sz="2000" spc="-65" dirty="0">
                <a:latin typeface="Times New Roman"/>
                <a:cs typeface="Times New Roman"/>
              </a:rPr>
              <a:t> </a:t>
            </a:r>
            <a:r>
              <a:rPr sz="2000" spc="5" dirty="0">
                <a:latin typeface="Times New Roman"/>
                <a:cs typeface="Times New Roman"/>
              </a:rPr>
              <a:t>dùng</a:t>
            </a:r>
            <a:endParaRPr sz="2000" dirty="0">
              <a:latin typeface="Times New Roman"/>
              <a:cs typeface="Times New Roman"/>
            </a:endParaRPr>
          </a:p>
          <a:p>
            <a:pPr marL="299085" indent="-287020">
              <a:lnSpc>
                <a:spcPct val="100000"/>
              </a:lnSpc>
              <a:spcBef>
                <a:spcPts val="1200"/>
              </a:spcBef>
              <a:buFont typeface="Wingdings"/>
              <a:buChar char=""/>
              <a:tabLst>
                <a:tab pos="299720" algn="l"/>
              </a:tabLst>
            </a:pPr>
            <a:r>
              <a:rPr sz="2000" spc="-5" dirty="0">
                <a:latin typeface="Times New Roman"/>
                <a:cs typeface="Times New Roman"/>
              </a:rPr>
              <a:t>Bảo </a:t>
            </a:r>
            <a:r>
              <a:rPr sz="2000" dirty="0">
                <a:latin typeface="Times New Roman"/>
                <a:cs typeface="Times New Roman"/>
              </a:rPr>
              <a:t>vệ </a:t>
            </a:r>
            <a:r>
              <a:rPr sz="2000" spc="-5" dirty="0">
                <a:latin typeface="Times New Roman"/>
                <a:cs typeface="Times New Roman"/>
              </a:rPr>
              <a:t>các tổ </a:t>
            </a:r>
            <a:r>
              <a:rPr sz="2000" dirty="0">
                <a:latin typeface="Times New Roman"/>
                <a:cs typeface="Times New Roman"/>
              </a:rPr>
              <a:t>chức </a:t>
            </a:r>
            <a:r>
              <a:rPr sz="2000" spc="-5" dirty="0">
                <a:latin typeface="Times New Roman"/>
                <a:cs typeface="Times New Roman"/>
              </a:rPr>
              <a:t>tài</a:t>
            </a:r>
            <a:r>
              <a:rPr sz="2000" spc="-40" dirty="0">
                <a:latin typeface="Times New Roman"/>
                <a:cs typeface="Times New Roman"/>
              </a:rPr>
              <a:t> </a:t>
            </a:r>
            <a:r>
              <a:rPr sz="2000" dirty="0">
                <a:latin typeface="Times New Roman"/>
                <a:cs typeface="Times New Roman"/>
              </a:rPr>
              <a:t>chính</a:t>
            </a:r>
          </a:p>
          <a:p>
            <a:pPr marL="299085" indent="-287020">
              <a:lnSpc>
                <a:spcPct val="100000"/>
              </a:lnSpc>
              <a:spcBef>
                <a:spcPts val="1200"/>
              </a:spcBef>
              <a:buFont typeface="Wingdings"/>
              <a:buChar char=""/>
              <a:tabLst>
                <a:tab pos="299720" algn="l"/>
              </a:tabLst>
            </a:pPr>
            <a:r>
              <a:rPr sz="2000" spc="-5" dirty="0">
                <a:latin typeface="Times New Roman"/>
                <a:cs typeface="Times New Roman"/>
              </a:rPr>
              <a:t>Giảm </a:t>
            </a:r>
            <a:r>
              <a:rPr sz="2000" dirty="0">
                <a:latin typeface="Times New Roman"/>
                <a:cs typeface="Times New Roman"/>
              </a:rPr>
              <a:t>thất thoát </a:t>
            </a:r>
            <a:r>
              <a:rPr sz="2000" spc="-5" dirty="0">
                <a:latin typeface="Times New Roman"/>
                <a:cs typeface="Times New Roman"/>
              </a:rPr>
              <a:t>tài </a:t>
            </a:r>
            <a:r>
              <a:rPr sz="2000" dirty="0">
                <a:latin typeface="Times New Roman"/>
                <a:cs typeface="Times New Roman"/>
              </a:rPr>
              <a:t>chính do gian</a:t>
            </a:r>
            <a:r>
              <a:rPr sz="2000" spc="-135" dirty="0">
                <a:latin typeface="Times New Roman"/>
                <a:cs typeface="Times New Roman"/>
              </a:rPr>
              <a:t> </a:t>
            </a:r>
            <a:r>
              <a:rPr sz="2000" spc="-5" dirty="0">
                <a:latin typeface="Times New Roman"/>
                <a:cs typeface="Times New Roman"/>
              </a:rPr>
              <a:t>lận</a:t>
            </a:r>
            <a:endParaRPr sz="2000" dirty="0">
              <a:latin typeface="Times New Roman"/>
              <a:cs typeface="Times New Roman"/>
            </a:endParaRPr>
          </a:p>
          <a:p>
            <a:pPr marL="299085" indent="-287020">
              <a:lnSpc>
                <a:spcPct val="100000"/>
              </a:lnSpc>
              <a:spcBef>
                <a:spcPts val="1200"/>
              </a:spcBef>
              <a:buFont typeface="Wingdings"/>
              <a:buChar char=""/>
              <a:tabLst>
                <a:tab pos="299720" algn="l"/>
              </a:tabLst>
            </a:pPr>
            <a:r>
              <a:rPr sz="2000" dirty="0">
                <a:latin typeface="Times New Roman"/>
                <a:cs typeface="Times New Roman"/>
              </a:rPr>
              <a:t>Tăng doanh</a:t>
            </a:r>
            <a:r>
              <a:rPr sz="2000" spc="-40" dirty="0">
                <a:latin typeface="Times New Roman"/>
                <a:cs typeface="Times New Roman"/>
              </a:rPr>
              <a:t> </a:t>
            </a:r>
            <a:r>
              <a:rPr sz="2000" dirty="0">
                <a:latin typeface="Times New Roman"/>
                <a:cs typeface="Times New Roman"/>
              </a:rPr>
              <a:t>thu</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799337"/>
            <a:ext cx="8087359" cy="1022350"/>
            <a:chOff x="0" y="799337"/>
            <a:chExt cx="8087359" cy="1022350"/>
          </a:xfrm>
        </p:grpSpPr>
        <p:sp>
          <p:nvSpPr>
            <p:cNvPr id="3" name="object 3"/>
            <p:cNvSpPr/>
            <p:nvPr/>
          </p:nvSpPr>
          <p:spPr>
            <a:xfrm>
              <a:off x="0" y="1501520"/>
              <a:ext cx="8087359" cy="19050"/>
            </a:xfrm>
            <a:custGeom>
              <a:avLst/>
              <a:gdLst/>
              <a:ahLst/>
              <a:cxnLst/>
              <a:rect l="l" t="t" r="r" b="b"/>
              <a:pathLst>
                <a:path w="8087359" h="19050">
                  <a:moveTo>
                    <a:pt x="8087359" y="0"/>
                  </a:moveTo>
                  <a:lnTo>
                    <a:pt x="0" y="0"/>
                  </a:lnTo>
                  <a:lnTo>
                    <a:pt x="0" y="19050"/>
                  </a:lnTo>
                  <a:lnTo>
                    <a:pt x="8087359" y="19050"/>
                  </a:lnTo>
                  <a:lnTo>
                    <a:pt x="8087359" y="0"/>
                  </a:lnTo>
                  <a:close/>
                </a:path>
              </a:pathLst>
            </a:custGeom>
            <a:solidFill>
              <a:srgbClr val="5FCAEE"/>
            </a:solidFill>
          </p:spPr>
          <p:txBody>
            <a:bodyPr wrap="square" lIns="0" tIns="0" rIns="0" bIns="0" rtlCol="0"/>
            <a:lstStyle/>
            <a:p>
              <a:endParaRPr/>
            </a:p>
          </p:txBody>
        </p:sp>
        <p:sp>
          <p:nvSpPr>
            <p:cNvPr id="4" name="object 4"/>
            <p:cNvSpPr/>
            <p:nvPr/>
          </p:nvSpPr>
          <p:spPr>
            <a:xfrm>
              <a:off x="790194" y="799337"/>
              <a:ext cx="0" cy="1022350"/>
            </a:xfrm>
            <a:custGeom>
              <a:avLst/>
              <a:gdLst/>
              <a:ahLst/>
              <a:cxnLst/>
              <a:rect l="l" t="t" r="r" b="b"/>
              <a:pathLst>
                <a:path h="1022350">
                  <a:moveTo>
                    <a:pt x="0" y="0"/>
                  </a:moveTo>
                  <a:lnTo>
                    <a:pt x="0" y="1021969"/>
                  </a:lnTo>
                </a:path>
              </a:pathLst>
            </a:custGeom>
            <a:ln w="19050">
              <a:solidFill>
                <a:srgbClr val="5FCAEE"/>
              </a:solidFill>
            </a:ln>
          </p:spPr>
          <p:txBody>
            <a:bodyPr wrap="square" lIns="0" tIns="0" rIns="0" bIns="0" rtlCol="0"/>
            <a:lstStyle/>
            <a:p>
              <a:endParaRPr/>
            </a:p>
          </p:txBody>
        </p:sp>
      </p:grpSp>
      <p:sp>
        <p:nvSpPr>
          <p:cNvPr id="5" name="object 5"/>
          <p:cNvSpPr txBox="1">
            <a:spLocks noGrp="1"/>
          </p:cNvSpPr>
          <p:nvPr>
            <p:ph type="title"/>
          </p:nvPr>
        </p:nvSpPr>
        <p:spPr>
          <a:xfrm>
            <a:off x="1117803" y="1008125"/>
            <a:ext cx="941705"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Times New Roman"/>
                <a:cs typeface="Times New Roman"/>
              </a:rPr>
              <a:t>D</a:t>
            </a:r>
            <a:r>
              <a:rPr sz="2800" spc="-325" dirty="0">
                <a:latin typeface="Times New Roman"/>
                <a:cs typeface="Times New Roman"/>
              </a:rPr>
              <a:t>A</a:t>
            </a:r>
            <a:r>
              <a:rPr sz="2800" spc="-240" dirty="0">
                <a:latin typeface="Times New Roman"/>
                <a:cs typeface="Times New Roman"/>
              </a:rPr>
              <a:t>T</a:t>
            </a:r>
            <a:r>
              <a:rPr sz="2800" spc="-5" dirty="0">
                <a:latin typeface="Times New Roman"/>
                <a:cs typeface="Times New Roman"/>
              </a:rPr>
              <a:t>A</a:t>
            </a:r>
            <a:endParaRPr sz="2800">
              <a:latin typeface="Times New Roman"/>
              <a:cs typeface="Times New Roman"/>
            </a:endParaRPr>
          </a:p>
        </p:txBody>
      </p:sp>
      <p:sp>
        <p:nvSpPr>
          <p:cNvPr id="6" name="object 6"/>
          <p:cNvSpPr txBox="1"/>
          <p:nvPr/>
        </p:nvSpPr>
        <p:spPr>
          <a:xfrm>
            <a:off x="867867" y="2198573"/>
            <a:ext cx="5314950" cy="1551305"/>
          </a:xfrm>
          <a:prstGeom prst="rect">
            <a:avLst/>
          </a:prstGeom>
        </p:spPr>
        <p:txBody>
          <a:bodyPr vert="horz" wrap="square" lIns="0" tIns="13335" rIns="0" bIns="0" rtlCol="0">
            <a:spAutoFit/>
          </a:bodyPr>
          <a:lstStyle/>
          <a:p>
            <a:pPr marL="12700">
              <a:lnSpc>
                <a:spcPct val="100000"/>
              </a:lnSpc>
              <a:spcBef>
                <a:spcPts val="105"/>
              </a:spcBef>
            </a:pPr>
            <a:r>
              <a:rPr sz="2000" dirty="0">
                <a:latin typeface="Times New Roman"/>
                <a:cs typeface="Times New Roman"/>
              </a:rPr>
              <a:t>Dữ </a:t>
            </a:r>
            <a:r>
              <a:rPr sz="2000" spc="-5" dirty="0">
                <a:latin typeface="Times New Roman"/>
                <a:cs typeface="Times New Roman"/>
              </a:rPr>
              <a:t>liệu </a:t>
            </a:r>
            <a:r>
              <a:rPr sz="2000" dirty="0">
                <a:latin typeface="Times New Roman"/>
                <a:cs typeface="Times New Roman"/>
              </a:rPr>
              <a:t>đến </a:t>
            </a:r>
            <a:r>
              <a:rPr sz="2000" spc="-5" dirty="0">
                <a:latin typeface="Times New Roman"/>
                <a:cs typeface="Times New Roman"/>
              </a:rPr>
              <a:t>từ các </a:t>
            </a:r>
            <a:r>
              <a:rPr sz="2000" dirty="0">
                <a:latin typeface="Times New Roman"/>
                <a:cs typeface="Times New Roman"/>
              </a:rPr>
              <a:t>giao dịch thương </a:t>
            </a:r>
            <a:r>
              <a:rPr sz="2000" spc="-10" dirty="0">
                <a:latin typeface="Times New Roman"/>
                <a:cs typeface="Times New Roman"/>
              </a:rPr>
              <a:t>mại </a:t>
            </a:r>
            <a:r>
              <a:rPr sz="2000" dirty="0">
                <a:latin typeface="Times New Roman"/>
                <a:cs typeface="Times New Roman"/>
              </a:rPr>
              <a:t>điện </a:t>
            </a:r>
            <a:r>
              <a:rPr sz="2000" spc="-5" dirty="0">
                <a:latin typeface="Times New Roman"/>
                <a:cs typeface="Times New Roman"/>
              </a:rPr>
              <a:t>tử</a:t>
            </a:r>
            <a:r>
              <a:rPr sz="2000" spc="-65" dirty="0">
                <a:latin typeface="Times New Roman"/>
                <a:cs typeface="Times New Roman"/>
              </a:rPr>
              <a:t> </a:t>
            </a:r>
            <a:r>
              <a:rPr sz="2000" dirty="0">
                <a:latin typeface="Times New Roman"/>
                <a:cs typeface="Times New Roman"/>
              </a:rPr>
              <a:t>của</a:t>
            </a:r>
            <a:endParaRPr sz="2000">
              <a:latin typeface="Times New Roman"/>
              <a:cs typeface="Times New Roman"/>
            </a:endParaRPr>
          </a:p>
          <a:p>
            <a:pPr marL="12700" marR="2490470">
              <a:lnSpc>
                <a:spcPct val="100000"/>
              </a:lnSpc>
              <a:spcBef>
                <a:spcPts val="5"/>
              </a:spcBef>
            </a:pPr>
            <a:r>
              <a:rPr sz="2000" spc="-5" dirty="0">
                <a:latin typeface="Times New Roman"/>
                <a:cs typeface="Times New Roman"/>
              </a:rPr>
              <a:t>các </a:t>
            </a:r>
            <a:r>
              <a:rPr sz="2000" dirty="0">
                <a:latin typeface="Times New Roman"/>
                <a:cs typeface="Times New Roman"/>
              </a:rPr>
              <a:t>khách hàng thuộc</a:t>
            </a:r>
            <a:r>
              <a:rPr sz="2000" spc="-140" dirty="0">
                <a:latin typeface="Times New Roman"/>
                <a:cs typeface="Times New Roman"/>
              </a:rPr>
              <a:t> </a:t>
            </a:r>
            <a:r>
              <a:rPr sz="2000" spc="-45" dirty="0">
                <a:latin typeface="Times New Roman"/>
                <a:cs typeface="Times New Roman"/>
              </a:rPr>
              <a:t>Vesta  </a:t>
            </a:r>
            <a:r>
              <a:rPr sz="2000" dirty="0">
                <a:latin typeface="Times New Roman"/>
                <a:cs typeface="Times New Roman"/>
              </a:rPr>
              <a:t>Gồm 2</a:t>
            </a:r>
            <a:r>
              <a:rPr sz="2000" spc="-35" dirty="0">
                <a:latin typeface="Times New Roman"/>
                <a:cs typeface="Times New Roman"/>
              </a:rPr>
              <a:t> </a:t>
            </a:r>
            <a:r>
              <a:rPr sz="2000" dirty="0">
                <a:latin typeface="Times New Roman"/>
                <a:cs typeface="Times New Roman"/>
              </a:rPr>
              <a:t>bảng:</a:t>
            </a:r>
            <a:endParaRPr sz="2000">
              <a:latin typeface="Times New Roman"/>
              <a:cs typeface="Times New Roman"/>
            </a:endParaRPr>
          </a:p>
          <a:p>
            <a:pPr marL="155575" indent="-143510">
              <a:lnSpc>
                <a:spcPct val="100000"/>
              </a:lnSpc>
              <a:buChar char="-"/>
              <a:tabLst>
                <a:tab pos="156210" algn="l"/>
              </a:tabLst>
            </a:pPr>
            <a:r>
              <a:rPr sz="2000" spc="-10" dirty="0">
                <a:latin typeface="Times New Roman"/>
                <a:cs typeface="Times New Roman"/>
              </a:rPr>
              <a:t>Transaction</a:t>
            </a:r>
            <a:r>
              <a:rPr sz="2000" spc="-80" dirty="0">
                <a:latin typeface="Times New Roman"/>
                <a:cs typeface="Times New Roman"/>
              </a:rPr>
              <a:t> </a:t>
            </a:r>
            <a:r>
              <a:rPr sz="2000" spc="-30" dirty="0">
                <a:latin typeface="Times New Roman"/>
                <a:cs typeface="Times New Roman"/>
              </a:rPr>
              <a:t>Table</a:t>
            </a:r>
            <a:endParaRPr sz="2000">
              <a:latin typeface="Times New Roman"/>
              <a:cs typeface="Times New Roman"/>
            </a:endParaRPr>
          </a:p>
          <a:p>
            <a:pPr marL="160020" indent="-147955">
              <a:lnSpc>
                <a:spcPct val="100000"/>
              </a:lnSpc>
              <a:buChar char="-"/>
              <a:tabLst>
                <a:tab pos="160655" algn="l"/>
              </a:tabLst>
            </a:pPr>
            <a:r>
              <a:rPr sz="2000" dirty="0">
                <a:latin typeface="Times New Roman"/>
                <a:cs typeface="Times New Roman"/>
              </a:rPr>
              <a:t>Indentity</a:t>
            </a:r>
            <a:r>
              <a:rPr sz="2000" spc="-80" dirty="0">
                <a:latin typeface="Times New Roman"/>
                <a:cs typeface="Times New Roman"/>
              </a:rPr>
              <a:t> </a:t>
            </a:r>
            <a:r>
              <a:rPr sz="2000" spc="-30" dirty="0">
                <a:latin typeface="Times New Roman"/>
                <a:cs typeface="Times New Roman"/>
              </a:rPr>
              <a:t>Table</a:t>
            </a:r>
            <a:endParaRPr sz="200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07744" y="1008125"/>
            <a:ext cx="941705"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Times New Roman"/>
                <a:cs typeface="Times New Roman"/>
              </a:rPr>
              <a:t>D</a:t>
            </a:r>
            <a:r>
              <a:rPr sz="2800" spc="-325" dirty="0">
                <a:latin typeface="Times New Roman"/>
                <a:cs typeface="Times New Roman"/>
              </a:rPr>
              <a:t>A</a:t>
            </a:r>
            <a:r>
              <a:rPr sz="2800" spc="-240" dirty="0">
                <a:latin typeface="Times New Roman"/>
                <a:cs typeface="Times New Roman"/>
              </a:rPr>
              <a:t>T</a:t>
            </a:r>
            <a:r>
              <a:rPr sz="2800" spc="-5" dirty="0">
                <a:latin typeface="Times New Roman"/>
                <a:cs typeface="Times New Roman"/>
              </a:rPr>
              <a:t>A</a:t>
            </a:r>
            <a:endParaRPr sz="2800">
              <a:latin typeface="Times New Roman"/>
              <a:cs typeface="Times New Roman"/>
            </a:endParaRPr>
          </a:p>
        </p:txBody>
      </p:sp>
      <p:sp>
        <p:nvSpPr>
          <p:cNvPr id="3" name="object 3"/>
          <p:cNvSpPr txBox="1"/>
          <p:nvPr/>
        </p:nvSpPr>
        <p:spPr>
          <a:xfrm>
            <a:off x="5154548" y="1977644"/>
            <a:ext cx="1735455" cy="330835"/>
          </a:xfrm>
          <a:prstGeom prst="rect">
            <a:avLst/>
          </a:prstGeom>
        </p:spPr>
        <p:txBody>
          <a:bodyPr vert="horz" wrap="square" lIns="0" tIns="13335" rIns="0" bIns="0" rtlCol="0">
            <a:spAutoFit/>
          </a:bodyPr>
          <a:lstStyle/>
          <a:p>
            <a:pPr marL="12700">
              <a:lnSpc>
                <a:spcPct val="100000"/>
              </a:lnSpc>
              <a:spcBef>
                <a:spcPts val="105"/>
              </a:spcBef>
            </a:pPr>
            <a:r>
              <a:rPr sz="2000" spc="-5" dirty="0">
                <a:latin typeface="Caladea"/>
                <a:cs typeface="Caladea"/>
              </a:rPr>
              <a:t>Indentity</a:t>
            </a:r>
            <a:r>
              <a:rPr sz="2000" spc="-65" dirty="0">
                <a:latin typeface="Caladea"/>
                <a:cs typeface="Caladea"/>
              </a:rPr>
              <a:t> </a:t>
            </a:r>
            <a:r>
              <a:rPr sz="2000" spc="-30" dirty="0">
                <a:latin typeface="Caladea"/>
                <a:cs typeface="Caladea"/>
              </a:rPr>
              <a:t>Table:</a:t>
            </a:r>
            <a:endParaRPr sz="2000">
              <a:latin typeface="Caladea"/>
              <a:cs typeface="Caladea"/>
            </a:endParaRPr>
          </a:p>
        </p:txBody>
      </p:sp>
      <p:sp>
        <p:nvSpPr>
          <p:cNvPr id="4" name="object 4"/>
          <p:cNvSpPr txBox="1"/>
          <p:nvPr/>
        </p:nvSpPr>
        <p:spPr>
          <a:xfrm>
            <a:off x="5611748" y="2282444"/>
            <a:ext cx="1853564" cy="1243965"/>
          </a:xfrm>
          <a:prstGeom prst="rect">
            <a:avLst/>
          </a:prstGeom>
        </p:spPr>
        <p:txBody>
          <a:bodyPr vert="horz" wrap="square" lIns="0" tIns="13335" rIns="0" bIns="0" rtlCol="0">
            <a:spAutoFit/>
          </a:bodyPr>
          <a:lstStyle/>
          <a:p>
            <a:pPr marL="299085" indent="-287020">
              <a:lnSpc>
                <a:spcPct val="100000"/>
              </a:lnSpc>
              <a:spcBef>
                <a:spcPts val="105"/>
              </a:spcBef>
              <a:buFont typeface="Arial"/>
              <a:buChar char="•"/>
              <a:tabLst>
                <a:tab pos="299085" algn="l"/>
                <a:tab pos="299720" algn="l"/>
              </a:tabLst>
            </a:pPr>
            <a:r>
              <a:rPr sz="2000" spc="-10" dirty="0">
                <a:latin typeface="Caladea"/>
                <a:cs typeface="Caladea"/>
              </a:rPr>
              <a:t>TransactionID</a:t>
            </a:r>
            <a:endParaRPr sz="2000">
              <a:latin typeface="Caladea"/>
              <a:cs typeface="Caladea"/>
            </a:endParaRPr>
          </a:p>
          <a:p>
            <a:pPr marL="299085" indent="-287020">
              <a:lnSpc>
                <a:spcPct val="100000"/>
              </a:lnSpc>
              <a:buFont typeface="Arial"/>
              <a:buChar char="•"/>
              <a:tabLst>
                <a:tab pos="299085" algn="l"/>
                <a:tab pos="299720" algn="l"/>
              </a:tabLst>
            </a:pPr>
            <a:r>
              <a:rPr sz="2000" spc="-10" dirty="0">
                <a:latin typeface="Caladea"/>
                <a:cs typeface="Caladea"/>
              </a:rPr>
              <a:t>DeviceType</a:t>
            </a:r>
            <a:endParaRPr sz="2000">
              <a:latin typeface="Caladea"/>
              <a:cs typeface="Caladea"/>
            </a:endParaRPr>
          </a:p>
          <a:p>
            <a:pPr marL="299085" indent="-287020">
              <a:lnSpc>
                <a:spcPts val="2395"/>
              </a:lnSpc>
              <a:buFont typeface="Arial"/>
              <a:buChar char="•"/>
              <a:tabLst>
                <a:tab pos="299085" algn="l"/>
                <a:tab pos="299720" algn="l"/>
              </a:tabLst>
            </a:pPr>
            <a:r>
              <a:rPr sz="2000" spc="-10" dirty="0">
                <a:latin typeface="Caladea"/>
                <a:cs typeface="Caladea"/>
              </a:rPr>
              <a:t>DeviceInfo</a:t>
            </a:r>
            <a:endParaRPr sz="2000">
              <a:latin typeface="Caladea"/>
              <a:cs typeface="Caladea"/>
            </a:endParaRPr>
          </a:p>
          <a:p>
            <a:pPr marL="299085" indent="-287020">
              <a:lnSpc>
                <a:spcPts val="2395"/>
              </a:lnSpc>
              <a:buFont typeface="Arial"/>
              <a:buChar char="•"/>
              <a:tabLst>
                <a:tab pos="299085" algn="l"/>
                <a:tab pos="299720" algn="l"/>
              </a:tabLst>
            </a:pPr>
            <a:r>
              <a:rPr sz="2000" spc="-5" dirty="0">
                <a:latin typeface="Caladea"/>
                <a:cs typeface="Caladea"/>
              </a:rPr>
              <a:t>id_12 </a:t>
            </a:r>
            <a:r>
              <a:rPr sz="2000" dirty="0">
                <a:latin typeface="Caladea"/>
                <a:cs typeface="Caladea"/>
              </a:rPr>
              <a:t>-</a:t>
            </a:r>
            <a:r>
              <a:rPr sz="2000" spc="-30" dirty="0">
                <a:latin typeface="Caladea"/>
                <a:cs typeface="Caladea"/>
              </a:rPr>
              <a:t> </a:t>
            </a:r>
            <a:r>
              <a:rPr sz="2000" spc="-5" dirty="0">
                <a:latin typeface="Caladea"/>
                <a:cs typeface="Caladea"/>
              </a:rPr>
              <a:t>id_38</a:t>
            </a:r>
            <a:endParaRPr sz="2000">
              <a:latin typeface="Caladea"/>
              <a:cs typeface="Caladea"/>
            </a:endParaRPr>
          </a:p>
        </p:txBody>
      </p:sp>
      <p:sp>
        <p:nvSpPr>
          <p:cNvPr id="5" name="object 5"/>
          <p:cNvSpPr txBox="1"/>
          <p:nvPr/>
        </p:nvSpPr>
        <p:spPr>
          <a:xfrm>
            <a:off x="1093114" y="1926463"/>
            <a:ext cx="2074545" cy="330835"/>
          </a:xfrm>
          <a:prstGeom prst="rect">
            <a:avLst/>
          </a:prstGeom>
        </p:spPr>
        <p:txBody>
          <a:bodyPr vert="horz" wrap="square" lIns="0" tIns="13335" rIns="0" bIns="0" rtlCol="0">
            <a:spAutoFit/>
          </a:bodyPr>
          <a:lstStyle/>
          <a:p>
            <a:pPr marL="12700">
              <a:lnSpc>
                <a:spcPct val="100000"/>
              </a:lnSpc>
              <a:spcBef>
                <a:spcPts val="105"/>
              </a:spcBef>
            </a:pPr>
            <a:r>
              <a:rPr sz="2000" spc="-10" dirty="0">
                <a:latin typeface="Caladea"/>
                <a:cs typeface="Caladea"/>
              </a:rPr>
              <a:t>Transaction </a:t>
            </a:r>
            <a:r>
              <a:rPr sz="2000" spc="-35" dirty="0">
                <a:latin typeface="Caladea"/>
                <a:cs typeface="Caladea"/>
              </a:rPr>
              <a:t>Table</a:t>
            </a:r>
            <a:r>
              <a:rPr sz="2000" spc="-125" dirty="0">
                <a:latin typeface="Caladea"/>
                <a:cs typeface="Caladea"/>
              </a:rPr>
              <a:t> </a:t>
            </a:r>
            <a:r>
              <a:rPr sz="2000" dirty="0">
                <a:latin typeface="Caladea"/>
                <a:cs typeface="Caladea"/>
              </a:rPr>
              <a:t>:</a:t>
            </a:r>
          </a:p>
        </p:txBody>
      </p:sp>
      <p:sp>
        <p:nvSpPr>
          <p:cNvPr id="6" name="object 6"/>
          <p:cNvSpPr txBox="1">
            <a:spLocks noGrp="1"/>
          </p:cNvSpPr>
          <p:nvPr>
            <p:ph sz="half" idx="2"/>
          </p:nvPr>
        </p:nvSpPr>
        <p:spPr>
          <a:prstGeom prst="rect">
            <a:avLst/>
          </a:prstGeom>
        </p:spPr>
        <p:txBody>
          <a:bodyPr vert="horz" wrap="square" lIns="0" tIns="13335" rIns="0" bIns="0" rtlCol="0">
            <a:spAutoFit/>
          </a:bodyPr>
          <a:lstStyle/>
          <a:p>
            <a:pPr marL="355600" indent="-342900">
              <a:lnSpc>
                <a:spcPct val="100000"/>
              </a:lnSpc>
              <a:spcBef>
                <a:spcPts val="105"/>
              </a:spcBef>
              <a:buSzPct val="50000"/>
              <a:buFont typeface="Symbol"/>
              <a:buChar char=""/>
              <a:tabLst>
                <a:tab pos="354965" algn="l"/>
                <a:tab pos="355600" algn="l"/>
              </a:tabLst>
            </a:pPr>
            <a:r>
              <a:rPr spc="-15" dirty="0"/>
              <a:t>TransactionDT</a:t>
            </a:r>
          </a:p>
          <a:p>
            <a:pPr marL="355600" indent="-342900">
              <a:lnSpc>
                <a:spcPct val="100000"/>
              </a:lnSpc>
              <a:buSzPct val="50000"/>
              <a:buFont typeface="Symbol"/>
              <a:buChar char=""/>
              <a:tabLst>
                <a:tab pos="354965" algn="l"/>
                <a:tab pos="355600" algn="l"/>
              </a:tabLst>
            </a:pPr>
            <a:r>
              <a:rPr spc="-10" dirty="0"/>
              <a:t>TransactionAMT</a:t>
            </a:r>
          </a:p>
          <a:p>
            <a:pPr marL="355600" indent="-342900">
              <a:lnSpc>
                <a:spcPct val="100000"/>
              </a:lnSpc>
              <a:buSzPct val="50000"/>
              <a:buFont typeface="Symbol"/>
              <a:buChar char=""/>
              <a:tabLst>
                <a:tab pos="354965" algn="l"/>
                <a:tab pos="355600" algn="l"/>
              </a:tabLst>
            </a:pPr>
            <a:r>
              <a:rPr spc="-5" dirty="0"/>
              <a:t>ProductCD</a:t>
            </a:r>
          </a:p>
          <a:p>
            <a:pPr marL="355600" indent="-342900">
              <a:lnSpc>
                <a:spcPts val="2395"/>
              </a:lnSpc>
              <a:buSzPct val="50000"/>
              <a:buFont typeface="Symbol"/>
              <a:buChar char=""/>
              <a:tabLst>
                <a:tab pos="354965" algn="l"/>
                <a:tab pos="355600" algn="l"/>
              </a:tabLst>
            </a:pPr>
            <a:r>
              <a:rPr spc="-5" dirty="0"/>
              <a:t>card1 </a:t>
            </a:r>
            <a:r>
              <a:rPr dirty="0"/>
              <a:t>-</a:t>
            </a:r>
            <a:r>
              <a:rPr spc="-35" dirty="0"/>
              <a:t> </a:t>
            </a:r>
            <a:r>
              <a:rPr spc="-5" dirty="0"/>
              <a:t>card6:</a:t>
            </a:r>
          </a:p>
          <a:p>
            <a:pPr marL="355600" indent="-342900">
              <a:lnSpc>
                <a:spcPts val="2395"/>
              </a:lnSpc>
              <a:buSzPct val="50000"/>
              <a:buFont typeface="Symbol"/>
              <a:buChar char=""/>
              <a:tabLst>
                <a:tab pos="354965" algn="l"/>
                <a:tab pos="355600" algn="l"/>
              </a:tabLst>
            </a:pPr>
            <a:r>
              <a:rPr dirty="0"/>
              <a:t>addr</a:t>
            </a:r>
          </a:p>
          <a:p>
            <a:pPr marL="355600" indent="-342900">
              <a:lnSpc>
                <a:spcPct val="100000"/>
              </a:lnSpc>
              <a:buSzPct val="50000"/>
              <a:buFont typeface="Symbol"/>
              <a:buChar char=""/>
              <a:tabLst>
                <a:tab pos="354965" algn="l"/>
                <a:tab pos="355600" algn="l"/>
              </a:tabLst>
            </a:pPr>
            <a:r>
              <a:rPr dirty="0"/>
              <a:t>dist</a:t>
            </a:r>
          </a:p>
          <a:p>
            <a:pPr marL="355600" marR="788035" indent="-342900">
              <a:lnSpc>
                <a:spcPts val="2390"/>
              </a:lnSpc>
              <a:spcBef>
                <a:spcPts val="100"/>
              </a:spcBef>
              <a:buSzPct val="50000"/>
              <a:buFont typeface="Symbol"/>
              <a:buChar char=""/>
              <a:tabLst>
                <a:tab pos="354965" algn="l"/>
                <a:tab pos="355600" algn="l"/>
                <a:tab pos="1555115" algn="l"/>
              </a:tabLst>
            </a:pPr>
            <a:r>
              <a:rPr dirty="0"/>
              <a:t>P_</a:t>
            </a:r>
            <a:r>
              <a:rPr spc="-5" dirty="0"/>
              <a:t> </a:t>
            </a:r>
            <a:r>
              <a:rPr dirty="0"/>
              <a:t>and</a:t>
            </a:r>
            <a:r>
              <a:rPr spc="-20" dirty="0"/>
              <a:t> </a:t>
            </a:r>
            <a:r>
              <a:rPr dirty="0"/>
              <a:t>(R</a:t>
            </a:r>
            <a:r>
              <a:rPr u="heavy" dirty="0">
                <a:uFill>
                  <a:solidFill>
                    <a:srgbClr val="000000"/>
                  </a:solidFill>
                </a:uFill>
              </a:rPr>
              <a:t> 	</a:t>
            </a:r>
            <a:r>
              <a:rPr dirty="0"/>
              <a:t>)  emai</a:t>
            </a:r>
            <a:r>
              <a:rPr spc="-10" dirty="0"/>
              <a:t>l</a:t>
            </a:r>
            <a:r>
              <a:rPr dirty="0"/>
              <a:t>d</a:t>
            </a:r>
            <a:r>
              <a:rPr spc="5" dirty="0"/>
              <a:t>o</a:t>
            </a:r>
            <a:r>
              <a:rPr spc="-5" dirty="0"/>
              <a:t>m</a:t>
            </a:r>
            <a:r>
              <a:rPr dirty="0"/>
              <a:t>ain</a:t>
            </a:r>
          </a:p>
          <a:p>
            <a:pPr marL="355600" indent="-342900">
              <a:lnSpc>
                <a:spcPts val="2325"/>
              </a:lnSpc>
              <a:buSzPct val="50000"/>
              <a:buFont typeface="Symbol"/>
              <a:buChar char=""/>
              <a:tabLst>
                <a:tab pos="354965" algn="l"/>
                <a:tab pos="355600" algn="l"/>
              </a:tabLst>
            </a:pPr>
            <a:r>
              <a:rPr spc="-5" dirty="0"/>
              <a:t>C1-C14</a:t>
            </a:r>
          </a:p>
          <a:p>
            <a:pPr marL="355600" indent="-342900">
              <a:lnSpc>
                <a:spcPts val="2395"/>
              </a:lnSpc>
              <a:buSzPct val="50000"/>
              <a:buFont typeface="Symbol"/>
              <a:buChar char=""/>
              <a:tabLst>
                <a:tab pos="354965" algn="l"/>
                <a:tab pos="355600" algn="l"/>
              </a:tabLst>
            </a:pPr>
            <a:r>
              <a:rPr spc="-5" dirty="0"/>
              <a:t>D1-D15</a:t>
            </a:r>
          </a:p>
          <a:p>
            <a:pPr marL="355600" indent="-342900">
              <a:lnSpc>
                <a:spcPct val="100000"/>
              </a:lnSpc>
              <a:buSzPct val="50000"/>
              <a:buFont typeface="Symbol"/>
              <a:buChar char=""/>
              <a:tabLst>
                <a:tab pos="354965" algn="l"/>
                <a:tab pos="355600" algn="l"/>
              </a:tabLst>
            </a:pPr>
            <a:r>
              <a:rPr spc="-5" dirty="0"/>
              <a:t>M1-M9</a:t>
            </a:r>
          </a:p>
          <a:p>
            <a:pPr marL="355600" indent="-342900">
              <a:lnSpc>
                <a:spcPct val="100000"/>
              </a:lnSpc>
              <a:spcBef>
                <a:spcPts val="5"/>
              </a:spcBef>
              <a:buSzPct val="50000"/>
              <a:buFont typeface="Symbol"/>
              <a:buChar char=""/>
              <a:tabLst>
                <a:tab pos="354965" algn="l"/>
                <a:tab pos="355600" algn="l"/>
              </a:tabLst>
            </a:pPr>
            <a:r>
              <a:rPr spc="-25" dirty="0"/>
              <a:t>Vxxx</a:t>
            </a:r>
          </a:p>
          <a:p>
            <a:pPr marL="355600" indent="-342900">
              <a:lnSpc>
                <a:spcPct val="100000"/>
              </a:lnSpc>
              <a:spcBef>
                <a:spcPts val="10"/>
              </a:spcBef>
              <a:buSzPct val="50000"/>
              <a:buFont typeface="Symbol"/>
              <a:buChar char=""/>
              <a:tabLst>
                <a:tab pos="354965" algn="l"/>
                <a:tab pos="355600" algn="l"/>
              </a:tabLst>
            </a:pPr>
            <a:r>
              <a:rPr dirty="0"/>
              <a:t>Categorical</a:t>
            </a:r>
            <a:r>
              <a:rPr spc="-100" dirty="0"/>
              <a:t> </a:t>
            </a:r>
            <a:r>
              <a:rPr spc="-15" dirty="0"/>
              <a:t>Features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501521"/>
            <a:ext cx="8087359" cy="19050"/>
          </a:xfrm>
          <a:custGeom>
            <a:avLst/>
            <a:gdLst/>
            <a:ahLst/>
            <a:cxnLst/>
            <a:rect l="l" t="t" r="r" b="b"/>
            <a:pathLst>
              <a:path w="8087359" h="19050">
                <a:moveTo>
                  <a:pt x="8087359" y="0"/>
                </a:moveTo>
                <a:lnTo>
                  <a:pt x="0" y="0"/>
                </a:lnTo>
                <a:lnTo>
                  <a:pt x="0" y="19050"/>
                </a:lnTo>
                <a:lnTo>
                  <a:pt x="8087359" y="19050"/>
                </a:lnTo>
                <a:lnTo>
                  <a:pt x="8087359" y="0"/>
                </a:lnTo>
                <a:close/>
              </a:path>
            </a:pathLst>
          </a:custGeom>
          <a:solidFill>
            <a:srgbClr val="5FCAEE"/>
          </a:solidFill>
        </p:spPr>
        <p:txBody>
          <a:bodyPr wrap="square" lIns="0" tIns="0" rIns="0" bIns="0" rtlCol="0"/>
          <a:lstStyle/>
          <a:p>
            <a:endParaRPr/>
          </a:p>
        </p:txBody>
      </p:sp>
      <p:sp>
        <p:nvSpPr>
          <p:cNvPr id="3" name="object 3"/>
          <p:cNvSpPr txBox="1">
            <a:spLocks noGrp="1"/>
          </p:cNvSpPr>
          <p:nvPr>
            <p:ph type="title"/>
          </p:nvPr>
        </p:nvSpPr>
        <p:spPr>
          <a:xfrm>
            <a:off x="969060" y="1068450"/>
            <a:ext cx="1799589"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Times New Roman"/>
                <a:cs typeface="Times New Roman"/>
              </a:rPr>
              <a:t>SOLU</a:t>
            </a:r>
            <a:r>
              <a:rPr sz="2800" spc="-15" dirty="0">
                <a:latin typeface="Times New Roman"/>
                <a:cs typeface="Times New Roman"/>
              </a:rPr>
              <a:t>T</a:t>
            </a:r>
            <a:r>
              <a:rPr sz="2800" spc="-5" dirty="0">
                <a:latin typeface="Times New Roman"/>
                <a:cs typeface="Times New Roman"/>
              </a:rPr>
              <a:t>ION</a:t>
            </a:r>
            <a:endParaRPr sz="2800">
              <a:latin typeface="Times New Roman"/>
              <a:cs typeface="Times New Roman"/>
            </a:endParaRPr>
          </a:p>
        </p:txBody>
      </p:sp>
      <p:grpSp>
        <p:nvGrpSpPr>
          <p:cNvPr id="4" name="object 4"/>
          <p:cNvGrpSpPr/>
          <p:nvPr/>
        </p:nvGrpSpPr>
        <p:grpSpPr>
          <a:xfrm>
            <a:off x="780669" y="799337"/>
            <a:ext cx="7922895" cy="2803525"/>
            <a:chOff x="780669" y="799337"/>
            <a:chExt cx="7922895" cy="2803525"/>
          </a:xfrm>
        </p:grpSpPr>
        <p:sp>
          <p:nvSpPr>
            <p:cNvPr id="5" name="object 5"/>
            <p:cNvSpPr/>
            <p:nvPr/>
          </p:nvSpPr>
          <p:spPr>
            <a:xfrm>
              <a:off x="790194" y="799337"/>
              <a:ext cx="0" cy="1022350"/>
            </a:xfrm>
            <a:custGeom>
              <a:avLst/>
              <a:gdLst/>
              <a:ahLst/>
              <a:cxnLst/>
              <a:rect l="l" t="t" r="r" b="b"/>
              <a:pathLst>
                <a:path h="1022350">
                  <a:moveTo>
                    <a:pt x="0" y="0"/>
                  </a:moveTo>
                  <a:lnTo>
                    <a:pt x="0" y="1021969"/>
                  </a:lnTo>
                </a:path>
              </a:pathLst>
            </a:custGeom>
            <a:ln w="19050">
              <a:solidFill>
                <a:srgbClr val="5FCAEE"/>
              </a:solidFill>
            </a:ln>
          </p:spPr>
          <p:txBody>
            <a:bodyPr wrap="square" lIns="0" tIns="0" rIns="0" bIns="0" rtlCol="0"/>
            <a:lstStyle/>
            <a:p>
              <a:endParaRPr/>
            </a:p>
          </p:txBody>
        </p:sp>
        <p:sp>
          <p:nvSpPr>
            <p:cNvPr id="6" name="object 6"/>
            <p:cNvSpPr/>
            <p:nvPr/>
          </p:nvSpPr>
          <p:spPr>
            <a:xfrm>
              <a:off x="6783323" y="1819655"/>
              <a:ext cx="1920239" cy="1783080"/>
            </a:xfrm>
            <a:prstGeom prst="rect">
              <a:avLst/>
            </a:prstGeom>
            <a:blipFill>
              <a:blip r:embed="rId2" cstate="print"/>
              <a:stretch>
                <a:fillRect/>
              </a:stretch>
            </a:blipFill>
          </p:spPr>
          <p:txBody>
            <a:bodyPr wrap="square" lIns="0" tIns="0" rIns="0" bIns="0" rtlCol="0"/>
            <a:lstStyle/>
            <a:p>
              <a:endParaRPr/>
            </a:p>
          </p:txBody>
        </p:sp>
      </p:grpSp>
      <p:sp>
        <p:nvSpPr>
          <p:cNvPr id="7" name="object 7"/>
          <p:cNvSpPr txBox="1"/>
          <p:nvPr/>
        </p:nvSpPr>
        <p:spPr>
          <a:xfrm>
            <a:off x="1152855" y="2307462"/>
            <a:ext cx="4998720" cy="452120"/>
          </a:xfrm>
          <a:prstGeom prst="rect">
            <a:avLst/>
          </a:prstGeom>
        </p:spPr>
        <p:txBody>
          <a:bodyPr vert="horz" wrap="square" lIns="0" tIns="12065" rIns="0" bIns="0" rtlCol="0">
            <a:spAutoFit/>
          </a:bodyPr>
          <a:lstStyle/>
          <a:p>
            <a:pPr marL="12700">
              <a:lnSpc>
                <a:spcPct val="100000"/>
              </a:lnSpc>
              <a:spcBef>
                <a:spcPts val="95"/>
              </a:spcBef>
            </a:pPr>
            <a:r>
              <a:rPr sz="2800" b="1" u="heavy" spc="-5" dirty="0">
                <a:solidFill>
                  <a:srgbClr val="3ECDE7"/>
                </a:solidFill>
                <a:uFill>
                  <a:solidFill>
                    <a:srgbClr val="3ECDE7"/>
                  </a:solidFill>
                </a:uFill>
                <a:latin typeface="Times New Roman"/>
                <a:cs typeface="Times New Roman"/>
                <a:hlinkClick r:id="rId3"/>
              </a:rPr>
              <a:t>1st Place </a:t>
            </a:r>
            <a:r>
              <a:rPr sz="2800" b="1" u="heavy" dirty="0">
                <a:solidFill>
                  <a:srgbClr val="3ECDE7"/>
                </a:solidFill>
                <a:uFill>
                  <a:solidFill>
                    <a:srgbClr val="3ECDE7"/>
                  </a:solidFill>
                </a:uFill>
                <a:latin typeface="Times New Roman"/>
                <a:cs typeface="Times New Roman"/>
                <a:hlinkClick r:id="rId3"/>
              </a:rPr>
              <a:t>Solution </a:t>
            </a:r>
            <a:r>
              <a:rPr sz="2800" spc="10" dirty="0">
                <a:latin typeface="Times New Roman"/>
                <a:cs typeface="Times New Roman"/>
              </a:rPr>
              <a:t>(</a:t>
            </a:r>
            <a:r>
              <a:rPr sz="2800" b="1" spc="10" dirty="0">
                <a:latin typeface="Times New Roman"/>
                <a:cs typeface="Times New Roman"/>
              </a:rPr>
              <a:t>Chris</a:t>
            </a:r>
            <a:r>
              <a:rPr sz="2800" b="1" spc="5" dirty="0">
                <a:latin typeface="Times New Roman"/>
                <a:cs typeface="Times New Roman"/>
              </a:rPr>
              <a:t> </a:t>
            </a:r>
            <a:r>
              <a:rPr sz="2800" b="1" spc="15" dirty="0">
                <a:latin typeface="Times New Roman"/>
                <a:cs typeface="Times New Roman"/>
              </a:rPr>
              <a:t>Deotte)</a:t>
            </a:r>
            <a:endParaRPr sz="280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ECDE7"/>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288</TotalTime>
  <Words>769</Words>
  <Application>Microsoft Office PowerPoint</Application>
  <PresentationFormat>Màn hình rộng</PresentationFormat>
  <Paragraphs>75</Paragraphs>
  <Slides>17</Slides>
  <Notes>0</Notes>
  <HiddenSlides>0</HiddenSlides>
  <MMClips>0</MMClips>
  <ScaleCrop>false</ScaleCrop>
  <HeadingPairs>
    <vt:vector size="6" baseType="variant">
      <vt:variant>
        <vt:lpstr>Phông được Dùng</vt:lpstr>
      </vt:variant>
      <vt:variant>
        <vt:i4>7</vt:i4>
      </vt:variant>
      <vt:variant>
        <vt:lpstr>Chủ đề</vt:lpstr>
      </vt:variant>
      <vt:variant>
        <vt:i4>1</vt:i4>
      </vt:variant>
      <vt:variant>
        <vt:lpstr>Tiêu đề Bản chiếu</vt:lpstr>
      </vt:variant>
      <vt:variant>
        <vt:i4>17</vt:i4>
      </vt:variant>
    </vt:vector>
  </HeadingPairs>
  <TitlesOfParts>
    <vt:vector size="25" baseType="lpstr">
      <vt:lpstr>Arial</vt:lpstr>
      <vt:lpstr>Caladea</vt:lpstr>
      <vt:lpstr>Calibri</vt:lpstr>
      <vt:lpstr>Symbol</vt:lpstr>
      <vt:lpstr>Times New Roman</vt:lpstr>
      <vt:lpstr>UTM A&amp;S Heartbeat</vt:lpstr>
      <vt:lpstr>Wingdings</vt:lpstr>
      <vt:lpstr>Office Theme</vt:lpstr>
      <vt:lpstr>KHOA HỌC DỮ LIỆU ỨNG DỤNG ĐỒ ÁN MÔN HỌC</vt:lpstr>
      <vt:lpstr>TỔNG QUAN</vt:lpstr>
      <vt:lpstr>TÊN CUỘC THI</vt:lpstr>
      <vt:lpstr>GIỚI THIỆU</vt:lpstr>
      <vt:lpstr>COMPETITION</vt:lpstr>
      <vt:lpstr>LỢI ÍCH</vt:lpstr>
      <vt:lpstr>DATA</vt:lpstr>
      <vt:lpstr>DATA</vt:lpstr>
      <vt:lpstr>SOLUTION</vt:lpstr>
      <vt:lpstr>SOLUTION</vt:lpstr>
      <vt:lpstr>Bản trình bày PowerPoint</vt:lpstr>
      <vt:lpstr>Bản trình bày PowerPoint</vt:lpstr>
      <vt:lpstr>Bản trình bày PowerPoint</vt:lpstr>
      <vt:lpstr>Bản trình bày PowerPoint</vt:lpstr>
      <vt:lpstr>EDA</vt:lpstr>
      <vt:lpstr>Bản trình bày PowerPoint</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DƯƠNG ĐOÀN BẢO SƠN</dc:creator>
  <cp:lastModifiedBy>TRẦN ĐẠI TÀI</cp:lastModifiedBy>
  <cp:revision>1</cp:revision>
  <dcterms:created xsi:type="dcterms:W3CDTF">2021-11-16T04:10:07Z</dcterms:created>
  <dcterms:modified xsi:type="dcterms:W3CDTF">2021-11-18T04:50:33Z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2021-10-13T00:00:00Z</vt:filetime>
  </property>
  <property fmtid="{D5CDD505-2E9C-101B-9397-08002B2CF9AE}" pid="3" name="Creator">
    <vt:lpwstr>Microsoft® PowerPoint® for Microsoft 365</vt:lpwstr>
  </property>
  <property fmtid="{D5CDD505-2E9C-101B-9397-08002B2CF9AE}" pid="4" name="LastSaved">
    <vt:filetime>2021-11-16T00:00:00Z</vt:filetime>
  </property>
</Properties>
</file>