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x="18288000" cy="10287000"/>
  <p:notesSz cx="6858000" cy="9144000"/>
  <p:embeddedFontLst>
    <p:embeddedFont>
      <p:font typeface="Arial Bold" charset="1" panose="020B0704020202020204"/>
      <p:regular r:id="rId31"/>
    </p:embeddedFont>
    <p:embeddedFont>
      <p:font typeface="Arial" charset="1" panose="020B0604020202020204"/>
      <p:regular r:id="rId32"/>
    </p:embeddedFont>
    <p:embeddedFont>
      <p:font typeface="Noto Sans Bold" charset="1" panose="020B0802040504020204"/>
      <p:regular r:id="rId33"/>
    </p:embeddedFont>
    <p:embeddedFont>
      <p:font typeface="Arimo Bold" charset="1" panose="020B0704020202020204"/>
      <p:regular r:id="rId34"/>
    </p:embeddedFont>
    <p:embeddedFont>
      <p:font typeface="Arimo" charset="1" panose="020B0604020202020204"/>
      <p:regular r:id="rId3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fonts/font31.fntdata" Type="http://schemas.openxmlformats.org/officeDocument/2006/relationships/font"/><Relationship Id="rId32" Target="fonts/font32.fntdata" Type="http://schemas.openxmlformats.org/officeDocument/2006/relationships/font"/><Relationship Id="rId33" Target="fonts/font33.fntdata" Type="http://schemas.openxmlformats.org/officeDocument/2006/relationships/font"/><Relationship Id="rId34" Target="fonts/font34.fntdata" Type="http://schemas.openxmlformats.org/officeDocument/2006/relationships/font"/><Relationship Id="rId35" Target="fonts/font35.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svg" Type="http://schemas.openxmlformats.org/officeDocument/2006/relationships/image"/><Relationship Id="rId4" Target="../media/image20.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 Id="rId3" Target="../media/image22.svg" Type="http://schemas.openxmlformats.org/officeDocument/2006/relationships/image"/><Relationship Id="rId4" Target="../media/image5.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 Id="rId3" Target="../media/image22.svg" Type="http://schemas.openxmlformats.org/officeDocument/2006/relationships/image"/><Relationship Id="rId4" Target="../media/image5.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 Id="rId3" Target="../media/image22.svg" Type="http://schemas.openxmlformats.org/officeDocument/2006/relationships/image"/><Relationship Id="rId4" Target="../media/image5.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 Id="rId3" Target="../media/image22.svg" Type="http://schemas.openxmlformats.org/officeDocument/2006/relationships/image"/><Relationship Id="rId4" Target="../media/image5.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 Id="rId3" Target="../media/image22.svg" Type="http://schemas.openxmlformats.org/officeDocument/2006/relationships/image"/><Relationship Id="rId4" Target="../media/image5.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svg" Type="http://schemas.openxmlformats.org/officeDocument/2006/relationships/image"/><Relationship Id="rId4" Target="../media/image5.png" Type="http://schemas.openxmlformats.org/officeDocument/2006/relationships/image"/><Relationship Id="rId5" Target="../media/image23.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 Id="rId3" Target="../media/image22.svg" Type="http://schemas.openxmlformats.org/officeDocument/2006/relationships/image"/><Relationship Id="rId4" Target="../media/image5.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 Id="rId3" Target="../media/image22.svg" Type="http://schemas.openxmlformats.org/officeDocument/2006/relationships/image"/><Relationship Id="rId4" Target="../media/image5.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png" Type="http://schemas.openxmlformats.org/officeDocument/2006/relationships/image"/><Relationship Id="rId4" Target="../media/image8.svg" Type="http://schemas.openxmlformats.org/officeDocument/2006/relationships/image"/><Relationship Id="rId5" Target="../media/image9.png" Type="http://schemas.openxmlformats.org/officeDocument/2006/relationships/image"/><Relationship Id="rId6" Target="../media/image10.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 Id="rId3" Target="../media/image22.svg" Type="http://schemas.openxmlformats.org/officeDocument/2006/relationships/image"/><Relationship Id="rId4" Target="../media/image5.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5.png" Type="http://schemas.openxmlformats.org/officeDocument/2006/relationships/image"/><Relationship Id="rId5" Target="../media/image11.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svg" Type="http://schemas.openxmlformats.org/officeDocument/2006/relationships/image"/><Relationship Id="rId4" Target="../media/image5.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svg" Type="http://schemas.openxmlformats.org/officeDocument/2006/relationships/image"/><Relationship Id="rId4" Target="../media/image5.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14.png" Type="http://schemas.openxmlformats.org/officeDocument/2006/relationships/image"/><Relationship Id="rId4" Target="../media/image15.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svg" Type="http://schemas.openxmlformats.org/officeDocument/2006/relationships/image"/><Relationship Id="rId4" Target="../media/image5.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FDF7EF">
                <a:alpha val="100000"/>
              </a:srgbClr>
            </a:gs>
            <a:gs pos="100000">
              <a:srgbClr val="FFFFFF">
                <a:alpha val="100000"/>
              </a:srgbClr>
            </a:gs>
          </a:gsLst>
          <a:lin ang="0"/>
        </a:gradFill>
      </p:bgPr>
    </p:bg>
    <p:spTree>
      <p:nvGrpSpPr>
        <p:cNvPr id="1" name=""/>
        <p:cNvGrpSpPr/>
        <p:nvPr/>
      </p:nvGrpSpPr>
      <p:grpSpPr>
        <a:xfrm>
          <a:off x="0" y="0"/>
          <a:ext cx="0" cy="0"/>
          <a:chOff x="0" y="0"/>
          <a:chExt cx="0" cy="0"/>
        </a:xfrm>
      </p:grpSpPr>
      <p:sp>
        <p:nvSpPr>
          <p:cNvPr name="AutoShape 2" id="2"/>
          <p:cNvSpPr/>
          <p:nvPr/>
        </p:nvSpPr>
        <p:spPr>
          <a:xfrm flipH="true">
            <a:off x="1781304" y="4125012"/>
            <a:ext cx="0" cy="3212756"/>
          </a:xfrm>
          <a:prstGeom prst="line">
            <a:avLst/>
          </a:prstGeom>
          <a:ln cap="flat" w="133350">
            <a:solidFill>
              <a:srgbClr val="D15353"/>
            </a:solidFill>
            <a:prstDash val="solid"/>
            <a:headEnd type="none" len="sm" w="sm"/>
            <a:tailEnd type="none" len="sm" w="sm"/>
          </a:ln>
        </p:spPr>
      </p:sp>
      <p:sp>
        <p:nvSpPr>
          <p:cNvPr name="Freeform 3" id="3"/>
          <p:cNvSpPr/>
          <p:nvPr/>
        </p:nvSpPr>
        <p:spPr>
          <a:xfrm flipH="false" flipV="true" rot="6681127">
            <a:off x="7674811" y="2033190"/>
            <a:ext cx="17429336" cy="10394222"/>
          </a:xfrm>
          <a:custGeom>
            <a:avLst/>
            <a:gdLst/>
            <a:ahLst/>
            <a:cxnLst/>
            <a:rect r="r" b="b" t="t" l="l"/>
            <a:pathLst>
              <a:path h="10394222" w="17429336">
                <a:moveTo>
                  <a:pt x="0" y="10394222"/>
                </a:moveTo>
                <a:lnTo>
                  <a:pt x="17429336" y="10394222"/>
                </a:lnTo>
                <a:lnTo>
                  <a:pt x="17429336" y="0"/>
                </a:lnTo>
                <a:lnTo>
                  <a:pt x="0" y="0"/>
                </a:lnTo>
                <a:lnTo>
                  <a:pt x="0" y="10394222"/>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4" id="4"/>
          <p:cNvSpPr/>
          <p:nvPr/>
        </p:nvSpPr>
        <p:spPr>
          <a:xfrm flipV="true">
            <a:off x="1714629" y="9072441"/>
            <a:ext cx="4055161" cy="14287"/>
          </a:xfrm>
          <a:prstGeom prst="line">
            <a:avLst/>
          </a:prstGeom>
          <a:ln cap="flat" w="9525">
            <a:solidFill>
              <a:srgbClr val="253439"/>
            </a:solidFill>
            <a:prstDash val="solid"/>
            <a:headEnd type="none" len="sm" w="sm"/>
            <a:tailEnd type="none" len="sm" w="sm"/>
          </a:ln>
        </p:spPr>
      </p:sp>
      <p:sp>
        <p:nvSpPr>
          <p:cNvPr name="Freeform 5" id="5"/>
          <p:cNvSpPr/>
          <p:nvPr/>
        </p:nvSpPr>
        <p:spPr>
          <a:xfrm flipH="false" flipV="false" rot="0">
            <a:off x="5891478" y="8621987"/>
            <a:ext cx="403543" cy="403543"/>
          </a:xfrm>
          <a:custGeom>
            <a:avLst/>
            <a:gdLst/>
            <a:ahLst/>
            <a:cxnLst/>
            <a:rect r="r" b="b" t="t" l="l"/>
            <a:pathLst>
              <a:path h="403543" w="403543">
                <a:moveTo>
                  <a:pt x="0" y="0"/>
                </a:moveTo>
                <a:lnTo>
                  <a:pt x="403543" y="0"/>
                </a:lnTo>
                <a:lnTo>
                  <a:pt x="403543" y="403542"/>
                </a:lnTo>
                <a:lnTo>
                  <a:pt x="0" y="40354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2335791" y="5305133"/>
            <a:ext cx="12080610" cy="2032635"/>
          </a:xfrm>
          <a:prstGeom prst="rect">
            <a:avLst/>
          </a:prstGeom>
        </p:spPr>
        <p:txBody>
          <a:bodyPr anchor="t" rtlCol="false" tIns="0" lIns="0" bIns="0" rIns="0">
            <a:spAutoFit/>
          </a:bodyPr>
          <a:lstStyle/>
          <a:p>
            <a:pPr algn="ctr">
              <a:lnSpc>
                <a:spcPts val="5279"/>
              </a:lnSpc>
            </a:pPr>
            <a:r>
              <a:rPr lang="en-US" b="true" sz="4799">
                <a:solidFill>
                  <a:srgbClr val="13538A"/>
                </a:solidFill>
                <a:latin typeface="Arial Bold"/>
                <a:ea typeface="Arial Bold"/>
                <a:cs typeface="Arial Bold"/>
                <a:sym typeface="Arial Bold"/>
              </a:rPr>
              <a:t>PHÂN TÍCH </a:t>
            </a:r>
            <a:r>
              <a:rPr lang="en-US" b="true" sz="4799">
                <a:solidFill>
                  <a:srgbClr val="13538A"/>
                </a:solidFill>
                <a:latin typeface="Arial Bold"/>
                <a:ea typeface="Arial Bold"/>
                <a:cs typeface="Arial Bold"/>
                <a:sym typeface="Arial Bold"/>
              </a:rPr>
              <a:t>HỆ THỐNG THÔNG TIN  </a:t>
            </a:r>
          </a:p>
          <a:p>
            <a:pPr algn="ctr" marL="0" indent="0" lvl="0">
              <a:lnSpc>
                <a:spcPts val="5279"/>
              </a:lnSpc>
            </a:pPr>
            <a:r>
              <a:rPr lang="en-US" b="true" sz="4799">
                <a:solidFill>
                  <a:srgbClr val="13538A"/>
                </a:solidFill>
                <a:latin typeface="Arial Bold"/>
                <a:ea typeface="Arial Bold"/>
                <a:cs typeface="Arial Bold"/>
                <a:sym typeface="Arial Bold"/>
              </a:rPr>
              <a:t>QUẢN LÝ &amp; ĐỀ XUẤT CHUYỂN ĐỔI SỐ CHO SACO  </a:t>
            </a:r>
          </a:p>
        </p:txBody>
      </p:sp>
      <p:sp>
        <p:nvSpPr>
          <p:cNvPr name="TextBox 7" id="7"/>
          <p:cNvSpPr txBox="true"/>
          <p:nvPr/>
        </p:nvSpPr>
        <p:spPr>
          <a:xfrm rot="0">
            <a:off x="1714629" y="8631512"/>
            <a:ext cx="4424794" cy="312899"/>
          </a:xfrm>
          <a:prstGeom prst="rect">
            <a:avLst/>
          </a:prstGeom>
        </p:spPr>
        <p:txBody>
          <a:bodyPr anchor="t" rtlCol="false" tIns="0" lIns="0" bIns="0" rIns="0">
            <a:spAutoFit/>
          </a:bodyPr>
          <a:lstStyle/>
          <a:p>
            <a:pPr algn="l">
              <a:lnSpc>
                <a:spcPts val="2351"/>
              </a:lnSpc>
            </a:pPr>
            <a:r>
              <a:rPr lang="en-US" sz="2137" spc="181" b="true">
                <a:solidFill>
                  <a:srgbClr val="13538A"/>
                </a:solidFill>
                <a:latin typeface="Arial Bold"/>
                <a:ea typeface="Arial Bold"/>
                <a:cs typeface="Arial Bold"/>
                <a:sym typeface="Arial Bold"/>
              </a:rPr>
              <a:t>LÂM HUỆ NHUNG</a:t>
            </a:r>
          </a:p>
        </p:txBody>
      </p:sp>
      <p:sp>
        <p:nvSpPr>
          <p:cNvPr name="Freeform 8" id="8"/>
          <p:cNvSpPr/>
          <p:nvPr/>
        </p:nvSpPr>
        <p:spPr>
          <a:xfrm flipH="false" flipV="false" rot="0">
            <a:off x="7338607" y="481336"/>
            <a:ext cx="3559133" cy="1005340"/>
          </a:xfrm>
          <a:custGeom>
            <a:avLst/>
            <a:gdLst/>
            <a:ahLst/>
            <a:cxnLst/>
            <a:rect r="r" b="b" t="t" l="l"/>
            <a:pathLst>
              <a:path h="1005340" w="3559133">
                <a:moveTo>
                  <a:pt x="0" y="0"/>
                </a:moveTo>
                <a:lnTo>
                  <a:pt x="3559134" y="0"/>
                </a:lnTo>
                <a:lnTo>
                  <a:pt x="3559134" y="1005339"/>
                </a:lnTo>
                <a:lnTo>
                  <a:pt x="0" y="1005339"/>
                </a:lnTo>
                <a:lnTo>
                  <a:pt x="0" y="0"/>
                </a:lnTo>
                <a:close/>
              </a:path>
            </a:pathLst>
          </a:custGeom>
          <a:blipFill>
            <a:blip r:embed="rId6"/>
            <a:stretch>
              <a:fillRect l="0" t="0" r="0" b="0"/>
            </a:stretch>
          </a:blipFill>
        </p:spPr>
      </p:sp>
      <p:sp>
        <p:nvSpPr>
          <p:cNvPr name="TextBox 9" id="9"/>
          <p:cNvSpPr txBox="true"/>
          <p:nvPr/>
        </p:nvSpPr>
        <p:spPr>
          <a:xfrm rot="0">
            <a:off x="4948656" y="4289425"/>
            <a:ext cx="6854880" cy="812800"/>
          </a:xfrm>
          <a:prstGeom prst="rect">
            <a:avLst/>
          </a:prstGeom>
        </p:spPr>
        <p:txBody>
          <a:bodyPr anchor="t" rtlCol="false" tIns="0" lIns="0" bIns="0" rIns="0">
            <a:spAutoFit/>
          </a:bodyPr>
          <a:lstStyle/>
          <a:p>
            <a:pPr algn="ctr" marL="0" indent="0" lvl="0">
              <a:lnSpc>
                <a:spcPts val="6050"/>
              </a:lnSpc>
            </a:pPr>
            <a:r>
              <a:rPr lang="en-US" b="true" sz="5500">
                <a:solidFill>
                  <a:srgbClr val="13538A"/>
                </a:solidFill>
                <a:latin typeface="Arial Bold"/>
                <a:ea typeface="Arial Bold"/>
                <a:cs typeface="Arial Bold"/>
                <a:sym typeface="Arial Bold"/>
              </a:rPr>
              <a:t>PROJECT</a:t>
            </a:r>
            <a:r>
              <a:rPr lang="en-US" b="true" sz="5500">
                <a:solidFill>
                  <a:srgbClr val="13538A"/>
                </a:solidFill>
                <a:latin typeface="Arial Bold"/>
                <a:ea typeface="Arial Bold"/>
                <a:cs typeface="Arial Bold"/>
                <a:sym typeface="Arial Bold"/>
              </a:rPr>
              <a:t>:</a:t>
            </a:r>
          </a:p>
        </p:txBody>
      </p:sp>
      <p:sp>
        <p:nvSpPr>
          <p:cNvPr name="TextBox 10" id="10"/>
          <p:cNvSpPr txBox="true"/>
          <p:nvPr/>
        </p:nvSpPr>
        <p:spPr>
          <a:xfrm rot="0">
            <a:off x="4521395" y="2508422"/>
            <a:ext cx="8339036" cy="1038225"/>
          </a:xfrm>
          <a:prstGeom prst="rect">
            <a:avLst/>
          </a:prstGeom>
        </p:spPr>
        <p:txBody>
          <a:bodyPr anchor="t" rtlCol="false" tIns="0" lIns="0" bIns="0" rIns="0">
            <a:spAutoFit/>
          </a:bodyPr>
          <a:lstStyle/>
          <a:p>
            <a:pPr algn="ctr">
              <a:lnSpc>
                <a:spcPts val="4199"/>
              </a:lnSpc>
              <a:spcBef>
                <a:spcPct val="0"/>
              </a:spcBef>
            </a:pPr>
            <a:r>
              <a:rPr lang="en-US" sz="2999">
                <a:solidFill>
                  <a:srgbClr val="13538A"/>
                </a:solidFill>
                <a:latin typeface="Arial"/>
                <a:ea typeface="Arial"/>
                <a:cs typeface="Arial"/>
                <a:sym typeface="Arial"/>
              </a:rPr>
              <a:t>“SACO gặp khó khăn hậu COVID-19 và hệ thống lỗi thời – tôi giải quyết thế nào?”</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12024260" y="1028700"/>
            <a:ext cx="5235040" cy="4114800"/>
          </a:xfrm>
          <a:prstGeom prst="rect">
            <a:avLst/>
          </a:prstGeom>
          <a:solidFill>
            <a:srgbClr val="2C7ECC"/>
          </a:solidFill>
        </p:spPr>
      </p:sp>
      <p:sp>
        <p:nvSpPr>
          <p:cNvPr name="AutoShape 3" id="3"/>
          <p:cNvSpPr/>
          <p:nvPr/>
        </p:nvSpPr>
        <p:spPr>
          <a:xfrm rot="0">
            <a:off x="1028700" y="1921381"/>
            <a:ext cx="15434870" cy="5891627"/>
          </a:xfrm>
          <a:prstGeom prst="rect">
            <a:avLst/>
          </a:prstGeom>
          <a:solidFill>
            <a:srgbClr val="085FAA"/>
          </a:solidFill>
        </p:spPr>
      </p:sp>
      <p:sp>
        <p:nvSpPr>
          <p:cNvPr name="TextBox 4" id="4"/>
          <p:cNvSpPr txBox="true"/>
          <p:nvPr/>
        </p:nvSpPr>
        <p:spPr>
          <a:xfrm rot="0">
            <a:off x="2194028" y="4481546"/>
            <a:ext cx="11204881" cy="1053465"/>
          </a:xfrm>
          <a:prstGeom prst="rect">
            <a:avLst/>
          </a:prstGeom>
        </p:spPr>
        <p:txBody>
          <a:bodyPr anchor="t" rtlCol="false" tIns="0" lIns="0" bIns="0" rIns="0">
            <a:spAutoFit/>
          </a:bodyPr>
          <a:lstStyle/>
          <a:p>
            <a:pPr algn="l">
              <a:lnSpc>
                <a:spcPts val="7979"/>
              </a:lnSpc>
            </a:pPr>
            <a:r>
              <a:rPr lang="en-US" sz="6999" spc="69" b="true">
                <a:solidFill>
                  <a:srgbClr val="FFFFFF"/>
                </a:solidFill>
                <a:latin typeface="Arial Bold"/>
                <a:ea typeface="Arial Bold"/>
                <a:cs typeface="Arial Bold"/>
                <a:sym typeface="Arial Bold"/>
              </a:rPr>
              <a:t>ĐỀ XUẤT GIẢI PHÁP</a:t>
            </a:r>
          </a:p>
        </p:txBody>
      </p:sp>
      <p:sp>
        <p:nvSpPr>
          <p:cNvPr name="AutoShape 5" id="5"/>
          <p:cNvSpPr/>
          <p:nvPr/>
        </p:nvSpPr>
        <p:spPr>
          <a:xfrm rot="0">
            <a:off x="0" y="9023082"/>
            <a:ext cx="7796469" cy="66577"/>
          </a:xfrm>
          <a:prstGeom prst="rect">
            <a:avLst/>
          </a:prstGeom>
          <a:solidFill>
            <a:srgbClr val="E12424"/>
          </a:solidFill>
        </p:spPr>
      </p:sp>
      <p:sp>
        <p:nvSpPr>
          <p:cNvPr name="Freeform 6" id="6"/>
          <p:cNvSpPr/>
          <p:nvPr/>
        </p:nvSpPr>
        <p:spPr>
          <a:xfrm flipH="false" flipV="false" rot="0">
            <a:off x="11418242" y="8264704"/>
            <a:ext cx="5841058" cy="1649909"/>
          </a:xfrm>
          <a:custGeom>
            <a:avLst/>
            <a:gdLst/>
            <a:ahLst/>
            <a:cxnLst/>
            <a:rect r="r" b="b" t="t" l="l"/>
            <a:pathLst>
              <a:path h="1649909" w="5841058">
                <a:moveTo>
                  <a:pt x="0" y="0"/>
                </a:moveTo>
                <a:lnTo>
                  <a:pt x="5841058" y="0"/>
                </a:lnTo>
                <a:lnTo>
                  <a:pt x="5841058" y="1649909"/>
                </a:lnTo>
                <a:lnTo>
                  <a:pt x="0" y="1649909"/>
                </a:lnTo>
                <a:lnTo>
                  <a:pt x="0" y="0"/>
                </a:lnTo>
                <a:close/>
              </a:path>
            </a:pathLst>
          </a:custGeom>
          <a:blipFill>
            <a:blip r:embed="rId2"/>
            <a:stretch>
              <a:fillRect l="0" t="0" r="0" b="0"/>
            </a:stretch>
          </a:blipFill>
        </p:spPr>
      </p:sp>
      <p:sp>
        <p:nvSpPr>
          <p:cNvPr name="TextBox 7" id="7"/>
          <p:cNvSpPr txBox="true"/>
          <p:nvPr/>
        </p:nvSpPr>
        <p:spPr>
          <a:xfrm rot="0">
            <a:off x="2194028" y="2598103"/>
            <a:ext cx="1697236" cy="1566544"/>
          </a:xfrm>
          <a:prstGeom prst="rect">
            <a:avLst/>
          </a:prstGeom>
        </p:spPr>
        <p:txBody>
          <a:bodyPr anchor="t" rtlCol="false" tIns="0" lIns="0" bIns="0" rIns="0">
            <a:spAutoFit/>
          </a:bodyPr>
          <a:lstStyle/>
          <a:p>
            <a:pPr algn="l">
              <a:lnSpc>
                <a:spcPts val="12880"/>
              </a:lnSpc>
            </a:pPr>
            <a:r>
              <a:rPr lang="en-US" sz="9200" b="true">
                <a:solidFill>
                  <a:srgbClr val="F25D23"/>
                </a:solidFill>
                <a:latin typeface="Noto Sans Bold"/>
                <a:ea typeface="Noto Sans Bold"/>
                <a:cs typeface="Noto Sans Bold"/>
                <a:sym typeface="Noto Sans Bold"/>
              </a:rPr>
              <a:t>III.</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253439"/>
        </a:solidFill>
      </p:bgPr>
    </p:bg>
    <p:spTree>
      <p:nvGrpSpPr>
        <p:cNvPr id="1" name=""/>
        <p:cNvGrpSpPr/>
        <p:nvPr/>
      </p:nvGrpSpPr>
      <p:grpSpPr>
        <a:xfrm>
          <a:off x="0" y="0"/>
          <a:ext cx="0" cy="0"/>
          <a:chOff x="0" y="0"/>
          <a:chExt cx="0" cy="0"/>
        </a:xfrm>
      </p:grpSpPr>
      <p:sp>
        <p:nvSpPr>
          <p:cNvPr name="Freeform 2" id="2"/>
          <p:cNvSpPr/>
          <p:nvPr/>
        </p:nvSpPr>
        <p:spPr>
          <a:xfrm flipH="false" flipV="false" rot="3791821">
            <a:off x="-4090527" y="1974085"/>
            <a:ext cx="14579653" cy="8694775"/>
          </a:xfrm>
          <a:custGeom>
            <a:avLst/>
            <a:gdLst/>
            <a:ahLst/>
            <a:cxnLst/>
            <a:rect r="r" b="b" t="t" l="l"/>
            <a:pathLst>
              <a:path h="8694775" w="14579653">
                <a:moveTo>
                  <a:pt x="0" y="0"/>
                </a:moveTo>
                <a:lnTo>
                  <a:pt x="14579652" y="0"/>
                </a:lnTo>
                <a:lnTo>
                  <a:pt x="14579652" y="8694775"/>
                </a:lnTo>
                <a:lnTo>
                  <a:pt x="0" y="869477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041036" y="2134403"/>
            <a:ext cx="20370072" cy="6018193"/>
            <a:chOff x="0" y="0"/>
            <a:chExt cx="5364957" cy="1585039"/>
          </a:xfrm>
        </p:grpSpPr>
        <p:sp>
          <p:nvSpPr>
            <p:cNvPr name="Freeform 4" id="4"/>
            <p:cNvSpPr/>
            <p:nvPr/>
          </p:nvSpPr>
          <p:spPr>
            <a:xfrm flipH="false" flipV="false" rot="0">
              <a:off x="0" y="0"/>
              <a:ext cx="5364957" cy="1585039"/>
            </a:xfrm>
            <a:custGeom>
              <a:avLst/>
              <a:gdLst/>
              <a:ahLst/>
              <a:cxnLst/>
              <a:rect r="r" b="b" t="t" l="l"/>
              <a:pathLst>
                <a:path h="1585039" w="5364957">
                  <a:moveTo>
                    <a:pt x="0" y="0"/>
                  </a:moveTo>
                  <a:lnTo>
                    <a:pt x="5364957" y="0"/>
                  </a:lnTo>
                  <a:lnTo>
                    <a:pt x="5364957" y="1585039"/>
                  </a:lnTo>
                  <a:lnTo>
                    <a:pt x="0" y="1585039"/>
                  </a:lnTo>
                  <a:close/>
                </a:path>
              </a:pathLst>
            </a:custGeom>
            <a:gradFill rotWithShape="true">
              <a:gsLst>
                <a:gs pos="0">
                  <a:srgbClr val="FDF7EF">
                    <a:alpha val="100000"/>
                  </a:srgbClr>
                </a:gs>
                <a:gs pos="100000">
                  <a:srgbClr val="FFFFFF">
                    <a:alpha val="100000"/>
                  </a:srgbClr>
                </a:gs>
              </a:gsLst>
              <a:lin ang="0"/>
            </a:gradFill>
          </p:spPr>
        </p:sp>
        <p:sp>
          <p:nvSpPr>
            <p:cNvPr name="TextBox 5" id="5"/>
            <p:cNvSpPr txBox="true"/>
            <p:nvPr/>
          </p:nvSpPr>
          <p:spPr>
            <a:xfrm>
              <a:off x="0" y="0"/>
              <a:ext cx="5364957" cy="1585039"/>
            </a:xfrm>
            <a:prstGeom prst="rect">
              <a:avLst/>
            </a:prstGeom>
          </p:spPr>
          <p:txBody>
            <a:bodyPr anchor="ctr" rtlCol="false" tIns="50800" lIns="50800" bIns="50800" rIns="50800"/>
            <a:lstStyle/>
            <a:p>
              <a:pPr algn="ctr">
                <a:lnSpc>
                  <a:spcPts val="1869"/>
                </a:lnSpc>
              </a:pPr>
            </a:p>
          </p:txBody>
        </p:sp>
      </p:grpSp>
      <p:sp>
        <p:nvSpPr>
          <p:cNvPr name="AutoShape 6" id="6"/>
          <p:cNvSpPr/>
          <p:nvPr/>
        </p:nvSpPr>
        <p:spPr>
          <a:xfrm>
            <a:off x="7995049" y="3254121"/>
            <a:ext cx="0" cy="4106023"/>
          </a:xfrm>
          <a:prstGeom prst="line">
            <a:avLst/>
          </a:prstGeom>
          <a:ln cap="flat" w="133350">
            <a:solidFill>
              <a:srgbClr val="D15353"/>
            </a:solidFill>
            <a:prstDash val="solid"/>
            <a:headEnd type="none" len="sm" w="sm"/>
            <a:tailEnd type="none" len="sm" w="sm"/>
          </a:ln>
        </p:spPr>
      </p:sp>
      <p:sp>
        <p:nvSpPr>
          <p:cNvPr name="Freeform 7" id="7"/>
          <p:cNvSpPr/>
          <p:nvPr/>
        </p:nvSpPr>
        <p:spPr>
          <a:xfrm flipH="false" flipV="false" rot="0">
            <a:off x="9717836" y="2473400"/>
            <a:ext cx="7120267" cy="5340201"/>
          </a:xfrm>
          <a:custGeom>
            <a:avLst/>
            <a:gdLst/>
            <a:ahLst/>
            <a:cxnLst/>
            <a:rect r="r" b="b" t="t" l="l"/>
            <a:pathLst>
              <a:path h="5340201" w="7120267">
                <a:moveTo>
                  <a:pt x="0" y="0"/>
                </a:moveTo>
                <a:lnTo>
                  <a:pt x="7120267" y="0"/>
                </a:lnTo>
                <a:lnTo>
                  <a:pt x="7120267" y="5340200"/>
                </a:lnTo>
                <a:lnTo>
                  <a:pt x="0" y="5340200"/>
                </a:lnTo>
                <a:lnTo>
                  <a:pt x="0" y="0"/>
                </a:lnTo>
                <a:close/>
              </a:path>
            </a:pathLst>
          </a:custGeom>
          <a:blipFill>
            <a:blip r:embed="rId4"/>
            <a:stretch>
              <a:fillRect l="0" t="0" r="0" b="0"/>
            </a:stretch>
          </a:blipFill>
        </p:spPr>
      </p:sp>
      <p:sp>
        <p:nvSpPr>
          <p:cNvPr name="TextBox 8" id="8"/>
          <p:cNvSpPr txBox="true"/>
          <p:nvPr/>
        </p:nvSpPr>
        <p:spPr>
          <a:xfrm rot="0">
            <a:off x="2529757" y="5057775"/>
            <a:ext cx="3741267" cy="841374"/>
          </a:xfrm>
          <a:prstGeom prst="rect">
            <a:avLst/>
          </a:prstGeom>
        </p:spPr>
        <p:txBody>
          <a:bodyPr anchor="t" rtlCol="false" tIns="0" lIns="0" bIns="0" rIns="0">
            <a:spAutoFit/>
          </a:bodyPr>
          <a:lstStyle/>
          <a:p>
            <a:pPr algn="ctr">
              <a:lnSpc>
                <a:spcPts val="6650"/>
              </a:lnSpc>
            </a:pPr>
            <a:r>
              <a:rPr lang="en-US" b="true" sz="5000">
                <a:solidFill>
                  <a:srgbClr val="000000"/>
                </a:solidFill>
                <a:latin typeface="Arial Bold"/>
                <a:ea typeface="Arial Bold"/>
                <a:cs typeface="Arial Bold"/>
                <a:sym typeface="Arial Bold"/>
              </a:rPr>
              <a:t>ZOHO ONE</a:t>
            </a:r>
          </a:p>
        </p:txBody>
      </p:sp>
      <p:sp>
        <p:nvSpPr>
          <p:cNvPr name="TextBox 9" id="9"/>
          <p:cNvSpPr txBox="true"/>
          <p:nvPr/>
        </p:nvSpPr>
        <p:spPr>
          <a:xfrm rot="0">
            <a:off x="1333282" y="3408228"/>
            <a:ext cx="6337699" cy="1031876"/>
          </a:xfrm>
          <a:prstGeom prst="rect">
            <a:avLst/>
          </a:prstGeom>
        </p:spPr>
        <p:txBody>
          <a:bodyPr anchor="t" rtlCol="false" tIns="0" lIns="0" bIns="0" rIns="0">
            <a:spAutoFit/>
          </a:bodyPr>
          <a:lstStyle/>
          <a:p>
            <a:pPr algn="r">
              <a:lnSpc>
                <a:spcPts val="7700"/>
              </a:lnSpc>
            </a:pPr>
            <a:r>
              <a:rPr lang="en-US" b="true" sz="7000" spc="224">
                <a:solidFill>
                  <a:srgbClr val="000000"/>
                </a:solidFill>
                <a:latin typeface="Arial Bold"/>
                <a:ea typeface="Arial Bold"/>
                <a:cs typeface="Arial Bold"/>
                <a:sym typeface="Arial Bold"/>
              </a:rPr>
              <a:t>GIẢI PHÁP 1: </a:t>
            </a:r>
          </a:p>
        </p:txBody>
      </p:sp>
      <p:sp>
        <p:nvSpPr>
          <p:cNvPr name="TextBox 10" id="10"/>
          <p:cNvSpPr txBox="true"/>
          <p:nvPr/>
        </p:nvSpPr>
        <p:spPr>
          <a:xfrm rot="0">
            <a:off x="6101558" y="5086350"/>
            <a:ext cx="338931" cy="415289"/>
          </a:xfrm>
          <a:prstGeom prst="rect">
            <a:avLst/>
          </a:prstGeom>
        </p:spPr>
        <p:txBody>
          <a:bodyPr anchor="t" rtlCol="false" tIns="0" lIns="0" bIns="0" rIns="0">
            <a:spAutoFit/>
          </a:bodyPr>
          <a:lstStyle/>
          <a:p>
            <a:pPr algn="ctr">
              <a:lnSpc>
                <a:spcPts val="3360"/>
              </a:lnSpc>
            </a:pPr>
            <a:r>
              <a:rPr lang="en-US" sz="2400">
                <a:solidFill>
                  <a:srgbClr val="000000"/>
                </a:solidFill>
                <a:latin typeface="Arial"/>
                <a:ea typeface="Arial"/>
                <a:cs typeface="Arial"/>
                <a:sym typeface="Arial"/>
              </a:rPr>
              <a:t>[1]</a:t>
            </a:r>
          </a:p>
        </p:txBody>
      </p:sp>
      <p:sp>
        <p:nvSpPr>
          <p:cNvPr name="TextBox 11" id="11"/>
          <p:cNvSpPr txBox="true"/>
          <p:nvPr/>
        </p:nvSpPr>
        <p:spPr>
          <a:xfrm rot="0">
            <a:off x="409268" y="9069705"/>
            <a:ext cx="2626221" cy="415289"/>
          </a:xfrm>
          <a:prstGeom prst="rect">
            <a:avLst/>
          </a:prstGeom>
        </p:spPr>
        <p:txBody>
          <a:bodyPr anchor="t" rtlCol="false" tIns="0" lIns="0" bIns="0" rIns="0">
            <a:spAutoFit/>
          </a:bodyPr>
          <a:lstStyle/>
          <a:p>
            <a:pPr algn="ctr">
              <a:lnSpc>
                <a:spcPts val="3360"/>
              </a:lnSpc>
            </a:pPr>
            <a:r>
              <a:rPr lang="en-US" sz="2400">
                <a:solidFill>
                  <a:srgbClr val="FFFFEF"/>
                </a:solidFill>
                <a:latin typeface="Arial"/>
                <a:ea typeface="Arial"/>
                <a:cs typeface="Arial"/>
                <a:sym typeface="Arial"/>
              </a:rPr>
              <a:t>[1] Zoho.com, 2025</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FDF7EF">
                <a:alpha val="100000"/>
              </a:srgbClr>
            </a:gs>
            <a:gs pos="100000">
              <a:srgbClr val="FFFFFF">
                <a:alpha val="100000"/>
              </a:srgbClr>
            </a:gs>
          </a:gsLst>
          <a:lin ang="0"/>
        </a:gradFill>
      </p:bgPr>
    </p:bg>
    <p:spTree>
      <p:nvGrpSpPr>
        <p:cNvPr id="1" name=""/>
        <p:cNvGrpSpPr/>
        <p:nvPr/>
      </p:nvGrpSpPr>
      <p:grpSpPr>
        <a:xfrm>
          <a:off x="0" y="0"/>
          <a:ext cx="0" cy="0"/>
          <a:chOff x="0" y="0"/>
          <a:chExt cx="0" cy="0"/>
        </a:xfrm>
      </p:grpSpPr>
      <p:sp>
        <p:nvSpPr>
          <p:cNvPr name="TextBox 2" id="2"/>
          <p:cNvSpPr txBox="true"/>
          <p:nvPr/>
        </p:nvSpPr>
        <p:spPr>
          <a:xfrm rot="0">
            <a:off x="2832170" y="1412625"/>
            <a:ext cx="9454479" cy="827026"/>
          </a:xfrm>
          <a:prstGeom prst="rect">
            <a:avLst/>
          </a:prstGeom>
        </p:spPr>
        <p:txBody>
          <a:bodyPr anchor="t" rtlCol="false" tIns="0" lIns="0" bIns="0" rIns="0">
            <a:spAutoFit/>
          </a:bodyPr>
          <a:lstStyle/>
          <a:p>
            <a:pPr algn="l">
              <a:lnSpc>
                <a:spcPts val="6148"/>
              </a:lnSpc>
            </a:pPr>
            <a:r>
              <a:rPr lang="en-US" b="true" sz="5800">
                <a:solidFill>
                  <a:srgbClr val="13538A"/>
                </a:solidFill>
                <a:latin typeface="Arial Bold"/>
                <a:ea typeface="Arial Bold"/>
                <a:cs typeface="Arial Bold"/>
                <a:sym typeface="Arial Bold"/>
              </a:rPr>
              <a:t>1.1. PHƯƠNG PHÁP LUẬN</a:t>
            </a:r>
          </a:p>
        </p:txBody>
      </p:sp>
      <p:sp>
        <p:nvSpPr>
          <p:cNvPr name="TextBox 3" id="3"/>
          <p:cNvSpPr txBox="true"/>
          <p:nvPr/>
        </p:nvSpPr>
        <p:spPr>
          <a:xfrm rot="0">
            <a:off x="2832170" y="2693100"/>
            <a:ext cx="12567684" cy="1080642"/>
          </a:xfrm>
          <a:prstGeom prst="rect">
            <a:avLst/>
          </a:prstGeom>
        </p:spPr>
        <p:txBody>
          <a:bodyPr anchor="t" rtlCol="false" tIns="0" lIns="0" bIns="0" rIns="0">
            <a:spAutoFit/>
          </a:bodyPr>
          <a:lstStyle/>
          <a:p>
            <a:pPr algn="l">
              <a:lnSpc>
                <a:spcPts val="4256"/>
              </a:lnSpc>
            </a:pPr>
            <a:r>
              <a:rPr lang="en-US" sz="3200" spc="102">
                <a:solidFill>
                  <a:srgbClr val="000000"/>
                </a:solidFill>
                <a:latin typeface="Arial"/>
                <a:ea typeface="Arial"/>
                <a:cs typeface="Arial"/>
                <a:sym typeface="Arial"/>
              </a:rPr>
              <a:t>KẾT HỢP HAI PHƯƠNG PHÁP LUẬN: </a:t>
            </a:r>
            <a:r>
              <a:rPr lang="en-US" b="true" sz="3200" spc="102">
                <a:solidFill>
                  <a:srgbClr val="000000"/>
                </a:solidFill>
                <a:latin typeface="Arial Bold"/>
                <a:ea typeface="Arial Bold"/>
                <a:cs typeface="Arial Bold"/>
                <a:sym typeface="Arial Bold"/>
              </a:rPr>
              <a:t>AGILE </a:t>
            </a:r>
            <a:r>
              <a:rPr lang="en-US" sz="3200" spc="102">
                <a:solidFill>
                  <a:srgbClr val="000000"/>
                </a:solidFill>
                <a:latin typeface="Arial"/>
                <a:ea typeface="Arial"/>
                <a:cs typeface="Arial"/>
                <a:sym typeface="Arial"/>
              </a:rPr>
              <a:t>VÀ </a:t>
            </a:r>
            <a:r>
              <a:rPr lang="en-US" b="true" sz="3200" spc="102">
                <a:solidFill>
                  <a:srgbClr val="000000"/>
                </a:solidFill>
                <a:latin typeface="Arial Bold"/>
                <a:ea typeface="Arial Bold"/>
                <a:cs typeface="Arial Bold"/>
                <a:sym typeface="Arial Bold"/>
              </a:rPr>
              <a:t>SSADM </a:t>
            </a:r>
            <a:r>
              <a:rPr lang="en-US" sz="3200" spc="102">
                <a:solidFill>
                  <a:srgbClr val="000000"/>
                </a:solidFill>
                <a:latin typeface="Arial"/>
                <a:ea typeface="Arial"/>
                <a:cs typeface="Arial"/>
                <a:sym typeface="Arial"/>
              </a:rPr>
              <a:t>(STRUCTURED SYSTEMS ANALYSIS AND DESIGN METHOD)</a:t>
            </a:r>
          </a:p>
        </p:txBody>
      </p:sp>
      <p:sp>
        <p:nvSpPr>
          <p:cNvPr name="AutoShape 4" id="4"/>
          <p:cNvSpPr/>
          <p:nvPr/>
        </p:nvSpPr>
        <p:spPr>
          <a:xfrm>
            <a:off x="2369958" y="1535019"/>
            <a:ext cx="0" cy="2029276"/>
          </a:xfrm>
          <a:prstGeom prst="line">
            <a:avLst/>
          </a:prstGeom>
          <a:ln cap="flat" w="133350">
            <a:solidFill>
              <a:srgbClr val="D15353"/>
            </a:solidFill>
            <a:prstDash val="solid"/>
            <a:headEnd type="none" len="sm" w="sm"/>
            <a:tailEnd type="none" len="sm" w="sm"/>
          </a:ln>
        </p:spPr>
      </p:sp>
      <p:sp>
        <p:nvSpPr>
          <p:cNvPr name="Freeform 5" id="5"/>
          <p:cNvSpPr/>
          <p:nvPr/>
        </p:nvSpPr>
        <p:spPr>
          <a:xfrm flipH="false" flipV="false" rot="-10800000">
            <a:off x="10970286" y="-289888"/>
            <a:ext cx="11173984" cy="7393795"/>
          </a:xfrm>
          <a:custGeom>
            <a:avLst/>
            <a:gdLst/>
            <a:ahLst/>
            <a:cxnLst/>
            <a:rect r="r" b="b" t="t" l="l"/>
            <a:pathLst>
              <a:path h="7393795" w="11173984">
                <a:moveTo>
                  <a:pt x="0" y="0"/>
                </a:moveTo>
                <a:lnTo>
                  <a:pt x="11173985" y="0"/>
                </a:lnTo>
                <a:lnTo>
                  <a:pt x="11173985" y="7393794"/>
                </a:lnTo>
                <a:lnTo>
                  <a:pt x="0" y="73937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5399854" y="8733067"/>
            <a:ext cx="1859446" cy="525233"/>
          </a:xfrm>
          <a:custGeom>
            <a:avLst/>
            <a:gdLst/>
            <a:ahLst/>
            <a:cxnLst/>
            <a:rect r="r" b="b" t="t" l="l"/>
            <a:pathLst>
              <a:path h="525233" w="1859446">
                <a:moveTo>
                  <a:pt x="0" y="0"/>
                </a:moveTo>
                <a:lnTo>
                  <a:pt x="1859446" y="0"/>
                </a:lnTo>
                <a:lnTo>
                  <a:pt x="1859446" y="525233"/>
                </a:lnTo>
                <a:lnTo>
                  <a:pt x="0" y="525233"/>
                </a:lnTo>
                <a:lnTo>
                  <a:pt x="0" y="0"/>
                </a:lnTo>
                <a:close/>
              </a:path>
            </a:pathLst>
          </a:custGeom>
          <a:blipFill>
            <a:blip r:embed="rId4"/>
            <a:stretch>
              <a:fillRect l="0" t="0" r="0" b="0"/>
            </a:stretch>
          </a:blipFill>
        </p:spPr>
      </p:sp>
      <p:sp>
        <p:nvSpPr>
          <p:cNvPr name="TextBox 7" id="7"/>
          <p:cNvSpPr txBox="true"/>
          <p:nvPr/>
        </p:nvSpPr>
        <p:spPr>
          <a:xfrm rot="0">
            <a:off x="2832170" y="4150527"/>
            <a:ext cx="11797220" cy="4011040"/>
          </a:xfrm>
          <a:prstGeom prst="rect">
            <a:avLst/>
          </a:prstGeom>
        </p:spPr>
        <p:txBody>
          <a:bodyPr anchor="t" rtlCol="false" tIns="0" lIns="0" bIns="0" rIns="0">
            <a:spAutoFit/>
          </a:bodyPr>
          <a:lstStyle/>
          <a:p>
            <a:pPr algn="l">
              <a:lnSpc>
                <a:spcPts val="4522"/>
              </a:lnSpc>
            </a:pPr>
            <a:r>
              <a:rPr lang="en-US" sz="3400" spc="108" b="true">
                <a:solidFill>
                  <a:srgbClr val="000000"/>
                </a:solidFill>
                <a:latin typeface="Arial Bold"/>
                <a:ea typeface="Arial Bold"/>
                <a:cs typeface="Arial Bold"/>
                <a:sym typeface="Arial Bold"/>
              </a:rPr>
              <a:t>Zoho One</a:t>
            </a:r>
            <a:r>
              <a:rPr lang="en-US" sz="3400" spc="108">
                <a:solidFill>
                  <a:srgbClr val="000000"/>
                </a:solidFill>
                <a:latin typeface="Arial"/>
                <a:ea typeface="Arial"/>
                <a:cs typeface="Arial"/>
                <a:sym typeface="Arial"/>
              </a:rPr>
              <a:t> là một bộ ứng dụng tích hợp hơn 40 công cụ kinh doanh.</a:t>
            </a:r>
          </a:p>
          <a:p>
            <a:pPr algn="l">
              <a:lnSpc>
                <a:spcPts val="4522"/>
              </a:lnSpc>
            </a:pPr>
          </a:p>
          <a:p>
            <a:pPr algn="l">
              <a:lnSpc>
                <a:spcPts val="4522"/>
              </a:lnSpc>
            </a:pPr>
            <a:r>
              <a:rPr lang="en-US" sz="3400" spc="108" b="true">
                <a:solidFill>
                  <a:srgbClr val="000000"/>
                </a:solidFill>
                <a:latin typeface="Arial Bold"/>
                <a:ea typeface="Arial Bold"/>
                <a:cs typeface="Arial Bold"/>
                <a:sym typeface="Arial Bold"/>
              </a:rPr>
              <a:t>Lợi ích:</a:t>
            </a:r>
            <a:r>
              <a:rPr lang="en-US" sz="3400" spc="108">
                <a:solidFill>
                  <a:srgbClr val="000000"/>
                </a:solidFill>
                <a:latin typeface="Arial"/>
                <a:ea typeface="Arial"/>
                <a:cs typeface="Arial"/>
                <a:sym typeface="Arial"/>
              </a:rPr>
              <a:t> Tích hợp đa lĩnh vực, AI Zia phân tích dữ liệu, bảo mật GDPR/ISO 27001, dễ mở rộng cho cloud VPS/SEO.</a:t>
            </a:r>
          </a:p>
          <a:p>
            <a:pPr algn="l">
              <a:lnSpc>
                <a:spcPts val="4522"/>
              </a:lnSpc>
            </a:pP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FDF7EF">
                <a:alpha val="100000"/>
              </a:srgbClr>
            </a:gs>
            <a:gs pos="100000">
              <a:srgbClr val="FFFFFF">
                <a:alpha val="100000"/>
              </a:srgbClr>
            </a:gs>
          </a:gsLst>
          <a:lin ang="0"/>
        </a:gradFill>
      </p:bgPr>
    </p:bg>
    <p:spTree>
      <p:nvGrpSpPr>
        <p:cNvPr id="1" name=""/>
        <p:cNvGrpSpPr/>
        <p:nvPr/>
      </p:nvGrpSpPr>
      <p:grpSpPr>
        <a:xfrm>
          <a:off x="0" y="0"/>
          <a:ext cx="0" cy="0"/>
          <a:chOff x="0" y="0"/>
          <a:chExt cx="0" cy="0"/>
        </a:xfrm>
      </p:grpSpPr>
      <p:sp>
        <p:nvSpPr>
          <p:cNvPr name="TextBox 2" id="2"/>
          <p:cNvSpPr txBox="true"/>
          <p:nvPr/>
        </p:nvSpPr>
        <p:spPr>
          <a:xfrm rot="0">
            <a:off x="2832170" y="1412625"/>
            <a:ext cx="9454479" cy="827026"/>
          </a:xfrm>
          <a:prstGeom prst="rect">
            <a:avLst/>
          </a:prstGeom>
        </p:spPr>
        <p:txBody>
          <a:bodyPr anchor="t" rtlCol="false" tIns="0" lIns="0" bIns="0" rIns="0">
            <a:spAutoFit/>
          </a:bodyPr>
          <a:lstStyle/>
          <a:p>
            <a:pPr algn="l">
              <a:lnSpc>
                <a:spcPts val="6148"/>
              </a:lnSpc>
            </a:pPr>
            <a:r>
              <a:rPr lang="en-US" b="true" sz="5800">
                <a:solidFill>
                  <a:srgbClr val="13538A"/>
                </a:solidFill>
                <a:latin typeface="Arial Bold"/>
                <a:ea typeface="Arial Bold"/>
                <a:cs typeface="Arial Bold"/>
                <a:sym typeface="Arial Bold"/>
              </a:rPr>
              <a:t>1.2. TRÌNH BÀY GIẢI PHÁP</a:t>
            </a:r>
          </a:p>
        </p:txBody>
      </p:sp>
      <p:sp>
        <p:nvSpPr>
          <p:cNvPr name="AutoShape 3" id="3"/>
          <p:cNvSpPr/>
          <p:nvPr/>
        </p:nvSpPr>
        <p:spPr>
          <a:xfrm>
            <a:off x="2039776" y="1568216"/>
            <a:ext cx="0" cy="2029276"/>
          </a:xfrm>
          <a:prstGeom prst="line">
            <a:avLst/>
          </a:prstGeom>
          <a:ln cap="flat" w="133350">
            <a:solidFill>
              <a:srgbClr val="D15353"/>
            </a:solidFill>
            <a:prstDash val="solid"/>
            <a:headEnd type="none" len="sm" w="sm"/>
            <a:tailEnd type="none" len="sm" w="sm"/>
          </a:ln>
        </p:spPr>
      </p:sp>
      <p:sp>
        <p:nvSpPr>
          <p:cNvPr name="Freeform 4" id="4"/>
          <p:cNvSpPr/>
          <p:nvPr/>
        </p:nvSpPr>
        <p:spPr>
          <a:xfrm flipH="false" flipV="false" rot="-10800000">
            <a:off x="10970286" y="-289888"/>
            <a:ext cx="11173984" cy="7393795"/>
          </a:xfrm>
          <a:custGeom>
            <a:avLst/>
            <a:gdLst/>
            <a:ahLst/>
            <a:cxnLst/>
            <a:rect r="r" b="b" t="t" l="l"/>
            <a:pathLst>
              <a:path h="7393795" w="11173984">
                <a:moveTo>
                  <a:pt x="0" y="0"/>
                </a:moveTo>
                <a:lnTo>
                  <a:pt x="11173985" y="0"/>
                </a:lnTo>
                <a:lnTo>
                  <a:pt x="11173985" y="7393794"/>
                </a:lnTo>
                <a:lnTo>
                  <a:pt x="0" y="73937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5399854" y="8733067"/>
            <a:ext cx="1859446" cy="525233"/>
          </a:xfrm>
          <a:custGeom>
            <a:avLst/>
            <a:gdLst/>
            <a:ahLst/>
            <a:cxnLst/>
            <a:rect r="r" b="b" t="t" l="l"/>
            <a:pathLst>
              <a:path h="525233" w="1859446">
                <a:moveTo>
                  <a:pt x="0" y="0"/>
                </a:moveTo>
                <a:lnTo>
                  <a:pt x="1859446" y="0"/>
                </a:lnTo>
                <a:lnTo>
                  <a:pt x="1859446" y="525233"/>
                </a:lnTo>
                <a:lnTo>
                  <a:pt x="0" y="525233"/>
                </a:lnTo>
                <a:lnTo>
                  <a:pt x="0" y="0"/>
                </a:lnTo>
                <a:close/>
              </a:path>
            </a:pathLst>
          </a:custGeom>
          <a:blipFill>
            <a:blip r:embed="rId4"/>
            <a:stretch>
              <a:fillRect l="0" t="0" r="0" b="0"/>
            </a:stretch>
          </a:blipFill>
        </p:spPr>
      </p:sp>
      <p:sp>
        <p:nvSpPr>
          <p:cNvPr name="TextBox 6" id="6"/>
          <p:cNvSpPr txBox="true"/>
          <p:nvPr/>
        </p:nvSpPr>
        <p:spPr>
          <a:xfrm rot="0">
            <a:off x="2434944" y="2601753"/>
            <a:ext cx="9454479" cy="498602"/>
          </a:xfrm>
          <a:prstGeom prst="rect">
            <a:avLst/>
          </a:prstGeom>
        </p:spPr>
        <p:txBody>
          <a:bodyPr anchor="t" rtlCol="false" tIns="0" lIns="0" bIns="0" rIns="0">
            <a:spAutoFit/>
          </a:bodyPr>
          <a:lstStyle/>
          <a:p>
            <a:pPr algn="l">
              <a:lnSpc>
                <a:spcPts val="3603"/>
              </a:lnSpc>
            </a:pPr>
            <a:r>
              <a:rPr lang="en-US" b="true" sz="3399">
                <a:solidFill>
                  <a:srgbClr val="13538A"/>
                </a:solidFill>
                <a:latin typeface="Arial Bold"/>
                <a:ea typeface="Arial Bold"/>
                <a:cs typeface="Arial Bold"/>
                <a:sym typeface="Arial Bold"/>
              </a:rPr>
              <a:t>CÁC THÀNH PHẦN CỤ THỂ:</a:t>
            </a:r>
          </a:p>
        </p:txBody>
      </p:sp>
      <p:sp>
        <p:nvSpPr>
          <p:cNvPr name="TextBox 7" id="7"/>
          <p:cNvSpPr txBox="true"/>
          <p:nvPr/>
        </p:nvSpPr>
        <p:spPr>
          <a:xfrm rot="0">
            <a:off x="1973101" y="3376731"/>
            <a:ext cx="15056136" cy="5725541"/>
          </a:xfrm>
          <a:prstGeom prst="rect">
            <a:avLst/>
          </a:prstGeom>
        </p:spPr>
        <p:txBody>
          <a:bodyPr anchor="t" rtlCol="false" tIns="0" lIns="0" bIns="0" rIns="0">
            <a:spAutoFit/>
          </a:bodyPr>
          <a:lstStyle/>
          <a:p>
            <a:pPr algn="l" marL="734059" indent="-367030" lvl="1">
              <a:lnSpc>
                <a:spcPts val="4521"/>
              </a:lnSpc>
              <a:buFont typeface="Arial"/>
              <a:buChar char="•"/>
            </a:pPr>
            <a:r>
              <a:rPr lang="en-US" b="true" sz="3399" spc="108">
                <a:solidFill>
                  <a:srgbClr val="000000"/>
                </a:solidFill>
                <a:latin typeface="Arial Bold"/>
                <a:ea typeface="Arial Bold"/>
                <a:cs typeface="Arial Bold"/>
                <a:sym typeface="Arial Bold"/>
              </a:rPr>
              <a:t>Zoho CRM:</a:t>
            </a:r>
            <a:r>
              <a:rPr lang="en-US" sz="3399" spc="108">
                <a:solidFill>
                  <a:srgbClr val="000000"/>
                </a:solidFill>
                <a:latin typeface="Arial"/>
                <a:ea typeface="Arial"/>
                <a:cs typeface="Arial"/>
                <a:sym typeface="Arial"/>
              </a:rPr>
              <a:t> Quản lý quan hệ khách hàng, hỗ trợ mở rộng thị trường.</a:t>
            </a:r>
          </a:p>
          <a:p>
            <a:pPr algn="l" marL="734059" indent="-367030" lvl="1">
              <a:lnSpc>
                <a:spcPts val="4521"/>
              </a:lnSpc>
              <a:buFont typeface="Arial"/>
              <a:buChar char="•"/>
            </a:pPr>
            <a:r>
              <a:rPr lang="en-US" b="true" sz="3399" spc="108">
                <a:solidFill>
                  <a:srgbClr val="000000"/>
                </a:solidFill>
                <a:latin typeface="Arial Bold"/>
                <a:ea typeface="Arial Bold"/>
                <a:cs typeface="Arial Bold"/>
                <a:sym typeface="Arial Bold"/>
              </a:rPr>
              <a:t>Zoho Books:</a:t>
            </a:r>
            <a:r>
              <a:rPr lang="en-US" sz="3399" spc="108">
                <a:solidFill>
                  <a:srgbClr val="000000"/>
                </a:solidFill>
                <a:latin typeface="Arial"/>
                <a:ea typeface="Arial"/>
                <a:cs typeface="Arial"/>
                <a:sym typeface="Arial"/>
              </a:rPr>
              <a:t> Quản lý tài chính và hóa đơn.</a:t>
            </a:r>
          </a:p>
          <a:p>
            <a:pPr algn="l" marL="734059" indent="-367030" lvl="1">
              <a:lnSpc>
                <a:spcPts val="4521"/>
              </a:lnSpc>
              <a:buFont typeface="Arial"/>
              <a:buChar char="•"/>
            </a:pPr>
            <a:r>
              <a:rPr lang="en-US" b="true" sz="3399" spc="108">
                <a:solidFill>
                  <a:srgbClr val="000000"/>
                </a:solidFill>
                <a:latin typeface="Arial Bold"/>
                <a:ea typeface="Arial Bold"/>
                <a:cs typeface="Arial Bold"/>
                <a:sym typeface="Arial Bold"/>
              </a:rPr>
              <a:t>Zoho Commerce:</a:t>
            </a:r>
            <a:r>
              <a:rPr lang="en-US" sz="3399" spc="108">
                <a:solidFill>
                  <a:srgbClr val="000000"/>
                </a:solidFill>
                <a:latin typeface="Arial"/>
                <a:ea typeface="Arial"/>
                <a:cs typeface="Arial"/>
                <a:sym typeface="Arial"/>
              </a:rPr>
              <a:t> Phát triển nền tảng thương mại điện tử.</a:t>
            </a:r>
          </a:p>
          <a:p>
            <a:pPr algn="l" marL="734059" indent="-367030" lvl="1">
              <a:lnSpc>
                <a:spcPts val="4521"/>
              </a:lnSpc>
              <a:buFont typeface="Arial"/>
              <a:buChar char="•"/>
            </a:pPr>
            <a:r>
              <a:rPr lang="en-US" b="true" sz="3399" spc="108">
                <a:solidFill>
                  <a:srgbClr val="000000"/>
                </a:solidFill>
                <a:latin typeface="Arial Bold"/>
                <a:ea typeface="Arial Bold"/>
                <a:cs typeface="Arial Bold"/>
                <a:sym typeface="Arial Bold"/>
              </a:rPr>
              <a:t>Zoho Projects:</a:t>
            </a:r>
            <a:r>
              <a:rPr lang="en-US" sz="3399" spc="108">
                <a:solidFill>
                  <a:srgbClr val="000000"/>
                </a:solidFill>
                <a:latin typeface="Arial"/>
                <a:ea typeface="Arial"/>
                <a:cs typeface="Arial"/>
                <a:sym typeface="Arial"/>
              </a:rPr>
              <a:t> Quản lý dự án thiết kế và phần mềm.</a:t>
            </a:r>
          </a:p>
          <a:p>
            <a:pPr algn="l" marL="734059" indent="-367030" lvl="1">
              <a:lnSpc>
                <a:spcPts val="4521"/>
              </a:lnSpc>
              <a:buFont typeface="Arial"/>
              <a:buChar char="•"/>
            </a:pPr>
            <a:r>
              <a:rPr lang="en-US" b="true" sz="3399" spc="108">
                <a:solidFill>
                  <a:srgbClr val="000000"/>
                </a:solidFill>
                <a:latin typeface="Arial Bold"/>
                <a:ea typeface="Arial Bold"/>
                <a:cs typeface="Arial Bold"/>
                <a:sym typeface="Arial Bold"/>
              </a:rPr>
              <a:t>Zoho People:</a:t>
            </a:r>
            <a:r>
              <a:rPr lang="en-US" sz="3399" spc="108">
                <a:solidFill>
                  <a:srgbClr val="000000"/>
                </a:solidFill>
                <a:latin typeface="Arial"/>
                <a:ea typeface="Arial"/>
                <a:cs typeface="Arial"/>
                <a:sym typeface="Arial"/>
              </a:rPr>
              <a:t> Quản lý</a:t>
            </a:r>
            <a:r>
              <a:rPr lang="en-US" sz="3399" spc="108">
                <a:solidFill>
                  <a:srgbClr val="000000"/>
                </a:solidFill>
                <a:latin typeface="Arial"/>
                <a:ea typeface="Arial"/>
                <a:cs typeface="Arial"/>
                <a:sym typeface="Arial"/>
              </a:rPr>
              <a:t> nhân sự và đào tạo.</a:t>
            </a:r>
          </a:p>
          <a:p>
            <a:pPr algn="l" marL="734059" indent="-367030" lvl="1">
              <a:lnSpc>
                <a:spcPts val="4521"/>
              </a:lnSpc>
              <a:buFont typeface="Arial"/>
              <a:buChar char="•"/>
            </a:pPr>
            <a:r>
              <a:rPr lang="en-US" b="true" sz="3399" spc="108">
                <a:solidFill>
                  <a:srgbClr val="000000"/>
                </a:solidFill>
                <a:latin typeface="Arial Bold"/>
                <a:ea typeface="Arial Bold"/>
                <a:cs typeface="Arial Bold"/>
                <a:sym typeface="Arial Bold"/>
              </a:rPr>
              <a:t>Zoho Desk:</a:t>
            </a:r>
            <a:r>
              <a:rPr lang="en-US" sz="3399" spc="108">
                <a:solidFill>
                  <a:srgbClr val="000000"/>
                </a:solidFill>
                <a:latin typeface="Arial"/>
                <a:ea typeface="Arial"/>
                <a:cs typeface="Arial"/>
                <a:sym typeface="Arial"/>
              </a:rPr>
              <a:t> Hỗ trợ khách hàng và bảo trì IT.</a:t>
            </a:r>
          </a:p>
          <a:p>
            <a:pPr algn="l" marL="734059" indent="-367030" lvl="1">
              <a:lnSpc>
                <a:spcPts val="4521"/>
              </a:lnSpc>
              <a:buFont typeface="Arial"/>
              <a:buChar char="•"/>
            </a:pPr>
            <a:r>
              <a:rPr lang="en-US" b="true" sz="3399" spc="108">
                <a:solidFill>
                  <a:srgbClr val="000000"/>
                </a:solidFill>
                <a:latin typeface="Arial Bold"/>
                <a:ea typeface="Arial Bold"/>
                <a:cs typeface="Arial Bold"/>
                <a:sym typeface="Arial Bold"/>
              </a:rPr>
              <a:t>Zoho Analytics:</a:t>
            </a:r>
            <a:r>
              <a:rPr lang="en-US" sz="3399" spc="108">
                <a:solidFill>
                  <a:srgbClr val="000000"/>
                </a:solidFill>
                <a:latin typeface="Arial"/>
                <a:ea typeface="Arial"/>
                <a:cs typeface="Arial"/>
                <a:sym typeface="Arial"/>
              </a:rPr>
              <a:t> Phân tích dữ liệu bằng AI.</a:t>
            </a:r>
          </a:p>
          <a:p>
            <a:pPr algn="l" marL="734059" indent="-367030" lvl="1">
              <a:lnSpc>
                <a:spcPts val="4521"/>
              </a:lnSpc>
              <a:buFont typeface="Arial"/>
              <a:buChar char="•"/>
            </a:pPr>
            <a:r>
              <a:rPr lang="en-US" b="true" sz="3399" spc="108">
                <a:solidFill>
                  <a:srgbClr val="000000"/>
                </a:solidFill>
                <a:latin typeface="Arial Bold"/>
                <a:ea typeface="Arial Bold"/>
                <a:cs typeface="Arial Bold"/>
                <a:sym typeface="Arial Bold"/>
              </a:rPr>
              <a:t>Zoho Creator:</a:t>
            </a:r>
            <a:r>
              <a:rPr lang="en-US" sz="3399" spc="108">
                <a:solidFill>
                  <a:srgbClr val="000000"/>
                </a:solidFill>
                <a:latin typeface="Arial"/>
                <a:ea typeface="Arial"/>
                <a:cs typeface="Arial"/>
                <a:sym typeface="Arial"/>
              </a:rPr>
              <a:t> Tùy chỉnh ứng dụng cho dịch vụ đám mây.</a:t>
            </a:r>
          </a:p>
          <a:p>
            <a:pPr algn="l" marL="734059" indent="-367030" lvl="1">
              <a:lnSpc>
                <a:spcPts val="4521"/>
              </a:lnSpc>
              <a:buFont typeface="Arial"/>
              <a:buChar char="•"/>
            </a:pPr>
            <a:r>
              <a:rPr lang="en-US" b="true" sz="3399" spc="108">
                <a:solidFill>
                  <a:srgbClr val="000000"/>
                </a:solidFill>
                <a:latin typeface="Arial Bold"/>
                <a:ea typeface="Arial Bold"/>
                <a:cs typeface="Arial Bold"/>
                <a:sym typeface="Arial Bold"/>
              </a:rPr>
              <a:t>Zoho Vault &amp; Flow:</a:t>
            </a:r>
            <a:r>
              <a:rPr lang="en-US" sz="3399" spc="108">
                <a:solidFill>
                  <a:srgbClr val="000000"/>
                </a:solidFill>
                <a:latin typeface="Arial"/>
                <a:ea typeface="Arial"/>
                <a:cs typeface="Arial"/>
                <a:sym typeface="Arial"/>
              </a:rPr>
              <a:t> Bảo mật và tự động hóa bổ sung.</a:t>
            </a:r>
          </a:p>
          <a:p>
            <a:pPr algn="l">
              <a:lnSpc>
                <a:spcPts val="4521"/>
              </a:lnSpc>
            </a:pP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FDF7EF">
                <a:alpha val="100000"/>
              </a:srgbClr>
            </a:gs>
            <a:gs pos="100000">
              <a:srgbClr val="FFFFFF">
                <a:alpha val="100000"/>
              </a:srgbClr>
            </a:gs>
          </a:gsLst>
          <a:lin ang="0"/>
        </a:gradFill>
      </p:bgPr>
    </p:bg>
    <p:spTree>
      <p:nvGrpSpPr>
        <p:cNvPr id="1" name=""/>
        <p:cNvGrpSpPr/>
        <p:nvPr/>
      </p:nvGrpSpPr>
      <p:grpSpPr>
        <a:xfrm>
          <a:off x="0" y="0"/>
          <a:ext cx="0" cy="0"/>
          <a:chOff x="0" y="0"/>
          <a:chExt cx="0" cy="0"/>
        </a:xfrm>
      </p:grpSpPr>
      <p:sp>
        <p:nvSpPr>
          <p:cNvPr name="TextBox 2" id="2"/>
          <p:cNvSpPr txBox="true"/>
          <p:nvPr/>
        </p:nvSpPr>
        <p:spPr>
          <a:xfrm rot="0">
            <a:off x="2832170" y="1412625"/>
            <a:ext cx="9454479" cy="827026"/>
          </a:xfrm>
          <a:prstGeom prst="rect">
            <a:avLst/>
          </a:prstGeom>
        </p:spPr>
        <p:txBody>
          <a:bodyPr anchor="t" rtlCol="false" tIns="0" lIns="0" bIns="0" rIns="0">
            <a:spAutoFit/>
          </a:bodyPr>
          <a:lstStyle/>
          <a:p>
            <a:pPr algn="l">
              <a:lnSpc>
                <a:spcPts val="6148"/>
              </a:lnSpc>
            </a:pPr>
            <a:r>
              <a:rPr lang="en-US" b="true" sz="5800">
                <a:solidFill>
                  <a:srgbClr val="13538A"/>
                </a:solidFill>
                <a:latin typeface="Arial Bold"/>
                <a:ea typeface="Arial Bold"/>
                <a:cs typeface="Arial Bold"/>
                <a:sym typeface="Arial Bold"/>
              </a:rPr>
              <a:t>1.2. TRÌNH BÀY GIẢI PHÁP</a:t>
            </a:r>
          </a:p>
        </p:txBody>
      </p:sp>
      <p:sp>
        <p:nvSpPr>
          <p:cNvPr name="TextBox 3" id="3"/>
          <p:cNvSpPr txBox="true"/>
          <p:nvPr/>
        </p:nvSpPr>
        <p:spPr>
          <a:xfrm rot="0">
            <a:off x="2557410" y="2715876"/>
            <a:ext cx="12236460" cy="5323840"/>
          </a:xfrm>
          <a:prstGeom prst="rect">
            <a:avLst/>
          </a:prstGeom>
        </p:spPr>
        <p:txBody>
          <a:bodyPr anchor="t" rtlCol="false" tIns="0" lIns="0" bIns="0" rIns="0">
            <a:spAutoFit/>
          </a:bodyPr>
          <a:lstStyle/>
          <a:p>
            <a:pPr algn="l" marL="755651" indent="-377825" lvl="1">
              <a:lnSpc>
                <a:spcPts val="4655"/>
              </a:lnSpc>
              <a:buFont typeface="Arial"/>
              <a:buChar char="•"/>
            </a:pPr>
            <a:r>
              <a:rPr lang="en-US" b="true" sz="3500" spc="112">
                <a:solidFill>
                  <a:srgbClr val="000000"/>
                </a:solidFill>
                <a:latin typeface="Arial Bold"/>
                <a:ea typeface="Arial Bold"/>
                <a:cs typeface="Arial Bold"/>
                <a:sym typeface="Arial Bold"/>
              </a:rPr>
              <a:t>Chi phí định kỳ:</a:t>
            </a:r>
            <a:r>
              <a:rPr lang="en-US" sz="3500" spc="112">
                <a:solidFill>
                  <a:srgbClr val="000000"/>
                </a:solidFill>
                <a:latin typeface="Arial"/>
                <a:ea typeface="Arial"/>
                <a:cs typeface="Arial"/>
                <a:sym typeface="Arial"/>
              </a:rPr>
              <a:t> Với quy mô 10 nhân viên: </a:t>
            </a:r>
          </a:p>
          <a:p>
            <a:pPr algn="l">
              <a:lnSpc>
                <a:spcPts val="4655"/>
              </a:lnSpc>
            </a:pPr>
            <a:r>
              <a:rPr lang="en-US" sz="3500" spc="112">
                <a:solidFill>
                  <a:srgbClr val="000000"/>
                </a:solidFill>
                <a:latin typeface="Arial"/>
                <a:ea typeface="Arial"/>
                <a:cs typeface="Arial"/>
                <a:sym typeface="Arial"/>
              </a:rPr>
              <a:t>    90 USD x 10 x 12 = 10.800 USD/năm ~ 281 triệu VND</a:t>
            </a:r>
          </a:p>
          <a:p>
            <a:pPr algn="l">
              <a:lnSpc>
                <a:spcPts val="4655"/>
              </a:lnSpc>
            </a:pPr>
            <a:r>
              <a:rPr lang="en-US" sz="3500" spc="112">
                <a:solidFill>
                  <a:srgbClr val="000000"/>
                </a:solidFill>
                <a:latin typeface="Arial"/>
                <a:ea typeface="Arial"/>
                <a:cs typeface="Arial"/>
                <a:sym typeface="Arial"/>
              </a:rPr>
              <a:t> </a:t>
            </a:r>
          </a:p>
          <a:p>
            <a:pPr algn="l" marL="755651" indent="-377825" lvl="1">
              <a:lnSpc>
                <a:spcPts val="4655"/>
              </a:lnSpc>
              <a:buFont typeface="Arial"/>
              <a:buChar char="•"/>
            </a:pPr>
            <a:r>
              <a:rPr lang="en-US" b="true" sz="3500" spc="112">
                <a:solidFill>
                  <a:srgbClr val="000000"/>
                </a:solidFill>
                <a:latin typeface="Arial Bold"/>
                <a:ea typeface="Arial Bold"/>
                <a:cs typeface="Arial Bold"/>
                <a:sym typeface="Arial Bold"/>
              </a:rPr>
              <a:t>Chi phí triển khai ban đầu: </a:t>
            </a:r>
            <a:r>
              <a:rPr lang="en-US" sz="3500" spc="112">
                <a:solidFill>
                  <a:srgbClr val="000000"/>
                </a:solidFill>
                <a:latin typeface="Arial"/>
                <a:ea typeface="Arial"/>
                <a:cs typeface="Arial"/>
                <a:sym typeface="Arial"/>
              </a:rPr>
              <a:t> 2.000 - 5.000 USD </a:t>
            </a:r>
          </a:p>
          <a:p>
            <a:pPr algn="l">
              <a:lnSpc>
                <a:spcPts val="4655"/>
              </a:lnSpc>
            </a:pPr>
            <a:r>
              <a:rPr lang="en-US" sz="3500" spc="112">
                <a:solidFill>
                  <a:srgbClr val="000000"/>
                </a:solidFill>
                <a:latin typeface="Arial"/>
                <a:ea typeface="Arial"/>
                <a:cs typeface="Arial"/>
                <a:sym typeface="Arial"/>
              </a:rPr>
              <a:t>    (~ 52 - 130 triệu VND)</a:t>
            </a:r>
          </a:p>
          <a:p>
            <a:pPr algn="l">
              <a:lnSpc>
                <a:spcPts val="4655"/>
              </a:lnSpc>
            </a:pPr>
          </a:p>
          <a:p>
            <a:pPr algn="l" marL="755651" indent="-377825" lvl="1">
              <a:lnSpc>
                <a:spcPts val="4655"/>
              </a:lnSpc>
              <a:buFont typeface="Arial"/>
              <a:buChar char="•"/>
            </a:pPr>
            <a:r>
              <a:rPr lang="en-US" b="true" sz="3500" spc="112">
                <a:solidFill>
                  <a:srgbClr val="000000"/>
                </a:solidFill>
                <a:latin typeface="Arial Bold"/>
                <a:ea typeface="Arial Bold"/>
                <a:cs typeface="Arial Bold"/>
                <a:sym typeface="Arial Bold"/>
              </a:rPr>
              <a:t>Tổng chi phí năm đầu tiên</a:t>
            </a:r>
            <a:r>
              <a:rPr lang="en-US" sz="3500" spc="112">
                <a:solidFill>
                  <a:srgbClr val="000000"/>
                </a:solidFill>
                <a:latin typeface="Arial"/>
                <a:ea typeface="Arial"/>
                <a:cs typeface="Arial"/>
                <a:sym typeface="Arial"/>
              </a:rPr>
              <a:t> dao động từ 12.800 USD đến 15.800 USD (333 - 411 triệu VND)</a:t>
            </a:r>
          </a:p>
          <a:p>
            <a:pPr algn="l">
              <a:lnSpc>
                <a:spcPts val="4655"/>
              </a:lnSpc>
            </a:pPr>
          </a:p>
        </p:txBody>
      </p:sp>
      <p:sp>
        <p:nvSpPr>
          <p:cNvPr name="AutoShape 4" id="4"/>
          <p:cNvSpPr/>
          <p:nvPr/>
        </p:nvSpPr>
        <p:spPr>
          <a:xfrm>
            <a:off x="2063474" y="1377733"/>
            <a:ext cx="0" cy="2029276"/>
          </a:xfrm>
          <a:prstGeom prst="line">
            <a:avLst/>
          </a:prstGeom>
          <a:ln cap="flat" w="133350">
            <a:solidFill>
              <a:srgbClr val="D15353"/>
            </a:solidFill>
            <a:prstDash val="solid"/>
            <a:headEnd type="none" len="sm" w="sm"/>
            <a:tailEnd type="none" len="sm" w="sm"/>
          </a:ln>
        </p:spPr>
      </p:sp>
      <p:sp>
        <p:nvSpPr>
          <p:cNvPr name="Freeform 5" id="5"/>
          <p:cNvSpPr/>
          <p:nvPr/>
        </p:nvSpPr>
        <p:spPr>
          <a:xfrm flipH="false" flipV="false" rot="-10800000">
            <a:off x="10970286" y="-289888"/>
            <a:ext cx="11173984" cy="7393795"/>
          </a:xfrm>
          <a:custGeom>
            <a:avLst/>
            <a:gdLst/>
            <a:ahLst/>
            <a:cxnLst/>
            <a:rect r="r" b="b" t="t" l="l"/>
            <a:pathLst>
              <a:path h="7393795" w="11173984">
                <a:moveTo>
                  <a:pt x="0" y="0"/>
                </a:moveTo>
                <a:lnTo>
                  <a:pt x="11173985" y="0"/>
                </a:lnTo>
                <a:lnTo>
                  <a:pt x="11173985" y="7393794"/>
                </a:lnTo>
                <a:lnTo>
                  <a:pt x="0" y="73937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5399854" y="8733067"/>
            <a:ext cx="1859446" cy="525233"/>
          </a:xfrm>
          <a:custGeom>
            <a:avLst/>
            <a:gdLst/>
            <a:ahLst/>
            <a:cxnLst/>
            <a:rect r="r" b="b" t="t" l="l"/>
            <a:pathLst>
              <a:path h="525233" w="1859446">
                <a:moveTo>
                  <a:pt x="0" y="0"/>
                </a:moveTo>
                <a:lnTo>
                  <a:pt x="1859446" y="0"/>
                </a:lnTo>
                <a:lnTo>
                  <a:pt x="1859446" y="525233"/>
                </a:lnTo>
                <a:lnTo>
                  <a:pt x="0" y="525233"/>
                </a:lnTo>
                <a:lnTo>
                  <a:pt x="0" y="0"/>
                </a:lnTo>
                <a:close/>
              </a:path>
            </a:pathLst>
          </a:custGeom>
          <a:blipFill>
            <a:blip r:embed="rId4"/>
            <a:stretch>
              <a:fillRect l="0" t="0" r="0" b="0"/>
            </a:stretch>
          </a:blipFill>
        </p:spPr>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FDF7EF">
                <a:alpha val="100000"/>
              </a:srgbClr>
            </a:gs>
            <a:gs pos="100000">
              <a:srgbClr val="FFFFFF">
                <a:alpha val="100000"/>
              </a:srgbClr>
            </a:gs>
          </a:gsLst>
          <a:lin ang="0"/>
        </a:gradFill>
      </p:bgPr>
    </p:bg>
    <p:spTree>
      <p:nvGrpSpPr>
        <p:cNvPr id="1" name=""/>
        <p:cNvGrpSpPr/>
        <p:nvPr/>
      </p:nvGrpSpPr>
      <p:grpSpPr>
        <a:xfrm>
          <a:off x="0" y="0"/>
          <a:ext cx="0" cy="0"/>
          <a:chOff x="0" y="0"/>
          <a:chExt cx="0" cy="0"/>
        </a:xfrm>
      </p:grpSpPr>
      <p:sp>
        <p:nvSpPr>
          <p:cNvPr name="TextBox 2" id="2"/>
          <p:cNvSpPr txBox="true"/>
          <p:nvPr/>
        </p:nvSpPr>
        <p:spPr>
          <a:xfrm rot="0">
            <a:off x="1338929" y="1076325"/>
            <a:ext cx="10177536" cy="827026"/>
          </a:xfrm>
          <a:prstGeom prst="rect">
            <a:avLst/>
          </a:prstGeom>
        </p:spPr>
        <p:txBody>
          <a:bodyPr anchor="t" rtlCol="false" tIns="0" lIns="0" bIns="0" rIns="0">
            <a:spAutoFit/>
          </a:bodyPr>
          <a:lstStyle/>
          <a:p>
            <a:pPr algn="l">
              <a:lnSpc>
                <a:spcPts val="6148"/>
              </a:lnSpc>
            </a:pPr>
            <a:r>
              <a:rPr lang="en-US" b="true" sz="5800">
                <a:solidFill>
                  <a:srgbClr val="13538A"/>
                </a:solidFill>
                <a:latin typeface="Arial Bold"/>
                <a:ea typeface="Arial Bold"/>
                <a:cs typeface="Arial Bold"/>
                <a:sym typeface="Arial Bold"/>
              </a:rPr>
              <a:t>1.3. KẾ HOẠCH TRIỂN KHAI  </a:t>
            </a:r>
          </a:p>
        </p:txBody>
      </p:sp>
      <p:sp>
        <p:nvSpPr>
          <p:cNvPr name="AutoShape 3" id="3"/>
          <p:cNvSpPr/>
          <p:nvPr/>
        </p:nvSpPr>
        <p:spPr>
          <a:xfrm>
            <a:off x="1095375" y="1097693"/>
            <a:ext cx="0" cy="2029276"/>
          </a:xfrm>
          <a:prstGeom prst="line">
            <a:avLst/>
          </a:prstGeom>
          <a:ln cap="flat" w="133350">
            <a:solidFill>
              <a:srgbClr val="D15353"/>
            </a:solidFill>
            <a:prstDash val="solid"/>
            <a:headEnd type="none" len="sm" w="sm"/>
            <a:tailEnd type="none" len="sm" w="sm"/>
          </a:ln>
        </p:spPr>
      </p:sp>
      <p:sp>
        <p:nvSpPr>
          <p:cNvPr name="Freeform 4" id="4"/>
          <p:cNvSpPr/>
          <p:nvPr/>
        </p:nvSpPr>
        <p:spPr>
          <a:xfrm flipH="false" flipV="false" rot="-10800000">
            <a:off x="10970286" y="-289888"/>
            <a:ext cx="11173984" cy="7393795"/>
          </a:xfrm>
          <a:custGeom>
            <a:avLst/>
            <a:gdLst/>
            <a:ahLst/>
            <a:cxnLst/>
            <a:rect r="r" b="b" t="t" l="l"/>
            <a:pathLst>
              <a:path h="7393795" w="11173984">
                <a:moveTo>
                  <a:pt x="0" y="0"/>
                </a:moveTo>
                <a:lnTo>
                  <a:pt x="11173985" y="0"/>
                </a:lnTo>
                <a:lnTo>
                  <a:pt x="11173985" y="7393794"/>
                </a:lnTo>
                <a:lnTo>
                  <a:pt x="0" y="73937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5399854" y="8733067"/>
            <a:ext cx="1859446" cy="525233"/>
          </a:xfrm>
          <a:custGeom>
            <a:avLst/>
            <a:gdLst/>
            <a:ahLst/>
            <a:cxnLst/>
            <a:rect r="r" b="b" t="t" l="l"/>
            <a:pathLst>
              <a:path h="525233" w="1859446">
                <a:moveTo>
                  <a:pt x="0" y="0"/>
                </a:moveTo>
                <a:lnTo>
                  <a:pt x="1859446" y="0"/>
                </a:lnTo>
                <a:lnTo>
                  <a:pt x="1859446" y="525233"/>
                </a:lnTo>
                <a:lnTo>
                  <a:pt x="0" y="525233"/>
                </a:lnTo>
                <a:lnTo>
                  <a:pt x="0" y="0"/>
                </a:lnTo>
                <a:close/>
              </a:path>
            </a:pathLst>
          </a:custGeom>
          <a:blipFill>
            <a:blip r:embed="rId4"/>
            <a:stretch>
              <a:fillRect l="0" t="0" r="0" b="0"/>
            </a:stretch>
          </a:blipFill>
        </p:spPr>
      </p:sp>
      <p:sp>
        <p:nvSpPr>
          <p:cNvPr name="TextBox 6" id="6"/>
          <p:cNvSpPr txBox="true"/>
          <p:nvPr/>
        </p:nvSpPr>
        <p:spPr>
          <a:xfrm rot="0">
            <a:off x="1338929" y="2469412"/>
            <a:ext cx="13862743" cy="5985005"/>
          </a:xfrm>
          <a:prstGeom prst="rect">
            <a:avLst/>
          </a:prstGeom>
        </p:spPr>
        <p:txBody>
          <a:bodyPr anchor="t" rtlCol="false" tIns="0" lIns="0" bIns="0" rIns="0">
            <a:spAutoFit/>
          </a:bodyPr>
          <a:lstStyle/>
          <a:p>
            <a:pPr algn="l">
              <a:lnSpc>
                <a:spcPts val="3604"/>
              </a:lnSpc>
            </a:pPr>
            <a:r>
              <a:rPr lang="en-US" b="true" sz="3400">
                <a:solidFill>
                  <a:srgbClr val="000000"/>
                </a:solidFill>
                <a:latin typeface="Arial Bold"/>
                <a:ea typeface="Arial Bold"/>
                <a:cs typeface="Arial Bold"/>
                <a:sym typeface="Arial Bold"/>
              </a:rPr>
              <a:t>Tuần 1 - 2:</a:t>
            </a:r>
            <a:r>
              <a:rPr lang="en-US" sz="3400">
                <a:solidFill>
                  <a:srgbClr val="000000"/>
                </a:solidFill>
                <a:latin typeface="Arial"/>
                <a:ea typeface="Arial"/>
                <a:cs typeface="Arial"/>
                <a:sym typeface="Arial"/>
              </a:rPr>
              <a:t> Phân tích yêu cầu &amp; lập kế hoạch (họp stakeholder).</a:t>
            </a:r>
          </a:p>
          <a:p>
            <a:pPr algn="l">
              <a:lnSpc>
                <a:spcPts val="3604"/>
              </a:lnSpc>
            </a:pPr>
          </a:p>
          <a:p>
            <a:pPr algn="l">
              <a:lnSpc>
                <a:spcPts val="3604"/>
              </a:lnSpc>
            </a:pPr>
            <a:r>
              <a:rPr lang="en-US" b="true" sz="3400">
                <a:solidFill>
                  <a:srgbClr val="000000"/>
                </a:solidFill>
                <a:latin typeface="Arial Bold"/>
                <a:ea typeface="Arial Bold"/>
                <a:cs typeface="Arial Bold"/>
                <a:sym typeface="Arial Bold"/>
              </a:rPr>
              <a:t>Tuần 3 - 4:</a:t>
            </a:r>
            <a:r>
              <a:rPr lang="en-US" sz="3400">
                <a:solidFill>
                  <a:srgbClr val="000000"/>
                </a:solidFill>
                <a:latin typeface="Arial"/>
                <a:ea typeface="Arial"/>
                <a:cs typeface="Arial"/>
                <a:sym typeface="Arial"/>
              </a:rPr>
              <a:t> Cấu hình &amp; chuyển dữ liệu.</a:t>
            </a:r>
          </a:p>
          <a:p>
            <a:pPr algn="l">
              <a:lnSpc>
                <a:spcPts val="3604"/>
              </a:lnSpc>
            </a:pPr>
          </a:p>
          <a:p>
            <a:pPr algn="l">
              <a:lnSpc>
                <a:spcPts val="3604"/>
              </a:lnSpc>
            </a:pPr>
            <a:r>
              <a:rPr lang="en-US" b="true" sz="3400">
                <a:solidFill>
                  <a:srgbClr val="000000"/>
                </a:solidFill>
                <a:latin typeface="Arial Bold"/>
                <a:ea typeface="Arial Bold"/>
                <a:cs typeface="Arial Bold"/>
                <a:sym typeface="Arial Bold"/>
              </a:rPr>
              <a:t>Tuần 5 - 6:</a:t>
            </a:r>
            <a:r>
              <a:rPr lang="en-US" sz="3400">
                <a:solidFill>
                  <a:srgbClr val="000000"/>
                </a:solidFill>
                <a:latin typeface="Arial"/>
                <a:ea typeface="Arial"/>
                <a:cs typeface="Arial"/>
                <a:sym typeface="Arial"/>
              </a:rPr>
              <a:t> Triển khai CRM/AIS &amp; đào tạo.</a:t>
            </a:r>
          </a:p>
          <a:p>
            <a:pPr algn="l">
              <a:lnSpc>
                <a:spcPts val="3604"/>
              </a:lnSpc>
            </a:pPr>
          </a:p>
          <a:p>
            <a:pPr algn="l">
              <a:lnSpc>
                <a:spcPts val="3604"/>
              </a:lnSpc>
            </a:pPr>
            <a:r>
              <a:rPr lang="en-US" b="true" sz="3400">
                <a:solidFill>
                  <a:srgbClr val="000000"/>
                </a:solidFill>
                <a:latin typeface="Arial Bold"/>
                <a:ea typeface="Arial Bold"/>
                <a:cs typeface="Arial Bold"/>
                <a:sym typeface="Arial Bold"/>
              </a:rPr>
              <a:t>Tuần 7 - 8:</a:t>
            </a:r>
            <a:r>
              <a:rPr lang="en-US" sz="3400">
                <a:solidFill>
                  <a:srgbClr val="000000"/>
                </a:solidFill>
                <a:latin typeface="Arial"/>
                <a:ea typeface="Arial"/>
                <a:cs typeface="Arial"/>
                <a:sym typeface="Arial"/>
              </a:rPr>
              <a:t> HRM / TPS &amp; kiểm thử tích hợp.</a:t>
            </a:r>
          </a:p>
          <a:p>
            <a:pPr algn="l">
              <a:lnSpc>
                <a:spcPts val="3604"/>
              </a:lnSpc>
            </a:pPr>
          </a:p>
          <a:p>
            <a:pPr algn="l">
              <a:lnSpc>
                <a:spcPts val="3604"/>
              </a:lnSpc>
            </a:pPr>
            <a:r>
              <a:rPr lang="en-US" b="true" sz="3400">
                <a:solidFill>
                  <a:srgbClr val="000000"/>
                </a:solidFill>
                <a:latin typeface="Arial Bold"/>
                <a:ea typeface="Arial Bold"/>
                <a:cs typeface="Arial Bold"/>
                <a:sym typeface="Arial Bold"/>
              </a:rPr>
              <a:t>Tuần 9 - 10: </a:t>
            </a:r>
            <a:r>
              <a:rPr lang="en-US" sz="3400">
                <a:solidFill>
                  <a:srgbClr val="000000"/>
                </a:solidFill>
                <a:latin typeface="Arial"/>
                <a:ea typeface="Arial"/>
                <a:cs typeface="Arial"/>
                <a:sym typeface="Arial"/>
              </a:rPr>
              <a:t>MIS / Bảo mật &amp; kiểm thử toàn bộ.</a:t>
            </a:r>
          </a:p>
          <a:p>
            <a:pPr algn="l">
              <a:lnSpc>
                <a:spcPts val="3604"/>
              </a:lnSpc>
            </a:pPr>
          </a:p>
          <a:p>
            <a:pPr algn="l">
              <a:lnSpc>
                <a:spcPts val="3604"/>
              </a:lnSpc>
            </a:pPr>
            <a:r>
              <a:rPr lang="en-US" b="true" sz="3400">
                <a:solidFill>
                  <a:srgbClr val="000000"/>
                </a:solidFill>
                <a:latin typeface="Arial Bold"/>
                <a:ea typeface="Arial Bold"/>
                <a:cs typeface="Arial Bold"/>
                <a:sym typeface="Arial Bold"/>
              </a:rPr>
              <a:t>Tuần 11 -12:</a:t>
            </a:r>
            <a:r>
              <a:rPr lang="en-US" sz="3400">
                <a:solidFill>
                  <a:srgbClr val="000000"/>
                </a:solidFill>
                <a:latin typeface="Arial"/>
                <a:ea typeface="Arial"/>
                <a:cs typeface="Arial"/>
                <a:sym typeface="Arial"/>
              </a:rPr>
              <a:t> Đánh giá phản hồi &amp; hỗ trợ. </a:t>
            </a:r>
          </a:p>
          <a:p>
            <a:pPr algn="l">
              <a:lnSpc>
                <a:spcPts val="3604"/>
              </a:lnSpc>
            </a:pPr>
          </a:p>
          <a:p>
            <a:pPr algn="l">
              <a:lnSpc>
                <a:spcPts val="3604"/>
              </a:lnSpc>
            </a:pPr>
            <a:r>
              <a:rPr lang="en-US" sz="3400">
                <a:solidFill>
                  <a:srgbClr val="000000"/>
                </a:solidFill>
                <a:latin typeface="Arial"/>
                <a:ea typeface="Arial"/>
                <a:cs typeface="Arial"/>
                <a:sym typeface="Arial"/>
              </a:rPr>
              <a:t>Nguồn lực: 1 - 2 nhân viên IT nội bộ + nhân viên hỗ trợ Zoho VietNam.</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FDF7EF">
                <a:alpha val="100000"/>
              </a:srgbClr>
            </a:gs>
            <a:gs pos="100000">
              <a:srgbClr val="FFFFFF">
                <a:alpha val="100000"/>
              </a:srgbClr>
            </a:gs>
          </a:gsLst>
          <a:lin ang="0"/>
        </a:gradFill>
      </p:bgPr>
    </p:bg>
    <p:spTree>
      <p:nvGrpSpPr>
        <p:cNvPr id="1" name=""/>
        <p:cNvGrpSpPr/>
        <p:nvPr/>
      </p:nvGrpSpPr>
      <p:grpSpPr>
        <a:xfrm>
          <a:off x="0" y="0"/>
          <a:ext cx="0" cy="0"/>
          <a:chOff x="0" y="0"/>
          <a:chExt cx="0" cy="0"/>
        </a:xfrm>
      </p:grpSpPr>
      <p:sp>
        <p:nvSpPr>
          <p:cNvPr name="TextBox 2" id="2"/>
          <p:cNvSpPr txBox="true"/>
          <p:nvPr/>
        </p:nvSpPr>
        <p:spPr>
          <a:xfrm rot="0">
            <a:off x="1875444" y="1776858"/>
            <a:ext cx="12702855" cy="7481442"/>
          </a:xfrm>
          <a:prstGeom prst="rect">
            <a:avLst/>
          </a:prstGeom>
        </p:spPr>
        <p:txBody>
          <a:bodyPr anchor="t" rtlCol="false" tIns="0" lIns="0" bIns="0" rIns="0">
            <a:spAutoFit/>
          </a:bodyPr>
          <a:lstStyle/>
          <a:p>
            <a:pPr algn="just">
              <a:lnSpc>
                <a:spcPts val="4256"/>
              </a:lnSpc>
            </a:pPr>
            <a:r>
              <a:rPr lang="en-US" sz="3200" spc="102">
                <a:solidFill>
                  <a:srgbClr val="000000"/>
                </a:solidFill>
                <a:latin typeface="Arial"/>
                <a:ea typeface="Arial"/>
                <a:cs typeface="Arial"/>
                <a:sym typeface="Arial"/>
              </a:rPr>
              <a:t>Zoho One là lựa chọn tối ưu cho SACO vì các lý do sau: </a:t>
            </a:r>
          </a:p>
          <a:p>
            <a:pPr algn="just">
              <a:lnSpc>
                <a:spcPts val="4256"/>
              </a:lnSpc>
            </a:pPr>
            <a:r>
              <a:rPr lang="en-US" b="true" sz="3200" spc="102">
                <a:solidFill>
                  <a:srgbClr val="000000"/>
                </a:solidFill>
                <a:latin typeface="Arial Bold"/>
                <a:ea typeface="Arial Bold"/>
                <a:cs typeface="Arial Bold"/>
                <a:sym typeface="Arial Bold"/>
              </a:rPr>
              <a:t>Phù hợp với doanh nghiệp nhỏ:</a:t>
            </a:r>
            <a:r>
              <a:rPr lang="en-US" sz="3200" spc="102">
                <a:solidFill>
                  <a:srgbClr val="000000"/>
                </a:solidFill>
                <a:latin typeface="Arial"/>
                <a:ea typeface="Arial"/>
                <a:cs typeface="Arial"/>
                <a:sym typeface="Arial"/>
              </a:rPr>
              <a:t> Zoho One lý tưởng cho SACO (quy mô 5-10 nhân viên). </a:t>
            </a:r>
          </a:p>
          <a:p>
            <a:pPr algn="just">
              <a:lnSpc>
                <a:spcPts val="4256"/>
              </a:lnSpc>
            </a:pPr>
          </a:p>
          <a:p>
            <a:pPr algn="just">
              <a:lnSpc>
                <a:spcPts val="4256"/>
              </a:lnSpc>
            </a:pPr>
            <a:r>
              <a:rPr lang="en-US" b="true" sz="3200" spc="102">
                <a:solidFill>
                  <a:srgbClr val="000000"/>
                </a:solidFill>
                <a:latin typeface="Arial Bold"/>
                <a:ea typeface="Arial Bold"/>
                <a:cs typeface="Arial Bold"/>
                <a:sym typeface="Arial Bold"/>
              </a:rPr>
              <a:t>Đáp ứng nhu cầu kinh doanh:</a:t>
            </a:r>
            <a:r>
              <a:rPr lang="en-US" sz="3200" spc="102">
                <a:solidFill>
                  <a:srgbClr val="000000"/>
                </a:solidFill>
                <a:latin typeface="Arial"/>
                <a:ea typeface="Arial"/>
                <a:cs typeface="Arial"/>
                <a:sym typeface="Arial"/>
              </a:rPr>
              <a:t> Các ứng dụng trong Zoho One hỗ trợ toàn diện các dịch vụ của SACO, từ quản lý khách hàng, tài chính, đến bảo trì website và Hosting.</a:t>
            </a:r>
          </a:p>
          <a:p>
            <a:pPr algn="just">
              <a:lnSpc>
                <a:spcPts val="4256"/>
              </a:lnSpc>
            </a:pPr>
          </a:p>
          <a:p>
            <a:pPr algn="just">
              <a:lnSpc>
                <a:spcPts val="4256"/>
              </a:lnSpc>
            </a:pPr>
            <a:r>
              <a:rPr lang="en-US" b="true" sz="3200" spc="102">
                <a:solidFill>
                  <a:srgbClr val="000000"/>
                </a:solidFill>
                <a:latin typeface="Arial Bold"/>
                <a:ea typeface="Arial Bold"/>
                <a:cs typeface="Arial Bold"/>
                <a:sym typeface="Arial Bold"/>
              </a:rPr>
              <a:t>Tăng cường bảo mật:</a:t>
            </a:r>
            <a:r>
              <a:rPr lang="en-US" sz="3200" spc="102">
                <a:solidFill>
                  <a:srgbClr val="000000"/>
                </a:solidFill>
                <a:latin typeface="Arial"/>
                <a:ea typeface="Arial"/>
                <a:cs typeface="Arial"/>
                <a:sym typeface="Arial"/>
              </a:rPr>
              <a:t> Zoho One cung cấp mã hóa dữ liệu, quản lý quyền truy cập, và giám sát an ninh.</a:t>
            </a:r>
          </a:p>
          <a:p>
            <a:pPr algn="just">
              <a:lnSpc>
                <a:spcPts val="4256"/>
              </a:lnSpc>
            </a:pPr>
          </a:p>
          <a:p>
            <a:pPr algn="just">
              <a:lnSpc>
                <a:spcPts val="4256"/>
              </a:lnSpc>
            </a:pPr>
            <a:r>
              <a:rPr lang="en-US" b="true" sz="3200" spc="102">
                <a:solidFill>
                  <a:srgbClr val="000000"/>
                </a:solidFill>
                <a:latin typeface="Arial Bold"/>
                <a:ea typeface="Arial Bold"/>
                <a:cs typeface="Arial Bold"/>
                <a:sym typeface="Arial Bold"/>
              </a:rPr>
              <a:t>Hỗ trợ định hướng phát triển</a:t>
            </a:r>
            <a:r>
              <a:rPr lang="en-US" sz="3200" spc="102">
                <a:solidFill>
                  <a:srgbClr val="000000"/>
                </a:solidFill>
                <a:latin typeface="Arial"/>
                <a:ea typeface="Arial"/>
                <a:cs typeface="Arial"/>
                <a:sym typeface="Arial"/>
              </a:rPr>
              <a:t>: Zoho One cho phép tích hợp các công nghệ mới như AI và Cloud, phù hợp với chiến lược chuyển đổi số và mở rộng thị trường của SACO.</a:t>
            </a:r>
          </a:p>
        </p:txBody>
      </p:sp>
      <p:sp>
        <p:nvSpPr>
          <p:cNvPr name="AutoShape 3" id="3"/>
          <p:cNvSpPr/>
          <p:nvPr/>
        </p:nvSpPr>
        <p:spPr>
          <a:xfrm>
            <a:off x="1095375" y="1843533"/>
            <a:ext cx="0" cy="2029276"/>
          </a:xfrm>
          <a:prstGeom prst="line">
            <a:avLst/>
          </a:prstGeom>
          <a:ln cap="flat" w="133350">
            <a:solidFill>
              <a:srgbClr val="D15353"/>
            </a:solidFill>
            <a:prstDash val="solid"/>
            <a:headEnd type="none" len="sm" w="sm"/>
            <a:tailEnd type="none" len="sm" w="sm"/>
          </a:ln>
        </p:spPr>
      </p:sp>
      <p:sp>
        <p:nvSpPr>
          <p:cNvPr name="Freeform 4" id="4"/>
          <p:cNvSpPr/>
          <p:nvPr/>
        </p:nvSpPr>
        <p:spPr>
          <a:xfrm flipH="false" flipV="false" rot="-10800000">
            <a:off x="10970286" y="-552818"/>
            <a:ext cx="11173984" cy="7393795"/>
          </a:xfrm>
          <a:custGeom>
            <a:avLst/>
            <a:gdLst/>
            <a:ahLst/>
            <a:cxnLst/>
            <a:rect r="r" b="b" t="t" l="l"/>
            <a:pathLst>
              <a:path h="7393795" w="11173984">
                <a:moveTo>
                  <a:pt x="0" y="0"/>
                </a:moveTo>
                <a:lnTo>
                  <a:pt x="11173985" y="0"/>
                </a:lnTo>
                <a:lnTo>
                  <a:pt x="11173985" y="7393795"/>
                </a:lnTo>
                <a:lnTo>
                  <a:pt x="0" y="739379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5627556" y="9016234"/>
            <a:ext cx="1859446" cy="525233"/>
          </a:xfrm>
          <a:custGeom>
            <a:avLst/>
            <a:gdLst/>
            <a:ahLst/>
            <a:cxnLst/>
            <a:rect r="r" b="b" t="t" l="l"/>
            <a:pathLst>
              <a:path h="525233" w="1859446">
                <a:moveTo>
                  <a:pt x="0" y="0"/>
                </a:moveTo>
                <a:lnTo>
                  <a:pt x="1859446" y="0"/>
                </a:lnTo>
                <a:lnTo>
                  <a:pt x="1859446" y="525233"/>
                </a:lnTo>
                <a:lnTo>
                  <a:pt x="0" y="525233"/>
                </a:lnTo>
                <a:lnTo>
                  <a:pt x="0" y="0"/>
                </a:lnTo>
                <a:close/>
              </a:path>
            </a:pathLst>
          </a:custGeom>
          <a:blipFill>
            <a:blip r:embed="rId4"/>
            <a:stretch>
              <a:fillRect l="0" t="0" r="0" b="0"/>
            </a:stretch>
          </a:blipFill>
        </p:spPr>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253439"/>
        </a:solidFill>
      </p:bgPr>
    </p:bg>
    <p:spTree>
      <p:nvGrpSpPr>
        <p:cNvPr id="1" name=""/>
        <p:cNvGrpSpPr/>
        <p:nvPr/>
      </p:nvGrpSpPr>
      <p:grpSpPr>
        <a:xfrm>
          <a:off x="0" y="0"/>
          <a:ext cx="0" cy="0"/>
          <a:chOff x="0" y="0"/>
          <a:chExt cx="0" cy="0"/>
        </a:xfrm>
      </p:grpSpPr>
      <p:sp>
        <p:nvSpPr>
          <p:cNvPr name="Freeform 2" id="2"/>
          <p:cNvSpPr/>
          <p:nvPr/>
        </p:nvSpPr>
        <p:spPr>
          <a:xfrm flipH="false" flipV="false" rot="3791821">
            <a:off x="-4090527" y="1974085"/>
            <a:ext cx="14579653" cy="8694775"/>
          </a:xfrm>
          <a:custGeom>
            <a:avLst/>
            <a:gdLst/>
            <a:ahLst/>
            <a:cxnLst/>
            <a:rect r="r" b="b" t="t" l="l"/>
            <a:pathLst>
              <a:path h="8694775" w="14579653">
                <a:moveTo>
                  <a:pt x="0" y="0"/>
                </a:moveTo>
                <a:lnTo>
                  <a:pt x="14579652" y="0"/>
                </a:lnTo>
                <a:lnTo>
                  <a:pt x="14579652" y="8694775"/>
                </a:lnTo>
                <a:lnTo>
                  <a:pt x="0" y="869477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041036" y="2134403"/>
            <a:ext cx="20370072" cy="6018193"/>
            <a:chOff x="0" y="0"/>
            <a:chExt cx="5364957" cy="1585039"/>
          </a:xfrm>
        </p:grpSpPr>
        <p:sp>
          <p:nvSpPr>
            <p:cNvPr name="Freeform 4" id="4"/>
            <p:cNvSpPr/>
            <p:nvPr/>
          </p:nvSpPr>
          <p:spPr>
            <a:xfrm flipH="false" flipV="false" rot="0">
              <a:off x="0" y="0"/>
              <a:ext cx="5364957" cy="1585039"/>
            </a:xfrm>
            <a:custGeom>
              <a:avLst/>
              <a:gdLst/>
              <a:ahLst/>
              <a:cxnLst/>
              <a:rect r="r" b="b" t="t" l="l"/>
              <a:pathLst>
                <a:path h="1585039" w="5364957">
                  <a:moveTo>
                    <a:pt x="0" y="0"/>
                  </a:moveTo>
                  <a:lnTo>
                    <a:pt x="5364957" y="0"/>
                  </a:lnTo>
                  <a:lnTo>
                    <a:pt x="5364957" y="1585039"/>
                  </a:lnTo>
                  <a:lnTo>
                    <a:pt x="0" y="1585039"/>
                  </a:lnTo>
                  <a:close/>
                </a:path>
              </a:pathLst>
            </a:custGeom>
            <a:gradFill rotWithShape="true">
              <a:gsLst>
                <a:gs pos="0">
                  <a:srgbClr val="FDF7EF">
                    <a:alpha val="100000"/>
                  </a:srgbClr>
                </a:gs>
                <a:gs pos="100000">
                  <a:srgbClr val="FFFFFF">
                    <a:alpha val="100000"/>
                  </a:srgbClr>
                </a:gs>
              </a:gsLst>
              <a:lin ang="0"/>
            </a:gradFill>
          </p:spPr>
        </p:sp>
        <p:sp>
          <p:nvSpPr>
            <p:cNvPr name="TextBox 5" id="5"/>
            <p:cNvSpPr txBox="true"/>
            <p:nvPr/>
          </p:nvSpPr>
          <p:spPr>
            <a:xfrm>
              <a:off x="0" y="0"/>
              <a:ext cx="5364957" cy="1585039"/>
            </a:xfrm>
            <a:prstGeom prst="rect">
              <a:avLst/>
            </a:prstGeom>
          </p:spPr>
          <p:txBody>
            <a:bodyPr anchor="ctr" rtlCol="false" tIns="50800" lIns="50800" bIns="50800" rIns="50800"/>
            <a:lstStyle/>
            <a:p>
              <a:pPr algn="ctr">
                <a:lnSpc>
                  <a:spcPts val="1869"/>
                </a:lnSpc>
              </a:pPr>
            </a:p>
          </p:txBody>
        </p:sp>
      </p:grpSp>
      <p:sp>
        <p:nvSpPr>
          <p:cNvPr name="AutoShape 6" id="6"/>
          <p:cNvSpPr/>
          <p:nvPr/>
        </p:nvSpPr>
        <p:spPr>
          <a:xfrm>
            <a:off x="7995049" y="3254121"/>
            <a:ext cx="0" cy="4106023"/>
          </a:xfrm>
          <a:prstGeom prst="line">
            <a:avLst/>
          </a:prstGeom>
          <a:ln cap="flat" w="133350">
            <a:solidFill>
              <a:srgbClr val="D15353"/>
            </a:solidFill>
            <a:prstDash val="solid"/>
            <a:headEnd type="none" len="sm" w="sm"/>
            <a:tailEnd type="none" len="sm" w="sm"/>
          </a:ln>
        </p:spPr>
      </p:sp>
      <p:sp>
        <p:nvSpPr>
          <p:cNvPr name="Freeform 7" id="7"/>
          <p:cNvSpPr/>
          <p:nvPr/>
        </p:nvSpPr>
        <p:spPr>
          <a:xfrm flipH="false" flipV="false" rot="0">
            <a:off x="10707792" y="3241654"/>
            <a:ext cx="5100015" cy="1440589"/>
          </a:xfrm>
          <a:custGeom>
            <a:avLst/>
            <a:gdLst/>
            <a:ahLst/>
            <a:cxnLst/>
            <a:rect r="r" b="b" t="t" l="l"/>
            <a:pathLst>
              <a:path h="1440589" w="5100015">
                <a:moveTo>
                  <a:pt x="0" y="0"/>
                </a:moveTo>
                <a:lnTo>
                  <a:pt x="5100015" y="0"/>
                </a:lnTo>
                <a:lnTo>
                  <a:pt x="5100015" y="1440588"/>
                </a:lnTo>
                <a:lnTo>
                  <a:pt x="0" y="1440588"/>
                </a:lnTo>
                <a:lnTo>
                  <a:pt x="0" y="0"/>
                </a:lnTo>
                <a:close/>
              </a:path>
            </a:pathLst>
          </a:custGeom>
          <a:blipFill>
            <a:blip r:embed="rId4"/>
            <a:stretch>
              <a:fillRect l="0" t="0" r="0" b="0"/>
            </a:stretch>
          </a:blipFill>
        </p:spPr>
      </p:sp>
      <p:sp>
        <p:nvSpPr>
          <p:cNvPr name="Freeform 8" id="8"/>
          <p:cNvSpPr/>
          <p:nvPr/>
        </p:nvSpPr>
        <p:spPr>
          <a:xfrm flipH="false" flipV="false" rot="0">
            <a:off x="9299508" y="5143500"/>
            <a:ext cx="7916584" cy="2216643"/>
          </a:xfrm>
          <a:custGeom>
            <a:avLst/>
            <a:gdLst/>
            <a:ahLst/>
            <a:cxnLst/>
            <a:rect r="r" b="b" t="t" l="l"/>
            <a:pathLst>
              <a:path h="2216643" w="7916584">
                <a:moveTo>
                  <a:pt x="0" y="0"/>
                </a:moveTo>
                <a:lnTo>
                  <a:pt x="7916583" y="0"/>
                </a:lnTo>
                <a:lnTo>
                  <a:pt x="7916583" y="2216643"/>
                </a:lnTo>
                <a:lnTo>
                  <a:pt x="0" y="2216643"/>
                </a:lnTo>
                <a:lnTo>
                  <a:pt x="0" y="0"/>
                </a:lnTo>
                <a:close/>
              </a:path>
            </a:pathLst>
          </a:custGeom>
          <a:blipFill>
            <a:blip r:embed="rId5"/>
            <a:stretch>
              <a:fillRect l="0" t="0" r="0" b="0"/>
            </a:stretch>
          </a:blipFill>
        </p:spPr>
      </p:sp>
      <p:sp>
        <p:nvSpPr>
          <p:cNvPr name="TextBox 9" id="9"/>
          <p:cNvSpPr txBox="true"/>
          <p:nvPr/>
        </p:nvSpPr>
        <p:spPr>
          <a:xfrm rot="0">
            <a:off x="1019175" y="4468043"/>
            <a:ext cx="6618940" cy="2259329"/>
          </a:xfrm>
          <a:prstGeom prst="rect">
            <a:avLst/>
          </a:prstGeom>
        </p:spPr>
        <p:txBody>
          <a:bodyPr anchor="t" rtlCol="false" tIns="0" lIns="0" bIns="0" rIns="0">
            <a:spAutoFit/>
          </a:bodyPr>
          <a:lstStyle/>
          <a:p>
            <a:pPr algn="ctr">
              <a:lnSpc>
                <a:spcPts val="5985"/>
              </a:lnSpc>
            </a:pPr>
            <a:r>
              <a:rPr lang="en-US" b="true" sz="4500">
                <a:solidFill>
                  <a:srgbClr val="000000"/>
                </a:solidFill>
                <a:latin typeface="Arial Bold"/>
                <a:ea typeface="Arial Bold"/>
                <a:cs typeface="Arial Bold"/>
                <a:sym typeface="Arial Bold"/>
              </a:rPr>
              <a:t>TÍCH HỢP HỆ THỐNG TỰ PHÁT TRIỂN VỚI HỆ THỐNG THƯƠNG MẠI </a:t>
            </a:r>
          </a:p>
        </p:txBody>
      </p:sp>
      <p:sp>
        <p:nvSpPr>
          <p:cNvPr name="TextBox 10" id="10"/>
          <p:cNvSpPr txBox="true"/>
          <p:nvPr/>
        </p:nvSpPr>
        <p:spPr>
          <a:xfrm rot="0">
            <a:off x="1333282" y="3408228"/>
            <a:ext cx="6863558" cy="1031876"/>
          </a:xfrm>
          <a:prstGeom prst="rect">
            <a:avLst/>
          </a:prstGeom>
        </p:spPr>
        <p:txBody>
          <a:bodyPr anchor="t" rtlCol="false" tIns="0" lIns="0" bIns="0" rIns="0">
            <a:spAutoFit/>
          </a:bodyPr>
          <a:lstStyle/>
          <a:p>
            <a:pPr algn="just">
              <a:lnSpc>
                <a:spcPts val="7700"/>
              </a:lnSpc>
            </a:pPr>
            <a:r>
              <a:rPr lang="en-US" b="true" sz="7000" spc="224">
                <a:solidFill>
                  <a:srgbClr val="000000"/>
                </a:solidFill>
                <a:latin typeface="Arial Bold"/>
                <a:ea typeface="Arial Bold"/>
                <a:cs typeface="Arial Bold"/>
                <a:sym typeface="Arial Bold"/>
              </a:rPr>
              <a:t>GIẢI PHÁP 2: </a:t>
            </a:r>
          </a:p>
        </p:txBody>
      </p:sp>
      <p:sp>
        <p:nvSpPr>
          <p:cNvPr name="TextBox 11" id="11"/>
          <p:cNvSpPr txBox="true"/>
          <p:nvPr/>
        </p:nvSpPr>
        <p:spPr>
          <a:xfrm rot="0">
            <a:off x="7270608" y="5944283"/>
            <a:ext cx="338931" cy="415289"/>
          </a:xfrm>
          <a:prstGeom prst="rect">
            <a:avLst/>
          </a:prstGeom>
        </p:spPr>
        <p:txBody>
          <a:bodyPr anchor="t" rtlCol="false" tIns="0" lIns="0" bIns="0" rIns="0">
            <a:spAutoFit/>
          </a:bodyPr>
          <a:lstStyle/>
          <a:p>
            <a:pPr algn="ctr">
              <a:lnSpc>
                <a:spcPts val="3360"/>
              </a:lnSpc>
            </a:pPr>
            <a:r>
              <a:rPr lang="en-US" sz="2400">
                <a:solidFill>
                  <a:srgbClr val="000000"/>
                </a:solidFill>
                <a:latin typeface="Arial"/>
                <a:ea typeface="Arial"/>
                <a:cs typeface="Arial"/>
                <a:sym typeface="Arial"/>
              </a:rPr>
              <a:t>[1]</a:t>
            </a:r>
          </a:p>
        </p:txBody>
      </p:sp>
      <p:sp>
        <p:nvSpPr>
          <p:cNvPr name="TextBox 12" id="12"/>
          <p:cNvSpPr txBox="true"/>
          <p:nvPr/>
        </p:nvSpPr>
        <p:spPr>
          <a:xfrm rot="0">
            <a:off x="243225" y="9022080"/>
            <a:ext cx="3167856" cy="415289"/>
          </a:xfrm>
          <a:prstGeom prst="rect">
            <a:avLst/>
          </a:prstGeom>
        </p:spPr>
        <p:txBody>
          <a:bodyPr anchor="t" rtlCol="false" tIns="0" lIns="0" bIns="0" rIns="0">
            <a:spAutoFit/>
          </a:bodyPr>
          <a:lstStyle/>
          <a:p>
            <a:pPr algn="ctr">
              <a:lnSpc>
                <a:spcPts val="3360"/>
              </a:lnSpc>
            </a:pPr>
            <a:r>
              <a:rPr lang="en-US" sz="2400">
                <a:solidFill>
                  <a:srgbClr val="FFFFEF"/>
                </a:solidFill>
                <a:latin typeface="Arial"/>
                <a:ea typeface="Arial"/>
                <a:cs typeface="Arial"/>
                <a:sym typeface="Arial"/>
              </a:rPr>
              <a:t>[1] Microsoft.com, 2025</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FDF7EF">
                <a:alpha val="100000"/>
              </a:srgbClr>
            </a:gs>
            <a:gs pos="100000">
              <a:srgbClr val="FFFFFF">
                <a:alpha val="100000"/>
              </a:srgbClr>
            </a:gs>
          </a:gsLst>
          <a:lin ang="0"/>
        </a:gradFill>
      </p:bgPr>
    </p:bg>
    <p:spTree>
      <p:nvGrpSpPr>
        <p:cNvPr id="1" name=""/>
        <p:cNvGrpSpPr/>
        <p:nvPr/>
      </p:nvGrpSpPr>
      <p:grpSpPr>
        <a:xfrm>
          <a:off x="0" y="0"/>
          <a:ext cx="0" cy="0"/>
          <a:chOff x="0" y="0"/>
          <a:chExt cx="0" cy="0"/>
        </a:xfrm>
      </p:grpSpPr>
      <p:sp>
        <p:nvSpPr>
          <p:cNvPr name="TextBox 2" id="2"/>
          <p:cNvSpPr txBox="true"/>
          <p:nvPr/>
        </p:nvSpPr>
        <p:spPr>
          <a:xfrm rot="0">
            <a:off x="2179047" y="1425358"/>
            <a:ext cx="9454479" cy="827026"/>
          </a:xfrm>
          <a:prstGeom prst="rect">
            <a:avLst/>
          </a:prstGeom>
        </p:spPr>
        <p:txBody>
          <a:bodyPr anchor="t" rtlCol="false" tIns="0" lIns="0" bIns="0" rIns="0">
            <a:spAutoFit/>
          </a:bodyPr>
          <a:lstStyle/>
          <a:p>
            <a:pPr algn="l">
              <a:lnSpc>
                <a:spcPts val="6148"/>
              </a:lnSpc>
            </a:pPr>
            <a:r>
              <a:rPr lang="en-US" b="true" sz="5800">
                <a:solidFill>
                  <a:srgbClr val="13538A"/>
                </a:solidFill>
                <a:latin typeface="Arial Bold"/>
                <a:ea typeface="Arial Bold"/>
                <a:cs typeface="Arial Bold"/>
                <a:sym typeface="Arial Bold"/>
              </a:rPr>
              <a:t>1.1. PHƯƠNG PHÁP LUẬN </a:t>
            </a:r>
          </a:p>
        </p:txBody>
      </p:sp>
      <p:sp>
        <p:nvSpPr>
          <p:cNvPr name="AutoShape 3" id="3"/>
          <p:cNvSpPr/>
          <p:nvPr/>
        </p:nvSpPr>
        <p:spPr>
          <a:xfrm>
            <a:off x="1777773" y="1377733"/>
            <a:ext cx="0" cy="2029276"/>
          </a:xfrm>
          <a:prstGeom prst="line">
            <a:avLst/>
          </a:prstGeom>
          <a:ln cap="flat" w="133350">
            <a:solidFill>
              <a:srgbClr val="D15353"/>
            </a:solidFill>
            <a:prstDash val="solid"/>
            <a:headEnd type="none" len="sm" w="sm"/>
            <a:tailEnd type="none" len="sm" w="sm"/>
          </a:ln>
        </p:spPr>
      </p:sp>
      <p:sp>
        <p:nvSpPr>
          <p:cNvPr name="Freeform 4" id="4"/>
          <p:cNvSpPr/>
          <p:nvPr/>
        </p:nvSpPr>
        <p:spPr>
          <a:xfrm flipH="false" flipV="false" rot="-10800000">
            <a:off x="10742585" y="-735659"/>
            <a:ext cx="11173984" cy="7393795"/>
          </a:xfrm>
          <a:custGeom>
            <a:avLst/>
            <a:gdLst/>
            <a:ahLst/>
            <a:cxnLst/>
            <a:rect r="r" b="b" t="t" l="l"/>
            <a:pathLst>
              <a:path h="7393795" w="11173984">
                <a:moveTo>
                  <a:pt x="0" y="0"/>
                </a:moveTo>
                <a:lnTo>
                  <a:pt x="11173984" y="0"/>
                </a:lnTo>
                <a:lnTo>
                  <a:pt x="11173984" y="7393795"/>
                </a:lnTo>
                <a:lnTo>
                  <a:pt x="0" y="739379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5399854" y="8733067"/>
            <a:ext cx="1859446" cy="525233"/>
          </a:xfrm>
          <a:custGeom>
            <a:avLst/>
            <a:gdLst/>
            <a:ahLst/>
            <a:cxnLst/>
            <a:rect r="r" b="b" t="t" l="l"/>
            <a:pathLst>
              <a:path h="525233" w="1859446">
                <a:moveTo>
                  <a:pt x="0" y="0"/>
                </a:moveTo>
                <a:lnTo>
                  <a:pt x="1859446" y="0"/>
                </a:lnTo>
                <a:lnTo>
                  <a:pt x="1859446" y="525233"/>
                </a:lnTo>
                <a:lnTo>
                  <a:pt x="0" y="525233"/>
                </a:lnTo>
                <a:lnTo>
                  <a:pt x="0" y="0"/>
                </a:lnTo>
                <a:close/>
              </a:path>
            </a:pathLst>
          </a:custGeom>
          <a:blipFill>
            <a:blip r:embed="rId4"/>
            <a:stretch>
              <a:fillRect l="0" t="0" r="0" b="0"/>
            </a:stretch>
          </a:blipFill>
        </p:spPr>
      </p:sp>
      <p:sp>
        <p:nvSpPr>
          <p:cNvPr name="TextBox 6" id="6"/>
          <p:cNvSpPr txBox="true"/>
          <p:nvPr/>
        </p:nvSpPr>
        <p:spPr>
          <a:xfrm rot="0">
            <a:off x="2179047" y="2894563"/>
            <a:ext cx="12567684" cy="5725541"/>
          </a:xfrm>
          <a:prstGeom prst="rect">
            <a:avLst/>
          </a:prstGeom>
        </p:spPr>
        <p:txBody>
          <a:bodyPr anchor="t" rtlCol="false" tIns="0" lIns="0" bIns="0" rIns="0">
            <a:spAutoFit/>
          </a:bodyPr>
          <a:lstStyle/>
          <a:p>
            <a:pPr algn="l">
              <a:lnSpc>
                <a:spcPts val="4521"/>
              </a:lnSpc>
            </a:pPr>
            <a:r>
              <a:rPr lang="en-US" sz="3399" spc="108" b="true">
                <a:solidFill>
                  <a:srgbClr val="000000"/>
                </a:solidFill>
                <a:latin typeface="Arial Bold"/>
                <a:ea typeface="Arial Bold"/>
                <a:cs typeface="Arial Bold"/>
                <a:sym typeface="Arial Bold"/>
              </a:rPr>
              <a:t>Multiview</a:t>
            </a:r>
            <a:r>
              <a:rPr lang="en-US" sz="3399" spc="108">
                <a:solidFill>
                  <a:srgbClr val="000000"/>
                </a:solidFill>
                <a:latin typeface="Arial"/>
                <a:ea typeface="Arial"/>
                <a:cs typeface="Arial"/>
                <a:sym typeface="Arial"/>
              </a:rPr>
              <a:t> xem xét cả khía cạnh kỹ thuật (tích hợp hệ thống cũ và mới) lẫn yếu tố con người (đào tạo nhân viên, thay đổi quy trình), đánh giá hoạt động nhân viên và luồng dữ liệu.</a:t>
            </a:r>
          </a:p>
          <a:p>
            <a:pPr algn="l">
              <a:lnSpc>
                <a:spcPts val="4521"/>
              </a:lnSpc>
            </a:pPr>
          </a:p>
          <a:p>
            <a:pPr algn="l">
              <a:lnSpc>
                <a:spcPts val="4521"/>
              </a:lnSpc>
            </a:pPr>
            <a:r>
              <a:rPr lang="en-US" sz="3399" spc="108">
                <a:solidFill>
                  <a:srgbClr val="000000"/>
                </a:solidFill>
                <a:latin typeface="Arial"/>
                <a:ea typeface="Arial"/>
                <a:cs typeface="Arial"/>
                <a:sym typeface="Arial"/>
              </a:rPr>
              <a:t>Ưu điểm: Linh hoạt, giảm rủi ro khi giữ hệ thống quen thuộc; phù hợp đội IT nhỏ của SACO. </a:t>
            </a:r>
          </a:p>
          <a:p>
            <a:pPr algn="l">
              <a:lnSpc>
                <a:spcPts val="4521"/>
              </a:lnSpc>
            </a:pPr>
            <a:r>
              <a:rPr lang="en-US" sz="3399" spc="108">
                <a:solidFill>
                  <a:srgbClr val="000000"/>
                </a:solidFill>
                <a:latin typeface="Arial"/>
                <a:ea typeface="Arial"/>
                <a:cs typeface="Arial"/>
                <a:sym typeface="Arial"/>
              </a:rPr>
              <a:t>Các giai đoạn: Phân tích con người / thông tin, thiết kế kỹ  thuật, triển khai tổ chức.</a:t>
            </a:r>
          </a:p>
          <a:p>
            <a:pPr algn="l">
              <a:lnSpc>
                <a:spcPts val="4521"/>
              </a:lnSpc>
            </a:pPr>
          </a:p>
          <a:p>
            <a:pPr algn="l">
              <a:lnSpc>
                <a:spcPts val="4521"/>
              </a:lnSpc>
            </a:pP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FDF7EF">
                <a:alpha val="100000"/>
              </a:srgbClr>
            </a:gs>
            <a:gs pos="100000">
              <a:srgbClr val="FFFFFF">
                <a:alpha val="100000"/>
              </a:srgbClr>
            </a:gs>
          </a:gsLst>
          <a:lin ang="0"/>
        </a:gradFill>
      </p:bgPr>
    </p:bg>
    <p:spTree>
      <p:nvGrpSpPr>
        <p:cNvPr id="1" name=""/>
        <p:cNvGrpSpPr/>
        <p:nvPr/>
      </p:nvGrpSpPr>
      <p:grpSpPr>
        <a:xfrm>
          <a:off x="0" y="0"/>
          <a:ext cx="0" cy="0"/>
          <a:chOff x="0" y="0"/>
          <a:chExt cx="0" cy="0"/>
        </a:xfrm>
      </p:grpSpPr>
      <p:sp>
        <p:nvSpPr>
          <p:cNvPr name="TextBox 2" id="2"/>
          <p:cNvSpPr txBox="true"/>
          <p:nvPr/>
        </p:nvSpPr>
        <p:spPr>
          <a:xfrm rot="0">
            <a:off x="1552360" y="1697716"/>
            <a:ext cx="9417927" cy="827026"/>
          </a:xfrm>
          <a:prstGeom prst="rect">
            <a:avLst/>
          </a:prstGeom>
        </p:spPr>
        <p:txBody>
          <a:bodyPr anchor="t" rtlCol="false" tIns="0" lIns="0" bIns="0" rIns="0">
            <a:spAutoFit/>
          </a:bodyPr>
          <a:lstStyle/>
          <a:p>
            <a:pPr algn="l">
              <a:lnSpc>
                <a:spcPts val="6148"/>
              </a:lnSpc>
            </a:pPr>
            <a:r>
              <a:rPr lang="en-US" b="true" sz="5800">
                <a:solidFill>
                  <a:srgbClr val="13538A"/>
                </a:solidFill>
                <a:latin typeface="Arial Bold"/>
                <a:ea typeface="Arial Bold"/>
                <a:cs typeface="Arial Bold"/>
                <a:sym typeface="Arial Bold"/>
              </a:rPr>
              <a:t>1.2. TRÌNH BÀY GIẢI PHÁP</a:t>
            </a:r>
          </a:p>
        </p:txBody>
      </p:sp>
      <p:sp>
        <p:nvSpPr>
          <p:cNvPr name="AutoShape 3" id="3"/>
          <p:cNvSpPr/>
          <p:nvPr/>
        </p:nvSpPr>
        <p:spPr>
          <a:xfrm>
            <a:off x="1028700" y="1650091"/>
            <a:ext cx="0" cy="2029276"/>
          </a:xfrm>
          <a:prstGeom prst="line">
            <a:avLst/>
          </a:prstGeom>
          <a:ln cap="flat" w="133350">
            <a:solidFill>
              <a:srgbClr val="D15353"/>
            </a:solidFill>
            <a:prstDash val="solid"/>
            <a:headEnd type="none" len="sm" w="sm"/>
            <a:tailEnd type="none" len="sm" w="sm"/>
          </a:ln>
        </p:spPr>
      </p:sp>
      <p:sp>
        <p:nvSpPr>
          <p:cNvPr name="Freeform 4" id="4"/>
          <p:cNvSpPr/>
          <p:nvPr/>
        </p:nvSpPr>
        <p:spPr>
          <a:xfrm flipH="false" flipV="false" rot="-10800000">
            <a:off x="10970286" y="-289888"/>
            <a:ext cx="11173984" cy="7393795"/>
          </a:xfrm>
          <a:custGeom>
            <a:avLst/>
            <a:gdLst/>
            <a:ahLst/>
            <a:cxnLst/>
            <a:rect r="r" b="b" t="t" l="l"/>
            <a:pathLst>
              <a:path h="7393795" w="11173984">
                <a:moveTo>
                  <a:pt x="0" y="0"/>
                </a:moveTo>
                <a:lnTo>
                  <a:pt x="11173985" y="0"/>
                </a:lnTo>
                <a:lnTo>
                  <a:pt x="11173985" y="7393794"/>
                </a:lnTo>
                <a:lnTo>
                  <a:pt x="0" y="73937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5399854" y="8733067"/>
            <a:ext cx="1859446" cy="525233"/>
          </a:xfrm>
          <a:custGeom>
            <a:avLst/>
            <a:gdLst/>
            <a:ahLst/>
            <a:cxnLst/>
            <a:rect r="r" b="b" t="t" l="l"/>
            <a:pathLst>
              <a:path h="525233" w="1859446">
                <a:moveTo>
                  <a:pt x="0" y="0"/>
                </a:moveTo>
                <a:lnTo>
                  <a:pt x="1859446" y="0"/>
                </a:lnTo>
                <a:lnTo>
                  <a:pt x="1859446" y="525233"/>
                </a:lnTo>
                <a:lnTo>
                  <a:pt x="0" y="525233"/>
                </a:lnTo>
                <a:lnTo>
                  <a:pt x="0" y="0"/>
                </a:lnTo>
                <a:close/>
              </a:path>
            </a:pathLst>
          </a:custGeom>
          <a:blipFill>
            <a:blip r:embed="rId4"/>
            <a:stretch>
              <a:fillRect l="0" t="0" r="0" b="0"/>
            </a:stretch>
          </a:blipFill>
        </p:spPr>
      </p:sp>
      <p:sp>
        <p:nvSpPr>
          <p:cNvPr name="TextBox 6" id="6"/>
          <p:cNvSpPr txBox="true"/>
          <p:nvPr/>
        </p:nvSpPr>
        <p:spPr>
          <a:xfrm rot="0">
            <a:off x="1294676" y="3426059"/>
            <a:ext cx="14105178" cy="4243705"/>
          </a:xfrm>
          <a:prstGeom prst="rect">
            <a:avLst/>
          </a:prstGeom>
        </p:spPr>
        <p:txBody>
          <a:bodyPr anchor="t" rtlCol="false" tIns="0" lIns="0" bIns="0" rIns="0">
            <a:spAutoFit/>
          </a:bodyPr>
          <a:lstStyle/>
          <a:p>
            <a:pPr algn="just" marL="755649" indent="-377824" lvl="1">
              <a:lnSpc>
                <a:spcPts val="3709"/>
              </a:lnSpc>
              <a:buFont typeface="Arial"/>
              <a:buChar char="•"/>
            </a:pPr>
            <a:r>
              <a:rPr lang="en-US" sz="3499">
                <a:solidFill>
                  <a:srgbClr val="000000"/>
                </a:solidFill>
                <a:latin typeface="Arial"/>
                <a:ea typeface="Arial"/>
                <a:cs typeface="Arial"/>
                <a:sym typeface="Arial"/>
              </a:rPr>
              <a:t>Giữ CRM, HRM, TPS cũ (Chi phí bảo trì 50 - 87.5 triệu VND/năm).</a:t>
            </a:r>
          </a:p>
          <a:p>
            <a:pPr algn="just">
              <a:lnSpc>
                <a:spcPts val="3709"/>
              </a:lnSpc>
            </a:pPr>
          </a:p>
          <a:p>
            <a:pPr algn="just" marL="755649" indent="-377824" lvl="1">
              <a:lnSpc>
                <a:spcPts val="3709"/>
              </a:lnSpc>
              <a:buFont typeface="Arial"/>
              <a:buChar char="•"/>
            </a:pPr>
            <a:r>
              <a:rPr lang="en-US" sz="3499">
                <a:solidFill>
                  <a:srgbClr val="000000"/>
                </a:solidFill>
                <a:latin typeface="Arial"/>
                <a:ea typeface="Arial"/>
                <a:cs typeface="Arial"/>
                <a:sym typeface="Arial"/>
              </a:rPr>
              <a:t>Thêm Dynamics 365 Business Central (AIS, MIS: tự động hóa tài chính, báo cáo thời gian thực, hỗ trợ AI).</a:t>
            </a:r>
          </a:p>
          <a:p>
            <a:pPr algn="just">
              <a:lnSpc>
                <a:spcPts val="3709"/>
              </a:lnSpc>
            </a:pPr>
          </a:p>
          <a:p>
            <a:pPr algn="just" marL="755649" indent="-377824" lvl="1">
              <a:lnSpc>
                <a:spcPts val="3709"/>
              </a:lnSpc>
              <a:buFont typeface="Arial"/>
              <a:buChar char="•"/>
            </a:pPr>
            <a:r>
              <a:rPr lang="en-US" sz="3499">
                <a:solidFill>
                  <a:srgbClr val="000000"/>
                </a:solidFill>
                <a:latin typeface="Arial"/>
                <a:ea typeface="Arial"/>
                <a:cs typeface="Arial"/>
                <a:sym typeface="Arial"/>
              </a:rPr>
              <a:t>Defender for Business (bảo mật đa tầng, phát hiện chủ động). </a:t>
            </a:r>
          </a:p>
          <a:p>
            <a:pPr algn="just">
              <a:lnSpc>
                <a:spcPts val="3709"/>
              </a:lnSpc>
            </a:pPr>
          </a:p>
          <a:p>
            <a:pPr algn="just" marL="755649" indent="-377824" lvl="1">
              <a:lnSpc>
                <a:spcPts val="3709"/>
              </a:lnSpc>
              <a:buFont typeface="Arial"/>
              <a:buChar char="•"/>
            </a:pPr>
            <a:r>
              <a:rPr lang="en-US" sz="3499">
                <a:solidFill>
                  <a:srgbClr val="000000"/>
                </a:solidFill>
                <a:latin typeface="Arial"/>
                <a:ea typeface="Arial"/>
                <a:cs typeface="Arial"/>
                <a:sym typeface="Arial"/>
              </a:rPr>
              <a:t>Công cụ tích hợp: Power Automate Premium (kết nối dữ liệu cũ - mới, chi phí ~46.8 triệu VND/năm).</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FDF7EF">
                <a:alpha val="100000"/>
              </a:srgbClr>
            </a:gs>
            <a:gs pos="100000">
              <a:srgbClr val="FFFFFF">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10800000">
            <a:off x="2411250" y="1468031"/>
            <a:ext cx="13072576" cy="2581834"/>
          </a:xfrm>
          <a:custGeom>
            <a:avLst/>
            <a:gdLst/>
            <a:ahLst/>
            <a:cxnLst/>
            <a:rect r="r" b="b" t="t" l="l"/>
            <a:pathLst>
              <a:path h="2581834" w="13072576">
                <a:moveTo>
                  <a:pt x="0" y="0"/>
                </a:moveTo>
                <a:lnTo>
                  <a:pt x="13072576" y="0"/>
                </a:lnTo>
                <a:lnTo>
                  <a:pt x="13072576" y="2581834"/>
                </a:lnTo>
                <a:lnTo>
                  <a:pt x="0" y="2581834"/>
                </a:lnTo>
                <a:lnTo>
                  <a:pt x="0" y="0"/>
                </a:lnTo>
                <a:close/>
              </a:path>
            </a:pathLst>
          </a:custGeom>
          <a:blipFill>
            <a:blip r:embed="rId2">
              <a:alphaModFix amt="77000"/>
            </a:blip>
            <a:stretch>
              <a:fillRect l="0" t="0" r="0" b="0"/>
            </a:stretch>
          </a:blipFill>
        </p:spPr>
      </p:sp>
      <p:sp>
        <p:nvSpPr>
          <p:cNvPr name="Freeform 3" id="3"/>
          <p:cNvSpPr/>
          <p:nvPr/>
        </p:nvSpPr>
        <p:spPr>
          <a:xfrm flipH="false" flipV="true" rot="4607186">
            <a:off x="9935555" y="-1925105"/>
            <a:ext cx="15050346" cy="9958773"/>
          </a:xfrm>
          <a:custGeom>
            <a:avLst/>
            <a:gdLst/>
            <a:ahLst/>
            <a:cxnLst/>
            <a:rect r="r" b="b" t="t" l="l"/>
            <a:pathLst>
              <a:path h="9958773" w="15050346">
                <a:moveTo>
                  <a:pt x="0" y="9958773"/>
                </a:moveTo>
                <a:lnTo>
                  <a:pt x="15050346" y="9958773"/>
                </a:lnTo>
                <a:lnTo>
                  <a:pt x="15050346" y="0"/>
                </a:lnTo>
                <a:lnTo>
                  <a:pt x="0" y="0"/>
                </a:lnTo>
                <a:lnTo>
                  <a:pt x="0" y="9958773"/>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true" rot="-6368495">
            <a:off x="-4240061" y="3541863"/>
            <a:ext cx="14038586" cy="9289294"/>
          </a:xfrm>
          <a:custGeom>
            <a:avLst/>
            <a:gdLst/>
            <a:ahLst/>
            <a:cxnLst/>
            <a:rect r="r" b="b" t="t" l="l"/>
            <a:pathLst>
              <a:path h="9289294" w="14038586">
                <a:moveTo>
                  <a:pt x="0" y="9289293"/>
                </a:moveTo>
                <a:lnTo>
                  <a:pt x="14038586" y="9289293"/>
                </a:lnTo>
                <a:lnTo>
                  <a:pt x="14038586" y="0"/>
                </a:lnTo>
                <a:lnTo>
                  <a:pt x="0" y="0"/>
                </a:lnTo>
                <a:lnTo>
                  <a:pt x="0" y="9289293"/>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2411250" y="6456913"/>
            <a:ext cx="13072576" cy="2581834"/>
          </a:xfrm>
          <a:custGeom>
            <a:avLst/>
            <a:gdLst/>
            <a:ahLst/>
            <a:cxnLst/>
            <a:rect r="r" b="b" t="t" l="l"/>
            <a:pathLst>
              <a:path h="2581834" w="13072576">
                <a:moveTo>
                  <a:pt x="0" y="0"/>
                </a:moveTo>
                <a:lnTo>
                  <a:pt x="13072576" y="0"/>
                </a:lnTo>
                <a:lnTo>
                  <a:pt x="13072576" y="2581834"/>
                </a:lnTo>
                <a:lnTo>
                  <a:pt x="0" y="2581834"/>
                </a:lnTo>
                <a:lnTo>
                  <a:pt x="0" y="0"/>
                </a:lnTo>
                <a:close/>
              </a:path>
            </a:pathLst>
          </a:custGeom>
          <a:blipFill>
            <a:blip r:embed="rId2">
              <a:alphaModFix amt="77000"/>
            </a:blip>
            <a:stretch>
              <a:fillRect l="0" t="0" r="0" b="0"/>
            </a:stretch>
          </a:blipFill>
        </p:spPr>
      </p:sp>
      <p:grpSp>
        <p:nvGrpSpPr>
          <p:cNvPr name="Group 6" id="6"/>
          <p:cNvGrpSpPr/>
          <p:nvPr/>
        </p:nvGrpSpPr>
        <p:grpSpPr>
          <a:xfrm rot="0">
            <a:off x="2592834" y="2001604"/>
            <a:ext cx="13251136" cy="6441998"/>
            <a:chOff x="0" y="0"/>
            <a:chExt cx="3490011" cy="1696658"/>
          </a:xfrm>
        </p:grpSpPr>
        <p:sp>
          <p:nvSpPr>
            <p:cNvPr name="Freeform 7" id="7"/>
            <p:cNvSpPr/>
            <p:nvPr/>
          </p:nvSpPr>
          <p:spPr>
            <a:xfrm flipH="false" flipV="false" rot="0">
              <a:off x="0" y="0"/>
              <a:ext cx="3490011" cy="1696658"/>
            </a:xfrm>
            <a:custGeom>
              <a:avLst/>
              <a:gdLst/>
              <a:ahLst/>
              <a:cxnLst/>
              <a:rect r="r" b="b" t="t" l="l"/>
              <a:pathLst>
                <a:path h="1696658" w="3490011">
                  <a:moveTo>
                    <a:pt x="0" y="0"/>
                  </a:moveTo>
                  <a:lnTo>
                    <a:pt x="3490011" y="0"/>
                  </a:lnTo>
                  <a:lnTo>
                    <a:pt x="3490011" y="1696658"/>
                  </a:lnTo>
                  <a:lnTo>
                    <a:pt x="0" y="1696658"/>
                  </a:lnTo>
                  <a:close/>
                </a:path>
              </a:pathLst>
            </a:custGeom>
            <a:gradFill rotWithShape="true">
              <a:gsLst>
                <a:gs pos="0">
                  <a:srgbClr val="FDF7EF">
                    <a:alpha val="100000"/>
                  </a:srgbClr>
                </a:gs>
                <a:gs pos="100000">
                  <a:srgbClr val="FFFFFF">
                    <a:alpha val="100000"/>
                  </a:srgbClr>
                </a:gs>
              </a:gsLst>
              <a:lin ang="0"/>
            </a:gradFill>
          </p:spPr>
        </p:sp>
        <p:sp>
          <p:nvSpPr>
            <p:cNvPr name="TextBox 8" id="8"/>
            <p:cNvSpPr txBox="true"/>
            <p:nvPr/>
          </p:nvSpPr>
          <p:spPr>
            <a:xfrm>
              <a:off x="0" y="-66675"/>
              <a:ext cx="3490011" cy="1763333"/>
            </a:xfrm>
            <a:prstGeom prst="rect">
              <a:avLst/>
            </a:prstGeom>
          </p:spPr>
          <p:txBody>
            <a:bodyPr anchor="ctr" rtlCol="false" tIns="50800" lIns="50800" bIns="50800" rIns="50800"/>
            <a:lstStyle/>
            <a:p>
              <a:pPr algn="ctr">
                <a:lnSpc>
                  <a:spcPts val="3244"/>
                </a:lnSpc>
              </a:pPr>
            </a:p>
          </p:txBody>
        </p:sp>
      </p:grpSp>
      <p:sp>
        <p:nvSpPr>
          <p:cNvPr name="AutoShape 9" id="9"/>
          <p:cNvSpPr/>
          <p:nvPr/>
        </p:nvSpPr>
        <p:spPr>
          <a:xfrm>
            <a:off x="8777060" y="2974002"/>
            <a:ext cx="0" cy="4972923"/>
          </a:xfrm>
          <a:prstGeom prst="line">
            <a:avLst/>
          </a:prstGeom>
          <a:ln cap="flat" w="133350">
            <a:solidFill>
              <a:srgbClr val="D15353"/>
            </a:solidFill>
            <a:prstDash val="solid"/>
            <a:headEnd type="none" len="sm" w="sm"/>
            <a:tailEnd type="none" len="sm" w="sm"/>
          </a:ln>
        </p:spPr>
      </p:sp>
      <p:sp>
        <p:nvSpPr>
          <p:cNvPr name="TextBox 10" id="10"/>
          <p:cNvSpPr txBox="true"/>
          <p:nvPr/>
        </p:nvSpPr>
        <p:spPr>
          <a:xfrm rot="0">
            <a:off x="2524038" y="4958718"/>
            <a:ext cx="5752634" cy="1126490"/>
          </a:xfrm>
          <a:prstGeom prst="rect">
            <a:avLst/>
          </a:prstGeom>
        </p:spPr>
        <p:txBody>
          <a:bodyPr anchor="t" rtlCol="false" tIns="0" lIns="0" bIns="0" rIns="0">
            <a:spAutoFit/>
          </a:bodyPr>
          <a:lstStyle/>
          <a:p>
            <a:pPr algn="r" marL="0" indent="0" lvl="0">
              <a:lnSpc>
                <a:spcPts val="8470"/>
              </a:lnSpc>
            </a:pPr>
            <a:r>
              <a:rPr lang="en-US" b="true" sz="7700">
                <a:solidFill>
                  <a:srgbClr val="13538A"/>
                </a:solidFill>
                <a:latin typeface="Arial Bold"/>
                <a:ea typeface="Arial Bold"/>
                <a:cs typeface="Arial Bold"/>
                <a:sym typeface="Arial Bold"/>
              </a:rPr>
              <a:t>MỤC LỤC</a:t>
            </a:r>
          </a:p>
        </p:txBody>
      </p:sp>
      <p:grpSp>
        <p:nvGrpSpPr>
          <p:cNvPr name="Group 11" id="11"/>
          <p:cNvGrpSpPr/>
          <p:nvPr/>
        </p:nvGrpSpPr>
        <p:grpSpPr>
          <a:xfrm rot="0">
            <a:off x="8947538" y="3395038"/>
            <a:ext cx="6693646" cy="3655132"/>
            <a:chOff x="0" y="0"/>
            <a:chExt cx="8924861" cy="4873509"/>
          </a:xfrm>
        </p:grpSpPr>
        <p:sp>
          <p:nvSpPr>
            <p:cNvPr name="TextBox 12" id="12"/>
            <p:cNvSpPr txBox="true"/>
            <p:nvPr/>
          </p:nvSpPr>
          <p:spPr>
            <a:xfrm rot="0">
              <a:off x="1307341" y="-2117"/>
              <a:ext cx="7617519" cy="556683"/>
            </a:xfrm>
            <a:prstGeom prst="rect">
              <a:avLst/>
            </a:prstGeom>
          </p:spPr>
          <p:txBody>
            <a:bodyPr anchor="t" rtlCol="false" tIns="0" lIns="0" bIns="0" rIns="0">
              <a:spAutoFit/>
            </a:bodyPr>
            <a:lstStyle/>
            <a:p>
              <a:pPr algn="l">
                <a:lnSpc>
                  <a:spcPts val="3499"/>
                </a:lnSpc>
              </a:pPr>
              <a:r>
                <a:rPr lang="en-US" sz="2499">
                  <a:solidFill>
                    <a:srgbClr val="13538A"/>
                  </a:solidFill>
                  <a:latin typeface="Arial"/>
                  <a:ea typeface="Arial"/>
                  <a:cs typeface="Arial"/>
                  <a:sym typeface="Arial"/>
                </a:rPr>
                <a:t>Tổng quan về công ty SACO</a:t>
              </a:r>
            </a:p>
          </p:txBody>
        </p:sp>
        <p:sp>
          <p:nvSpPr>
            <p:cNvPr name="TextBox 13" id="13"/>
            <p:cNvSpPr txBox="true"/>
            <p:nvPr/>
          </p:nvSpPr>
          <p:spPr>
            <a:xfrm rot="0">
              <a:off x="1307341" y="921692"/>
              <a:ext cx="7617519" cy="1140883"/>
            </a:xfrm>
            <a:prstGeom prst="rect">
              <a:avLst/>
            </a:prstGeom>
          </p:spPr>
          <p:txBody>
            <a:bodyPr anchor="t" rtlCol="false" tIns="0" lIns="0" bIns="0" rIns="0">
              <a:spAutoFit/>
            </a:bodyPr>
            <a:lstStyle/>
            <a:p>
              <a:pPr algn="l">
                <a:lnSpc>
                  <a:spcPts val="3499"/>
                </a:lnSpc>
              </a:pPr>
              <a:r>
                <a:rPr lang="en-US" sz="2499">
                  <a:solidFill>
                    <a:srgbClr val="13538A"/>
                  </a:solidFill>
                  <a:latin typeface="Arial"/>
                  <a:ea typeface="Arial"/>
                  <a:cs typeface="Arial"/>
                  <a:sym typeface="Arial"/>
                </a:rPr>
                <a:t>Phân tích ma trận SWOT hệ thống thông tin của SACO</a:t>
              </a:r>
            </a:p>
          </p:txBody>
        </p:sp>
        <p:sp>
          <p:nvSpPr>
            <p:cNvPr name="TextBox 14" id="14"/>
            <p:cNvSpPr txBox="true"/>
            <p:nvPr/>
          </p:nvSpPr>
          <p:spPr>
            <a:xfrm rot="0">
              <a:off x="1307341" y="3343159"/>
              <a:ext cx="7617519" cy="556683"/>
            </a:xfrm>
            <a:prstGeom prst="rect">
              <a:avLst/>
            </a:prstGeom>
          </p:spPr>
          <p:txBody>
            <a:bodyPr anchor="t" rtlCol="false" tIns="0" lIns="0" bIns="0" rIns="0">
              <a:spAutoFit/>
            </a:bodyPr>
            <a:lstStyle/>
            <a:p>
              <a:pPr algn="l">
                <a:lnSpc>
                  <a:spcPts val="3499"/>
                </a:lnSpc>
              </a:pPr>
              <a:r>
                <a:rPr lang="en-US" sz="2499">
                  <a:solidFill>
                    <a:srgbClr val="13538A"/>
                  </a:solidFill>
                  <a:latin typeface="Arial"/>
                  <a:ea typeface="Arial"/>
                  <a:cs typeface="Arial"/>
                  <a:sym typeface="Arial"/>
                </a:rPr>
                <a:t>So sánh giải pháp </a:t>
              </a:r>
            </a:p>
          </p:txBody>
        </p:sp>
        <p:sp>
          <p:nvSpPr>
            <p:cNvPr name="TextBox 15" id="15"/>
            <p:cNvSpPr txBox="true"/>
            <p:nvPr/>
          </p:nvSpPr>
          <p:spPr>
            <a:xfrm rot="0">
              <a:off x="1307341" y="2424525"/>
              <a:ext cx="7617519" cy="556683"/>
            </a:xfrm>
            <a:prstGeom prst="rect">
              <a:avLst/>
            </a:prstGeom>
          </p:spPr>
          <p:txBody>
            <a:bodyPr anchor="t" rtlCol="false" tIns="0" lIns="0" bIns="0" rIns="0">
              <a:spAutoFit/>
            </a:bodyPr>
            <a:lstStyle/>
            <a:p>
              <a:pPr algn="l">
                <a:lnSpc>
                  <a:spcPts val="3499"/>
                </a:lnSpc>
              </a:pPr>
              <a:r>
                <a:rPr lang="en-US" sz="2499">
                  <a:solidFill>
                    <a:srgbClr val="13538A"/>
                  </a:solidFill>
                  <a:latin typeface="Arial"/>
                  <a:ea typeface="Arial"/>
                  <a:cs typeface="Arial"/>
                  <a:sym typeface="Arial"/>
                </a:rPr>
                <a:t>Đề xuất giải pháp</a:t>
              </a:r>
            </a:p>
          </p:txBody>
        </p:sp>
        <p:sp>
          <p:nvSpPr>
            <p:cNvPr name="TextBox 16" id="16"/>
            <p:cNvSpPr txBox="true"/>
            <p:nvPr/>
          </p:nvSpPr>
          <p:spPr>
            <a:xfrm rot="0">
              <a:off x="1307341" y="4261792"/>
              <a:ext cx="7617519" cy="556683"/>
            </a:xfrm>
            <a:prstGeom prst="rect">
              <a:avLst/>
            </a:prstGeom>
          </p:spPr>
          <p:txBody>
            <a:bodyPr anchor="t" rtlCol="false" tIns="0" lIns="0" bIns="0" rIns="0">
              <a:spAutoFit/>
            </a:bodyPr>
            <a:lstStyle/>
            <a:p>
              <a:pPr algn="l">
                <a:lnSpc>
                  <a:spcPts val="3499"/>
                </a:lnSpc>
              </a:pPr>
              <a:r>
                <a:rPr lang="en-US" sz="2499">
                  <a:solidFill>
                    <a:srgbClr val="13538A"/>
                  </a:solidFill>
                  <a:latin typeface="Arial"/>
                  <a:ea typeface="Arial"/>
                  <a:cs typeface="Arial"/>
                  <a:sym typeface="Arial"/>
                </a:rPr>
                <a:t>Kết luận</a:t>
              </a:r>
            </a:p>
          </p:txBody>
        </p:sp>
        <p:sp>
          <p:nvSpPr>
            <p:cNvPr name="TextBox 17" id="17"/>
            <p:cNvSpPr txBox="true"/>
            <p:nvPr/>
          </p:nvSpPr>
          <p:spPr>
            <a:xfrm rot="0">
              <a:off x="0" y="-76200"/>
              <a:ext cx="946190" cy="685800"/>
            </a:xfrm>
            <a:prstGeom prst="rect">
              <a:avLst/>
            </a:prstGeom>
          </p:spPr>
          <p:txBody>
            <a:bodyPr anchor="t" rtlCol="false" tIns="0" lIns="0" bIns="0" rIns="0">
              <a:spAutoFit/>
            </a:bodyPr>
            <a:lstStyle/>
            <a:p>
              <a:pPr algn="r">
                <a:lnSpc>
                  <a:spcPts val="4200"/>
                </a:lnSpc>
              </a:pPr>
              <a:r>
                <a:rPr lang="en-US" sz="3000" b="true">
                  <a:solidFill>
                    <a:srgbClr val="13538A"/>
                  </a:solidFill>
                  <a:latin typeface="Arial Bold"/>
                  <a:ea typeface="Arial Bold"/>
                  <a:cs typeface="Arial Bold"/>
                  <a:sym typeface="Arial Bold"/>
                </a:rPr>
                <a:t>I</a:t>
              </a:r>
            </a:p>
          </p:txBody>
        </p:sp>
        <p:sp>
          <p:nvSpPr>
            <p:cNvPr name="TextBox 18" id="18"/>
            <p:cNvSpPr txBox="true"/>
            <p:nvPr/>
          </p:nvSpPr>
          <p:spPr>
            <a:xfrm rot="0">
              <a:off x="0" y="834908"/>
              <a:ext cx="946190" cy="685800"/>
            </a:xfrm>
            <a:prstGeom prst="rect">
              <a:avLst/>
            </a:prstGeom>
          </p:spPr>
          <p:txBody>
            <a:bodyPr anchor="t" rtlCol="false" tIns="0" lIns="0" bIns="0" rIns="0">
              <a:spAutoFit/>
            </a:bodyPr>
            <a:lstStyle/>
            <a:p>
              <a:pPr algn="r">
                <a:lnSpc>
                  <a:spcPts val="4200"/>
                </a:lnSpc>
              </a:pPr>
              <a:r>
                <a:rPr lang="en-US" sz="3000" b="true">
                  <a:solidFill>
                    <a:srgbClr val="13538A"/>
                  </a:solidFill>
                  <a:latin typeface="Arial Bold"/>
                  <a:ea typeface="Arial Bold"/>
                  <a:cs typeface="Arial Bold"/>
                  <a:sym typeface="Arial Bold"/>
                </a:rPr>
                <a:t>II</a:t>
              </a:r>
            </a:p>
          </p:txBody>
        </p:sp>
        <p:sp>
          <p:nvSpPr>
            <p:cNvPr name="TextBox 19" id="19"/>
            <p:cNvSpPr txBox="true"/>
            <p:nvPr/>
          </p:nvSpPr>
          <p:spPr>
            <a:xfrm rot="0">
              <a:off x="61143" y="2260329"/>
              <a:ext cx="946190" cy="685800"/>
            </a:xfrm>
            <a:prstGeom prst="rect">
              <a:avLst/>
            </a:prstGeom>
          </p:spPr>
          <p:txBody>
            <a:bodyPr anchor="t" rtlCol="false" tIns="0" lIns="0" bIns="0" rIns="0">
              <a:spAutoFit/>
            </a:bodyPr>
            <a:lstStyle/>
            <a:p>
              <a:pPr algn="r">
                <a:lnSpc>
                  <a:spcPts val="4200"/>
                </a:lnSpc>
              </a:pPr>
              <a:r>
                <a:rPr lang="en-US" sz="3000" b="true">
                  <a:solidFill>
                    <a:srgbClr val="13538A"/>
                  </a:solidFill>
                  <a:latin typeface="Arial Bold"/>
                  <a:ea typeface="Arial Bold"/>
                  <a:cs typeface="Arial Bold"/>
                  <a:sym typeface="Arial Bold"/>
                </a:rPr>
                <a:t>III</a:t>
              </a:r>
            </a:p>
          </p:txBody>
        </p:sp>
        <p:sp>
          <p:nvSpPr>
            <p:cNvPr name="TextBox 20" id="20"/>
            <p:cNvSpPr txBox="true"/>
            <p:nvPr/>
          </p:nvSpPr>
          <p:spPr>
            <a:xfrm rot="0">
              <a:off x="61143" y="3269075"/>
              <a:ext cx="946190" cy="685800"/>
            </a:xfrm>
            <a:prstGeom prst="rect">
              <a:avLst/>
            </a:prstGeom>
          </p:spPr>
          <p:txBody>
            <a:bodyPr anchor="t" rtlCol="false" tIns="0" lIns="0" bIns="0" rIns="0">
              <a:spAutoFit/>
            </a:bodyPr>
            <a:lstStyle/>
            <a:p>
              <a:pPr algn="r">
                <a:lnSpc>
                  <a:spcPts val="4200"/>
                </a:lnSpc>
              </a:pPr>
              <a:r>
                <a:rPr lang="en-US" sz="3000" b="true">
                  <a:solidFill>
                    <a:srgbClr val="13538A"/>
                  </a:solidFill>
                  <a:latin typeface="Arial Bold"/>
                  <a:ea typeface="Arial Bold"/>
                  <a:cs typeface="Arial Bold"/>
                  <a:sym typeface="Arial Bold"/>
                </a:rPr>
                <a:t>IV</a:t>
              </a:r>
            </a:p>
          </p:txBody>
        </p:sp>
        <p:sp>
          <p:nvSpPr>
            <p:cNvPr name="TextBox 21" id="21"/>
            <p:cNvSpPr txBox="true"/>
            <p:nvPr/>
          </p:nvSpPr>
          <p:spPr>
            <a:xfrm rot="0">
              <a:off x="61143" y="4187709"/>
              <a:ext cx="946190" cy="685800"/>
            </a:xfrm>
            <a:prstGeom prst="rect">
              <a:avLst/>
            </a:prstGeom>
          </p:spPr>
          <p:txBody>
            <a:bodyPr anchor="t" rtlCol="false" tIns="0" lIns="0" bIns="0" rIns="0">
              <a:spAutoFit/>
            </a:bodyPr>
            <a:lstStyle/>
            <a:p>
              <a:pPr algn="r">
                <a:lnSpc>
                  <a:spcPts val="4200"/>
                </a:lnSpc>
              </a:pPr>
              <a:r>
                <a:rPr lang="en-US" sz="3000" b="true">
                  <a:solidFill>
                    <a:srgbClr val="13538A"/>
                  </a:solidFill>
                  <a:latin typeface="Arial Bold"/>
                  <a:ea typeface="Arial Bold"/>
                  <a:cs typeface="Arial Bold"/>
                  <a:sym typeface="Arial Bold"/>
                </a:rPr>
                <a:t>V</a:t>
              </a:r>
            </a:p>
          </p:txBody>
        </p:sp>
      </p:gr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FDF7EF">
                <a:alpha val="100000"/>
              </a:srgbClr>
            </a:gs>
            <a:gs pos="100000">
              <a:srgbClr val="FFFFFF">
                <a:alpha val="100000"/>
              </a:srgbClr>
            </a:gs>
          </a:gsLst>
          <a:lin ang="0"/>
        </a:gradFill>
      </p:bgPr>
    </p:bg>
    <p:spTree>
      <p:nvGrpSpPr>
        <p:cNvPr id="1" name=""/>
        <p:cNvGrpSpPr/>
        <p:nvPr/>
      </p:nvGrpSpPr>
      <p:grpSpPr>
        <a:xfrm>
          <a:off x="0" y="0"/>
          <a:ext cx="0" cy="0"/>
          <a:chOff x="0" y="0"/>
          <a:chExt cx="0" cy="0"/>
        </a:xfrm>
      </p:grpSpPr>
      <p:sp>
        <p:nvSpPr>
          <p:cNvPr name="TextBox 2" id="2"/>
          <p:cNvSpPr txBox="true"/>
          <p:nvPr/>
        </p:nvSpPr>
        <p:spPr>
          <a:xfrm rot="0">
            <a:off x="1528153" y="638999"/>
            <a:ext cx="12507190" cy="827026"/>
          </a:xfrm>
          <a:prstGeom prst="rect">
            <a:avLst/>
          </a:prstGeom>
        </p:spPr>
        <p:txBody>
          <a:bodyPr anchor="t" rtlCol="false" tIns="0" lIns="0" bIns="0" rIns="0">
            <a:spAutoFit/>
          </a:bodyPr>
          <a:lstStyle/>
          <a:p>
            <a:pPr algn="l">
              <a:lnSpc>
                <a:spcPts val="6148"/>
              </a:lnSpc>
            </a:pPr>
            <a:r>
              <a:rPr lang="en-US" b="true" sz="5800">
                <a:solidFill>
                  <a:srgbClr val="13538A"/>
                </a:solidFill>
                <a:latin typeface="Arial Bold"/>
                <a:ea typeface="Arial Bold"/>
                <a:cs typeface="Arial Bold"/>
                <a:sym typeface="Arial Bold"/>
              </a:rPr>
              <a:t>1.3. KẾ HOẠCH TRIỂN KHAI  </a:t>
            </a:r>
          </a:p>
        </p:txBody>
      </p:sp>
      <p:sp>
        <p:nvSpPr>
          <p:cNvPr name="AutoShape 3" id="3"/>
          <p:cNvSpPr/>
          <p:nvPr/>
        </p:nvSpPr>
        <p:spPr>
          <a:xfrm>
            <a:off x="1095375" y="591374"/>
            <a:ext cx="0" cy="2029276"/>
          </a:xfrm>
          <a:prstGeom prst="line">
            <a:avLst/>
          </a:prstGeom>
          <a:ln cap="flat" w="133350">
            <a:solidFill>
              <a:srgbClr val="D15353"/>
            </a:solidFill>
            <a:prstDash val="solid"/>
            <a:headEnd type="none" len="sm" w="sm"/>
            <a:tailEnd type="none" len="sm" w="sm"/>
          </a:ln>
        </p:spPr>
      </p:sp>
      <p:sp>
        <p:nvSpPr>
          <p:cNvPr name="Freeform 4" id="4"/>
          <p:cNvSpPr/>
          <p:nvPr/>
        </p:nvSpPr>
        <p:spPr>
          <a:xfrm flipH="false" flipV="false" rot="-10800000">
            <a:off x="11078725" y="-798673"/>
            <a:ext cx="11173984" cy="7393795"/>
          </a:xfrm>
          <a:custGeom>
            <a:avLst/>
            <a:gdLst/>
            <a:ahLst/>
            <a:cxnLst/>
            <a:rect r="r" b="b" t="t" l="l"/>
            <a:pathLst>
              <a:path h="7393795" w="11173984">
                <a:moveTo>
                  <a:pt x="0" y="0"/>
                </a:moveTo>
                <a:lnTo>
                  <a:pt x="11173984" y="0"/>
                </a:lnTo>
                <a:lnTo>
                  <a:pt x="11173984" y="7393794"/>
                </a:lnTo>
                <a:lnTo>
                  <a:pt x="0" y="73937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5735994" y="9258300"/>
            <a:ext cx="1859446" cy="525233"/>
          </a:xfrm>
          <a:custGeom>
            <a:avLst/>
            <a:gdLst/>
            <a:ahLst/>
            <a:cxnLst/>
            <a:rect r="r" b="b" t="t" l="l"/>
            <a:pathLst>
              <a:path h="525233" w="1859446">
                <a:moveTo>
                  <a:pt x="0" y="0"/>
                </a:moveTo>
                <a:lnTo>
                  <a:pt x="1859446" y="0"/>
                </a:lnTo>
                <a:lnTo>
                  <a:pt x="1859446" y="525233"/>
                </a:lnTo>
                <a:lnTo>
                  <a:pt x="0" y="525233"/>
                </a:lnTo>
                <a:lnTo>
                  <a:pt x="0" y="0"/>
                </a:lnTo>
                <a:close/>
              </a:path>
            </a:pathLst>
          </a:custGeom>
          <a:blipFill>
            <a:blip r:embed="rId4"/>
            <a:stretch>
              <a:fillRect l="0" t="0" r="0" b="0"/>
            </a:stretch>
          </a:blipFill>
        </p:spPr>
      </p:sp>
      <p:sp>
        <p:nvSpPr>
          <p:cNvPr name="TextBox 6" id="6"/>
          <p:cNvSpPr txBox="true"/>
          <p:nvPr/>
        </p:nvSpPr>
        <p:spPr>
          <a:xfrm rot="0">
            <a:off x="1095375" y="2389122"/>
            <a:ext cx="14933289" cy="6110608"/>
          </a:xfrm>
          <a:prstGeom prst="rect">
            <a:avLst/>
          </a:prstGeom>
        </p:spPr>
        <p:txBody>
          <a:bodyPr anchor="t" rtlCol="false" tIns="0" lIns="0" bIns="0" rIns="0">
            <a:spAutoFit/>
          </a:bodyPr>
          <a:lstStyle/>
          <a:p>
            <a:pPr algn="just" marL="755688" indent="-377844" lvl="1">
              <a:lnSpc>
                <a:spcPts val="3710"/>
              </a:lnSpc>
              <a:spcBef>
                <a:spcPct val="0"/>
              </a:spcBef>
              <a:buFont typeface="Arial"/>
              <a:buChar char="•"/>
            </a:pPr>
            <a:r>
              <a:rPr lang="en-US" b="true" sz="3500">
                <a:solidFill>
                  <a:srgbClr val="000000"/>
                </a:solidFill>
                <a:latin typeface="Arial Bold"/>
                <a:ea typeface="Arial Bold"/>
                <a:cs typeface="Arial Bold"/>
                <a:sym typeface="Arial Bold"/>
              </a:rPr>
              <a:t>Tuần 1 - 2:</a:t>
            </a:r>
            <a:r>
              <a:rPr lang="en-US" sz="3500">
                <a:solidFill>
                  <a:srgbClr val="000000"/>
                </a:solidFill>
                <a:latin typeface="Arial"/>
                <a:ea typeface="Arial"/>
                <a:cs typeface="Arial"/>
                <a:sym typeface="Arial"/>
              </a:rPr>
              <a:t> Chuẩn bị &amp; đánh giá hệ thống cũ.</a:t>
            </a:r>
          </a:p>
          <a:p>
            <a:pPr algn="just">
              <a:lnSpc>
                <a:spcPts val="3710"/>
              </a:lnSpc>
              <a:spcBef>
                <a:spcPct val="0"/>
              </a:spcBef>
            </a:pPr>
          </a:p>
          <a:p>
            <a:pPr algn="just" marL="755688" indent="-377844" lvl="1">
              <a:lnSpc>
                <a:spcPts val="3710"/>
              </a:lnSpc>
              <a:spcBef>
                <a:spcPct val="0"/>
              </a:spcBef>
              <a:buFont typeface="Arial"/>
              <a:buChar char="•"/>
            </a:pPr>
            <a:r>
              <a:rPr lang="en-US" b="true" sz="3500">
                <a:solidFill>
                  <a:srgbClr val="000000"/>
                </a:solidFill>
                <a:latin typeface="Arial Bold"/>
                <a:ea typeface="Arial Bold"/>
                <a:cs typeface="Arial Bold"/>
                <a:sym typeface="Arial Bold"/>
              </a:rPr>
              <a:t>Tuần 3 - 4:</a:t>
            </a:r>
            <a:r>
              <a:rPr lang="en-US" sz="3500">
                <a:solidFill>
                  <a:srgbClr val="000000"/>
                </a:solidFill>
                <a:latin typeface="Arial"/>
                <a:ea typeface="Arial"/>
                <a:cs typeface="Arial"/>
                <a:sym typeface="Arial"/>
              </a:rPr>
              <a:t> Cài Dynamics 365 Business Central (AIS, MIS) và Microsoft Defender (an ninh mạng). Tích hợp với CRM và TPS cũ qua Microsoft Power Automate. </a:t>
            </a:r>
          </a:p>
          <a:p>
            <a:pPr algn="just">
              <a:lnSpc>
                <a:spcPts val="3710"/>
              </a:lnSpc>
              <a:spcBef>
                <a:spcPct val="0"/>
              </a:spcBef>
            </a:pPr>
          </a:p>
          <a:p>
            <a:pPr algn="just" marL="755688" indent="-377844" lvl="1">
              <a:lnSpc>
                <a:spcPts val="3710"/>
              </a:lnSpc>
              <a:spcBef>
                <a:spcPct val="0"/>
              </a:spcBef>
              <a:buFont typeface="Arial"/>
              <a:buChar char="•"/>
            </a:pPr>
            <a:r>
              <a:rPr lang="en-US" b="true" sz="3500">
                <a:solidFill>
                  <a:srgbClr val="000000"/>
                </a:solidFill>
                <a:latin typeface="Arial Bold"/>
                <a:ea typeface="Arial Bold"/>
                <a:cs typeface="Arial Bold"/>
                <a:sym typeface="Arial Bold"/>
              </a:rPr>
              <a:t>Tuần 5 - 6:</a:t>
            </a:r>
            <a:r>
              <a:rPr lang="en-US" sz="3500">
                <a:solidFill>
                  <a:srgbClr val="000000"/>
                </a:solidFill>
                <a:latin typeface="Arial"/>
                <a:ea typeface="Arial"/>
                <a:cs typeface="Arial"/>
                <a:sym typeface="Arial"/>
              </a:rPr>
              <a:t> Kiểm thử &amp; sửa lỗi.</a:t>
            </a:r>
          </a:p>
          <a:p>
            <a:pPr algn="just">
              <a:lnSpc>
                <a:spcPts val="3710"/>
              </a:lnSpc>
              <a:spcBef>
                <a:spcPct val="0"/>
              </a:spcBef>
            </a:pPr>
          </a:p>
          <a:p>
            <a:pPr algn="just" marL="755688" indent="-377844" lvl="1">
              <a:lnSpc>
                <a:spcPts val="3710"/>
              </a:lnSpc>
              <a:spcBef>
                <a:spcPct val="0"/>
              </a:spcBef>
              <a:buFont typeface="Arial"/>
              <a:buChar char="•"/>
            </a:pPr>
            <a:r>
              <a:rPr lang="en-US" b="true" sz="3500">
                <a:solidFill>
                  <a:srgbClr val="000000"/>
                </a:solidFill>
                <a:latin typeface="Arial Bold"/>
                <a:ea typeface="Arial Bold"/>
                <a:cs typeface="Arial Bold"/>
                <a:sym typeface="Arial Bold"/>
              </a:rPr>
              <a:t>Tuần 7 - 8: </a:t>
            </a:r>
            <a:r>
              <a:rPr lang="en-US" sz="3500">
                <a:solidFill>
                  <a:srgbClr val="000000"/>
                </a:solidFill>
                <a:latin typeface="Arial"/>
                <a:ea typeface="Arial"/>
                <a:cs typeface="Arial"/>
                <a:sym typeface="Arial"/>
              </a:rPr>
              <a:t>Đào tạo &amp; triển khai chính thức (vận hành song song 1 tuần).</a:t>
            </a:r>
          </a:p>
          <a:p>
            <a:pPr algn="just">
              <a:lnSpc>
                <a:spcPts val="3710"/>
              </a:lnSpc>
              <a:spcBef>
                <a:spcPct val="0"/>
              </a:spcBef>
            </a:pPr>
          </a:p>
          <a:p>
            <a:pPr algn="just">
              <a:lnSpc>
                <a:spcPts val="3710"/>
              </a:lnSpc>
              <a:spcBef>
                <a:spcPct val="0"/>
              </a:spcBef>
            </a:pPr>
            <a:r>
              <a:rPr lang="en-US" sz="3500">
                <a:solidFill>
                  <a:srgbClr val="000000"/>
                </a:solidFill>
                <a:latin typeface="Arial"/>
                <a:ea typeface="Arial"/>
                <a:cs typeface="Arial"/>
                <a:sym typeface="Arial"/>
              </a:rPr>
              <a:t>Liên tục: Bảo trì &amp; đánh giá sau 3 tháng. </a:t>
            </a:r>
          </a:p>
          <a:p>
            <a:pPr algn="just">
              <a:lnSpc>
                <a:spcPts val="3710"/>
              </a:lnSpc>
              <a:spcBef>
                <a:spcPct val="0"/>
              </a:spcBef>
            </a:pPr>
            <a:r>
              <a:rPr lang="en-US" sz="3500">
                <a:solidFill>
                  <a:srgbClr val="000000"/>
                </a:solidFill>
                <a:latin typeface="Arial"/>
                <a:ea typeface="Arial"/>
                <a:cs typeface="Arial"/>
                <a:sym typeface="Arial"/>
              </a:rPr>
              <a:t>Nguồn lực: 1 - 2 nhân viên IT nội bộ &amp; nhân viên hỗ trợ Microsoft.</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12024260" y="1028700"/>
            <a:ext cx="5235040" cy="4114800"/>
          </a:xfrm>
          <a:prstGeom prst="rect">
            <a:avLst/>
          </a:prstGeom>
          <a:solidFill>
            <a:srgbClr val="2C7ECC"/>
          </a:solidFill>
        </p:spPr>
      </p:sp>
      <p:sp>
        <p:nvSpPr>
          <p:cNvPr name="AutoShape 3" id="3"/>
          <p:cNvSpPr/>
          <p:nvPr/>
        </p:nvSpPr>
        <p:spPr>
          <a:xfrm rot="0">
            <a:off x="1028700" y="1921381"/>
            <a:ext cx="15434870" cy="5891627"/>
          </a:xfrm>
          <a:prstGeom prst="rect">
            <a:avLst/>
          </a:prstGeom>
          <a:solidFill>
            <a:srgbClr val="085FAA"/>
          </a:solidFill>
        </p:spPr>
      </p:sp>
      <p:sp>
        <p:nvSpPr>
          <p:cNvPr name="TextBox 4" id="4"/>
          <p:cNvSpPr txBox="true"/>
          <p:nvPr/>
        </p:nvSpPr>
        <p:spPr>
          <a:xfrm rot="0">
            <a:off x="2194028" y="4867194"/>
            <a:ext cx="11204881" cy="1133475"/>
          </a:xfrm>
          <a:prstGeom prst="rect">
            <a:avLst/>
          </a:prstGeom>
        </p:spPr>
        <p:txBody>
          <a:bodyPr anchor="t" rtlCol="false" tIns="0" lIns="0" bIns="0" rIns="0">
            <a:spAutoFit/>
          </a:bodyPr>
          <a:lstStyle/>
          <a:p>
            <a:pPr algn="l">
              <a:lnSpc>
                <a:spcPts val="8549"/>
              </a:lnSpc>
            </a:pPr>
            <a:r>
              <a:rPr lang="en-US" sz="7499" spc="74" b="true">
                <a:solidFill>
                  <a:srgbClr val="FFFFFF"/>
                </a:solidFill>
                <a:latin typeface="Arial Bold"/>
                <a:ea typeface="Arial Bold"/>
                <a:cs typeface="Arial Bold"/>
                <a:sym typeface="Arial Bold"/>
              </a:rPr>
              <a:t>SO SÁNH GIẢI PHÁP </a:t>
            </a:r>
          </a:p>
        </p:txBody>
      </p:sp>
      <p:sp>
        <p:nvSpPr>
          <p:cNvPr name="AutoShape 5" id="5"/>
          <p:cNvSpPr/>
          <p:nvPr/>
        </p:nvSpPr>
        <p:spPr>
          <a:xfrm rot="0">
            <a:off x="0" y="9023082"/>
            <a:ext cx="7796469" cy="66577"/>
          </a:xfrm>
          <a:prstGeom prst="rect">
            <a:avLst/>
          </a:prstGeom>
          <a:solidFill>
            <a:srgbClr val="E12424"/>
          </a:solidFill>
        </p:spPr>
      </p:sp>
      <p:sp>
        <p:nvSpPr>
          <p:cNvPr name="Freeform 6" id="6"/>
          <p:cNvSpPr/>
          <p:nvPr/>
        </p:nvSpPr>
        <p:spPr>
          <a:xfrm flipH="false" flipV="false" rot="0">
            <a:off x="11418242" y="8264704"/>
            <a:ext cx="5841058" cy="1649909"/>
          </a:xfrm>
          <a:custGeom>
            <a:avLst/>
            <a:gdLst/>
            <a:ahLst/>
            <a:cxnLst/>
            <a:rect r="r" b="b" t="t" l="l"/>
            <a:pathLst>
              <a:path h="1649909" w="5841058">
                <a:moveTo>
                  <a:pt x="0" y="0"/>
                </a:moveTo>
                <a:lnTo>
                  <a:pt x="5841058" y="0"/>
                </a:lnTo>
                <a:lnTo>
                  <a:pt x="5841058" y="1649909"/>
                </a:lnTo>
                <a:lnTo>
                  <a:pt x="0" y="1649909"/>
                </a:lnTo>
                <a:lnTo>
                  <a:pt x="0" y="0"/>
                </a:lnTo>
                <a:close/>
              </a:path>
            </a:pathLst>
          </a:custGeom>
          <a:blipFill>
            <a:blip r:embed="rId2"/>
            <a:stretch>
              <a:fillRect l="0" t="0" r="0" b="0"/>
            </a:stretch>
          </a:blipFill>
        </p:spPr>
      </p:sp>
      <p:sp>
        <p:nvSpPr>
          <p:cNvPr name="TextBox 7" id="7"/>
          <p:cNvSpPr txBox="true"/>
          <p:nvPr/>
        </p:nvSpPr>
        <p:spPr>
          <a:xfrm rot="0">
            <a:off x="2194028" y="2588578"/>
            <a:ext cx="1266825" cy="1642112"/>
          </a:xfrm>
          <a:prstGeom prst="rect">
            <a:avLst/>
          </a:prstGeom>
        </p:spPr>
        <p:txBody>
          <a:bodyPr anchor="t" rtlCol="false" tIns="0" lIns="0" bIns="0" rIns="0">
            <a:spAutoFit/>
          </a:bodyPr>
          <a:lstStyle/>
          <a:p>
            <a:pPr algn="l">
              <a:lnSpc>
                <a:spcPts val="13439"/>
              </a:lnSpc>
            </a:pPr>
            <a:r>
              <a:rPr lang="en-US" sz="9599" b="true">
                <a:solidFill>
                  <a:srgbClr val="F25D23"/>
                </a:solidFill>
                <a:latin typeface="Noto Sans Bold"/>
                <a:ea typeface="Noto Sans Bold"/>
                <a:cs typeface="Noto Sans Bold"/>
                <a:sym typeface="Noto Sans Bold"/>
              </a:rPr>
              <a:t>IV</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FDF7EF">
                <a:alpha val="100000"/>
              </a:srgbClr>
            </a:gs>
            <a:gs pos="100000">
              <a:srgbClr val="FFFFFF">
                <a:alpha val="100000"/>
              </a:srgbClr>
            </a:gs>
          </a:gsLst>
          <a:lin ang="0"/>
        </a:gradFill>
      </p:bgPr>
    </p:bg>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0" y="1028061"/>
          <a:ext cx="18288000" cy="9258939"/>
        </p:xfrm>
        <a:graphic>
          <a:graphicData uri="http://schemas.openxmlformats.org/drawingml/2006/table">
            <a:tbl>
              <a:tblPr/>
              <a:tblGrid>
                <a:gridCol w="3126520"/>
                <a:gridCol w="7995332"/>
                <a:gridCol w="7166147"/>
              </a:tblGrid>
              <a:tr h="715848">
                <a:tc>
                  <a:txBody>
                    <a:bodyPr anchor="t" rtlCol="false"/>
                    <a:lstStyle/>
                    <a:p>
                      <a:pPr algn="ctr">
                        <a:lnSpc>
                          <a:spcPts val="3499"/>
                        </a:lnSpc>
                        <a:defRPr/>
                      </a:pPr>
                      <a:r>
                        <a:rPr lang="en-US" sz="2499" b="true">
                          <a:solidFill>
                            <a:srgbClr val="000000"/>
                          </a:solidFill>
                          <a:latin typeface="Arimo Bold"/>
                          <a:ea typeface="Arimo Bold"/>
                          <a:cs typeface="Arimo Bold"/>
                          <a:sym typeface="Arimo Bold"/>
                        </a:rPr>
                        <a:t>Tiêu chí </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499"/>
                        </a:lnSpc>
                        <a:defRPr/>
                      </a:pPr>
                      <a:r>
                        <a:rPr lang="en-US" sz="2499" b="true">
                          <a:solidFill>
                            <a:srgbClr val="000000"/>
                          </a:solidFill>
                          <a:latin typeface="Arimo Bold"/>
                          <a:ea typeface="Arimo Bold"/>
                          <a:cs typeface="Arimo Bold"/>
                          <a:sym typeface="Arimo Bold"/>
                        </a:rPr>
                        <a:t>Giải pháp 1: Zoho One </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499"/>
                        </a:lnSpc>
                        <a:defRPr/>
                      </a:pPr>
                      <a:r>
                        <a:rPr lang="en-US" sz="2499" b="true">
                          <a:solidFill>
                            <a:srgbClr val="000000"/>
                          </a:solidFill>
                          <a:latin typeface="Arimo Bold"/>
                          <a:ea typeface="Arimo Bold"/>
                          <a:cs typeface="Arimo Bold"/>
                          <a:sym typeface="Arimo Bold"/>
                        </a:rPr>
                        <a:t>Giải pháp 2: Tích hợp Microsoft </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011732">
                <a:tc>
                  <a:txBody>
                    <a:bodyPr anchor="t" rtlCol="false"/>
                    <a:lstStyle/>
                    <a:p>
                      <a:pPr algn="ctr">
                        <a:lnSpc>
                          <a:spcPts val="3359"/>
                        </a:lnSpc>
                        <a:defRPr/>
                      </a:pPr>
                      <a:r>
                        <a:rPr lang="en-US" sz="2399" b="true">
                          <a:solidFill>
                            <a:srgbClr val="000000"/>
                          </a:solidFill>
                          <a:latin typeface="Arimo Bold"/>
                          <a:ea typeface="Arimo Bold"/>
                          <a:cs typeface="Arimo Bold"/>
                          <a:sym typeface="Arimo Bold"/>
                        </a:rPr>
                        <a:t>Phương pháp luận </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499"/>
                        </a:lnSpc>
                        <a:defRPr/>
                      </a:pPr>
                      <a:r>
                        <a:rPr lang="en-US" sz="2499">
                          <a:solidFill>
                            <a:srgbClr val="000000"/>
                          </a:solidFill>
                          <a:latin typeface="Arimo"/>
                          <a:ea typeface="Arimo"/>
                          <a:cs typeface="Arimo"/>
                          <a:sym typeface="Arimo"/>
                        </a:rPr>
                        <a:t>Kết hợp Agile và SSADM </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499"/>
                        </a:lnSpc>
                        <a:defRPr/>
                      </a:pPr>
                      <a:r>
                        <a:rPr lang="en-US" sz="2499">
                          <a:solidFill>
                            <a:srgbClr val="000000"/>
                          </a:solidFill>
                          <a:latin typeface="Arimo"/>
                          <a:ea typeface="Arimo"/>
                          <a:cs typeface="Arimo"/>
                          <a:sym typeface="Arimo"/>
                        </a:rPr>
                        <a:t>Multiview</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593955">
                <a:tc>
                  <a:txBody>
                    <a:bodyPr anchor="t" rtlCol="false"/>
                    <a:lstStyle/>
                    <a:p>
                      <a:pPr algn="ctr">
                        <a:lnSpc>
                          <a:spcPts val="3499"/>
                        </a:lnSpc>
                        <a:defRPr/>
                      </a:pPr>
                      <a:r>
                        <a:rPr lang="en-US" sz="2499" b="true">
                          <a:solidFill>
                            <a:srgbClr val="000000"/>
                          </a:solidFill>
                          <a:latin typeface="Arimo Bold"/>
                          <a:ea typeface="Arimo Bold"/>
                          <a:cs typeface="Arimo Bold"/>
                          <a:sym typeface="Arimo Bold"/>
                        </a:rPr>
                        <a:t>Ưu điểm</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499"/>
                        </a:lnSpc>
                        <a:defRPr/>
                      </a:pPr>
                      <a:r>
                        <a:rPr lang="en-US" sz="2499">
                          <a:solidFill>
                            <a:srgbClr val="000000"/>
                          </a:solidFill>
                          <a:latin typeface="Arimo"/>
                          <a:ea typeface="Arimo"/>
                          <a:cs typeface="Arimo"/>
                          <a:sym typeface="Arimo"/>
                        </a:rPr>
                        <a:t>- Triển khai nhanh, không gián đoạn lớn, phù hợp doanh nghiệp nhỏ; Phân tích yêu cầu kỹ lưỡng, giảm rủi ro sai sót. </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499"/>
                        </a:lnSpc>
                        <a:defRPr/>
                      </a:pPr>
                      <a:r>
                        <a:rPr lang="en-US" sz="2499">
                          <a:solidFill>
                            <a:srgbClr val="000000"/>
                          </a:solidFill>
                          <a:latin typeface="Arimo"/>
                          <a:ea typeface="Arimo"/>
                          <a:cs typeface="Arimo"/>
                          <a:sym typeface="Arimo"/>
                        </a:rPr>
                        <a:t>- Linh hoạt, cân bằng công nghệ và tổ chức, giảm rủi ro khi giữ hệ thống cũ. </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154901">
                <a:tc>
                  <a:txBody>
                    <a:bodyPr anchor="t" rtlCol="false"/>
                    <a:lstStyle/>
                    <a:p>
                      <a:pPr algn="ctr">
                        <a:lnSpc>
                          <a:spcPts val="3499"/>
                        </a:lnSpc>
                        <a:defRPr/>
                      </a:pPr>
                      <a:r>
                        <a:rPr lang="en-US" sz="2499" b="true">
                          <a:solidFill>
                            <a:srgbClr val="000000"/>
                          </a:solidFill>
                          <a:latin typeface="Arimo Bold"/>
                          <a:ea typeface="Arimo Bold"/>
                          <a:cs typeface="Arimo Bold"/>
                          <a:sym typeface="Arimo Bold"/>
                        </a:rPr>
                        <a:t>Nhược điểm </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499"/>
                        </a:lnSpc>
                        <a:defRPr/>
                      </a:pPr>
                      <a:r>
                        <a:rPr lang="en-US" sz="2499">
                          <a:solidFill>
                            <a:srgbClr val="000000"/>
                          </a:solidFill>
                          <a:latin typeface="Arimo"/>
                          <a:ea typeface="Arimo"/>
                          <a:cs typeface="Arimo"/>
                          <a:sym typeface="Arimo"/>
                        </a:rPr>
                        <a:t>- Có thể thiếu tập trung vào yếu tố con người nếu không quản lý tốt. </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499"/>
                        </a:lnSpc>
                        <a:defRPr/>
                      </a:pPr>
                      <a:r>
                        <a:rPr lang="en-US" sz="2499">
                          <a:solidFill>
                            <a:srgbClr val="000000"/>
                          </a:solidFill>
                          <a:latin typeface="Arimo"/>
                          <a:ea typeface="Arimo"/>
                          <a:cs typeface="Arimo"/>
                          <a:sym typeface="Arimo"/>
                        </a:rPr>
                        <a:t>- Quy trình phức tạp, đòi hỏi kỹ thuật cao, không tối ưu cho đội IT nhỏ. </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2472061">
                <a:tc>
                  <a:txBody>
                    <a:bodyPr anchor="t" rtlCol="false"/>
                    <a:lstStyle/>
                    <a:p>
                      <a:pPr algn="ctr">
                        <a:lnSpc>
                          <a:spcPts val="3499"/>
                        </a:lnSpc>
                        <a:defRPr/>
                      </a:pPr>
                      <a:r>
                        <a:rPr lang="en-US" sz="2499" b="true">
                          <a:solidFill>
                            <a:srgbClr val="000000"/>
                          </a:solidFill>
                          <a:latin typeface="Arimo Bold"/>
                          <a:ea typeface="Arimo Bold"/>
                          <a:cs typeface="Arimo Bold"/>
                          <a:sym typeface="Arimo Bold"/>
                        </a:rPr>
                        <a:t>Lợi ích chính </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499"/>
                        </a:lnSpc>
                        <a:defRPr/>
                      </a:pPr>
                      <a:r>
                        <a:rPr lang="en-US" sz="2499">
                          <a:solidFill>
                            <a:srgbClr val="000000"/>
                          </a:solidFill>
                          <a:latin typeface="Arimo"/>
                          <a:ea typeface="Arimo"/>
                          <a:cs typeface="Arimo"/>
                          <a:sym typeface="Arimo"/>
                        </a:rPr>
                        <a:t>- Loại bỏ chi phí bảo trì hệ thống cũ.   </a:t>
                      </a:r>
                      <a:endParaRPr lang="en-US" sz="1100"/>
                    </a:p>
                    <a:p>
                      <a:pPr algn="l">
                        <a:lnSpc>
                          <a:spcPts val="3499"/>
                        </a:lnSpc>
                      </a:pPr>
                      <a:r>
                        <a:rPr lang="en-US" sz="2499">
                          <a:solidFill>
                            <a:srgbClr val="000000"/>
                          </a:solidFill>
                          <a:latin typeface="Arimo"/>
                          <a:ea typeface="Arimo"/>
                          <a:cs typeface="Arimo"/>
                          <a:sym typeface="Arimo"/>
                        </a:rPr>
                        <a:t>- Tích hợp liền mạch: Nền tảng duy nhất, giảm lỗi kỹ thuật.  </a:t>
                      </a:r>
                    </a:p>
                    <a:p>
                      <a:pPr algn="l">
                        <a:lnSpc>
                          <a:spcPts val="3499"/>
                        </a:lnSpc>
                      </a:pPr>
                      <a:r>
                        <a:rPr lang="en-US" sz="2499">
                          <a:solidFill>
                            <a:srgbClr val="000000"/>
                          </a:solidFill>
                          <a:latin typeface="Arimo"/>
                          <a:ea typeface="Arimo"/>
                          <a:cs typeface="Arimo"/>
                          <a:sym typeface="Arimo"/>
                        </a:rPr>
                        <a:t>- Hỗ trợ đa dạng: Quản lý khách hàng, tài chính, SEO, Hosting. </a:t>
                      </a:r>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499"/>
                        </a:lnSpc>
                        <a:defRPr/>
                      </a:pPr>
                      <a:r>
                        <a:rPr lang="en-US" sz="2499">
                          <a:solidFill>
                            <a:srgbClr val="000000"/>
                          </a:solidFill>
                          <a:latin typeface="Arimo"/>
                          <a:ea typeface="Arimo"/>
                          <a:cs typeface="Arimo"/>
                          <a:sym typeface="Arimo"/>
                        </a:rPr>
                        <a:t>- Tiết kiệm chi phí: Giữ hệ thống cũ, tránh gián đoạn.  </a:t>
                      </a:r>
                      <a:endParaRPr lang="en-US" sz="1100"/>
                    </a:p>
                    <a:p>
                      <a:pPr algn="l">
                        <a:lnSpc>
                          <a:spcPts val="3499"/>
                        </a:lnSpc>
                      </a:pPr>
                      <a:r>
                        <a:rPr lang="en-US" sz="2499">
                          <a:solidFill>
                            <a:srgbClr val="000000"/>
                          </a:solidFill>
                          <a:latin typeface="Arimo"/>
                          <a:ea typeface="Arimo"/>
                          <a:cs typeface="Arimo"/>
                          <a:sym typeface="Arimo"/>
                        </a:rPr>
                        <a:t>- Tận dụng hiện có: Nhân viên quen thuộc. </a:t>
                      </a:r>
                    </a:p>
                    <a:p>
                      <a:pPr algn="l">
                        <a:lnSpc>
                          <a:spcPts val="3499"/>
                        </a:lnSpc>
                      </a:pPr>
                      <a:r>
                        <a:rPr lang="en-US" sz="2499">
                          <a:solidFill>
                            <a:srgbClr val="000000"/>
                          </a:solidFill>
                          <a:latin typeface="Arimo"/>
                          <a:ea typeface="Arimo"/>
                          <a:cs typeface="Arimo"/>
                          <a:sym typeface="Arimo"/>
                        </a:rPr>
                        <a:t>- Bảo mật mạnh.</a:t>
                      </a:r>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155541">
                <a:tc>
                  <a:txBody>
                    <a:bodyPr anchor="t" rtlCol="false"/>
                    <a:lstStyle/>
                    <a:p>
                      <a:pPr algn="ctr">
                        <a:lnSpc>
                          <a:spcPts val="3499"/>
                        </a:lnSpc>
                        <a:defRPr/>
                      </a:pPr>
                      <a:r>
                        <a:rPr lang="en-US" sz="2499" b="true">
                          <a:solidFill>
                            <a:srgbClr val="000000"/>
                          </a:solidFill>
                          <a:latin typeface="Arimo Bold"/>
                          <a:ea typeface="Arimo Bold"/>
                          <a:cs typeface="Arimo Bold"/>
                          <a:sym typeface="Arimo Bold"/>
                        </a:rPr>
                        <a:t>Hạn chế </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499"/>
                        </a:lnSpc>
                        <a:defRPr/>
                      </a:pPr>
                      <a:r>
                        <a:rPr lang="en-US" sz="2499">
                          <a:solidFill>
                            <a:srgbClr val="000000"/>
                          </a:solidFill>
                          <a:latin typeface="Arimo"/>
                          <a:ea typeface="Arimo"/>
                          <a:cs typeface="Arimo"/>
                          <a:sym typeface="Arimo"/>
                        </a:rPr>
                        <a:t>- Phụ thuộc vào Zoho, rủi ro nếu tăng giá hoặc ngừng hỗ trợ và chi phí ban đầu cao hơn. </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499"/>
                        </a:lnSpc>
                        <a:defRPr/>
                      </a:pPr>
                      <a:r>
                        <a:rPr lang="en-US" sz="2499">
                          <a:solidFill>
                            <a:srgbClr val="000000"/>
                          </a:solidFill>
                          <a:latin typeface="Arimo"/>
                          <a:ea typeface="Arimo"/>
                          <a:cs typeface="Arimo"/>
                          <a:sym typeface="Arimo"/>
                        </a:rPr>
                        <a:t>- Tích hợp phức tạp, dễ phát sinh lỗi.  - Không thay thế hoàn toàn, hạn chế mở rộng lâu dài. </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154901">
                <a:tc>
                  <a:txBody>
                    <a:bodyPr anchor="t" rtlCol="false"/>
                    <a:lstStyle/>
                    <a:p>
                      <a:pPr algn="ctr">
                        <a:lnSpc>
                          <a:spcPts val="3499"/>
                        </a:lnSpc>
                        <a:defRPr/>
                      </a:pPr>
                      <a:r>
                        <a:rPr lang="en-US" sz="2499" b="true">
                          <a:solidFill>
                            <a:srgbClr val="000000"/>
                          </a:solidFill>
                          <a:latin typeface="Arimo Bold"/>
                          <a:ea typeface="Arimo Bold"/>
                          <a:cs typeface="Arimo Bold"/>
                          <a:sym typeface="Arimo Bold"/>
                        </a:rPr>
                        <a:t>Khả năng đáp ứng nhu cầu </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499"/>
                        </a:lnSpc>
                        <a:defRPr/>
                      </a:pPr>
                      <a:r>
                        <a:rPr lang="en-US" sz="2499">
                          <a:solidFill>
                            <a:srgbClr val="000000"/>
                          </a:solidFill>
                          <a:latin typeface="Arimo"/>
                          <a:ea typeface="Arimo"/>
                          <a:cs typeface="Arimo"/>
                          <a:sym typeface="Arimo"/>
                        </a:rPr>
                        <a:t>Hỗ trợ tốt chuyển đổi số, mở rộng dịch vụ, phát triển nhân lực, mở rộng thị trường. </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499"/>
                        </a:lnSpc>
                        <a:defRPr/>
                      </a:pPr>
                      <a:r>
                        <a:rPr lang="en-US" sz="2499">
                          <a:solidFill>
                            <a:srgbClr val="000000"/>
                          </a:solidFill>
                          <a:latin typeface="Arimo"/>
                          <a:ea typeface="Arimo"/>
                          <a:cs typeface="Arimo"/>
                          <a:sym typeface="Arimo"/>
                        </a:rPr>
                        <a:t>Chỉ hỗ trợ một phần (bảo mật, tài chính)</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bl>
          </a:graphicData>
        </a:graphic>
      </p:graphicFrame>
      <p:sp>
        <p:nvSpPr>
          <p:cNvPr name="Freeform 3" id="3"/>
          <p:cNvSpPr/>
          <p:nvPr/>
        </p:nvSpPr>
        <p:spPr>
          <a:xfrm flipH="false" flipV="false" rot="0">
            <a:off x="7633105" y="28575"/>
            <a:ext cx="3021789" cy="853557"/>
          </a:xfrm>
          <a:custGeom>
            <a:avLst/>
            <a:gdLst/>
            <a:ahLst/>
            <a:cxnLst/>
            <a:rect r="r" b="b" t="t" l="l"/>
            <a:pathLst>
              <a:path h="853557" w="3021789">
                <a:moveTo>
                  <a:pt x="0" y="0"/>
                </a:moveTo>
                <a:lnTo>
                  <a:pt x="3021790" y="0"/>
                </a:lnTo>
                <a:lnTo>
                  <a:pt x="3021790" y="853557"/>
                </a:lnTo>
                <a:lnTo>
                  <a:pt x="0" y="853557"/>
                </a:lnTo>
                <a:lnTo>
                  <a:pt x="0" y="0"/>
                </a:lnTo>
                <a:close/>
              </a:path>
            </a:pathLst>
          </a:custGeom>
          <a:blipFill>
            <a:blip r:embed="rId2"/>
            <a:stretch>
              <a:fillRect l="0" t="0" r="0" b="0"/>
            </a:stretch>
          </a:blipFill>
        </p:spPr>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12024260" y="1028700"/>
            <a:ext cx="5235040" cy="4114800"/>
          </a:xfrm>
          <a:prstGeom prst="rect">
            <a:avLst/>
          </a:prstGeom>
          <a:solidFill>
            <a:srgbClr val="2C7ECC"/>
          </a:solidFill>
        </p:spPr>
      </p:sp>
      <p:sp>
        <p:nvSpPr>
          <p:cNvPr name="AutoShape 3" id="3"/>
          <p:cNvSpPr/>
          <p:nvPr/>
        </p:nvSpPr>
        <p:spPr>
          <a:xfrm rot="0">
            <a:off x="1028700" y="1921381"/>
            <a:ext cx="15434870" cy="5891627"/>
          </a:xfrm>
          <a:prstGeom prst="rect">
            <a:avLst/>
          </a:prstGeom>
          <a:solidFill>
            <a:srgbClr val="085FAA"/>
          </a:solidFill>
        </p:spPr>
      </p:sp>
      <p:sp>
        <p:nvSpPr>
          <p:cNvPr name="TextBox 4" id="4"/>
          <p:cNvSpPr txBox="true"/>
          <p:nvPr/>
        </p:nvSpPr>
        <p:spPr>
          <a:xfrm rot="0">
            <a:off x="3436899" y="4269977"/>
            <a:ext cx="11204881" cy="1203959"/>
          </a:xfrm>
          <a:prstGeom prst="rect">
            <a:avLst/>
          </a:prstGeom>
        </p:spPr>
        <p:txBody>
          <a:bodyPr anchor="t" rtlCol="false" tIns="0" lIns="0" bIns="0" rIns="0">
            <a:spAutoFit/>
          </a:bodyPr>
          <a:lstStyle/>
          <a:p>
            <a:pPr algn="ctr">
              <a:lnSpc>
                <a:spcPts val="9119"/>
              </a:lnSpc>
            </a:pPr>
            <a:r>
              <a:rPr lang="en-US" b="true" sz="7999" spc="79">
                <a:solidFill>
                  <a:srgbClr val="FFFFFF"/>
                </a:solidFill>
                <a:latin typeface="Arial Bold"/>
                <a:ea typeface="Arial Bold"/>
                <a:cs typeface="Arial Bold"/>
                <a:sym typeface="Arial Bold"/>
              </a:rPr>
              <a:t>KẾT LUẬN</a:t>
            </a:r>
          </a:p>
        </p:txBody>
      </p:sp>
      <p:sp>
        <p:nvSpPr>
          <p:cNvPr name="AutoShape 5" id="5"/>
          <p:cNvSpPr/>
          <p:nvPr/>
        </p:nvSpPr>
        <p:spPr>
          <a:xfrm rot="0">
            <a:off x="0" y="9023082"/>
            <a:ext cx="7796469" cy="66577"/>
          </a:xfrm>
          <a:prstGeom prst="rect">
            <a:avLst/>
          </a:prstGeom>
          <a:solidFill>
            <a:srgbClr val="E12424"/>
          </a:solidFill>
        </p:spPr>
      </p:sp>
      <p:sp>
        <p:nvSpPr>
          <p:cNvPr name="Freeform 6" id="6"/>
          <p:cNvSpPr/>
          <p:nvPr/>
        </p:nvSpPr>
        <p:spPr>
          <a:xfrm flipH="false" flipV="false" rot="0">
            <a:off x="11418242" y="8264704"/>
            <a:ext cx="5841058" cy="1649909"/>
          </a:xfrm>
          <a:custGeom>
            <a:avLst/>
            <a:gdLst/>
            <a:ahLst/>
            <a:cxnLst/>
            <a:rect r="r" b="b" t="t" l="l"/>
            <a:pathLst>
              <a:path h="1649909" w="5841058">
                <a:moveTo>
                  <a:pt x="0" y="0"/>
                </a:moveTo>
                <a:lnTo>
                  <a:pt x="5841058" y="0"/>
                </a:lnTo>
                <a:lnTo>
                  <a:pt x="5841058" y="1649909"/>
                </a:lnTo>
                <a:lnTo>
                  <a:pt x="0" y="1649909"/>
                </a:lnTo>
                <a:lnTo>
                  <a:pt x="0" y="0"/>
                </a:lnTo>
                <a:close/>
              </a:path>
            </a:pathLst>
          </a:custGeom>
          <a:blipFill>
            <a:blip r:embed="rId2"/>
            <a:stretch>
              <a:fillRect l="0" t="0" r="0" b="0"/>
            </a:stretch>
          </a:blipFill>
        </p:spPr>
      </p:sp>
      <p:sp>
        <p:nvSpPr>
          <p:cNvPr name="TextBox 7" id="7"/>
          <p:cNvSpPr txBox="true"/>
          <p:nvPr/>
        </p:nvSpPr>
        <p:spPr>
          <a:xfrm rot="0">
            <a:off x="1832500" y="2707005"/>
            <a:ext cx="855563" cy="1762765"/>
          </a:xfrm>
          <a:prstGeom prst="rect">
            <a:avLst/>
          </a:prstGeom>
        </p:spPr>
        <p:txBody>
          <a:bodyPr anchor="t" rtlCol="false" tIns="0" lIns="0" bIns="0" rIns="0">
            <a:spAutoFit/>
          </a:bodyPr>
          <a:lstStyle/>
          <a:p>
            <a:pPr algn="l">
              <a:lnSpc>
                <a:spcPts val="14139"/>
              </a:lnSpc>
            </a:pPr>
            <a:r>
              <a:rPr lang="en-US" sz="10099" b="true">
                <a:solidFill>
                  <a:srgbClr val="F25D23"/>
                </a:solidFill>
                <a:latin typeface="Arial Bold"/>
                <a:ea typeface="Arial Bold"/>
                <a:cs typeface="Arial Bold"/>
                <a:sym typeface="Arial Bold"/>
              </a:rPr>
              <a:t>V</a:t>
            </a: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FDF7EF">
                <a:alpha val="100000"/>
              </a:srgbClr>
            </a:gs>
            <a:gs pos="100000">
              <a:srgbClr val="FFFFFF">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6979616">
            <a:off x="-2676681" y="-2668197"/>
            <a:ext cx="11173984" cy="7393795"/>
          </a:xfrm>
          <a:custGeom>
            <a:avLst/>
            <a:gdLst/>
            <a:ahLst/>
            <a:cxnLst/>
            <a:rect r="r" b="b" t="t" l="l"/>
            <a:pathLst>
              <a:path h="7393795" w="11173984">
                <a:moveTo>
                  <a:pt x="0" y="0"/>
                </a:moveTo>
                <a:lnTo>
                  <a:pt x="11173985" y="0"/>
                </a:lnTo>
                <a:lnTo>
                  <a:pt x="11173985" y="7393794"/>
                </a:lnTo>
                <a:lnTo>
                  <a:pt x="0" y="73937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034192" y="1615440"/>
            <a:ext cx="15225108" cy="7642860"/>
          </a:xfrm>
          <a:prstGeom prst="rect">
            <a:avLst/>
          </a:prstGeom>
        </p:spPr>
        <p:txBody>
          <a:bodyPr anchor="t" rtlCol="false" tIns="0" lIns="0" bIns="0" rIns="0">
            <a:spAutoFit/>
          </a:bodyPr>
          <a:lstStyle/>
          <a:p>
            <a:pPr algn="just">
              <a:lnSpc>
                <a:spcPts val="5099"/>
              </a:lnSpc>
            </a:pPr>
            <a:r>
              <a:rPr lang="en-US" sz="3399" b="true">
                <a:solidFill>
                  <a:srgbClr val="13538A"/>
                </a:solidFill>
                <a:latin typeface="Arial Bold"/>
                <a:ea typeface="Arial Bold"/>
                <a:cs typeface="Arial Bold"/>
                <a:sym typeface="Arial Bold"/>
              </a:rPr>
              <a:t>T</a:t>
            </a:r>
            <a:r>
              <a:rPr lang="en-US" sz="3399" b="true">
                <a:solidFill>
                  <a:srgbClr val="13538A"/>
                </a:solidFill>
                <a:latin typeface="Arial Bold"/>
                <a:ea typeface="Arial Bold"/>
                <a:cs typeface="Arial Bold"/>
                <a:sym typeface="Arial Bold"/>
              </a:rPr>
              <a:t>ôi đã đề xuất hai phương án: Zoho One và Tích hợp hệ thống tự phát triển với nền tảng Microsoft.</a:t>
            </a:r>
          </a:p>
          <a:p>
            <a:pPr algn="just">
              <a:lnSpc>
                <a:spcPts val="5099"/>
              </a:lnSpc>
            </a:pPr>
          </a:p>
          <a:p>
            <a:pPr algn="just">
              <a:lnSpc>
                <a:spcPts val="5099"/>
              </a:lnSpc>
            </a:pPr>
            <a:r>
              <a:rPr lang="en-US" sz="3399" b="true">
                <a:solidFill>
                  <a:srgbClr val="13538A"/>
                </a:solidFill>
                <a:latin typeface="Arial Bold"/>
                <a:ea typeface="Arial Bold"/>
                <a:cs typeface="Arial Bold"/>
                <a:sym typeface="Arial Bold"/>
              </a:rPr>
              <a:t>Zoho One tối ưu hơn cho SACO, vì toàn diện &amp; dễ thích nghi – phù hợp SMEs như các đối tác của VNG Cloud.</a:t>
            </a:r>
          </a:p>
          <a:p>
            <a:pPr algn="just">
              <a:lnSpc>
                <a:spcPts val="5099"/>
              </a:lnSpc>
            </a:pPr>
            <a:r>
              <a:rPr lang="en-US" sz="3399" b="true">
                <a:solidFill>
                  <a:srgbClr val="13538A"/>
                </a:solidFill>
                <a:latin typeface="Arial Bold"/>
                <a:ea typeface="Arial Bold"/>
                <a:cs typeface="Arial Bold"/>
                <a:sym typeface="Arial Bold"/>
              </a:rPr>
              <a:t>Giải pháp 2 tiết kiệm ban đầu và tận dụng hệ thống cũ, nhưng phức tạp hơn Zoho One (hạn chế mở rộng dài hạn). Phù hợp nếu SACO ưu tiên bảo mật Microsoft mà không thay đổi lớn.</a:t>
            </a:r>
          </a:p>
          <a:p>
            <a:pPr algn="just">
              <a:lnSpc>
                <a:spcPts val="5099"/>
              </a:lnSpc>
            </a:pPr>
          </a:p>
          <a:p>
            <a:pPr algn="just">
              <a:lnSpc>
                <a:spcPts val="5099"/>
              </a:lnSpc>
            </a:pPr>
            <a:r>
              <a:rPr lang="en-US" b="true" sz="3399">
                <a:solidFill>
                  <a:srgbClr val="13538A"/>
                </a:solidFill>
                <a:latin typeface="Arial Bold"/>
                <a:ea typeface="Arial Bold"/>
                <a:cs typeface="Arial Bold"/>
                <a:sym typeface="Arial Bold"/>
              </a:rPr>
              <a:t>Để đảm bảo quá trình chuyển đổi thành công, doanh nghiệp cần có kế hoạch triển khai hợp lý, đào tạo nhân sự và sẵn sàng thích ứng với sự thay đổi của công nghệ trong tương lai. </a:t>
            </a:r>
          </a:p>
        </p:txBody>
      </p:sp>
      <p:sp>
        <p:nvSpPr>
          <p:cNvPr name="TextBox 4" id="4"/>
          <p:cNvSpPr txBox="true"/>
          <p:nvPr/>
        </p:nvSpPr>
        <p:spPr>
          <a:xfrm rot="0">
            <a:off x="6713150" y="506730"/>
            <a:ext cx="6463563" cy="1053465"/>
          </a:xfrm>
          <a:prstGeom prst="rect">
            <a:avLst/>
          </a:prstGeom>
        </p:spPr>
        <p:txBody>
          <a:bodyPr anchor="t" rtlCol="false" tIns="0" lIns="0" bIns="0" rIns="0">
            <a:spAutoFit/>
          </a:bodyPr>
          <a:lstStyle/>
          <a:p>
            <a:pPr algn="l">
              <a:lnSpc>
                <a:spcPts val="7979"/>
              </a:lnSpc>
            </a:pPr>
            <a:r>
              <a:rPr lang="en-US" sz="6999" spc="69" b="true">
                <a:solidFill>
                  <a:srgbClr val="CC5C14"/>
                </a:solidFill>
                <a:latin typeface="Arial Bold"/>
                <a:ea typeface="Arial Bold"/>
                <a:cs typeface="Arial Bold"/>
                <a:sym typeface="Arial Bold"/>
              </a:rPr>
              <a:t>V. KẾT LUẬN</a:t>
            </a:r>
          </a:p>
        </p:txBody>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FDF7EF">
                <a:alpha val="100000"/>
              </a:srgbClr>
            </a:gs>
            <a:gs pos="100000">
              <a:srgbClr val="FFFFFF">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true" rot="-4397829">
            <a:off x="-4697129" y="-1512169"/>
            <a:ext cx="16435483" cy="9801524"/>
          </a:xfrm>
          <a:custGeom>
            <a:avLst/>
            <a:gdLst/>
            <a:ahLst/>
            <a:cxnLst/>
            <a:rect r="r" b="b" t="t" l="l"/>
            <a:pathLst>
              <a:path h="9801524" w="16435483">
                <a:moveTo>
                  <a:pt x="0" y="9801524"/>
                </a:moveTo>
                <a:lnTo>
                  <a:pt x="16435483" y="9801524"/>
                </a:lnTo>
                <a:lnTo>
                  <a:pt x="16435483" y="0"/>
                </a:lnTo>
                <a:lnTo>
                  <a:pt x="0" y="0"/>
                </a:lnTo>
                <a:lnTo>
                  <a:pt x="0" y="9801524"/>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620049" y="3696297"/>
            <a:ext cx="5801126" cy="2961082"/>
          </a:xfrm>
          <a:prstGeom prst="rect">
            <a:avLst/>
          </a:prstGeom>
        </p:spPr>
        <p:txBody>
          <a:bodyPr anchor="t" rtlCol="false" tIns="0" lIns="0" bIns="0" rIns="0">
            <a:spAutoFit/>
          </a:bodyPr>
          <a:lstStyle/>
          <a:p>
            <a:pPr algn="ctr">
              <a:lnSpc>
                <a:spcPts val="11446"/>
              </a:lnSpc>
            </a:pPr>
            <a:r>
              <a:rPr lang="en-US" b="true" sz="10406" spc="416">
                <a:solidFill>
                  <a:srgbClr val="13538A"/>
                </a:solidFill>
                <a:latin typeface="Arial Bold"/>
                <a:ea typeface="Arial Bold"/>
                <a:cs typeface="Arial Bold"/>
                <a:sym typeface="Arial Bold"/>
              </a:rPr>
              <a:t>THANK YOU!</a:t>
            </a:r>
          </a:p>
        </p:txBody>
      </p:sp>
      <p:sp>
        <p:nvSpPr>
          <p:cNvPr name="TextBox 4" id="4"/>
          <p:cNvSpPr txBox="true"/>
          <p:nvPr/>
        </p:nvSpPr>
        <p:spPr>
          <a:xfrm rot="0">
            <a:off x="7501371" y="962025"/>
            <a:ext cx="10520103" cy="7773035"/>
          </a:xfrm>
          <a:prstGeom prst="rect">
            <a:avLst/>
          </a:prstGeom>
        </p:spPr>
        <p:txBody>
          <a:bodyPr anchor="t" rtlCol="false" tIns="0" lIns="0" bIns="0" rIns="0">
            <a:spAutoFit/>
          </a:bodyPr>
          <a:lstStyle/>
          <a:p>
            <a:pPr algn="l">
              <a:lnSpc>
                <a:spcPts val="3640"/>
              </a:lnSpc>
            </a:pPr>
            <a:r>
              <a:rPr lang="en-US" sz="2600">
                <a:solidFill>
                  <a:srgbClr val="13538A"/>
                </a:solidFill>
                <a:latin typeface="Arial"/>
                <a:ea typeface="Arial"/>
                <a:cs typeface="Arial"/>
                <a:sym typeface="Arial"/>
              </a:rPr>
              <a:t>Cuối cùng, để kết thúc, em muốn chia sẻ thêm một chút là đề tài dự án này được thực hiện trong quá trình học môn Phát triển hệ thống thông tin quản lý. Quá trình thực hiện dự án này là cơ hội để em có thể trau dồi thêm các kiến thức liên quan đến các kỹ năng chuyên môn để có thể trở thành một Business Analysis, đó là một số điểm như sau:</a:t>
            </a:r>
          </a:p>
          <a:p>
            <a:pPr algn="l" marL="561344" indent="-280672" lvl="1">
              <a:lnSpc>
                <a:spcPts val="3640"/>
              </a:lnSpc>
              <a:buFont typeface="Arial"/>
              <a:buChar char="•"/>
            </a:pPr>
            <a:r>
              <a:rPr lang="en-US" b="true" sz="2600">
                <a:solidFill>
                  <a:srgbClr val="13538A"/>
                </a:solidFill>
                <a:latin typeface="Arial Bold"/>
                <a:ea typeface="Arial Bold"/>
                <a:cs typeface="Arial Bold"/>
                <a:sym typeface="Arial Bold"/>
              </a:rPr>
              <a:t>Gathering requirements: Phân tích nhu cầu SACO qua SWOT và stakeholder – có thể hỗ trợ PM tại VNGGames.</a:t>
            </a:r>
          </a:p>
          <a:p>
            <a:pPr algn="l">
              <a:lnSpc>
                <a:spcPts val="3640"/>
              </a:lnSpc>
            </a:pPr>
          </a:p>
          <a:p>
            <a:pPr algn="l" marL="561344" indent="-280672" lvl="1">
              <a:lnSpc>
                <a:spcPts val="3640"/>
              </a:lnSpc>
              <a:buFont typeface="Arial"/>
              <a:buChar char="•"/>
            </a:pPr>
            <a:r>
              <a:rPr lang="en-US" b="true" sz="2600">
                <a:solidFill>
                  <a:srgbClr val="13538A"/>
                </a:solidFill>
                <a:latin typeface="Arial Bold"/>
                <a:ea typeface="Arial Bold"/>
                <a:cs typeface="Arial Bold"/>
                <a:sym typeface="Arial Bold"/>
              </a:rPr>
              <a:t>Validating solutions: So sánh Zoho / Microsoft với cost-benefit, tương tự validate solutions cho cloud products.</a:t>
            </a:r>
          </a:p>
          <a:p>
            <a:pPr algn="l">
              <a:lnSpc>
                <a:spcPts val="3640"/>
              </a:lnSpc>
            </a:pPr>
          </a:p>
          <a:p>
            <a:pPr algn="l" marL="561344" indent="-280672" lvl="1">
              <a:lnSpc>
                <a:spcPts val="3640"/>
              </a:lnSpc>
              <a:buFont typeface="Arial"/>
              <a:buChar char="•"/>
            </a:pPr>
            <a:r>
              <a:rPr lang="en-US" b="true" sz="2600">
                <a:solidFill>
                  <a:srgbClr val="13538A"/>
                </a:solidFill>
                <a:latin typeface="Arial Bold"/>
                <a:ea typeface="Arial Bold"/>
                <a:cs typeface="Arial Bold"/>
                <a:sym typeface="Arial Bold"/>
              </a:rPr>
              <a:t>Document requirements: Kế hoạch Agile 12 tuần (Zoho).</a:t>
            </a:r>
          </a:p>
          <a:p>
            <a:pPr algn="l">
              <a:lnSpc>
                <a:spcPts val="3640"/>
              </a:lnSpc>
            </a:pPr>
          </a:p>
          <a:p>
            <a:pPr algn="l" marL="561344" indent="-280672" lvl="1">
              <a:lnSpc>
                <a:spcPts val="3640"/>
              </a:lnSpc>
              <a:buFont typeface="Arial"/>
              <a:buChar char="•"/>
            </a:pPr>
            <a:r>
              <a:rPr lang="en-US" b="true" sz="2600">
                <a:solidFill>
                  <a:srgbClr val="13538A"/>
                </a:solidFill>
                <a:latin typeface="Arial Bold"/>
                <a:ea typeface="Arial Bold"/>
                <a:cs typeface="Arial Bold"/>
                <a:sym typeface="Arial Bold"/>
              </a:rPr>
              <a:t>Define user stories: Đề xuất Zoho hỗ trợ Cloud / SEO như user story: "As a SACO manager, I want AI analytics to predict revenue, so I can optimize cloud services".</a:t>
            </a:r>
          </a:p>
          <a:p>
            <a:pPr algn="l">
              <a:lnSpc>
                <a:spcPts val="3640"/>
              </a:lnSpc>
            </a:pPr>
          </a:p>
        </p:txBody>
      </p:sp>
      <p:sp>
        <p:nvSpPr>
          <p:cNvPr name="TextBox 5" id="5"/>
          <p:cNvSpPr txBox="true"/>
          <p:nvPr/>
        </p:nvSpPr>
        <p:spPr>
          <a:xfrm rot="0">
            <a:off x="15075098" y="8915717"/>
            <a:ext cx="2184202" cy="599440"/>
          </a:xfrm>
          <a:prstGeom prst="rect">
            <a:avLst/>
          </a:prstGeom>
        </p:spPr>
        <p:txBody>
          <a:bodyPr anchor="t" rtlCol="false" tIns="0" lIns="0" bIns="0" rIns="0">
            <a:spAutoFit/>
          </a:bodyPr>
          <a:lstStyle/>
          <a:p>
            <a:pPr algn="ctr">
              <a:lnSpc>
                <a:spcPts val="4759"/>
              </a:lnSpc>
            </a:pPr>
            <a:r>
              <a:rPr lang="en-US" sz="3399">
                <a:solidFill>
                  <a:srgbClr val="13538A"/>
                </a:solidFill>
                <a:latin typeface="Arial"/>
                <a:ea typeface="Arial"/>
                <a:cs typeface="Arial"/>
                <a:sym typeface="Arial"/>
              </a:rPr>
              <a:t>Huệ Nhung</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12024260" y="1028700"/>
            <a:ext cx="5235040" cy="4114800"/>
          </a:xfrm>
          <a:prstGeom prst="rect">
            <a:avLst/>
          </a:prstGeom>
          <a:solidFill>
            <a:srgbClr val="2C7ECC"/>
          </a:solidFill>
        </p:spPr>
      </p:sp>
      <p:sp>
        <p:nvSpPr>
          <p:cNvPr name="AutoShape 3" id="3"/>
          <p:cNvSpPr/>
          <p:nvPr/>
        </p:nvSpPr>
        <p:spPr>
          <a:xfrm rot="0">
            <a:off x="1028700" y="1921381"/>
            <a:ext cx="15434870" cy="5891627"/>
          </a:xfrm>
          <a:prstGeom prst="rect">
            <a:avLst/>
          </a:prstGeom>
          <a:solidFill>
            <a:srgbClr val="085FAA"/>
          </a:solidFill>
        </p:spPr>
      </p:sp>
      <p:sp>
        <p:nvSpPr>
          <p:cNvPr name="TextBox 4" id="4"/>
          <p:cNvSpPr txBox="true"/>
          <p:nvPr/>
        </p:nvSpPr>
        <p:spPr>
          <a:xfrm rot="0">
            <a:off x="1611364" y="4090035"/>
            <a:ext cx="14269542" cy="1053465"/>
          </a:xfrm>
          <a:prstGeom prst="rect">
            <a:avLst/>
          </a:prstGeom>
        </p:spPr>
        <p:txBody>
          <a:bodyPr anchor="t" rtlCol="false" tIns="0" lIns="0" bIns="0" rIns="0">
            <a:spAutoFit/>
          </a:bodyPr>
          <a:lstStyle/>
          <a:p>
            <a:pPr algn="l">
              <a:lnSpc>
                <a:spcPts val="7979"/>
              </a:lnSpc>
            </a:pPr>
            <a:r>
              <a:rPr lang="en-US" sz="6999" spc="69" b="true">
                <a:solidFill>
                  <a:srgbClr val="FFFFFF"/>
                </a:solidFill>
                <a:latin typeface="Arial Bold"/>
                <a:ea typeface="Arial Bold"/>
                <a:cs typeface="Arial Bold"/>
                <a:sym typeface="Arial Bold"/>
              </a:rPr>
              <a:t>TỔNG QUAN VỀ CÔNG TY SACO </a:t>
            </a:r>
          </a:p>
        </p:txBody>
      </p:sp>
      <p:sp>
        <p:nvSpPr>
          <p:cNvPr name="AutoShape 5" id="5"/>
          <p:cNvSpPr/>
          <p:nvPr/>
        </p:nvSpPr>
        <p:spPr>
          <a:xfrm rot="0">
            <a:off x="0" y="9023082"/>
            <a:ext cx="7796469" cy="66577"/>
          </a:xfrm>
          <a:prstGeom prst="rect">
            <a:avLst/>
          </a:prstGeom>
          <a:solidFill>
            <a:srgbClr val="E12424"/>
          </a:solidFill>
        </p:spPr>
      </p:sp>
      <p:sp>
        <p:nvSpPr>
          <p:cNvPr name="Freeform 6" id="6"/>
          <p:cNvSpPr/>
          <p:nvPr/>
        </p:nvSpPr>
        <p:spPr>
          <a:xfrm flipH="false" flipV="false" rot="0">
            <a:off x="11418242" y="8264704"/>
            <a:ext cx="5841058" cy="1649909"/>
          </a:xfrm>
          <a:custGeom>
            <a:avLst/>
            <a:gdLst/>
            <a:ahLst/>
            <a:cxnLst/>
            <a:rect r="r" b="b" t="t" l="l"/>
            <a:pathLst>
              <a:path h="1649909" w="5841058">
                <a:moveTo>
                  <a:pt x="0" y="0"/>
                </a:moveTo>
                <a:lnTo>
                  <a:pt x="5841058" y="0"/>
                </a:lnTo>
                <a:lnTo>
                  <a:pt x="5841058" y="1649909"/>
                </a:lnTo>
                <a:lnTo>
                  <a:pt x="0" y="1649909"/>
                </a:lnTo>
                <a:lnTo>
                  <a:pt x="0" y="0"/>
                </a:lnTo>
                <a:close/>
              </a:path>
            </a:pathLst>
          </a:custGeom>
          <a:blipFill>
            <a:blip r:embed="rId2"/>
            <a:stretch>
              <a:fillRect l="0" t="0" r="0" b="0"/>
            </a:stretch>
          </a:blipFill>
        </p:spPr>
      </p:sp>
      <p:sp>
        <p:nvSpPr>
          <p:cNvPr name="TextBox 7" id="7"/>
          <p:cNvSpPr txBox="true"/>
          <p:nvPr/>
        </p:nvSpPr>
        <p:spPr>
          <a:xfrm rot="0">
            <a:off x="8518726" y="2217103"/>
            <a:ext cx="454819" cy="1566544"/>
          </a:xfrm>
          <a:prstGeom prst="rect">
            <a:avLst/>
          </a:prstGeom>
        </p:spPr>
        <p:txBody>
          <a:bodyPr anchor="t" rtlCol="false" tIns="0" lIns="0" bIns="0" rIns="0">
            <a:spAutoFit/>
          </a:bodyPr>
          <a:lstStyle/>
          <a:p>
            <a:pPr algn="ctr">
              <a:lnSpc>
                <a:spcPts val="12880"/>
              </a:lnSpc>
            </a:pPr>
            <a:r>
              <a:rPr lang="en-US" sz="9200" b="true">
                <a:solidFill>
                  <a:srgbClr val="F25D23"/>
                </a:solidFill>
                <a:latin typeface="Noto Sans Bold"/>
                <a:ea typeface="Noto Sans Bold"/>
                <a:cs typeface="Noto Sans Bold"/>
                <a:sym typeface="Noto Sans Bold"/>
              </a:rPr>
              <a:t>I</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FDF7EF">
                <a:alpha val="100000"/>
              </a:srgbClr>
            </a:gs>
            <a:gs pos="100000">
              <a:srgbClr val="FFFFFF">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6979616">
            <a:off x="-4558292" y="-2349319"/>
            <a:ext cx="11173984" cy="7393795"/>
          </a:xfrm>
          <a:custGeom>
            <a:avLst/>
            <a:gdLst/>
            <a:ahLst/>
            <a:cxnLst/>
            <a:rect r="r" b="b" t="t" l="l"/>
            <a:pathLst>
              <a:path h="7393795" w="11173984">
                <a:moveTo>
                  <a:pt x="0" y="0"/>
                </a:moveTo>
                <a:lnTo>
                  <a:pt x="11173984" y="0"/>
                </a:lnTo>
                <a:lnTo>
                  <a:pt x="11173984" y="7393794"/>
                </a:lnTo>
                <a:lnTo>
                  <a:pt x="0" y="73937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424435" y="2737428"/>
            <a:ext cx="10481253" cy="714375"/>
          </a:xfrm>
          <a:prstGeom prst="rect">
            <a:avLst/>
          </a:prstGeom>
        </p:spPr>
        <p:txBody>
          <a:bodyPr anchor="t" rtlCol="false" tIns="0" lIns="0" bIns="0" rIns="0">
            <a:spAutoFit/>
          </a:bodyPr>
          <a:lstStyle/>
          <a:p>
            <a:pPr algn="l" marL="0" indent="0" lvl="0">
              <a:lnSpc>
                <a:spcPts val="5400"/>
              </a:lnSpc>
              <a:spcBef>
                <a:spcPct val="0"/>
              </a:spcBef>
            </a:pPr>
            <a:r>
              <a:rPr lang="en-US" b="true" sz="4500">
                <a:solidFill>
                  <a:srgbClr val="13538A"/>
                </a:solidFill>
                <a:latin typeface="Arial Bold"/>
                <a:ea typeface="Arial Bold"/>
                <a:cs typeface="Arial Bold"/>
                <a:sym typeface="Arial Bold"/>
              </a:rPr>
              <a:t>1. GIỚI THIỆU CÔNG TY</a:t>
            </a:r>
          </a:p>
        </p:txBody>
      </p:sp>
      <p:sp>
        <p:nvSpPr>
          <p:cNvPr name="TextBox 4" id="4"/>
          <p:cNvSpPr txBox="true"/>
          <p:nvPr/>
        </p:nvSpPr>
        <p:spPr>
          <a:xfrm rot="0">
            <a:off x="1186310" y="3828429"/>
            <a:ext cx="9362452" cy="4476750"/>
          </a:xfrm>
          <a:prstGeom prst="rect">
            <a:avLst/>
          </a:prstGeom>
        </p:spPr>
        <p:txBody>
          <a:bodyPr anchor="t" rtlCol="false" tIns="0" lIns="0" bIns="0" rIns="0">
            <a:spAutoFit/>
          </a:bodyPr>
          <a:lstStyle/>
          <a:p>
            <a:pPr algn="l" marL="647698" indent="-323849" lvl="1">
              <a:lnSpc>
                <a:spcPts val="4499"/>
              </a:lnSpc>
              <a:buFont typeface="Arial"/>
              <a:buChar char="•"/>
            </a:pPr>
            <a:r>
              <a:rPr lang="en-US" b="true" sz="2999">
                <a:solidFill>
                  <a:srgbClr val="13538A"/>
                </a:solidFill>
                <a:latin typeface="Arial Bold"/>
                <a:ea typeface="Arial Bold"/>
                <a:cs typeface="Arial Bold"/>
                <a:sym typeface="Arial Bold"/>
              </a:rPr>
              <a:t>Tên công ty</a:t>
            </a:r>
            <a:r>
              <a:rPr lang="en-US" sz="2999">
                <a:solidFill>
                  <a:srgbClr val="13538A"/>
                </a:solidFill>
                <a:latin typeface="Arial"/>
                <a:ea typeface="Arial"/>
                <a:cs typeface="Arial"/>
                <a:sym typeface="Arial"/>
              </a:rPr>
              <a:t>: Công ty TNHH Trực Tuyến SACO</a:t>
            </a:r>
          </a:p>
          <a:p>
            <a:pPr algn="l" marL="647698" indent="-323849" lvl="1">
              <a:lnSpc>
                <a:spcPts val="4499"/>
              </a:lnSpc>
              <a:buFont typeface="Arial"/>
              <a:buChar char="•"/>
            </a:pPr>
            <a:r>
              <a:rPr lang="en-US" b="true" sz="2999">
                <a:solidFill>
                  <a:srgbClr val="13538A"/>
                </a:solidFill>
                <a:latin typeface="Arial Bold"/>
                <a:ea typeface="Arial Bold"/>
                <a:cs typeface="Arial Bold"/>
                <a:sym typeface="Arial Bold"/>
              </a:rPr>
              <a:t>Dịch vụ: </a:t>
            </a:r>
            <a:r>
              <a:rPr lang="en-US" sz="2999">
                <a:solidFill>
                  <a:srgbClr val="13538A"/>
                </a:solidFill>
                <a:latin typeface="Arial"/>
                <a:ea typeface="Arial"/>
                <a:cs typeface="Arial"/>
                <a:sym typeface="Arial"/>
              </a:rPr>
              <a:t>Website, SEO, Hosting, Cloud VPS.</a:t>
            </a:r>
          </a:p>
          <a:p>
            <a:pPr algn="l" marL="647698" indent="-323849" lvl="1">
              <a:lnSpc>
                <a:spcPts val="4499"/>
              </a:lnSpc>
              <a:buFont typeface="Arial"/>
              <a:buChar char="•"/>
            </a:pPr>
            <a:r>
              <a:rPr lang="en-US" b="true" sz="2999">
                <a:solidFill>
                  <a:srgbClr val="13538A"/>
                </a:solidFill>
                <a:latin typeface="Arial Bold"/>
                <a:ea typeface="Arial Bold"/>
                <a:cs typeface="Arial Bold"/>
                <a:sym typeface="Arial Bold"/>
              </a:rPr>
              <a:t>Quy mô: </a:t>
            </a:r>
            <a:r>
              <a:rPr lang="en-US" sz="2999">
                <a:solidFill>
                  <a:srgbClr val="13538A"/>
                </a:solidFill>
                <a:latin typeface="Arial"/>
                <a:ea typeface="Arial"/>
                <a:cs typeface="Arial"/>
                <a:sym typeface="Arial"/>
              </a:rPr>
              <a:t>Doanh nghiệp nhỏ (5-10 nhân viên).</a:t>
            </a:r>
          </a:p>
          <a:p>
            <a:pPr algn="l" marL="647698" indent="-323849" lvl="1">
              <a:lnSpc>
                <a:spcPts val="4499"/>
              </a:lnSpc>
              <a:buFont typeface="Arial"/>
              <a:buChar char="•"/>
            </a:pPr>
            <a:r>
              <a:rPr lang="en-US" b="true" sz="2999">
                <a:solidFill>
                  <a:srgbClr val="13538A"/>
                </a:solidFill>
                <a:latin typeface="Arial Bold"/>
                <a:ea typeface="Arial Bold"/>
                <a:cs typeface="Arial Bold"/>
                <a:sym typeface="Arial Bold"/>
              </a:rPr>
              <a:t>Hệ thống hiện tại: </a:t>
            </a:r>
            <a:r>
              <a:rPr lang="en-US" sz="2999">
                <a:solidFill>
                  <a:srgbClr val="13538A"/>
                </a:solidFill>
                <a:latin typeface="Arial"/>
                <a:ea typeface="Arial"/>
                <a:cs typeface="Arial"/>
                <a:sym typeface="Arial"/>
              </a:rPr>
              <a:t>CRM/ERP tự phát triển, AIS, HRM, TPS,</a:t>
            </a:r>
            <a:r>
              <a:rPr lang="en-US" sz="2999">
                <a:solidFill>
                  <a:srgbClr val="13538A"/>
                </a:solidFill>
                <a:latin typeface="Arial"/>
                <a:ea typeface="Arial"/>
                <a:cs typeface="Arial"/>
                <a:sym typeface="Arial"/>
              </a:rPr>
              <a:t> MIS.</a:t>
            </a:r>
          </a:p>
          <a:p>
            <a:pPr algn="l" marL="647698" indent="-323849" lvl="1">
              <a:lnSpc>
                <a:spcPts val="4499"/>
              </a:lnSpc>
              <a:buFont typeface="Arial"/>
              <a:buChar char="•"/>
            </a:pPr>
            <a:r>
              <a:rPr lang="en-US" b="true" sz="2999">
                <a:solidFill>
                  <a:srgbClr val="13538A"/>
                </a:solidFill>
                <a:latin typeface="Arial Bold"/>
                <a:ea typeface="Arial Bold"/>
                <a:cs typeface="Arial Bold"/>
                <a:sym typeface="Arial Bold"/>
              </a:rPr>
              <a:t>Thách thức:</a:t>
            </a:r>
            <a:r>
              <a:rPr lang="en-US" sz="2999">
                <a:solidFill>
                  <a:srgbClr val="13538A"/>
                </a:solidFill>
                <a:latin typeface="Arial"/>
                <a:ea typeface="Arial"/>
                <a:cs typeface="Arial"/>
                <a:sym typeface="Arial"/>
              </a:rPr>
              <a:t> Chi phí bảo trì cao, ảnh hưởng do COVID-19.</a:t>
            </a:r>
          </a:p>
          <a:p>
            <a:pPr algn="l" marL="647698" indent="-323849" lvl="1">
              <a:lnSpc>
                <a:spcPts val="4499"/>
              </a:lnSpc>
              <a:spcBef>
                <a:spcPct val="0"/>
              </a:spcBef>
              <a:buFont typeface="Arial"/>
              <a:buChar char="•"/>
            </a:pPr>
            <a:r>
              <a:rPr lang="en-US" b="true" sz="2999">
                <a:solidFill>
                  <a:srgbClr val="13538A"/>
                </a:solidFill>
                <a:latin typeface="Arial Bold"/>
                <a:ea typeface="Arial Bold"/>
                <a:cs typeface="Arial Bold"/>
                <a:sym typeface="Arial Bold"/>
              </a:rPr>
              <a:t>Định hướng:</a:t>
            </a:r>
            <a:r>
              <a:rPr lang="en-US" sz="2999">
                <a:solidFill>
                  <a:srgbClr val="13538A"/>
                </a:solidFill>
                <a:latin typeface="Arial"/>
                <a:ea typeface="Arial"/>
                <a:cs typeface="Arial"/>
                <a:sym typeface="Arial"/>
              </a:rPr>
              <a:t> Chuyển đổi số, mở rộng thị trường.</a:t>
            </a:r>
          </a:p>
        </p:txBody>
      </p:sp>
      <p:sp>
        <p:nvSpPr>
          <p:cNvPr name="TextBox 5" id="5"/>
          <p:cNvSpPr txBox="true"/>
          <p:nvPr/>
        </p:nvSpPr>
        <p:spPr>
          <a:xfrm rot="0">
            <a:off x="1028700" y="1740218"/>
            <a:ext cx="13831726" cy="876300"/>
          </a:xfrm>
          <a:prstGeom prst="rect">
            <a:avLst/>
          </a:prstGeom>
        </p:spPr>
        <p:txBody>
          <a:bodyPr anchor="t" rtlCol="false" tIns="0" lIns="0" bIns="0" rIns="0">
            <a:spAutoFit/>
          </a:bodyPr>
          <a:lstStyle/>
          <a:p>
            <a:pPr algn="l" marL="0" indent="0" lvl="0">
              <a:lnSpc>
                <a:spcPts val="6600"/>
              </a:lnSpc>
              <a:spcBef>
                <a:spcPct val="0"/>
              </a:spcBef>
            </a:pPr>
            <a:r>
              <a:rPr lang="en-US" sz="5500">
                <a:solidFill>
                  <a:srgbClr val="13538A"/>
                </a:solidFill>
                <a:latin typeface="Arial"/>
                <a:ea typeface="Arial"/>
                <a:cs typeface="Arial"/>
                <a:sym typeface="Arial"/>
              </a:rPr>
              <a:t>I. TỔNG QUAN VỀ CÔNG TY SACO </a:t>
            </a:r>
          </a:p>
        </p:txBody>
      </p:sp>
      <p:sp>
        <p:nvSpPr>
          <p:cNvPr name="Freeform 6" id="6"/>
          <p:cNvSpPr/>
          <p:nvPr/>
        </p:nvSpPr>
        <p:spPr>
          <a:xfrm flipH="false" flipV="false" rot="0">
            <a:off x="12960264" y="337785"/>
            <a:ext cx="4891998" cy="1381831"/>
          </a:xfrm>
          <a:custGeom>
            <a:avLst/>
            <a:gdLst/>
            <a:ahLst/>
            <a:cxnLst/>
            <a:rect r="r" b="b" t="t" l="l"/>
            <a:pathLst>
              <a:path h="1381831" w="4891998">
                <a:moveTo>
                  <a:pt x="0" y="0"/>
                </a:moveTo>
                <a:lnTo>
                  <a:pt x="4891998" y="0"/>
                </a:lnTo>
                <a:lnTo>
                  <a:pt x="4891998" y="1381830"/>
                </a:lnTo>
                <a:lnTo>
                  <a:pt x="0" y="1381830"/>
                </a:lnTo>
                <a:lnTo>
                  <a:pt x="0" y="0"/>
                </a:lnTo>
                <a:close/>
              </a:path>
            </a:pathLst>
          </a:custGeom>
          <a:blipFill>
            <a:blip r:embed="rId4"/>
            <a:stretch>
              <a:fillRect l="0" t="0" r="0" b="0"/>
            </a:stretch>
          </a:blipFill>
        </p:spPr>
      </p:sp>
      <p:pic>
        <p:nvPicPr>
          <p:cNvPr name="Picture 7" id="7"/>
          <p:cNvPicPr>
            <a:picLocks noChangeAspect="true"/>
          </p:cNvPicPr>
          <p:nvPr/>
        </p:nvPicPr>
        <p:blipFill>
          <a:blip r:embed="rId5"/>
          <a:stretch>
            <a:fillRect/>
          </a:stretch>
        </p:blipFill>
        <p:spPr>
          <a:xfrm rot="0">
            <a:off x="10029141" y="2233461"/>
            <a:ext cx="8796898" cy="7771377"/>
          </a:xfrm>
          <a:prstGeom prst="rect">
            <a:avLst/>
          </a:prstGeom>
        </p:spPr>
      </p:pic>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FDF7EF">
                <a:alpha val="100000"/>
              </a:srgbClr>
            </a:gs>
            <a:gs pos="100000">
              <a:srgbClr val="FFFFFF">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1300020" y="4095520"/>
            <a:ext cx="4898187" cy="5162780"/>
          </a:xfrm>
          <a:custGeom>
            <a:avLst/>
            <a:gdLst/>
            <a:ahLst/>
            <a:cxnLst/>
            <a:rect r="r" b="b" t="t" l="l"/>
            <a:pathLst>
              <a:path h="5162780" w="4898187">
                <a:moveTo>
                  <a:pt x="0" y="0"/>
                </a:moveTo>
                <a:lnTo>
                  <a:pt x="4898188" y="0"/>
                </a:lnTo>
                <a:lnTo>
                  <a:pt x="4898188" y="5162780"/>
                </a:lnTo>
                <a:lnTo>
                  <a:pt x="0" y="516278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694906" y="4095520"/>
            <a:ext cx="4898187" cy="5162780"/>
          </a:xfrm>
          <a:custGeom>
            <a:avLst/>
            <a:gdLst/>
            <a:ahLst/>
            <a:cxnLst/>
            <a:rect r="r" b="b" t="t" l="l"/>
            <a:pathLst>
              <a:path h="5162780" w="4898187">
                <a:moveTo>
                  <a:pt x="0" y="0"/>
                </a:moveTo>
                <a:lnTo>
                  <a:pt x="4898188" y="0"/>
                </a:lnTo>
                <a:lnTo>
                  <a:pt x="4898188" y="5162780"/>
                </a:lnTo>
                <a:lnTo>
                  <a:pt x="0" y="516278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2089792" y="4095520"/>
            <a:ext cx="4898187" cy="5162780"/>
          </a:xfrm>
          <a:custGeom>
            <a:avLst/>
            <a:gdLst/>
            <a:ahLst/>
            <a:cxnLst/>
            <a:rect r="r" b="b" t="t" l="l"/>
            <a:pathLst>
              <a:path h="5162780" w="4898187">
                <a:moveTo>
                  <a:pt x="0" y="0"/>
                </a:moveTo>
                <a:lnTo>
                  <a:pt x="4898188" y="0"/>
                </a:lnTo>
                <a:lnTo>
                  <a:pt x="4898188" y="5162780"/>
                </a:lnTo>
                <a:lnTo>
                  <a:pt x="0" y="516278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5" id="5"/>
          <p:cNvSpPr/>
          <p:nvPr/>
        </p:nvSpPr>
        <p:spPr>
          <a:xfrm>
            <a:off x="3748608" y="3856564"/>
            <a:ext cx="10790784" cy="0"/>
          </a:xfrm>
          <a:prstGeom prst="line">
            <a:avLst/>
          </a:prstGeom>
          <a:ln cap="rnd" w="47625">
            <a:solidFill>
              <a:srgbClr val="5EA4F8"/>
            </a:solidFill>
            <a:prstDash val="solid"/>
            <a:headEnd type="triangle" len="med" w="lg"/>
            <a:tailEnd type="triangle" len="med" w="lg"/>
          </a:ln>
        </p:spPr>
      </p:sp>
      <p:sp>
        <p:nvSpPr>
          <p:cNvPr name="AutoShape 6" id="6"/>
          <p:cNvSpPr/>
          <p:nvPr/>
        </p:nvSpPr>
        <p:spPr>
          <a:xfrm flipV="true">
            <a:off x="9144000" y="2758262"/>
            <a:ext cx="0" cy="1098302"/>
          </a:xfrm>
          <a:prstGeom prst="line">
            <a:avLst/>
          </a:prstGeom>
          <a:ln cap="rnd" w="47625">
            <a:solidFill>
              <a:srgbClr val="5EA4F8"/>
            </a:solidFill>
            <a:prstDash val="solid"/>
            <a:headEnd type="triangle" len="med" w="lg"/>
            <a:tailEnd type="none" len="sm" w="sm"/>
          </a:ln>
        </p:spPr>
      </p:sp>
      <p:sp>
        <p:nvSpPr>
          <p:cNvPr name="TextBox 7" id="7"/>
          <p:cNvSpPr txBox="true"/>
          <p:nvPr/>
        </p:nvSpPr>
        <p:spPr>
          <a:xfrm rot="0">
            <a:off x="1571341" y="1354912"/>
            <a:ext cx="15145318" cy="781050"/>
          </a:xfrm>
          <a:prstGeom prst="rect">
            <a:avLst/>
          </a:prstGeom>
        </p:spPr>
        <p:txBody>
          <a:bodyPr anchor="t" rtlCol="false" tIns="0" lIns="0" bIns="0" rIns="0">
            <a:spAutoFit/>
          </a:bodyPr>
          <a:lstStyle/>
          <a:p>
            <a:pPr algn="ctr">
              <a:lnSpc>
                <a:spcPts val="6299"/>
              </a:lnSpc>
              <a:spcBef>
                <a:spcPct val="0"/>
              </a:spcBef>
            </a:pPr>
            <a:r>
              <a:rPr lang="en-US" b="true" sz="4499">
                <a:solidFill>
                  <a:srgbClr val="13538A"/>
                </a:solidFill>
                <a:latin typeface="Arial Bold"/>
                <a:ea typeface="Arial Bold"/>
                <a:cs typeface="Arial Bold"/>
                <a:sym typeface="Arial Bold"/>
              </a:rPr>
              <a:t>2. HỆ THỐNG HIỆN TẠI </a:t>
            </a:r>
          </a:p>
        </p:txBody>
      </p:sp>
      <p:sp>
        <p:nvSpPr>
          <p:cNvPr name="TextBox 8" id="8"/>
          <p:cNvSpPr txBox="true"/>
          <p:nvPr/>
        </p:nvSpPr>
        <p:spPr>
          <a:xfrm rot="0">
            <a:off x="1706963" y="6880796"/>
            <a:ext cx="4083069" cy="869950"/>
          </a:xfrm>
          <a:prstGeom prst="rect">
            <a:avLst/>
          </a:prstGeom>
        </p:spPr>
        <p:txBody>
          <a:bodyPr anchor="t" rtlCol="false" tIns="0" lIns="0" bIns="0" rIns="0">
            <a:spAutoFit/>
          </a:bodyPr>
          <a:lstStyle/>
          <a:p>
            <a:pPr algn="ctr">
              <a:lnSpc>
                <a:spcPts val="3499"/>
              </a:lnSpc>
              <a:spcBef>
                <a:spcPct val="0"/>
              </a:spcBef>
            </a:pPr>
            <a:r>
              <a:rPr lang="en-US" b="true" sz="2499">
                <a:solidFill>
                  <a:srgbClr val="172900"/>
                </a:solidFill>
                <a:latin typeface="Arial Bold"/>
                <a:ea typeface="Arial Bold"/>
                <a:cs typeface="Arial Bold"/>
                <a:sym typeface="Arial Bold"/>
              </a:rPr>
              <a:t> Hệ thống Quản lý Quan hệ Khách hàng (CRM)</a:t>
            </a:r>
          </a:p>
        </p:txBody>
      </p:sp>
      <p:sp>
        <p:nvSpPr>
          <p:cNvPr name="TextBox 9" id="9"/>
          <p:cNvSpPr txBox="true"/>
          <p:nvPr/>
        </p:nvSpPr>
        <p:spPr>
          <a:xfrm rot="0">
            <a:off x="7102466" y="6829310"/>
            <a:ext cx="4083069" cy="869950"/>
          </a:xfrm>
          <a:prstGeom prst="rect">
            <a:avLst/>
          </a:prstGeom>
        </p:spPr>
        <p:txBody>
          <a:bodyPr anchor="t" rtlCol="false" tIns="0" lIns="0" bIns="0" rIns="0">
            <a:spAutoFit/>
          </a:bodyPr>
          <a:lstStyle/>
          <a:p>
            <a:pPr algn="ctr">
              <a:lnSpc>
                <a:spcPts val="3499"/>
              </a:lnSpc>
              <a:spcBef>
                <a:spcPct val="0"/>
              </a:spcBef>
            </a:pPr>
            <a:r>
              <a:rPr lang="en-US" b="true" sz="2499">
                <a:solidFill>
                  <a:srgbClr val="172900"/>
                </a:solidFill>
                <a:latin typeface="Arial Bold"/>
                <a:ea typeface="Arial Bold"/>
                <a:cs typeface="Arial Bold"/>
                <a:sym typeface="Arial Bold"/>
              </a:rPr>
              <a:t>Hệ thống Quản lý Tài chính Kế toán (AIS)</a:t>
            </a:r>
          </a:p>
        </p:txBody>
      </p:sp>
      <p:sp>
        <p:nvSpPr>
          <p:cNvPr name="TextBox 10" id="10"/>
          <p:cNvSpPr txBox="true"/>
          <p:nvPr/>
        </p:nvSpPr>
        <p:spPr>
          <a:xfrm rot="0">
            <a:off x="12497352" y="6829310"/>
            <a:ext cx="4083069" cy="869950"/>
          </a:xfrm>
          <a:prstGeom prst="rect">
            <a:avLst/>
          </a:prstGeom>
        </p:spPr>
        <p:txBody>
          <a:bodyPr anchor="t" rtlCol="false" tIns="0" lIns="0" bIns="0" rIns="0">
            <a:spAutoFit/>
          </a:bodyPr>
          <a:lstStyle/>
          <a:p>
            <a:pPr algn="ctr">
              <a:lnSpc>
                <a:spcPts val="3499"/>
              </a:lnSpc>
              <a:spcBef>
                <a:spcPct val="0"/>
              </a:spcBef>
            </a:pPr>
            <a:r>
              <a:rPr lang="en-US" b="true" sz="2499">
                <a:solidFill>
                  <a:srgbClr val="172900"/>
                </a:solidFill>
                <a:latin typeface="Arial Bold"/>
                <a:ea typeface="Arial Bold"/>
                <a:cs typeface="Arial Bold"/>
                <a:sym typeface="Arial Bold"/>
              </a:rPr>
              <a:t>Hệ thống Quản lý Nhân sự (HRM)</a:t>
            </a:r>
          </a:p>
        </p:txBody>
      </p:sp>
      <p:sp>
        <p:nvSpPr>
          <p:cNvPr name="TextBox 11" id="11"/>
          <p:cNvSpPr txBox="true"/>
          <p:nvPr/>
        </p:nvSpPr>
        <p:spPr>
          <a:xfrm rot="0">
            <a:off x="3458601" y="4120905"/>
            <a:ext cx="581025" cy="1368424"/>
          </a:xfrm>
          <a:prstGeom prst="rect">
            <a:avLst/>
          </a:prstGeom>
        </p:spPr>
        <p:txBody>
          <a:bodyPr anchor="t" rtlCol="false" tIns="0" lIns="0" bIns="0" rIns="0">
            <a:spAutoFit/>
          </a:bodyPr>
          <a:lstStyle/>
          <a:p>
            <a:pPr algn="ctr">
              <a:lnSpc>
                <a:spcPts val="11200"/>
              </a:lnSpc>
            </a:pPr>
            <a:r>
              <a:rPr lang="en-US" sz="8000" b="true">
                <a:solidFill>
                  <a:srgbClr val="F25D23"/>
                </a:solidFill>
                <a:latin typeface="Noto Sans Bold"/>
                <a:ea typeface="Noto Sans Bold"/>
                <a:cs typeface="Noto Sans Bold"/>
                <a:sym typeface="Noto Sans Bold"/>
              </a:rPr>
              <a:t>1</a:t>
            </a:r>
          </a:p>
        </p:txBody>
      </p:sp>
      <p:sp>
        <p:nvSpPr>
          <p:cNvPr name="TextBox 12" id="12"/>
          <p:cNvSpPr txBox="true"/>
          <p:nvPr/>
        </p:nvSpPr>
        <p:spPr>
          <a:xfrm rot="0">
            <a:off x="8853487" y="4120905"/>
            <a:ext cx="581025" cy="1368424"/>
          </a:xfrm>
          <a:prstGeom prst="rect">
            <a:avLst/>
          </a:prstGeom>
        </p:spPr>
        <p:txBody>
          <a:bodyPr anchor="t" rtlCol="false" tIns="0" lIns="0" bIns="0" rIns="0">
            <a:spAutoFit/>
          </a:bodyPr>
          <a:lstStyle/>
          <a:p>
            <a:pPr algn="ctr">
              <a:lnSpc>
                <a:spcPts val="11200"/>
              </a:lnSpc>
            </a:pPr>
            <a:r>
              <a:rPr lang="en-US" sz="8000" b="true">
                <a:solidFill>
                  <a:srgbClr val="F25D23"/>
                </a:solidFill>
                <a:latin typeface="Noto Sans Bold"/>
                <a:ea typeface="Noto Sans Bold"/>
                <a:cs typeface="Noto Sans Bold"/>
                <a:sym typeface="Noto Sans Bold"/>
              </a:rPr>
              <a:t>2</a:t>
            </a:r>
          </a:p>
        </p:txBody>
      </p:sp>
      <p:sp>
        <p:nvSpPr>
          <p:cNvPr name="TextBox 13" id="13"/>
          <p:cNvSpPr txBox="true"/>
          <p:nvPr/>
        </p:nvSpPr>
        <p:spPr>
          <a:xfrm rot="0">
            <a:off x="14248374" y="4120905"/>
            <a:ext cx="581025" cy="1368424"/>
          </a:xfrm>
          <a:prstGeom prst="rect">
            <a:avLst/>
          </a:prstGeom>
        </p:spPr>
        <p:txBody>
          <a:bodyPr anchor="t" rtlCol="false" tIns="0" lIns="0" bIns="0" rIns="0">
            <a:spAutoFit/>
          </a:bodyPr>
          <a:lstStyle/>
          <a:p>
            <a:pPr algn="ctr">
              <a:lnSpc>
                <a:spcPts val="11200"/>
              </a:lnSpc>
            </a:pPr>
            <a:r>
              <a:rPr lang="en-US" sz="8000" b="true">
                <a:solidFill>
                  <a:srgbClr val="F25D23"/>
                </a:solidFill>
                <a:latin typeface="Noto Sans Bold"/>
                <a:ea typeface="Noto Sans Bold"/>
                <a:cs typeface="Noto Sans Bold"/>
                <a:sym typeface="Noto Sans Bold"/>
              </a:rPr>
              <a:t>3</a:t>
            </a:r>
          </a:p>
        </p:txBody>
      </p:sp>
      <p:sp>
        <p:nvSpPr>
          <p:cNvPr name="Freeform 14" id="14"/>
          <p:cNvSpPr/>
          <p:nvPr/>
        </p:nvSpPr>
        <p:spPr>
          <a:xfrm flipH="false" flipV="false" rot="0">
            <a:off x="7268777" y="163908"/>
            <a:ext cx="3559133" cy="1005340"/>
          </a:xfrm>
          <a:custGeom>
            <a:avLst/>
            <a:gdLst/>
            <a:ahLst/>
            <a:cxnLst/>
            <a:rect r="r" b="b" t="t" l="l"/>
            <a:pathLst>
              <a:path h="1005340" w="3559133">
                <a:moveTo>
                  <a:pt x="0" y="0"/>
                </a:moveTo>
                <a:lnTo>
                  <a:pt x="3559133" y="0"/>
                </a:lnTo>
                <a:lnTo>
                  <a:pt x="3559133" y="1005339"/>
                </a:lnTo>
                <a:lnTo>
                  <a:pt x="0" y="1005339"/>
                </a:lnTo>
                <a:lnTo>
                  <a:pt x="0" y="0"/>
                </a:lnTo>
                <a:close/>
              </a:path>
            </a:pathLst>
          </a:custGeom>
          <a:blipFill>
            <a:blip r:embed="rId4"/>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FDF7EF">
                <a:alpha val="100000"/>
              </a:srgbClr>
            </a:gs>
            <a:gs pos="100000">
              <a:srgbClr val="FFFFFF">
                <a:alpha val="100000"/>
              </a:srgbClr>
            </a:gs>
          </a:gsLst>
          <a:lin ang="0"/>
        </a:gradFill>
      </p:bgPr>
    </p:bg>
    <p:spTree>
      <p:nvGrpSpPr>
        <p:cNvPr id="1" name=""/>
        <p:cNvGrpSpPr/>
        <p:nvPr/>
      </p:nvGrpSpPr>
      <p:grpSpPr>
        <a:xfrm>
          <a:off x="0" y="0"/>
          <a:ext cx="0" cy="0"/>
          <a:chOff x="0" y="0"/>
          <a:chExt cx="0" cy="0"/>
        </a:xfrm>
      </p:grpSpPr>
      <p:sp>
        <p:nvSpPr>
          <p:cNvPr name="TextBox 2" id="2"/>
          <p:cNvSpPr txBox="true"/>
          <p:nvPr/>
        </p:nvSpPr>
        <p:spPr>
          <a:xfrm rot="0">
            <a:off x="1571341" y="1412698"/>
            <a:ext cx="15145318" cy="800098"/>
          </a:xfrm>
          <a:prstGeom prst="rect">
            <a:avLst/>
          </a:prstGeom>
        </p:spPr>
        <p:txBody>
          <a:bodyPr anchor="t" rtlCol="false" tIns="0" lIns="0" bIns="0" rIns="0">
            <a:spAutoFit/>
          </a:bodyPr>
          <a:lstStyle/>
          <a:p>
            <a:pPr algn="ctr">
              <a:lnSpc>
                <a:spcPts val="6300"/>
              </a:lnSpc>
              <a:spcBef>
                <a:spcPct val="0"/>
              </a:spcBef>
            </a:pPr>
            <a:r>
              <a:rPr lang="en-US" b="true" sz="4500">
                <a:solidFill>
                  <a:srgbClr val="13538A"/>
                </a:solidFill>
                <a:latin typeface="Arial Bold"/>
                <a:ea typeface="Arial Bold"/>
                <a:cs typeface="Arial Bold"/>
                <a:sym typeface="Arial Bold"/>
              </a:rPr>
              <a:t>2. HỆ THỐNG HIỆN TẠI </a:t>
            </a:r>
          </a:p>
        </p:txBody>
      </p:sp>
      <p:sp>
        <p:nvSpPr>
          <p:cNvPr name="Freeform 3" id="3"/>
          <p:cNvSpPr/>
          <p:nvPr/>
        </p:nvSpPr>
        <p:spPr>
          <a:xfrm flipH="false" flipV="false" rot="0">
            <a:off x="254431" y="4095520"/>
            <a:ext cx="4130580" cy="4353707"/>
          </a:xfrm>
          <a:custGeom>
            <a:avLst/>
            <a:gdLst/>
            <a:ahLst/>
            <a:cxnLst/>
            <a:rect r="r" b="b" t="t" l="l"/>
            <a:pathLst>
              <a:path h="4353707" w="4130580">
                <a:moveTo>
                  <a:pt x="0" y="0"/>
                </a:moveTo>
                <a:lnTo>
                  <a:pt x="4130579" y="0"/>
                </a:lnTo>
                <a:lnTo>
                  <a:pt x="4130579" y="4353708"/>
                </a:lnTo>
                <a:lnTo>
                  <a:pt x="0" y="435370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4803870" y="4095520"/>
            <a:ext cx="4130580" cy="4353707"/>
          </a:xfrm>
          <a:custGeom>
            <a:avLst/>
            <a:gdLst/>
            <a:ahLst/>
            <a:cxnLst/>
            <a:rect r="r" b="b" t="t" l="l"/>
            <a:pathLst>
              <a:path h="4353707" w="4130580">
                <a:moveTo>
                  <a:pt x="0" y="0"/>
                </a:moveTo>
                <a:lnTo>
                  <a:pt x="4130580" y="0"/>
                </a:lnTo>
                <a:lnTo>
                  <a:pt x="4130580" y="4353708"/>
                </a:lnTo>
                <a:lnTo>
                  <a:pt x="0" y="435370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9353310" y="4095520"/>
            <a:ext cx="4130580" cy="4353707"/>
          </a:xfrm>
          <a:custGeom>
            <a:avLst/>
            <a:gdLst/>
            <a:ahLst/>
            <a:cxnLst/>
            <a:rect r="r" b="b" t="t" l="l"/>
            <a:pathLst>
              <a:path h="4353707" w="4130580">
                <a:moveTo>
                  <a:pt x="0" y="0"/>
                </a:moveTo>
                <a:lnTo>
                  <a:pt x="4130580" y="0"/>
                </a:lnTo>
                <a:lnTo>
                  <a:pt x="4130580" y="4353708"/>
                </a:lnTo>
                <a:lnTo>
                  <a:pt x="0" y="435370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6" id="6"/>
          <p:cNvSpPr/>
          <p:nvPr/>
        </p:nvSpPr>
        <p:spPr>
          <a:xfrm>
            <a:off x="2331496" y="3763749"/>
            <a:ext cx="13523769" cy="92815"/>
          </a:xfrm>
          <a:prstGeom prst="line">
            <a:avLst/>
          </a:prstGeom>
          <a:ln cap="rnd" w="47625">
            <a:solidFill>
              <a:srgbClr val="5EA4F8"/>
            </a:solidFill>
            <a:prstDash val="solid"/>
            <a:headEnd type="triangle" len="med" w="lg"/>
            <a:tailEnd type="triangle" len="med" w="lg"/>
          </a:ln>
        </p:spPr>
      </p:sp>
      <p:sp>
        <p:nvSpPr>
          <p:cNvPr name="AutoShape 7" id="7"/>
          <p:cNvSpPr/>
          <p:nvPr/>
        </p:nvSpPr>
        <p:spPr>
          <a:xfrm flipV="true">
            <a:off x="6892973" y="3387894"/>
            <a:ext cx="0" cy="468670"/>
          </a:xfrm>
          <a:prstGeom prst="line">
            <a:avLst/>
          </a:prstGeom>
          <a:ln cap="rnd" w="47625">
            <a:solidFill>
              <a:srgbClr val="5EA4F8"/>
            </a:solidFill>
            <a:prstDash val="solid"/>
            <a:headEnd type="triangle" len="med" w="lg"/>
            <a:tailEnd type="none" len="sm" w="sm"/>
          </a:ln>
        </p:spPr>
      </p:sp>
      <p:sp>
        <p:nvSpPr>
          <p:cNvPr name="TextBox 8" id="8"/>
          <p:cNvSpPr txBox="true"/>
          <p:nvPr/>
        </p:nvSpPr>
        <p:spPr>
          <a:xfrm rot="0">
            <a:off x="598120" y="6215224"/>
            <a:ext cx="3443200" cy="869950"/>
          </a:xfrm>
          <a:prstGeom prst="rect">
            <a:avLst/>
          </a:prstGeom>
        </p:spPr>
        <p:txBody>
          <a:bodyPr anchor="t" rtlCol="false" tIns="0" lIns="0" bIns="0" rIns="0">
            <a:spAutoFit/>
          </a:bodyPr>
          <a:lstStyle/>
          <a:p>
            <a:pPr algn="ctr">
              <a:lnSpc>
                <a:spcPts val="3499"/>
              </a:lnSpc>
              <a:spcBef>
                <a:spcPct val="0"/>
              </a:spcBef>
            </a:pPr>
            <a:r>
              <a:rPr lang="en-US" b="true" sz="2499">
                <a:solidFill>
                  <a:srgbClr val="172900"/>
                </a:solidFill>
                <a:latin typeface="Arial Bold"/>
                <a:ea typeface="Arial Bold"/>
                <a:cs typeface="Arial Bold"/>
                <a:sym typeface="Arial Bold"/>
              </a:rPr>
              <a:t>Hệ thống Xử lý Giao dịch (TPS)</a:t>
            </a:r>
          </a:p>
        </p:txBody>
      </p:sp>
      <p:sp>
        <p:nvSpPr>
          <p:cNvPr name="TextBox 9" id="9"/>
          <p:cNvSpPr txBox="true"/>
          <p:nvPr/>
        </p:nvSpPr>
        <p:spPr>
          <a:xfrm rot="0">
            <a:off x="5147560" y="6215224"/>
            <a:ext cx="3443200" cy="869950"/>
          </a:xfrm>
          <a:prstGeom prst="rect">
            <a:avLst/>
          </a:prstGeom>
        </p:spPr>
        <p:txBody>
          <a:bodyPr anchor="t" rtlCol="false" tIns="0" lIns="0" bIns="0" rIns="0">
            <a:spAutoFit/>
          </a:bodyPr>
          <a:lstStyle/>
          <a:p>
            <a:pPr algn="ctr">
              <a:lnSpc>
                <a:spcPts val="3499"/>
              </a:lnSpc>
              <a:spcBef>
                <a:spcPct val="0"/>
              </a:spcBef>
            </a:pPr>
            <a:r>
              <a:rPr lang="en-US" b="true" sz="2499">
                <a:solidFill>
                  <a:srgbClr val="172900"/>
                </a:solidFill>
                <a:latin typeface="Arial Bold"/>
                <a:ea typeface="Arial Bold"/>
                <a:cs typeface="Arial Bold"/>
                <a:sym typeface="Arial Bold"/>
              </a:rPr>
              <a:t>Hệ thống Thông tin Quản lý (MIS)</a:t>
            </a:r>
          </a:p>
        </p:txBody>
      </p:sp>
      <p:sp>
        <p:nvSpPr>
          <p:cNvPr name="TextBox 10" id="10"/>
          <p:cNvSpPr txBox="true"/>
          <p:nvPr/>
        </p:nvSpPr>
        <p:spPr>
          <a:xfrm rot="0">
            <a:off x="9697000" y="6215224"/>
            <a:ext cx="3443200" cy="869950"/>
          </a:xfrm>
          <a:prstGeom prst="rect">
            <a:avLst/>
          </a:prstGeom>
        </p:spPr>
        <p:txBody>
          <a:bodyPr anchor="t" rtlCol="false" tIns="0" lIns="0" bIns="0" rIns="0">
            <a:spAutoFit/>
          </a:bodyPr>
          <a:lstStyle/>
          <a:p>
            <a:pPr algn="ctr">
              <a:lnSpc>
                <a:spcPts val="3499"/>
              </a:lnSpc>
              <a:spcBef>
                <a:spcPct val="0"/>
              </a:spcBef>
            </a:pPr>
            <a:r>
              <a:rPr lang="en-US" b="true" sz="2499">
                <a:solidFill>
                  <a:srgbClr val="172900"/>
                </a:solidFill>
                <a:latin typeface="Arial Bold"/>
                <a:ea typeface="Arial Bold"/>
                <a:cs typeface="Arial Bold"/>
                <a:sym typeface="Arial Bold"/>
              </a:rPr>
              <a:t>Hệ thống An ninh Mạng</a:t>
            </a:r>
            <a:r>
              <a:rPr lang="en-US" sz="2499">
                <a:solidFill>
                  <a:srgbClr val="172900"/>
                </a:solidFill>
                <a:latin typeface="Arial"/>
                <a:ea typeface="Arial"/>
                <a:cs typeface="Arial"/>
                <a:sym typeface="Arial"/>
              </a:rPr>
              <a:t>  </a:t>
            </a:r>
          </a:p>
        </p:txBody>
      </p:sp>
      <p:sp>
        <p:nvSpPr>
          <p:cNvPr name="Freeform 11" id="11"/>
          <p:cNvSpPr/>
          <p:nvPr/>
        </p:nvSpPr>
        <p:spPr>
          <a:xfrm flipH="false" flipV="false" rot="0">
            <a:off x="13902990" y="4095520"/>
            <a:ext cx="4130580" cy="4353707"/>
          </a:xfrm>
          <a:custGeom>
            <a:avLst/>
            <a:gdLst/>
            <a:ahLst/>
            <a:cxnLst/>
            <a:rect r="r" b="b" t="t" l="l"/>
            <a:pathLst>
              <a:path h="4353707" w="4130580">
                <a:moveTo>
                  <a:pt x="0" y="0"/>
                </a:moveTo>
                <a:lnTo>
                  <a:pt x="4130579" y="0"/>
                </a:lnTo>
                <a:lnTo>
                  <a:pt x="4130579" y="4353708"/>
                </a:lnTo>
                <a:lnTo>
                  <a:pt x="0" y="435370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2" id="12"/>
          <p:cNvSpPr txBox="true"/>
          <p:nvPr/>
        </p:nvSpPr>
        <p:spPr>
          <a:xfrm rot="0">
            <a:off x="14246679" y="6434299"/>
            <a:ext cx="3443200" cy="869950"/>
          </a:xfrm>
          <a:prstGeom prst="rect">
            <a:avLst/>
          </a:prstGeom>
        </p:spPr>
        <p:txBody>
          <a:bodyPr anchor="t" rtlCol="false" tIns="0" lIns="0" bIns="0" rIns="0">
            <a:spAutoFit/>
          </a:bodyPr>
          <a:lstStyle/>
          <a:p>
            <a:pPr algn="ctr">
              <a:lnSpc>
                <a:spcPts val="3499"/>
              </a:lnSpc>
              <a:spcBef>
                <a:spcPct val="0"/>
              </a:spcBef>
            </a:pPr>
            <a:r>
              <a:rPr lang="en-US" b="true" sz="2499">
                <a:solidFill>
                  <a:srgbClr val="172900"/>
                </a:solidFill>
                <a:latin typeface="Arial Bold"/>
                <a:ea typeface="Arial Bold"/>
                <a:cs typeface="Arial Bold"/>
                <a:sym typeface="Arial Bold"/>
              </a:rPr>
              <a:t>ERP tự phát triển quản lý các dịch vụ</a:t>
            </a:r>
          </a:p>
        </p:txBody>
      </p:sp>
      <p:sp>
        <p:nvSpPr>
          <p:cNvPr name="AutoShape 13" id="13"/>
          <p:cNvSpPr/>
          <p:nvPr/>
        </p:nvSpPr>
        <p:spPr>
          <a:xfrm flipV="true">
            <a:off x="11442412" y="3387894"/>
            <a:ext cx="0" cy="468670"/>
          </a:xfrm>
          <a:prstGeom prst="line">
            <a:avLst/>
          </a:prstGeom>
          <a:ln cap="rnd" w="47625">
            <a:solidFill>
              <a:srgbClr val="5EA4F8"/>
            </a:solidFill>
            <a:prstDash val="solid"/>
            <a:headEnd type="triangle" len="med" w="lg"/>
            <a:tailEnd type="none" len="sm" w="sm"/>
          </a:ln>
        </p:spPr>
      </p:sp>
      <p:sp>
        <p:nvSpPr>
          <p:cNvPr name="TextBox 14" id="14"/>
          <p:cNvSpPr txBox="true"/>
          <p:nvPr/>
        </p:nvSpPr>
        <p:spPr>
          <a:xfrm rot="0">
            <a:off x="2040983" y="3979037"/>
            <a:ext cx="581025" cy="1368424"/>
          </a:xfrm>
          <a:prstGeom prst="rect">
            <a:avLst/>
          </a:prstGeom>
        </p:spPr>
        <p:txBody>
          <a:bodyPr anchor="t" rtlCol="false" tIns="0" lIns="0" bIns="0" rIns="0">
            <a:spAutoFit/>
          </a:bodyPr>
          <a:lstStyle/>
          <a:p>
            <a:pPr algn="ctr">
              <a:lnSpc>
                <a:spcPts val="11200"/>
              </a:lnSpc>
            </a:pPr>
            <a:r>
              <a:rPr lang="en-US" sz="8000" b="true">
                <a:solidFill>
                  <a:srgbClr val="F25D23"/>
                </a:solidFill>
                <a:latin typeface="Noto Sans Bold"/>
                <a:ea typeface="Noto Sans Bold"/>
                <a:cs typeface="Noto Sans Bold"/>
                <a:sym typeface="Noto Sans Bold"/>
              </a:rPr>
              <a:t>4</a:t>
            </a:r>
          </a:p>
        </p:txBody>
      </p:sp>
      <p:sp>
        <p:nvSpPr>
          <p:cNvPr name="TextBox 15" id="15"/>
          <p:cNvSpPr txBox="true"/>
          <p:nvPr/>
        </p:nvSpPr>
        <p:spPr>
          <a:xfrm rot="0">
            <a:off x="6578648" y="3979037"/>
            <a:ext cx="581025" cy="1368424"/>
          </a:xfrm>
          <a:prstGeom prst="rect">
            <a:avLst/>
          </a:prstGeom>
        </p:spPr>
        <p:txBody>
          <a:bodyPr anchor="t" rtlCol="false" tIns="0" lIns="0" bIns="0" rIns="0">
            <a:spAutoFit/>
          </a:bodyPr>
          <a:lstStyle/>
          <a:p>
            <a:pPr algn="ctr">
              <a:lnSpc>
                <a:spcPts val="11200"/>
              </a:lnSpc>
            </a:pPr>
            <a:r>
              <a:rPr lang="en-US" sz="8000" b="true">
                <a:solidFill>
                  <a:srgbClr val="F25D23"/>
                </a:solidFill>
                <a:latin typeface="Noto Sans Bold"/>
                <a:ea typeface="Noto Sans Bold"/>
                <a:cs typeface="Noto Sans Bold"/>
                <a:sym typeface="Noto Sans Bold"/>
              </a:rPr>
              <a:t>5</a:t>
            </a:r>
          </a:p>
        </p:txBody>
      </p:sp>
      <p:sp>
        <p:nvSpPr>
          <p:cNvPr name="TextBox 16" id="16"/>
          <p:cNvSpPr txBox="true"/>
          <p:nvPr/>
        </p:nvSpPr>
        <p:spPr>
          <a:xfrm rot="0">
            <a:off x="11116312" y="3979037"/>
            <a:ext cx="581025" cy="1368424"/>
          </a:xfrm>
          <a:prstGeom prst="rect">
            <a:avLst/>
          </a:prstGeom>
        </p:spPr>
        <p:txBody>
          <a:bodyPr anchor="t" rtlCol="false" tIns="0" lIns="0" bIns="0" rIns="0">
            <a:spAutoFit/>
          </a:bodyPr>
          <a:lstStyle/>
          <a:p>
            <a:pPr algn="ctr">
              <a:lnSpc>
                <a:spcPts val="11200"/>
              </a:lnSpc>
            </a:pPr>
            <a:r>
              <a:rPr lang="en-US" sz="8000" b="true">
                <a:solidFill>
                  <a:srgbClr val="F25D23"/>
                </a:solidFill>
                <a:latin typeface="Noto Sans Bold"/>
                <a:ea typeface="Noto Sans Bold"/>
                <a:cs typeface="Noto Sans Bold"/>
                <a:sym typeface="Noto Sans Bold"/>
              </a:rPr>
              <a:t>6</a:t>
            </a:r>
          </a:p>
        </p:txBody>
      </p:sp>
      <p:sp>
        <p:nvSpPr>
          <p:cNvPr name="TextBox 17" id="17"/>
          <p:cNvSpPr txBox="true"/>
          <p:nvPr/>
        </p:nvSpPr>
        <p:spPr>
          <a:xfrm rot="0">
            <a:off x="15653977" y="3979037"/>
            <a:ext cx="581025" cy="1368424"/>
          </a:xfrm>
          <a:prstGeom prst="rect">
            <a:avLst/>
          </a:prstGeom>
        </p:spPr>
        <p:txBody>
          <a:bodyPr anchor="t" rtlCol="false" tIns="0" lIns="0" bIns="0" rIns="0">
            <a:spAutoFit/>
          </a:bodyPr>
          <a:lstStyle/>
          <a:p>
            <a:pPr algn="ctr">
              <a:lnSpc>
                <a:spcPts val="11200"/>
              </a:lnSpc>
            </a:pPr>
            <a:r>
              <a:rPr lang="en-US" sz="8000" b="true">
                <a:solidFill>
                  <a:srgbClr val="F25D23"/>
                </a:solidFill>
                <a:latin typeface="Noto Sans Bold"/>
                <a:ea typeface="Noto Sans Bold"/>
                <a:cs typeface="Noto Sans Bold"/>
                <a:sym typeface="Noto Sans Bold"/>
              </a:rPr>
              <a:t>7</a:t>
            </a:r>
          </a:p>
        </p:txBody>
      </p:sp>
      <p:sp>
        <p:nvSpPr>
          <p:cNvPr name="Freeform 18" id="18"/>
          <p:cNvSpPr/>
          <p:nvPr/>
        </p:nvSpPr>
        <p:spPr>
          <a:xfrm flipH="false" flipV="false" rot="0">
            <a:off x="7268777" y="163908"/>
            <a:ext cx="3559133" cy="1005340"/>
          </a:xfrm>
          <a:custGeom>
            <a:avLst/>
            <a:gdLst/>
            <a:ahLst/>
            <a:cxnLst/>
            <a:rect r="r" b="b" t="t" l="l"/>
            <a:pathLst>
              <a:path h="1005340" w="3559133">
                <a:moveTo>
                  <a:pt x="0" y="0"/>
                </a:moveTo>
                <a:lnTo>
                  <a:pt x="3559133" y="0"/>
                </a:lnTo>
                <a:lnTo>
                  <a:pt x="3559133" y="1005339"/>
                </a:lnTo>
                <a:lnTo>
                  <a:pt x="0" y="1005339"/>
                </a:lnTo>
                <a:lnTo>
                  <a:pt x="0" y="0"/>
                </a:lnTo>
                <a:close/>
              </a:path>
            </a:pathLst>
          </a:custGeom>
          <a:blipFill>
            <a:blip r:embed="rId4"/>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FDF7EF">
                <a:alpha val="100000"/>
              </a:srgbClr>
            </a:gs>
            <a:gs pos="100000">
              <a:srgbClr val="FFFFFF">
                <a:alpha val="100000"/>
              </a:srgbClr>
            </a:gs>
          </a:gsLst>
          <a:lin ang="0"/>
        </a:gradFill>
      </p:bgPr>
    </p:bg>
    <p:spTree>
      <p:nvGrpSpPr>
        <p:cNvPr id="1" name=""/>
        <p:cNvGrpSpPr/>
        <p:nvPr/>
      </p:nvGrpSpPr>
      <p:grpSpPr>
        <a:xfrm>
          <a:off x="0" y="0"/>
          <a:ext cx="0" cy="0"/>
          <a:chOff x="0" y="0"/>
          <a:chExt cx="0" cy="0"/>
        </a:xfrm>
      </p:grpSpPr>
      <p:grpSp>
        <p:nvGrpSpPr>
          <p:cNvPr name="Group 2" id="2"/>
          <p:cNvGrpSpPr/>
          <p:nvPr/>
        </p:nvGrpSpPr>
        <p:grpSpPr>
          <a:xfrm rot="0">
            <a:off x="238741" y="2864521"/>
            <a:ext cx="5271184" cy="3064242"/>
            <a:chOff x="0" y="0"/>
            <a:chExt cx="1717645" cy="998500"/>
          </a:xfrm>
        </p:grpSpPr>
        <p:sp>
          <p:nvSpPr>
            <p:cNvPr name="Freeform 3" id="3"/>
            <p:cNvSpPr/>
            <p:nvPr/>
          </p:nvSpPr>
          <p:spPr>
            <a:xfrm flipH="false" flipV="false" rot="0">
              <a:off x="0" y="0"/>
              <a:ext cx="1717645" cy="998500"/>
            </a:xfrm>
            <a:custGeom>
              <a:avLst/>
              <a:gdLst/>
              <a:ahLst/>
              <a:cxnLst/>
              <a:rect r="r" b="b" t="t" l="l"/>
              <a:pathLst>
                <a:path h="998500" w="1717645">
                  <a:moveTo>
                    <a:pt x="20562" y="0"/>
                  </a:moveTo>
                  <a:lnTo>
                    <a:pt x="1697082" y="0"/>
                  </a:lnTo>
                  <a:cubicBezTo>
                    <a:pt x="1702536" y="0"/>
                    <a:pt x="1707766" y="2166"/>
                    <a:pt x="1711622" y="6023"/>
                  </a:cubicBezTo>
                  <a:cubicBezTo>
                    <a:pt x="1715478" y="9879"/>
                    <a:pt x="1717645" y="15109"/>
                    <a:pt x="1717645" y="20562"/>
                  </a:cubicBezTo>
                  <a:lnTo>
                    <a:pt x="1717645" y="977938"/>
                  </a:lnTo>
                  <a:cubicBezTo>
                    <a:pt x="1717645" y="983391"/>
                    <a:pt x="1715478" y="988622"/>
                    <a:pt x="1711622" y="992478"/>
                  </a:cubicBezTo>
                  <a:cubicBezTo>
                    <a:pt x="1707766" y="996334"/>
                    <a:pt x="1702536" y="998500"/>
                    <a:pt x="1697082" y="998500"/>
                  </a:cubicBezTo>
                  <a:lnTo>
                    <a:pt x="20562" y="998500"/>
                  </a:lnTo>
                  <a:cubicBezTo>
                    <a:pt x="15109" y="998500"/>
                    <a:pt x="9879" y="996334"/>
                    <a:pt x="6023" y="992478"/>
                  </a:cubicBezTo>
                  <a:cubicBezTo>
                    <a:pt x="2166" y="988622"/>
                    <a:pt x="0" y="983391"/>
                    <a:pt x="0" y="977938"/>
                  </a:cubicBezTo>
                  <a:lnTo>
                    <a:pt x="0" y="20562"/>
                  </a:lnTo>
                  <a:cubicBezTo>
                    <a:pt x="0" y="15109"/>
                    <a:pt x="2166" y="9879"/>
                    <a:pt x="6023" y="6023"/>
                  </a:cubicBezTo>
                  <a:cubicBezTo>
                    <a:pt x="9879" y="2166"/>
                    <a:pt x="15109" y="0"/>
                    <a:pt x="20562" y="0"/>
                  </a:cubicBezTo>
                  <a:close/>
                </a:path>
              </a:pathLst>
            </a:custGeom>
            <a:solidFill>
              <a:srgbClr val="283589"/>
            </a:solidFill>
          </p:spPr>
        </p:sp>
        <p:sp>
          <p:nvSpPr>
            <p:cNvPr name="TextBox 4" id="4"/>
            <p:cNvSpPr txBox="true"/>
            <p:nvPr/>
          </p:nvSpPr>
          <p:spPr>
            <a:xfrm>
              <a:off x="0" y="-47625"/>
              <a:ext cx="1717645" cy="1046125"/>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6412752" y="2864521"/>
            <a:ext cx="5271184" cy="3064242"/>
            <a:chOff x="0" y="0"/>
            <a:chExt cx="1717645" cy="998500"/>
          </a:xfrm>
        </p:grpSpPr>
        <p:sp>
          <p:nvSpPr>
            <p:cNvPr name="Freeform 6" id="6"/>
            <p:cNvSpPr/>
            <p:nvPr/>
          </p:nvSpPr>
          <p:spPr>
            <a:xfrm flipH="false" flipV="false" rot="0">
              <a:off x="0" y="0"/>
              <a:ext cx="1717645" cy="998500"/>
            </a:xfrm>
            <a:custGeom>
              <a:avLst/>
              <a:gdLst/>
              <a:ahLst/>
              <a:cxnLst/>
              <a:rect r="r" b="b" t="t" l="l"/>
              <a:pathLst>
                <a:path h="998500" w="1717645">
                  <a:moveTo>
                    <a:pt x="20562" y="0"/>
                  </a:moveTo>
                  <a:lnTo>
                    <a:pt x="1697082" y="0"/>
                  </a:lnTo>
                  <a:cubicBezTo>
                    <a:pt x="1702536" y="0"/>
                    <a:pt x="1707766" y="2166"/>
                    <a:pt x="1711622" y="6023"/>
                  </a:cubicBezTo>
                  <a:cubicBezTo>
                    <a:pt x="1715478" y="9879"/>
                    <a:pt x="1717645" y="15109"/>
                    <a:pt x="1717645" y="20562"/>
                  </a:cubicBezTo>
                  <a:lnTo>
                    <a:pt x="1717645" y="977938"/>
                  </a:lnTo>
                  <a:cubicBezTo>
                    <a:pt x="1717645" y="983391"/>
                    <a:pt x="1715478" y="988622"/>
                    <a:pt x="1711622" y="992478"/>
                  </a:cubicBezTo>
                  <a:cubicBezTo>
                    <a:pt x="1707766" y="996334"/>
                    <a:pt x="1702536" y="998500"/>
                    <a:pt x="1697082" y="998500"/>
                  </a:cubicBezTo>
                  <a:lnTo>
                    <a:pt x="20562" y="998500"/>
                  </a:lnTo>
                  <a:cubicBezTo>
                    <a:pt x="15109" y="998500"/>
                    <a:pt x="9879" y="996334"/>
                    <a:pt x="6023" y="992478"/>
                  </a:cubicBezTo>
                  <a:cubicBezTo>
                    <a:pt x="2166" y="988622"/>
                    <a:pt x="0" y="983391"/>
                    <a:pt x="0" y="977938"/>
                  </a:cubicBezTo>
                  <a:lnTo>
                    <a:pt x="0" y="20562"/>
                  </a:lnTo>
                  <a:cubicBezTo>
                    <a:pt x="0" y="15109"/>
                    <a:pt x="2166" y="9879"/>
                    <a:pt x="6023" y="6023"/>
                  </a:cubicBezTo>
                  <a:cubicBezTo>
                    <a:pt x="9879" y="2166"/>
                    <a:pt x="15109" y="0"/>
                    <a:pt x="20562" y="0"/>
                  </a:cubicBezTo>
                  <a:close/>
                </a:path>
              </a:pathLst>
            </a:custGeom>
            <a:solidFill>
              <a:srgbClr val="283589"/>
            </a:solidFill>
          </p:spPr>
        </p:sp>
        <p:sp>
          <p:nvSpPr>
            <p:cNvPr name="TextBox 7" id="7"/>
            <p:cNvSpPr txBox="true"/>
            <p:nvPr/>
          </p:nvSpPr>
          <p:spPr>
            <a:xfrm>
              <a:off x="0" y="-47625"/>
              <a:ext cx="1717645" cy="1046125"/>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968887" y="2008276"/>
            <a:ext cx="3691265" cy="1351545"/>
            <a:chOff x="0" y="0"/>
            <a:chExt cx="1202819" cy="440408"/>
          </a:xfrm>
        </p:grpSpPr>
        <p:sp>
          <p:nvSpPr>
            <p:cNvPr name="Freeform 9" id="9"/>
            <p:cNvSpPr/>
            <p:nvPr/>
          </p:nvSpPr>
          <p:spPr>
            <a:xfrm flipH="false" flipV="false" rot="0">
              <a:off x="0" y="0"/>
              <a:ext cx="1202819" cy="440408"/>
            </a:xfrm>
            <a:custGeom>
              <a:avLst/>
              <a:gdLst/>
              <a:ahLst/>
              <a:cxnLst/>
              <a:rect r="r" b="b" t="t" l="l"/>
              <a:pathLst>
                <a:path h="440408" w="1202819">
                  <a:moveTo>
                    <a:pt x="29363" y="0"/>
                  </a:moveTo>
                  <a:lnTo>
                    <a:pt x="1173456" y="0"/>
                  </a:lnTo>
                  <a:cubicBezTo>
                    <a:pt x="1189673" y="0"/>
                    <a:pt x="1202819" y="13146"/>
                    <a:pt x="1202819" y="29363"/>
                  </a:cubicBezTo>
                  <a:lnTo>
                    <a:pt x="1202819" y="411045"/>
                  </a:lnTo>
                  <a:cubicBezTo>
                    <a:pt x="1202819" y="418833"/>
                    <a:pt x="1199726" y="426302"/>
                    <a:pt x="1194219" y="431808"/>
                  </a:cubicBezTo>
                  <a:cubicBezTo>
                    <a:pt x="1188712" y="437315"/>
                    <a:pt x="1181244" y="440408"/>
                    <a:pt x="1173456" y="440408"/>
                  </a:cubicBezTo>
                  <a:lnTo>
                    <a:pt x="29363" y="440408"/>
                  </a:lnTo>
                  <a:cubicBezTo>
                    <a:pt x="13146" y="440408"/>
                    <a:pt x="0" y="427262"/>
                    <a:pt x="0" y="411045"/>
                  </a:cubicBezTo>
                  <a:lnTo>
                    <a:pt x="0" y="29363"/>
                  </a:lnTo>
                  <a:cubicBezTo>
                    <a:pt x="0" y="13146"/>
                    <a:pt x="13146" y="0"/>
                    <a:pt x="29363" y="0"/>
                  </a:cubicBezTo>
                  <a:close/>
                </a:path>
              </a:pathLst>
            </a:custGeom>
            <a:solidFill>
              <a:srgbClr val="222D6F"/>
            </a:solidFill>
          </p:spPr>
        </p:sp>
        <p:sp>
          <p:nvSpPr>
            <p:cNvPr name="TextBox 10" id="10"/>
            <p:cNvSpPr txBox="true"/>
            <p:nvPr/>
          </p:nvSpPr>
          <p:spPr>
            <a:xfrm>
              <a:off x="0" y="-47625"/>
              <a:ext cx="1202819" cy="488033"/>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7136645" y="2008276"/>
            <a:ext cx="3691265" cy="1439746"/>
            <a:chOff x="0" y="0"/>
            <a:chExt cx="1202819" cy="469149"/>
          </a:xfrm>
        </p:grpSpPr>
        <p:sp>
          <p:nvSpPr>
            <p:cNvPr name="Freeform 12" id="12"/>
            <p:cNvSpPr/>
            <p:nvPr/>
          </p:nvSpPr>
          <p:spPr>
            <a:xfrm flipH="false" flipV="false" rot="0">
              <a:off x="0" y="0"/>
              <a:ext cx="1202819" cy="469149"/>
            </a:xfrm>
            <a:custGeom>
              <a:avLst/>
              <a:gdLst/>
              <a:ahLst/>
              <a:cxnLst/>
              <a:rect r="r" b="b" t="t" l="l"/>
              <a:pathLst>
                <a:path h="469149" w="1202819">
                  <a:moveTo>
                    <a:pt x="29363" y="0"/>
                  </a:moveTo>
                  <a:lnTo>
                    <a:pt x="1173456" y="0"/>
                  </a:lnTo>
                  <a:cubicBezTo>
                    <a:pt x="1189673" y="0"/>
                    <a:pt x="1202819" y="13146"/>
                    <a:pt x="1202819" y="29363"/>
                  </a:cubicBezTo>
                  <a:lnTo>
                    <a:pt x="1202819" y="439786"/>
                  </a:lnTo>
                  <a:cubicBezTo>
                    <a:pt x="1202819" y="456003"/>
                    <a:pt x="1189673" y="469149"/>
                    <a:pt x="1173456" y="469149"/>
                  </a:cubicBezTo>
                  <a:lnTo>
                    <a:pt x="29363" y="469149"/>
                  </a:lnTo>
                  <a:cubicBezTo>
                    <a:pt x="21576" y="469149"/>
                    <a:pt x="14107" y="466056"/>
                    <a:pt x="8600" y="460549"/>
                  </a:cubicBezTo>
                  <a:cubicBezTo>
                    <a:pt x="3094" y="455042"/>
                    <a:pt x="0" y="447574"/>
                    <a:pt x="0" y="439786"/>
                  </a:cubicBezTo>
                  <a:lnTo>
                    <a:pt x="0" y="29363"/>
                  </a:lnTo>
                  <a:cubicBezTo>
                    <a:pt x="0" y="13146"/>
                    <a:pt x="13146" y="0"/>
                    <a:pt x="29363" y="0"/>
                  </a:cubicBezTo>
                  <a:close/>
                </a:path>
              </a:pathLst>
            </a:custGeom>
            <a:solidFill>
              <a:srgbClr val="222D6F"/>
            </a:solidFill>
          </p:spPr>
        </p:sp>
        <p:sp>
          <p:nvSpPr>
            <p:cNvPr name="TextBox 13" id="13"/>
            <p:cNvSpPr txBox="true"/>
            <p:nvPr/>
          </p:nvSpPr>
          <p:spPr>
            <a:xfrm>
              <a:off x="0" y="-47625"/>
              <a:ext cx="1202819" cy="516774"/>
            </a:xfrm>
            <a:prstGeom prst="rect">
              <a:avLst/>
            </a:prstGeom>
          </p:spPr>
          <p:txBody>
            <a:bodyPr anchor="ctr" rtlCol="false" tIns="50800" lIns="50800" bIns="50800" rIns="50800"/>
            <a:lstStyle/>
            <a:p>
              <a:pPr algn="ctr">
                <a:lnSpc>
                  <a:spcPts val="2659"/>
                </a:lnSpc>
              </a:pPr>
            </a:p>
          </p:txBody>
        </p:sp>
      </p:grpSp>
      <p:sp>
        <p:nvSpPr>
          <p:cNvPr name="TextBox 14" id="14"/>
          <p:cNvSpPr txBox="true"/>
          <p:nvPr/>
        </p:nvSpPr>
        <p:spPr>
          <a:xfrm rot="0">
            <a:off x="1534626" y="2112548"/>
            <a:ext cx="2559787" cy="1066800"/>
          </a:xfrm>
          <a:prstGeom prst="rect">
            <a:avLst/>
          </a:prstGeom>
        </p:spPr>
        <p:txBody>
          <a:bodyPr anchor="t" rtlCol="false" tIns="0" lIns="0" bIns="0" rIns="0">
            <a:spAutoFit/>
          </a:bodyPr>
          <a:lstStyle/>
          <a:p>
            <a:pPr algn="ctr">
              <a:lnSpc>
                <a:spcPts val="4200"/>
              </a:lnSpc>
            </a:pPr>
            <a:r>
              <a:rPr lang="en-US" sz="3000">
                <a:solidFill>
                  <a:srgbClr val="FFFFFF"/>
                </a:solidFill>
                <a:latin typeface="Arial"/>
                <a:ea typeface="Arial"/>
                <a:cs typeface="Arial"/>
                <a:sym typeface="Arial"/>
              </a:rPr>
              <a:t>Mở rộng dịch vụ &amp; sản phẩm</a:t>
            </a:r>
          </a:p>
        </p:txBody>
      </p:sp>
      <p:sp>
        <p:nvSpPr>
          <p:cNvPr name="TextBox 15" id="15"/>
          <p:cNvSpPr txBox="true"/>
          <p:nvPr/>
        </p:nvSpPr>
        <p:spPr>
          <a:xfrm rot="0">
            <a:off x="580755" y="3527244"/>
            <a:ext cx="4587154" cy="2091690"/>
          </a:xfrm>
          <a:prstGeom prst="rect">
            <a:avLst/>
          </a:prstGeom>
        </p:spPr>
        <p:txBody>
          <a:bodyPr anchor="t" rtlCol="false" tIns="0" lIns="0" bIns="0" rIns="0">
            <a:spAutoFit/>
          </a:bodyPr>
          <a:lstStyle/>
          <a:p>
            <a:pPr algn="just">
              <a:lnSpc>
                <a:spcPts val="3359"/>
              </a:lnSpc>
              <a:spcBef>
                <a:spcPct val="0"/>
              </a:spcBef>
            </a:pPr>
            <a:r>
              <a:rPr lang="en-US" sz="2400">
                <a:solidFill>
                  <a:srgbClr val="FFFFFF"/>
                </a:solidFill>
                <a:latin typeface="Arial"/>
                <a:ea typeface="Arial"/>
                <a:cs typeface="Arial"/>
                <a:sym typeface="Arial"/>
              </a:rPr>
              <a:t>Phát t</a:t>
            </a:r>
            <a:r>
              <a:rPr lang="en-US" sz="2400">
                <a:solidFill>
                  <a:srgbClr val="FFFFFF"/>
                </a:solidFill>
                <a:latin typeface="Arial"/>
                <a:ea typeface="Arial"/>
                <a:cs typeface="Arial"/>
                <a:sym typeface="Arial"/>
              </a:rPr>
              <a:t>riển thêm các giải pháp công nghệ mới: TMĐT, ứng dụng di động và Cloud để đáp ứng nhu cầu ngày càng tăng của khách hàng. </a:t>
            </a:r>
          </a:p>
        </p:txBody>
      </p:sp>
      <p:sp>
        <p:nvSpPr>
          <p:cNvPr name="TextBox 16" id="16"/>
          <p:cNvSpPr txBox="true"/>
          <p:nvPr/>
        </p:nvSpPr>
        <p:spPr>
          <a:xfrm rot="0">
            <a:off x="6754766" y="3527244"/>
            <a:ext cx="4587154" cy="2091690"/>
          </a:xfrm>
          <a:prstGeom prst="rect">
            <a:avLst/>
          </a:prstGeom>
        </p:spPr>
        <p:txBody>
          <a:bodyPr anchor="t" rtlCol="false" tIns="0" lIns="0" bIns="0" rIns="0">
            <a:spAutoFit/>
          </a:bodyPr>
          <a:lstStyle/>
          <a:p>
            <a:pPr algn="just">
              <a:lnSpc>
                <a:spcPts val="3360"/>
              </a:lnSpc>
              <a:spcBef>
                <a:spcPct val="0"/>
              </a:spcBef>
            </a:pPr>
            <a:r>
              <a:rPr lang="en-US" sz="2400">
                <a:solidFill>
                  <a:srgbClr val="FFFFFF"/>
                </a:solidFill>
                <a:latin typeface="Arial"/>
                <a:ea typeface="Arial"/>
                <a:cs typeface="Arial"/>
                <a:sym typeface="Arial"/>
              </a:rPr>
              <a:t>Á</a:t>
            </a:r>
            <a:r>
              <a:rPr lang="en-US" sz="2400">
                <a:solidFill>
                  <a:srgbClr val="FFFFFF"/>
                </a:solidFill>
                <a:latin typeface="Arial"/>
                <a:ea typeface="Arial"/>
                <a:cs typeface="Arial"/>
                <a:sym typeface="Arial"/>
              </a:rPr>
              <a:t>p dụng các công nghệ mới như trí tuệ nhân tạo (AI) và học máy (Machine Learning) để tối ưu hóa quy trình kinh doanh và nâng cao hiệu suất làm việc. </a:t>
            </a:r>
          </a:p>
        </p:txBody>
      </p:sp>
      <p:grpSp>
        <p:nvGrpSpPr>
          <p:cNvPr name="Group 17" id="17"/>
          <p:cNvGrpSpPr/>
          <p:nvPr/>
        </p:nvGrpSpPr>
        <p:grpSpPr>
          <a:xfrm rot="0">
            <a:off x="12654065" y="2864521"/>
            <a:ext cx="5271184" cy="3064242"/>
            <a:chOff x="0" y="0"/>
            <a:chExt cx="1717645" cy="998500"/>
          </a:xfrm>
        </p:grpSpPr>
        <p:sp>
          <p:nvSpPr>
            <p:cNvPr name="Freeform 18" id="18"/>
            <p:cNvSpPr/>
            <p:nvPr/>
          </p:nvSpPr>
          <p:spPr>
            <a:xfrm flipH="false" flipV="false" rot="0">
              <a:off x="0" y="0"/>
              <a:ext cx="1717645" cy="998500"/>
            </a:xfrm>
            <a:custGeom>
              <a:avLst/>
              <a:gdLst/>
              <a:ahLst/>
              <a:cxnLst/>
              <a:rect r="r" b="b" t="t" l="l"/>
              <a:pathLst>
                <a:path h="998500" w="1717645">
                  <a:moveTo>
                    <a:pt x="20562" y="0"/>
                  </a:moveTo>
                  <a:lnTo>
                    <a:pt x="1697082" y="0"/>
                  </a:lnTo>
                  <a:cubicBezTo>
                    <a:pt x="1702536" y="0"/>
                    <a:pt x="1707766" y="2166"/>
                    <a:pt x="1711622" y="6023"/>
                  </a:cubicBezTo>
                  <a:cubicBezTo>
                    <a:pt x="1715478" y="9879"/>
                    <a:pt x="1717645" y="15109"/>
                    <a:pt x="1717645" y="20562"/>
                  </a:cubicBezTo>
                  <a:lnTo>
                    <a:pt x="1717645" y="977938"/>
                  </a:lnTo>
                  <a:cubicBezTo>
                    <a:pt x="1717645" y="983391"/>
                    <a:pt x="1715478" y="988622"/>
                    <a:pt x="1711622" y="992478"/>
                  </a:cubicBezTo>
                  <a:cubicBezTo>
                    <a:pt x="1707766" y="996334"/>
                    <a:pt x="1702536" y="998500"/>
                    <a:pt x="1697082" y="998500"/>
                  </a:cubicBezTo>
                  <a:lnTo>
                    <a:pt x="20562" y="998500"/>
                  </a:lnTo>
                  <a:cubicBezTo>
                    <a:pt x="15109" y="998500"/>
                    <a:pt x="9879" y="996334"/>
                    <a:pt x="6023" y="992478"/>
                  </a:cubicBezTo>
                  <a:cubicBezTo>
                    <a:pt x="2166" y="988622"/>
                    <a:pt x="0" y="983391"/>
                    <a:pt x="0" y="977938"/>
                  </a:cubicBezTo>
                  <a:lnTo>
                    <a:pt x="0" y="20562"/>
                  </a:lnTo>
                  <a:cubicBezTo>
                    <a:pt x="0" y="15109"/>
                    <a:pt x="2166" y="9879"/>
                    <a:pt x="6023" y="6023"/>
                  </a:cubicBezTo>
                  <a:cubicBezTo>
                    <a:pt x="9879" y="2166"/>
                    <a:pt x="15109" y="0"/>
                    <a:pt x="20562" y="0"/>
                  </a:cubicBezTo>
                  <a:close/>
                </a:path>
              </a:pathLst>
            </a:custGeom>
            <a:solidFill>
              <a:srgbClr val="283589"/>
            </a:solidFill>
          </p:spPr>
        </p:sp>
        <p:sp>
          <p:nvSpPr>
            <p:cNvPr name="TextBox 19" id="19"/>
            <p:cNvSpPr txBox="true"/>
            <p:nvPr/>
          </p:nvSpPr>
          <p:spPr>
            <a:xfrm>
              <a:off x="0" y="-47625"/>
              <a:ext cx="1717645" cy="1046125"/>
            </a:xfrm>
            <a:prstGeom prst="rect">
              <a:avLst/>
            </a:prstGeom>
          </p:spPr>
          <p:txBody>
            <a:bodyPr anchor="ctr" rtlCol="false" tIns="50800" lIns="50800" bIns="50800" rIns="50800"/>
            <a:lstStyle/>
            <a:p>
              <a:pPr algn="ctr">
                <a:lnSpc>
                  <a:spcPts val="2659"/>
                </a:lnSpc>
              </a:pPr>
            </a:p>
          </p:txBody>
        </p:sp>
      </p:grpSp>
      <p:grpSp>
        <p:nvGrpSpPr>
          <p:cNvPr name="Group 20" id="20"/>
          <p:cNvGrpSpPr/>
          <p:nvPr/>
        </p:nvGrpSpPr>
        <p:grpSpPr>
          <a:xfrm rot="0">
            <a:off x="13441174" y="2144648"/>
            <a:ext cx="3691265" cy="1439746"/>
            <a:chOff x="0" y="0"/>
            <a:chExt cx="1202819" cy="469149"/>
          </a:xfrm>
        </p:grpSpPr>
        <p:sp>
          <p:nvSpPr>
            <p:cNvPr name="Freeform 21" id="21"/>
            <p:cNvSpPr/>
            <p:nvPr/>
          </p:nvSpPr>
          <p:spPr>
            <a:xfrm flipH="false" flipV="false" rot="0">
              <a:off x="0" y="0"/>
              <a:ext cx="1202819" cy="469149"/>
            </a:xfrm>
            <a:custGeom>
              <a:avLst/>
              <a:gdLst/>
              <a:ahLst/>
              <a:cxnLst/>
              <a:rect r="r" b="b" t="t" l="l"/>
              <a:pathLst>
                <a:path h="469149" w="1202819">
                  <a:moveTo>
                    <a:pt x="29363" y="0"/>
                  </a:moveTo>
                  <a:lnTo>
                    <a:pt x="1173456" y="0"/>
                  </a:lnTo>
                  <a:cubicBezTo>
                    <a:pt x="1189673" y="0"/>
                    <a:pt x="1202819" y="13146"/>
                    <a:pt x="1202819" y="29363"/>
                  </a:cubicBezTo>
                  <a:lnTo>
                    <a:pt x="1202819" y="439786"/>
                  </a:lnTo>
                  <a:cubicBezTo>
                    <a:pt x="1202819" y="456003"/>
                    <a:pt x="1189673" y="469149"/>
                    <a:pt x="1173456" y="469149"/>
                  </a:cubicBezTo>
                  <a:lnTo>
                    <a:pt x="29363" y="469149"/>
                  </a:lnTo>
                  <a:cubicBezTo>
                    <a:pt x="21576" y="469149"/>
                    <a:pt x="14107" y="466056"/>
                    <a:pt x="8600" y="460549"/>
                  </a:cubicBezTo>
                  <a:cubicBezTo>
                    <a:pt x="3094" y="455042"/>
                    <a:pt x="0" y="447574"/>
                    <a:pt x="0" y="439786"/>
                  </a:cubicBezTo>
                  <a:lnTo>
                    <a:pt x="0" y="29363"/>
                  </a:lnTo>
                  <a:cubicBezTo>
                    <a:pt x="0" y="13146"/>
                    <a:pt x="13146" y="0"/>
                    <a:pt x="29363" y="0"/>
                  </a:cubicBezTo>
                  <a:close/>
                </a:path>
              </a:pathLst>
            </a:custGeom>
            <a:solidFill>
              <a:srgbClr val="222D6F"/>
            </a:solidFill>
          </p:spPr>
        </p:sp>
        <p:sp>
          <p:nvSpPr>
            <p:cNvPr name="TextBox 22" id="22"/>
            <p:cNvSpPr txBox="true"/>
            <p:nvPr/>
          </p:nvSpPr>
          <p:spPr>
            <a:xfrm>
              <a:off x="0" y="-47625"/>
              <a:ext cx="1202819" cy="516774"/>
            </a:xfrm>
            <a:prstGeom prst="rect">
              <a:avLst/>
            </a:prstGeom>
          </p:spPr>
          <p:txBody>
            <a:bodyPr anchor="ctr" rtlCol="false" tIns="50800" lIns="50800" bIns="50800" rIns="50800"/>
            <a:lstStyle/>
            <a:p>
              <a:pPr algn="ctr">
                <a:lnSpc>
                  <a:spcPts val="2659"/>
                </a:lnSpc>
              </a:pPr>
            </a:p>
          </p:txBody>
        </p:sp>
      </p:grpSp>
      <p:sp>
        <p:nvSpPr>
          <p:cNvPr name="TextBox 23" id="23"/>
          <p:cNvSpPr txBox="true"/>
          <p:nvPr/>
        </p:nvSpPr>
        <p:spPr>
          <a:xfrm rot="0">
            <a:off x="12996080" y="3527244"/>
            <a:ext cx="4587154" cy="2091690"/>
          </a:xfrm>
          <a:prstGeom prst="rect">
            <a:avLst/>
          </a:prstGeom>
        </p:spPr>
        <p:txBody>
          <a:bodyPr anchor="t" rtlCol="false" tIns="0" lIns="0" bIns="0" rIns="0">
            <a:spAutoFit/>
          </a:bodyPr>
          <a:lstStyle/>
          <a:p>
            <a:pPr algn="just">
              <a:lnSpc>
                <a:spcPts val="3359"/>
              </a:lnSpc>
              <a:spcBef>
                <a:spcPct val="0"/>
              </a:spcBef>
            </a:pPr>
            <a:r>
              <a:rPr lang="en-US" sz="2400">
                <a:solidFill>
                  <a:srgbClr val="FFFFFF"/>
                </a:solidFill>
                <a:latin typeface="Arial"/>
                <a:ea typeface="Arial"/>
                <a:cs typeface="Arial"/>
                <a:sym typeface="Arial"/>
              </a:rPr>
              <a:t>Đầ</a:t>
            </a:r>
            <a:r>
              <a:rPr lang="en-US" sz="2400">
                <a:solidFill>
                  <a:srgbClr val="FFFFFF"/>
                </a:solidFill>
                <a:latin typeface="Arial"/>
                <a:ea typeface="Arial"/>
                <a:cs typeface="Arial"/>
                <a:sym typeface="Arial"/>
              </a:rPr>
              <a:t>u tư vào các giải pháp bảo mật tiên tiến nhằm bảo vệ dữ liệu khách hàng và đảm bảo an toàn thông tin trong bối cảnh phức tạp trên không gian mạng hiện nay. </a:t>
            </a:r>
          </a:p>
        </p:txBody>
      </p:sp>
      <p:sp>
        <p:nvSpPr>
          <p:cNvPr name="TextBox 24" id="24"/>
          <p:cNvSpPr txBox="true"/>
          <p:nvPr/>
        </p:nvSpPr>
        <p:spPr>
          <a:xfrm rot="0">
            <a:off x="3550138" y="1009650"/>
            <a:ext cx="11187724" cy="746760"/>
          </a:xfrm>
          <a:prstGeom prst="rect">
            <a:avLst/>
          </a:prstGeom>
        </p:spPr>
        <p:txBody>
          <a:bodyPr anchor="t" rtlCol="false" tIns="0" lIns="0" bIns="0" rIns="0">
            <a:spAutoFit/>
          </a:bodyPr>
          <a:lstStyle/>
          <a:p>
            <a:pPr algn="ctr" marL="0" indent="0" lvl="0">
              <a:lnSpc>
                <a:spcPts val="5894"/>
              </a:lnSpc>
              <a:spcBef>
                <a:spcPct val="0"/>
              </a:spcBef>
            </a:pPr>
            <a:r>
              <a:rPr lang="en-US" b="true" sz="4499" spc="134">
                <a:solidFill>
                  <a:srgbClr val="13538A"/>
                </a:solidFill>
                <a:latin typeface="Arial Bold"/>
                <a:ea typeface="Arial Bold"/>
                <a:cs typeface="Arial Bold"/>
                <a:sym typeface="Arial Bold"/>
              </a:rPr>
              <a:t>3. ĐỊNH HƯỚNG &amp; PHÁT TRIỂN</a:t>
            </a:r>
          </a:p>
        </p:txBody>
      </p:sp>
      <p:sp>
        <p:nvSpPr>
          <p:cNvPr name="Freeform 25" id="25"/>
          <p:cNvSpPr/>
          <p:nvPr/>
        </p:nvSpPr>
        <p:spPr>
          <a:xfrm flipH="false" flipV="false" rot="0">
            <a:off x="7546299" y="76200"/>
            <a:ext cx="3195403" cy="902598"/>
          </a:xfrm>
          <a:custGeom>
            <a:avLst/>
            <a:gdLst/>
            <a:ahLst/>
            <a:cxnLst/>
            <a:rect r="r" b="b" t="t" l="l"/>
            <a:pathLst>
              <a:path h="902598" w="3195403">
                <a:moveTo>
                  <a:pt x="0" y="0"/>
                </a:moveTo>
                <a:lnTo>
                  <a:pt x="3195402" y="0"/>
                </a:lnTo>
                <a:lnTo>
                  <a:pt x="3195402" y="902598"/>
                </a:lnTo>
                <a:lnTo>
                  <a:pt x="0" y="902598"/>
                </a:lnTo>
                <a:lnTo>
                  <a:pt x="0" y="0"/>
                </a:lnTo>
                <a:close/>
              </a:path>
            </a:pathLst>
          </a:custGeom>
          <a:blipFill>
            <a:blip r:embed="rId2"/>
            <a:stretch>
              <a:fillRect l="0" t="0" r="0" b="0"/>
            </a:stretch>
          </a:blipFill>
        </p:spPr>
      </p:sp>
      <p:sp>
        <p:nvSpPr>
          <p:cNvPr name="TextBox 26" id="26"/>
          <p:cNvSpPr txBox="true"/>
          <p:nvPr/>
        </p:nvSpPr>
        <p:spPr>
          <a:xfrm rot="0">
            <a:off x="7500376" y="2112548"/>
            <a:ext cx="2963804" cy="1066800"/>
          </a:xfrm>
          <a:prstGeom prst="rect">
            <a:avLst/>
          </a:prstGeom>
        </p:spPr>
        <p:txBody>
          <a:bodyPr anchor="t" rtlCol="false" tIns="0" lIns="0" bIns="0" rIns="0">
            <a:spAutoFit/>
          </a:bodyPr>
          <a:lstStyle/>
          <a:p>
            <a:pPr algn="ctr">
              <a:lnSpc>
                <a:spcPts val="4200"/>
              </a:lnSpc>
            </a:pPr>
            <a:r>
              <a:rPr lang="en-US" sz="3000">
                <a:solidFill>
                  <a:srgbClr val="FFFFFF"/>
                </a:solidFill>
                <a:latin typeface="Arial"/>
                <a:ea typeface="Arial"/>
                <a:cs typeface="Arial"/>
                <a:sym typeface="Arial"/>
              </a:rPr>
              <a:t>Chuyển đổi số và tự động hóa</a:t>
            </a:r>
          </a:p>
        </p:txBody>
      </p:sp>
      <p:sp>
        <p:nvSpPr>
          <p:cNvPr name="TextBox 27" id="27"/>
          <p:cNvSpPr txBox="true"/>
          <p:nvPr/>
        </p:nvSpPr>
        <p:spPr>
          <a:xfrm rot="0">
            <a:off x="14006914" y="2293021"/>
            <a:ext cx="2559787" cy="1066800"/>
          </a:xfrm>
          <a:prstGeom prst="rect">
            <a:avLst/>
          </a:prstGeom>
        </p:spPr>
        <p:txBody>
          <a:bodyPr anchor="t" rtlCol="false" tIns="0" lIns="0" bIns="0" rIns="0">
            <a:spAutoFit/>
          </a:bodyPr>
          <a:lstStyle/>
          <a:p>
            <a:pPr algn="ctr">
              <a:lnSpc>
                <a:spcPts val="4200"/>
              </a:lnSpc>
            </a:pPr>
            <a:r>
              <a:rPr lang="en-US" sz="3000">
                <a:solidFill>
                  <a:srgbClr val="FFFFFF"/>
                </a:solidFill>
                <a:latin typeface="Arial"/>
                <a:ea typeface="Arial"/>
                <a:cs typeface="Arial"/>
                <a:sym typeface="Arial"/>
              </a:rPr>
              <a:t>Tăng cường an ninh mạng</a:t>
            </a:r>
          </a:p>
        </p:txBody>
      </p:sp>
      <p:grpSp>
        <p:nvGrpSpPr>
          <p:cNvPr name="Group 28" id="28"/>
          <p:cNvGrpSpPr/>
          <p:nvPr/>
        </p:nvGrpSpPr>
        <p:grpSpPr>
          <a:xfrm rot="0">
            <a:off x="2874332" y="6719840"/>
            <a:ext cx="5271184" cy="3345440"/>
            <a:chOff x="0" y="0"/>
            <a:chExt cx="1717645" cy="1090130"/>
          </a:xfrm>
        </p:grpSpPr>
        <p:sp>
          <p:nvSpPr>
            <p:cNvPr name="Freeform 29" id="29"/>
            <p:cNvSpPr/>
            <p:nvPr/>
          </p:nvSpPr>
          <p:spPr>
            <a:xfrm flipH="false" flipV="false" rot="0">
              <a:off x="0" y="0"/>
              <a:ext cx="1717645" cy="1090130"/>
            </a:xfrm>
            <a:custGeom>
              <a:avLst/>
              <a:gdLst/>
              <a:ahLst/>
              <a:cxnLst/>
              <a:rect r="r" b="b" t="t" l="l"/>
              <a:pathLst>
                <a:path h="1090130" w="1717645">
                  <a:moveTo>
                    <a:pt x="20562" y="0"/>
                  </a:moveTo>
                  <a:lnTo>
                    <a:pt x="1697082" y="0"/>
                  </a:lnTo>
                  <a:cubicBezTo>
                    <a:pt x="1702536" y="0"/>
                    <a:pt x="1707766" y="2166"/>
                    <a:pt x="1711622" y="6023"/>
                  </a:cubicBezTo>
                  <a:cubicBezTo>
                    <a:pt x="1715478" y="9879"/>
                    <a:pt x="1717645" y="15109"/>
                    <a:pt x="1717645" y="20562"/>
                  </a:cubicBezTo>
                  <a:lnTo>
                    <a:pt x="1717645" y="1069568"/>
                  </a:lnTo>
                  <a:cubicBezTo>
                    <a:pt x="1717645" y="1080924"/>
                    <a:pt x="1708439" y="1090130"/>
                    <a:pt x="1697082" y="1090130"/>
                  </a:cubicBezTo>
                  <a:lnTo>
                    <a:pt x="20562" y="1090130"/>
                  </a:lnTo>
                  <a:cubicBezTo>
                    <a:pt x="15109" y="1090130"/>
                    <a:pt x="9879" y="1087964"/>
                    <a:pt x="6023" y="1084108"/>
                  </a:cubicBezTo>
                  <a:cubicBezTo>
                    <a:pt x="2166" y="1080252"/>
                    <a:pt x="0" y="1075021"/>
                    <a:pt x="0" y="1069568"/>
                  </a:cubicBezTo>
                  <a:lnTo>
                    <a:pt x="0" y="20562"/>
                  </a:lnTo>
                  <a:cubicBezTo>
                    <a:pt x="0" y="15109"/>
                    <a:pt x="2166" y="9879"/>
                    <a:pt x="6023" y="6023"/>
                  </a:cubicBezTo>
                  <a:cubicBezTo>
                    <a:pt x="9879" y="2166"/>
                    <a:pt x="15109" y="0"/>
                    <a:pt x="20562" y="0"/>
                  </a:cubicBezTo>
                  <a:close/>
                </a:path>
              </a:pathLst>
            </a:custGeom>
            <a:solidFill>
              <a:srgbClr val="283589"/>
            </a:solidFill>
          </p:spPr>
        </p:sp>
        <p:sp>
          <p:nvSpPr>
            <p:cNvPr name="TextBox 30" id="30"/>
            <p:cNvSpPr txBox="true"/>
            <p:nvPr/>
          </p:nvSpPr>
          <p:spPr>
            <a:xfrm>
              <a:off x="0" y="-47625"/>
              <a:ext cx="1717645" cy="1137755"/>
            </a:xfrm>
            <a:prstGeom prst="rect">
              <a:avLst/>
            </a:prstGeom>
          </p:spPr>
          <p:txBody>
            <a:bodyPr anchor="ctr" rtlCol="false" tIns="50800" lIns="50800" bIns="50800" rIns="50800"/>
            <a:lstStyle/>
            <a:p>
              <a:pPr algn="ctr">
                <a:lnSpc>
                  <a:spcPts val="2659"/>
                </a:lnSpc>
              </a:pPr>
            </a:p>
          </p:txBody>
        </p:sp>
      </p:grpSp>
      <p:grpSp>
        <p:nvGrpSpPr>
          <p:cNvPr name="Group 31" id="31"/>
          <p:cNvGrpSpPr/>
          <p:nvPr/>
        </p:nvGrpSpPr>
        <p:grpSpPr>
          <a:xfrm rot="0">
            <a:off x="11861256" y="6719840"/>
            <a:ext cx="5271184" cy="3345440"/>
            <a:chOff x="0" y="0"/>
            <a:chExt cx="1717645" cy="1090130"/>
          </a:xfrm>
        </p:grpSpPr>
        <p:sp>
          <p:nvSpPr>
            <p:cNvPr name="Freeform 32" id="32"/>
            <p:cNvSpPr/>
            <p:nvPr/>
          </p:nvSpPr>
          <p:spPr>
            <a:xfrm flipH="false" flipV="false" rot="0">
              <a:off x="0" y="0"/>
              <a:ext cx="1717645" cy="1090130"/>
            </a:xfrm>
            <a:custGeom>
              <a:avLst/>
              <a:gdLst/>
              <a:ahLst/>
              <a:cxnLst/>
              <a:rect r="r" b="b" t="t" l="l"/>
              <a:pathLst>
                <a:path h="1090130" w="1717645">
                  <a:moveTo>
                    <a:pt x="20562" y="0"/>
                  </a:moveTo>
                  <a:lnTo>
                    <a:pt x="1697082" y="0"/>
                  </a:lnTo>
                  <a:cubicBezTo>
                    <a:pt x="1702536" y="0"/>
                    <a:pt x="1707766" y="2166"/>
                    <a:pt x="1711622" y="6023"/>
                  </a:cubicBezTo>
                  <a:cubicBezTo>
                    <a:pt x="1715478" y="9879"/>
                    <a:pt x="1717645" y="15109"/>
                    <a:pt x="1717645" y="20562"/>
                  </a:cubicBezTo>
                  <a:lnTo>
                    <a:pt x="1717645" y="1069568"/>
                  </a:lnTo>
                  <a:cubicBezTo>
                    <a:pt x="1717645" y="1080924"/>
                    <a:pt x="1708439" y="1090130"/>
                    <a:pt x="1697082" y="1090130"/>
                  </a:cubicBezTo>
                  <a:lnTo>
                    <a:pt x="20562" y="1090130"/>
                  </a:lnTo>
                  <a:cubicBezTo>
                    <a:pt x="15109" y="1090130"/>
                    <a:pt x="9879" y="1087964"/>
                    <a:pt x="6023" y="1084108"/>
                  </a:cubicBezTo>
                  <a:cubicBezTo>
                    <a:pt x="2166" y="1080252"/>
                    <a:pt x="0" y="1075021"/>
                    <a:pt x="0" y="1069568"/>
                  </a:cubicBezTo>
                  <a:lnTo>
                    <a:pt x="0" y="20562"/>
                  </a:lnTo>
                  <a:cubicBezTo>
                    <a:pt x="0" y="15109"/>
                    <a:pt x="2166" y="9879"/>
                    <a:pt x="6023" y="6023"/>
                  </a:cubicBezTo>
                  <a:cubicBezTo>
                    <a:pt x="9879" y="2166"/>
                    <a:pt x="15109" y="0"/>
                    <a:pt x="20562" y="0"/>
                  </a:cubicBezTo>
                  <a:close/>
                </a:path>
              </a:pathLst>
            </a:custGeom>
            <a:solidFill>
              <a:srgbClr val="283589"/>
            </a:solidFill>
          </p:spPr>
        </p:sp>
        <p:sp>
          <p:nvSpPr>
            <p:cNvPr name="TextBox 33" id="33"/>
            <p:cNvSpPr txBox="true"/>
            <p:nvPr/>
          </p:nvSpPr>
          <p:spPr>
            <a:xfrm>
              <a:off x="0" y="-47625"/>
              <a:ext cx="1717645" cy="1137755"/>
            </a:xfrm>
            <a:prstGeom prst="rect">
              <a:avLst/>
            </a:prstGeom>
          </p:spPr>
          <p:txBody>
            <a:bodyPr anchor="ctr" rtlCol="false" tIns="50800" lIns="50800" bIns="50800" rIns="50800"/>
            <a:lstStyle/>
            <a:p>
              <a:pPr algn="ctr">
                <a:lnSpc>
                  <a:spcPts val="2659"/>
                </a:lnSpc>
              </a:pPr>
            </a:p>
          </p:txBody>
        </p:sp>
      </p:grpSp>
      <p:grpSp>
        <p:nvGrpSpPr>
          <p:cNvPr name="Group 34" id="34"/>
          <p:cNvGrpSpPr/>
          <p:nvPr/>
        </p:nvGrpSpPr>
        <p:grpSpPr>
          <a:xfrm rot="0">
            <a:off x="736501" y="7716787"/>
            <a:ext cx="3691265" cy="1351545"/>
            <a:chOff x="0" y="0"/>
            <a:chExt cx="1202819" cy="440408"/>
          </a:xfrm>
        </p:grpSpPr>
        <p:sp>
          <p:nvSpPr>
            <p:cNvPr name="Freeform 35" id="35"/>
            <p:cNvSpPr/>
            <p:nvPr/>
          </p:nvSpPr>
          <p:spPr>
            <a:xfrm flipH="false" flipV="false" rot="0">
              <a:off x="0" y="0"/>
              <a:ext cx="1202819" cy="440408"/>
            </a:xfrm>
            <a:custGeom>
              <a:avLst/>
              <a:gdLst/>
              <a:ahLst/>
              <a:cxnLst/>
              <a:rect r="r" b="b" t="t" l="l"/>
              <a:pathLst>
                <a:path h="440408" w="1202819">
                  <a:moveTo>
                    <a:pt x="29363" y="0"/>
                  </a:moveTo>
                  <a:lnTo>
                    <a:pt x="1173456" y="0"/>
                  </a:lnTo>
                  <a:cubicBezTo>
                    <a:pt x="1189673" y="0"/>
                    <a:pt x="1202819" y="13146"/>
                    <a:pt x="1202819" y="29363"/>
                  </a:cubicBezTo>
                  <a:lnTo>
                    <a:pt x="1202819" y="411045"/>
                  </a:lnTo>
                  <a:cubicBezTo>
                    <a:pt x="1202819" y="418833"/>
                    <a:pt x="1199726" y="426302"/>
                    <a:pt x="1194219" y="431808"/>
                  </a:cubicBezTo>
                  <a:cubicBezTo>
                    <a:pt x="1188712" y="437315"/>
                    <a:pt x="1181244" y="440408"/>
                    <a:pt x="1173456" y="440408"/>
                  </a:cubicBezTo>
                  <a:lnTo>
                    <a:pt x="29363" y="440408"/>
                  </a:lnTo>
                  <a:cubicBezTo>
                    <a:pt x="13146" y="440408"/>
                    <a:pt x="0" y="427262"/>
                    <a:pt x="0" y="411045"/>
                  </a:cubicBezTo>
                  <a:lnTo>
                    <a:pt x="0" y="29363"/>
                  </a:lnTo>
                  <a:cubicBezTo>
                    <a:pt x="0" y="13146"/>
                    <a:pt x="13146" y="0"/>
                    <a:pt x="29363" y="0"/>
                  </a:cubicBezTo>
                  <a:close/>
                </a:path>
              </a:pathLst>
            </a:custGeom>
            <a:solidFill>
              <a:srgbClr val="222D6F"/>
            </a:solidFill>
          </p:spPr>
        </p:sp>
        <p:sp>
          <p:nvSpPr>
            <p:cNvPr name="TextBox 36" id="36"/>
            <p:cNvSpPr txBox="true"/>
            <p:nvPr/>
          </p:nvSpPr>
          <p:spPr>
            <a:xfrm>
              <a:off x="0" y="-47625"/>
              <a:ext cx="1202819" cy="488033"/>
            </a:xfrm>
            <a:prstGeom prst="rect">
              <a:avLst/>
            </a:prstGeom>
          </p:spPr>
          <p:txBody>
            <a:bodyPr anchor="ctr" rtlCol="false" tIns="50800" lIns="50800" bIns="50800" rIns="50800"/>
            <a:lstStyle/>
            <a:p>
              <a:pPr algn="ctr">
                <a:lnSpc>
                  <a:spcPts val="2659"/>
                </a:lnSpc>
              </a:pPr>
            </a:p>
          </p:txBody>
        </p:sp>
      </p:grpSp>
      <p:sp>
        <p:nvSpPr>
          <p:cNvPr name="TextBox 37" id="37"/>
          <p:cNvSpPr txBox="true"/>
          <p:nvPr/>
        </p:nvSpPr>
        <p:spPr>
          <a:xfrm rot="0">
            <a:off x="1105043" y="7821060"/>
            <a:ext cx="2954181" cy="1066800"/>
          </a:xfrm>
          <a:prstGeom prst="rect">
            <a:avLst/>
          </a:prstGeom>
        </p:spPr>
        <p:txBody>
          <a:bodyPr anchor="t" rtlCol="false" tIns="0" lIns="0" bIns="0" rIns="0">
            <a:spAutoFit/>
          </a:bodyPr>
          <a:lstStyle/>
          <a:p>
            <a:pPr algn="ctr">
              <a:lnSpc>
                <a:spcPts val="4200"/>
              </a:lnSpc>
            </a:pPr>
            <a:r>
              <a:rPr lang="en-US" sz="3000">
                <a:solidFill>
                  <a:srgbClr val="FFFFFF"/>
                </a:solidFill>
                <a:latin typeface="Arial"/>
                <a:ea typeface="Arial"/>
                <a:cs typeface="Arial"/>
                <a:sym typeface="Arial"/>
              </a:rPr>
              <a:t>Phát triển nguồn nhân lực</a:t>
            </a:r>
          </a:p>
        </p:txBody>
      </p:sp>
      <p:grpSp>
        <p:nvGrpSpPr>
          <p:cNvPr name="Group 38" id="38"/>
          <p:cNvGrpSpPr/>
          <p:nvPr/>
        </p:nvGrpSpPr>
        <p:grpSpPr>
          <a:xfrm rot="0">
            <a:off x="9838303" y="7628586"/>
            <a:ext cx="3691265" cy="1439746"/>
            <a:chOff x="0" y="0"/>
            <a:chExt cx="1202819" cy="469149"/>
          </a:xfrm>
        </p:grpSpPr>
        <p:sp>
          <p:nvSpPr>
            <p:cNvPr name="Freeform 39" id="39"/>
            <p:cNvSpPr/>
            <p:nvPr/>
          </p:nvSpPr>
          <p:spPr>
            <a:xfrm flipH="false" flipV="false" rot="0">
              <a:off x="0" y="0"/>
              <a:ext cx="1202819" cy="469149"/>
            </a:xfrm>
            <a:custGeom>
              <a:avLst/>
              <a:gdLst/>
              <a:ahLst/>
              <a:cxnLst/>
              <a:rect r="r" b="b" t="t" l="l"/>
              <a:pathLst>
                <a:path h="469149" w="1202819">
                  <a:moveTo>
                    <a:pt x="29363" y="0"/>
                  </a:moveTo>
                  <a:lnTo>
                    <a:pt x="1173456" y="0"/>
                  </a:lnTo>
                  <a:cubicBezTo>
                    <a:pt x="1189673" y="0"/>
                    <a:pt x="1202819" y="13146"/>
                    <a:pt x="1202819" y="29363"/>
                  </a:cubicBezTo>
                  <a:lnTo>
                    <a:pt x="1202819" y="439786"/>
                  </a:lnTo>
                  <a:cubicBezTo>
                    <a:pt x="1202819" y="456003"/>
                    <a:pt x="1189673" y="469149"/>
                    <a:pt x="1173456" y="469149"/>
                  </a:cubicBezTo>
                  <a:lnTo>
                    <a:pt x="29363" y="469149"/>
                  </a:lnTo>
                  <a:cubicBezTo>
                    <a:pt x="21576" y="469149"/>
                    <a:pt x="14107" y="466056"/>
                    <a:pt x="8600" y="460549"/>
                  </a:cubicBezTo>
                  <a:cubicBezTo>
                    <a:pt x="3094" y="455042"/>
                    <a:pt x="0" y="447574"/>
                    <a:pt x="0" y="439786"/>
                  </a:cubicBezTo>
                  <a:lnTo>
                    <a:pt x="0" y="29363"/>
                  </a:lnTo>
                  <a:cubicBezTo>
                    <a:pt x="0" y="13146"/>
                    <a:pt x="13146" y="0"/>
                    <a:pt x="29363" y="0"/>
                  </a:cubicBezTo>
                  <a:close/>
                </a:path>
              </a:pathLst>
            </a:custGeom>
            <a:solidFill>
              <a:srgbClr val="222D6F"/>
            </a:solidFill>
          </p:spPr>
        </p:sp>
        <p:sp>
          <p:nvSpPr>
            <p:cNvPr name="TextBox 40" id="40"/>
            <p:cNvSpPr txBox="true"/>
            <p:nvPr/>
          </p:nvSpPr>
          <p:spPr>
            <a:xfrm>
              <a:off x="0" y="-47625"/>
              <a:ext cx="1202819" cy="516774"/>
            </a:xfrm>
            <a:prstGeom prst="rect">
              <a:avLst/>
            </a:prstGeom>
          </p:spPr>
          <p:txBody>
            <a:bodyPr anchor="ctr" rtlCol="false" tIns="50800" lIns="50800" bIns="50800" rIns="50800"/>
            <a:lstStyle/>
            <a:p>
              <a:pPr algn="ctr">
                <a:lnSpc>
                  <a:spcPts val="2659"/>
                </a:lnSpc>
              </a:pPr>
            </a:p>
          </p:txBody>
        </p:sp>
      </p:grpSp>
      <p:sp>
        <p:nvSpPr>
          <p:cNvPr name="TextBox 41" id="41"/>
          <p:cNvSpPr txBox="true"/>
          <p:nvPr/>
        </p:nvSpPr>
        <p:spPr>
          <a:xfrm rot="0">
            <a:off x="4904016" y="7108590"/>
            <a:ext cx="3017471" cy="2510790"/>
          </a:xfrm>
          <a:prstGeom prst="rect">
            <a:avLst/>
          </a:prstGeom>
        </p:spPr>
        <p:txBody>
          <a:bodyPr anchor="t" rtlCol="false" tIns="0" lIns="0" bIns="0" rIns="0">
            <a:spAutoFit/>
          </a:bodyPr>
          <a:lstStyle/>
          <a:p>
            <a:pPr algn="just">
              <a:lnSpc>
                <a:spcPts val="3359"/>
              </a:lnSpc>
              <a:spcBef>
                <a:spcPct val="0"/>
              </a:spcBef>
            </a:pPr>
            <a:r>
              <a:rPr lang="en-US" sz="2400">
                <a:solidFill>
                  <a:srgbClr val="FFFFFF"/>
                </a:solidFill>
                <a:latin typeface="Arial"/>
                <a:ea typeface="Arial"/>
                <a:cs typeface="Arial"/>
                <a:sym typeface="Arial"/>
              </a:rPr>
              <a:t>Đào tạo và thu</a:t>
            </a:r>
            <a:r>
              <a:rPr lang="en-US" sz="2400">
                <a:solidFill>
                  <a:srgbClr val="FFFFFF"/>
                </a:solidFill>
                <a:latin typeface="Arial"/>
                <a:ea typeface="Arial"/>
                <a:cs typeface="Arial"/>
                <a:sym typeface="Arial"/>
              </a:rPr>
              <a:t> hút nhân tài trong lĩnh vực công nghệ thông tin để đáp ứng yêu cầu phát triển và đổi mới liên tục. </a:t>
            </a:r>
          </a:p>
        </p:txBody>
      </p:sp>
      <p:sp>
        <p:nvSpPr>
          <p:cNvPr name="TextBox 42" id="42"/>
          <p:cNvSpPr txBox="true"/>
          <p:nvPr/>
        </p:nvSpPr>
        <p:spPr>
          <a:xfrm rot="0">
            <a:off x="10121937" y="7821060"/>
            <a:ext cx="3123997" cy="1066800"/>
          </a:xfrm>
          <a:prstGeom prst="rect">
            <a:avLst/>
          </a:prstGeom>
        </p:spPr>
        <p:txBody>
          <a:bodyPr anchor="t" rtlCol="false" tIns="0" lIns="0" bIns="0" rIns="0">
            <a:spAutoFit/>
          </a:bodyPr>
          <a:lstStyle/>
          <a:p>
            <a:pPr algn="ctr">
              <a:lnSpc>
                <a:spcPts val="4200"/>
              </a:lnSpc>
            </a:pPr>
            <a:r>
              <a:rPr lang="en-US" sz="3000">
                <a:solidFill>
                  <a:srgbClr val="FFFFFF"/>
                </a:solidFill>
                <a:latin typeface="Arial"/>
                <a:ea typeface="Arial"/>
                <a:cs typeface="Arial"/>
                <a:sym typeface="Arial"/>
              </a:rPr>
              <a:t> Mở rộng thị trường</a:t>
            </a:r>
          </a:p>
        </p:txBody>
      </p:sp>
      <p:sp>
        <p:nvSpPr>
          <p:cNvPr name="TextBox 43" id="43"/>
          <p:cNvSpPr txBox="true"/>
          <p:nvPr/>
        </p:nvSpPr>
        <p:spPr>
          <a:xfrm rot="0">
            <a:off x="14006914" y="6899040"/>
            <a:ext cx="2826087" cy="2929890"/>
          </a:xfrm>
          <a:prstGeom prst="rect">
            <a:avLst/>
          </a:prstGeom>
        </p:spPr>
        <p:txBody>
          <a:bodyPr anchor="t" rtlCol="false" tIns="0" lIns="0" bIns="0" rIns="0">
            <a:spAutoFit/>
          </a:bodyPr>
          <a:lstStyle/>
          <a:p>
            <a:pPr algn="just">
              <a:lnSpc>
                <a:spcPts val="3360"/>
              </a:lnSpc>
              <a:spcBef>
                <a:spcPct val="0"/>
              </a:spcBef>
            </a:pPr>
            <a:r>
              <a:rPr lang="en-US" sz="2400">
                <a:solidFill>
                  <a:srgbClr val="FFFFFF"/>
                </a:solidFill>
                <a:latin typeface="Arial"/>
                <a:ea typeface="Arial"/>
                <a:cs typeface="Arial"/>
                <a:sym typeface="Arial"/>
              </a:rPr>
              <a:t>Tiế</a:t>
            </a:r>
            <a:r>
              <a:rPr lang="en-US" sz="2400">
                <a:solidFill>
                  <a:srgbClr val="FFFFFF"/>
                </a:solidFill>
                <a:latin typeface="Arial"/>
                <a:ea typeface="Arial"/>
                <a:cs typeface="Arial"/>
                <a:sym typeface="Arial"/>
              </a:rPr>
              <a:t>p cận và khai thác các thị trường mới, cả trong nước và quốc tế, để tăng trưởng doanh thu và mở rộng phạm vi hoạt động. </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12024260" y="1028700"/>
            <a:ext cx="5235040" cy="4114800"/>
          </a:xfrm>
          <a:prstGeom prst="rect">
            <a:avLst/>
          </a:prstGeom>
          <a:solidFill>
            <a:srgbClr val="2C7ECC"/>
          </a:solidFill>
        </p:spPr>
      </p:sp>
      <p:sp>
        <p:nvSpPr>
          <p:cNvPr name="AutoShape 3" id="3"/>
          <p:cNvSpPr/>
          <p:nvPr/>
        </p:nvSpPr>
        <p:spPr>
          <a:xfrm rot="0">
            <a:off x="1028700" y="1921381"/>
            <a:ext cx="15434870" cy="5891627"/>
          </a:xfrm>
          <a:prstGeom prst="rect">
            <a:avLst/>
          </a:prstGeom>
          <a:solidFill>
            <a:srgbClr val="085FAA"/>
          </a:solidFill>
        </p:spPr>
      </p:sp>
      <p:sp>
        <p:nvSpPr>
          <p:cNvPr name="TextBox 4" id="4"/>
          <p:cNvSpPr txBox="true"/>
          <p:nvPr/>
        </p:nvSpPr>
        <p:spPr>
          <a:xfrm rot="0">
            <a:off x="2521451" y="3815334"/>
            <a:ext cx="10550035" cy="2665857"/>
          </a:xfrm>
          <a:prstGeom prst="rect">
            <a:avLst/>
          </a:prstGeom>
        </p:spPr>
        <p:txBody>
          <a:bodyPr anchor="t" rtlCol="false" tIns="0" lIns="0" bIns="0" rIns="0">
            <a:spAutoFit/>
          </a:bodyPr>
          <a:lstStyle/>
          <a:p>
            <a:pPr algn="ctr">
              <a:lnSpc>
                <a:spcPts val="6840"/>
              </a:lnSpc>
            </a:pPr>
            <a:r>
              <a:rPr lang="en-US" b="true" sz="6000" spc="60">
                <a:solidFill>
                  <a:srgbClr val="FFFFFF"/>
                </a:solidFill>
                <a:latin typeface="Arial Bold"/>
                <a:ea typeface="Arial Bold"/>
                <a:cs typeface="Arial Bold"/>
                <a:sym typeface="Arial Bold"/>
              </a:rPr>
              <a:t>PHÂN TÍCH MA TRẬN </a:t>
            </a:r>
            <a:r>
              <a:rPr lang="en-US" b="true" sz="6000" spc="60">
                <a:solidFill>
                  <a:srgbClr val="FFFFFF"/>
                </a:solidFill>
                <a:latin typeface="Arial Bold"/>
                <a:ea typeface="Arial Bold"/>
                <a:cs typeface="Arial Bold"/>
                <a:sym typeface="Arial Bold"/>
              </a:rPr>
              <a:t>SWOT HỆ THỐNG THÔNG TIN </a:t>
            </a:r>
          </a:p>
          <a:p>
            <a:pPr algn="ctr">
              <a:lnSpc>
                <a:spcPts val="7068"/>
              </a:lnSpc>
            </a:pPr>
            <a:r>
              <a:rPr lang="en-US" b="true" sz="6200" spc="62">
                <a:solidFill>
                  <a:srgbClr val="FFFFFF"/>
                </a:solidFill>
                <a:latin typeface="Arial Bold"/>
                <a:ea typeface="Arial Bold"/>
                <a:cs typeface="Arial Bold"/>
                <a:sym typeface="Arial Bold"/>
              </a:rPr>
              <a:t>CỦA SACO </a:t>
            </a:r>
          </a:p>
        </p:txBody>
      </p:sp>
      <p:sp>
        <p:nvSpPr>
          <p:cNvPr name="AutoShape 5" id="5"/>
          <p:cNvSpPr/>
          <p:nvPr/>
        </p:nvSpPr>
        <p:spPr>
          <a:xfrm rot="0">
            <a:off x="0" y="9023082"/>
            <a:ext cx="7796469" cy="66577"/>
          </a:xfrm>
          <a:prstGeom prst="rect">
            <a:avLst/>
          </a:prstGeom>
          <a:solidFill>
            <a:srgbClr val="E12424"/>
          </a:solidFill>
        </p:spPr>
      </p:sp>
      <p:sp>
        <p:nvSpPr>
          <p:cNvPr name="Freeform 6" id="6"/>
          <p:cNvSpPr/>
          <p:nvPr/>
        </p:nvSpPr>
        <p:spPr>
          <a:xfrm flipH="false" flipV="false" rot="0">
            <a:off x="11418242" y="8264704"/>
            <a:ext cx="5841058" cy="1649909"/>
          </a:xfrm>
          <a:custGeom>
            <a:avLst/>
            <a:gdLst/>
            <a:ahLst/>
            <a:cxnLst/>
            <a:rect r="r" b="b" t="t" l="l"/>
            <a:pathLst>
              <a:path h="1649909" w="5841058">
                <a:moveTo>
                  <a:pt x="0" y="0"/>
                </a:moveTo>
                <a:lnTo>
                  <a:pt x="5841058" y="0"/>
                </a:lnTo>
                <a:lnTo>
                  <a:pt x="5841058" y="1649909"/>
                </a:lnTo>
                <a:lnTo>
                  <a:pt x="0" y="1649909"/>
                </a:lnTo>
                <a:lnTo>
                  <a:pt x="0" y="0"/>
                </a:lnTo>
                <a:close/>
              </a:path>
            </a:pathLst>
          </a:custGeom>
          <a:blipFill>
            <a:blip r:embed="rId2"/>
            <a:stretch>
              <a:fillRect l="0" t="0" r="0" b="0"/>
            </a:stretch>
          </a:blipFill>
        </p:spPr>
      </p:sp>
      <p:sp>
        <p:nvSpPr>
          <p:cNvPr name="TextBox 7" id="7"/>
          <p:cNvSpPr txBox="true"/>
          <p:nvPr/>
        </p:nvSpPr>
        <p:spPr>
          <a:xfrm rot="0">
            <a:off x="1228927" y="3998197"/>
            <a:ext cx="909340" cy="1566544"/>
          </a:xfrm>
          <a:prstGeom prst="rect">
            <a:avLst/>
          </a:prstGeom>
        </p:spPr>
        <p:txBody>
          <a:bodyPr anchor="t" rtlCol="false" tIns="0" lIns="0" bIns="0" rIns="0">
            <a:spAutoFit/>
          </a:bodyPr>
          <a:lstStyle/>
          <a:p>
            <a:pPr algn="ctr">
              <a:lnSpc>
                <a:spcPts val="12880"/>
              </a:lnSpc>
            </a:pPr>
            <a:r>
              <a:rPr lang="en-US" sz="9200" b="true">
                <a:solidFill>
                  <a:srgbClr val="F25D23"/>
                </a:solidFill>
                <a:latin typeface="Noto Sans Bold"/>
                <a:ea typeface="Noto Sans Bold"/>
                <a:cs typeface="Noto Sans Bold"/>
                <a:sym typeface="Noto Sans Bold"/>
              </a:rPr>
              <a:t>II</a:t>
            </a:r>
          </a:p>
        </p:txBody>
      </p:sp>
      <p:sp>
        <p:nvSpPr>
          <p:cNvPr name="Freeform 8" id="8"/>
          <p:cNvSpPr/>
          <p:nvPr/>
        </p:nvSpPr>
        <p:spPr>
          <a:xfrm flipH="false" flipV="false" rot="0">
            <a:off x="12744063" y="3616054"/>
            <a:ext cx="3887225" cy="3726877"/>
          </a:xfrm>
          <a:custGeom>
            <a:avLst/>
            <a:gdLst/>
            <a:ahLst/>
            <a:cxnLst/>
            <a:rect r="r" b="b" t="t" l="l"/>
            <a:pathLst>
              <a:path h="3726877" w="3887225">
                <a:moveTo>
                  <a:pt x="0" y="0"/>
                </a:moveTo>
                <a:lnTo>
                  <a:pt x="3887225" y="0"/>
                </a:lnTo>
                <a:lnTo>
                  <a:pt x="3887225" y="3726877"/>
                </a:lnTo>
                <a:lnTo>
                  <a:pt x="0" y="372687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FDF7EF">
                <a:alpha val="100000"/>
              </a:srgbClr>
            </a:gs>
            <a:gs pos="100000">
              <a:srgbClr val="FFFFFF">
                <a:alpha val="100000"/>
              </a:srgbClr>
            </a:gs>
          </a:gsLst>
          <a:lin ang="0"/>
        </a:gradFill>
      </p:bgPr>
    </p:bg>
    <p:spTree>
      <p:nvGrpSpPr>
        <p:cNvPr id="1" name=""/>
        <p:cNvGrpSpPr/>
        <p:nvPr/>
      </p:nvGrpSpPr>
      <p:grpSpPr>
        <a:xfrm>
          <a:off x="0" y="0"/>
          <a:ext cx="0" cy="0"/>
          <a:chOff x="0" y="0"/>
          <a:chExt cx="0" cy="0"/>
        </a:xfrm>
      </p:grpSpPr>
      <p:sp>
        <p:nvSpPr>
          <p:cNvPr name="TextBox 2" id="2"/>
          <p:cNvSpPr txBox="true"/>
          <p:nvPr/>
        </p:nvSpPr>
        <p:spPr>
          <a:xfrm rot="0">
            <a:off x="1300437" y="1420802"/>
            <a:ext cx="3211178" cy="561213"/>
          </a:xfrm>
          <a:prstGeom prst="rect">
            <a:avLst/>
          </a:prstGeom>
        </p:spPr>
        <p:txBody>
          <a:bodyPr anchor="t" rtlCol="false" tIns="0" lIns="0" bIns="0" rIns="0">
            <a:spAutoFit/>
          </a:bodyPr>
          <a:lstStyle/>
          <a:p>
            <a:pPr algn="ctr" marL="0" indent="0" lvl="0">
              <a:lnSpc>
                <a:spcPts val="4385"/>
              </a:lnSpc>
              <a:spcBef>
                <a:spcPct val="0"/>
              </a:spcBef>
            </a:pPr>
            <a:r>
              <a:rPr lang="en-US" b="true" sz="3399" spc="132" u="none">
                <a:solidFill>
                  <a:srgbClr val="000000"/>
                </a:solidFill>
                <a:latin typeface="Arial Bold"/>
                <a:ea typeface="Arial Bold"/>
                <a:cs typeface="Arial Bold"/>
                <a:sym typeface="Arial Bold"/>
              </a:rPr>
              <a:t>Strengths</a:t>
            </a:r>
          </a:p>
        </p:txBody>
      </p:sp>
      <p:sp>
        <p:nvSpPr>
          <p:cNvPr name="TextBox 3" id="3"/>
          <p:cNvSpPr txBox="true"/>
          <p:nvPr/>
        </p:nvSpPr>
        <p:spPr>
          <a:xfrm rot="0">
            <a:off x="1028700" y="4008984"/>
            <a:ext cx="3860702" cy="4909186"/>
          </a:xfrm>
          <a:prstGeom prst="rect">
            <a:avLst/>
          </a:prstGeom>
        </p:spPr>
        <p:txBody>
          <a:bodyPr anchor="t" rtlCol="false" tIns="0" lIns="0" bIns="0" rIns="0">
            <a:spAutoFit/>
          </a:bodyPr>
          <a:lstStyle/>
          <a:p>
            <a:pPr algn="just" marL="518155" indent="-259078" lvl="1">
              <a:lnSpc>
                <a:spcPts val="3599"/>
              </a:lnSpc>
              <a:buFont typeface="Arial"/>
              <a:buChar char="•"/>
            </a:pPr>
            <a:r>
              <a:rPr lang="en-US" b="true" sz="2399" spc="47">
                <a:solidFill>
                  <a:srgbClr val="000000"/>
                </a:solidFill>
                <a:latin typeface="Arial Bold"/>
                <a:ea typeface="Arial Bold"/>
                <a:cs typeface="Arial Bold"/>
                <a:sym typeface="Arial Bold"/>
              </a:rPr>
              <a:t>Khả năng tùy chỉnh cao &amp; hệ thống tích hợp toàn DN.</a:t>
            </a:r>
          </a:p>
          <a:p>
            <a:pPr algn="just" marL="518155" indent="-259078" lvl="1">
              <a:lnSpc>
                <a:spcPts val="3599"/>
              </a:lnSpc>
              <a:buFont typeface="Arial"/>
              <a:buChar char="•"/>
            </a:pPr>
            <a:r>
              <a:rPr lang="en-US" b="true" sz="2399" spc="47">
                <a:solidFill>
                  <a:srgbClr val="000000"/>
                </a:solidFill>
                <a:latin typeface="Arial Bold"/>
                <a:ea typeface="Arial Bold"/>
                <a:cs typeface="Arial Bold"/>
                <a:sym typeface="Arial Bold"/>
              </a:rPr>
              <a:t>Năng lực chuyên môn đa dạng.</a:t>
            </a:r>
          </a:p>
          <a:p>
            <a:pPr algn="just" marL="518155" indent="-259078" lvl="1">
              <a:lnSpc>
                <a:spcPts val="3599"/>
              </a:lnSpc>
              <a:buFont typeface="Arial"/>
              <a:buChar char="•"/>
            </a:pPr>
            <a:r>
              <a:rPr lang="en-US" b="true" sz="2399" spc="47">
                <a:solidFill>
                  <a:srgbClr val="000000"/>
                </a:solidFill>
                <a:latin typeface="Arial Bold"/>
                <a:ea typeface="Arial Bold"/>
                <a:cs typeface="Arial Bold"/>
                <a:sym typeface="Arial Bold"/>
              </a:rPr>
              <a:t>Hỗ trợ quản lý toàn diện.</a:t>
            </a:r>
          </a:p>
          <a:p>
            <a:pPr algn="just" marL="518155" indent="-259078" lvl="1">
              <a:lnSpc>
                <a:spcPts val="3599"/>
              </a:lnSpc>
              <a:buFont typeface="Arial"/>
              <a:buChar char="•"/>
            </a:pPr>
            <a:r>
              <a:rPr lang="en-US" b="true" sz="2399" spc="47">
                <a:solidFill>
                  <a:srgbClr val="000000"/>
                </a:solidFill>
                <a:latin typeface="Arial Bold"/>
                <a:ea typeface="Arial Bold"/>
                <a:cs typeface="Arial Bold"/>
                <a:sym typeface="Arial Bold"/>
              </a:rPr>
              <a:t>Kiểm soát nội bộ tốt. </a:t>
            </a:r>
          </a:p>
          <a:p>
            <a:pPr algn="l" marL="518155" indent="-259078" lvl="1">
              <a:lnSpc>
                <a:spcPts val="3599"/>
              </a:lnSpc>
              <a:buFont typeface="Arial"/>
              <a:buChar char="•"/>
            </a:pPr>
            <a:r>
              <a:rPr lang="en-US" b="true" sz="2399" spc="47">
                <a:solidFill>
                  <a:srgbClr val="000000"/>
                </a:solidFill>
                <a:latin typeface="Arial Bold"/>
                <a:ea typeface="Arial Bold"/>
                <a:cs typeface="Arial Bold"/>
                <a:sym typeface="Arial Bold"/>
              </a:rPr>
              <a:t>Nền tảng số hóa (SACO CMS, Blog, Traffic).</a:t>
            </a:r>
          </a:p>
        </p:txBody>
      </p:sp>
      <p:sp>
        <p:nvSpPr>
          <p:cNvPr name="TextBox 4" id="4"/>
          <p:cNvSpPr txBox="true"/>
          <p:nvPr/>
        </p:nvSpPr>
        <p:spPr>
          <a:xfrm rot="0">
            <a:off x="9617736" y="1411277"/>
            <a:ext cx="3211178" cy="561213"/>
          </a:xfrm>
          <a:prstGeom prst="rect">
            <a:avLst/>
          </a:prstGeom>
        </p:spPr>
        <p:txBody>
          <a:bodyPr anchor="t" rtlCol="false" tIns="0" lIns="0" bIns="0" rIns="0">
            <a:spAutoFit/>
          </a:bodyPr>
          <a:lstStyle/>
          <a:p>
            <a:pPr algn="ctr" marL="0" indent="0" lvl="0">
              <a:lnSpc>
                <a:spcPts val="4385"/>
              </a:lnSpc>
              <a:spcBef>
                <a:spcPct val="0"/>
              </a:spcBef>
            </a:pPr>
            <a:r>
              <a:rPr lang="en-US" b="true" sz="3399" spc="132" u="none">
                <a:solidFill>
                  <a:srgbClr val="000000"/>
                </a:solidFill>
                <a:latin typeface="Arial Bold"/>
                <a:ea typeface="Arial Bold"/>
                <a:cs typeface="Arial Bold"/>
                <a:sym typeface="Arial Bold"/>
              </a:rPr>
              <a:t>Opportunities</a:t>
            </a:r>
          </a:p>
        </p:txBody>
      </p:sp>
      <p:sp>
        <p:nvSpPr>
          <p:cNvPr name="TextBox 5" id="5"/>
          <p:cNvSpPr txBox="true"/>
          <p:nvPr/>
        </p:nvSpPr>
        <p:spPr>
          <a:xfrm rot="0">
            <a:off x="9617736" y="4008984"/>
            <a:ext cx="3554865" cy="4909186"/>
          </a:xfrm>
          <a:prstGeom prst="rect">
            <a:avLst/>
          </a:prstGeom>
        </p:spPr>
        <p:txBody>
          <a:bodyPr anchor="t" rtlCol="false" tIns="0" lIns="0" bIns="0" rIns="0">
            <a:spAutoFit/>
          </a:bodyPr>
          <a:lstStyle/>
          <a:p>
            <a:pPr algn="l" marL="518157" indent="-259078" lvl="1">
              <a:lnSpc>
                <a:spcPts val="3599"/>
              </a:lnSpc>
              <a:buFont typeface="Arial"/>
              <a:buChar char="•"/>
            </a:pPr>
            <a:r>
              <a:rPr lang="en-US" b="true" sz="2399" spc="47">
                <a:solidFill>
                  <a:srgbClr val="000000"/>
                </a:solidFill>
                <a:latin typeface="Arial Bold"/>
                <a:ea typeface="Arial Bold"/>
                <a:cs typeface="Arial Bold"/>
                <a:sym typeface="Arial Bold"/>
              </a:rPr>
              <a:t>Xu hướng chuyển đổi số hậu COVID.</a:t>
            </a:r>
          </a:p>
          <a:p>
            <a:pPr algn="l" marL="518157" indent="-259078" lvl="1">
              <a:lnSpc>
                <a:spcPts val="3599"/>
              </a:lnSpc>
              <a:buFont typeface="Arial"/>
              <a:buChar char="•"/>
            </a:pPr>
            <a:r>
              <a:rPr lang="en-US" b="true" sz="2399" spc="47">
                <a:solidFill>
                  <a:srgbClr val="000000"/>
                </a:solidFill>
                <a:latin typeface="Arial Bold"/>
                <a:ea typeface="Arial Bold"/>
                <a:cs typeface="Arial Bold"/>
                <a:sym typeface="Arial Bold"/>
              </a:rPr>
              <a:t>Công nghệ mới.</a:t>
            </a:r>
          </a:p>
          <a:p>
            <a:pPr algn="l" marL="518157" indent="-259078" lvl="1">
              <a:lnSpc>
                <a:spcPts val="3599"/>
              </a:lnSpc>
              <a:buFont typeface="Arial"/>
              <a:buChar char="•"/>
            </a:pPr>
            <a:r>
              <a:rPr lang="en-US" b="true" sz="2399" spc="47">
                <a:solidFill>
                  <a:srgbClr val="000000"/>
                </a:solidFill>
                <a:latin typeface="Arial Bold"/>
                <a:ea typeface="Arial Bold"/>
                <a:cs typeface="Arial Bold"/>
                <a:sym typeface="Arial Bold"/>
              </a:rPr>
              <a:t>Mở rộng thị trường.</a:t>
            </a:r>
          </a:p>
          <a:p>
            <a:pPr algn="l" marL="518157" indent="-259078" lvl="1">
              <a:lnSpc>
                <a:spcPts val="3599"/>
              </a:lnSpc>
              <a:buFont typeface="Arial"/>
              <a:buChar char="•"/>
            </a:pPr>
            <a:r>
              <a:rPr lang="en-US" b="true" sz="2399" spc="47">
                <a:solidFill>
                  <a:srgbClr val="000000"/>
                </a:solidFill>
                <a:latin typeface="Arial Bold"/>
                <a:ea typeface="Arial Bold"/>
                <a:cs typeface="Arial Bold"/>
                <a:sym typeface="Arial Bold"/>
              </a:rPr>
              <a:t>Nhu cầu hậu COVID (làm việc từ xa, kinh doanh trực tuyến).</a:t>
            </a:r>
          </a:p>
          <a:p>
            <a:pPr algn="l" marL="518157" indent="-259078" lvl="1">
              <a:lnSpc>
                <a:spcPts val="3599"/>
              </a:lnSpc>
              <a:buFont typeface="Arial"/>
              <a:buChar char="•"/>
            </a:pPr>
            <a:r>
              <a:rPr lang="en-US" b="true" sz="2399" spc="47">
                <a:solidFill>
                  <a:srgbClr val="000000"/>
                </a:solidFill>
                <a:latin typeface="Arial Bold"/>
                <a:ea typeface="Arial Bold"/>
                <a:cs typeface="Arial Bold"/>
                <a:sym typeface="Arial Bold"/>
              </a:rPr>
              <a:t>Hỗ trợ từ chính sách và xu hướng ngành.</a:t>
            </a:r>
          </a:p>
        </p:txBody>
      </p:sp>
      <p:sp>
        <p:nvSpPr>
          <p:cNvPr name="TextBox 6" id="6"/>
          <p:cNvSpPr txBox="true"/>
          <p:nvPr/>
        </p:nvSpPr>
        <p:spPr>
          <a:xfrm rot="0">
            <a:off x="5459086" y="1420802"/>
            <a:ext cx="3211178" cy="561213"/>
          </a:xfrm>
          <a:prstGeom prst="rect">
            <a:avLst/>
          </a:prstGeom>
        </p:spPr>
        <p:txBody>
          <a:bodyPr anchor="t" rtlCol="false" tIns="0" lIns="0" bIns="0" rIns="0">
            <a:spAutoFit/>
          </a:bodyPr>
          <a:lstStyle/>
          <a:p>
            <a:pPr algn="ctr" marL="0" indent="0" lvl="0">
              <a:lnSpc>
                <a:spcPts val="4385"/>
              </a:lnSpc>
              <a:spcBef>
                <a:spcPct val="0"/>
              </a:spcBef>
            </a:pPr>
            <a:r>
              <a:rPr lang="en-US" b="true" sz="3399" spc="132" u="none">
                <a:solidFill>
                  <a:srgbClr val="000000"/>
                </a:solidFill>
                <a:latin typeface="Arial Bold"/>
                <a:ea typeface="Arial Bold"/>
                <a:cs typeface="Arial Bold"/>
                <a:sym typeface="Arial Bold"/>
              </a:rPr>
              <a:t>Weaknesses</a:t>
            </a:r>
          </a:p>
        </p:txBody>
      </p:sp>
      <p:sp>
        <p:nvSpPr>
          <p:cNvPr name="TextBox 7" id="7"/>
          <p:cNvSpPr txBox="true"/>
          <p:nvPr/>
        </p:nvSpPr>
        <p:spPr>
          <a:xfrm rot="0">
            <a:off x="5525240" y="4008984"/>
            <a:ext cx="3340652" cy="4461511"/>
          </a:xfrm>
          <a:prstGeom prst="rect">
            <a:avLst/>
          </a:prstGeom>
        </p:spPr>
        <p:txBody>
          <a:bodyPr anchor="t" rtlCol="false" tIns="0" lIns="0" bIns="0" rIns="0">
            <a:spAutoFit/>
          </a:bodyPr>
          <a:lstStyle/>
          <a:p>
            <a:pPr algn="l" marL="518155" indent="-259078" lvl="1">
              <a:lnSpc>
                <a:spcPts val="3599"/>
              </a:lnSpc>
              <a:buFont typeface="Arial"/>
              <a:buChar char="•"/>
            </a:pPr>
            <a:r>
              <a:rPr lang="en-US" b="true" sz="2399" spc="47">
                <a:solidFill>
                  <a:srgbClr val="000000"/>
                </a:solidFill>
                <a:latin typeface="Arial Bold"/>
                <a:ea typeface="Arial Bold"/>
                <a:cs typeface="Arial Bold"/>
                <a:sym typeface="Arial Bold"/>
              </a:rPr>
              <a:t>Chi phí phát triển và bảo trì cao.</a:t>
            </a:r>
          </a:p>
          <a:p>
            <a:pPr algn="l" marL="518155" indent="-259078" lvl="1">
              <a:lnSpc>
                <a:spcPts val="3599"/>
              </a:lnSpc>
              <a:buFont typeface="Arial"/>
              <a:buChar char="•"/>
            </a:pPr>
            <a:r>
              <a:rPr lang="en-US" b="true" sz="2399" spc="47">
                <a:solidFill>
                  <a:srgbClr val="000000"/>
                </a:solidFill>
                <a:latin typeface="Arial Bold"/>
                <a:ea typeface="Arial Bold"/>
                <a:cs typeface="Arial Bold"/>
                <a:sym typeface="Arial Bold"/>
              </a:rPr>
              <a:t>Rủi ro về bảo mật.</a:t>
            </a:r>
          </a:p>
          <a:p>
            <a:pPr algn="l" marL="518155" indent="-259078" lvl="1">
              <a:lnSpc>
                <a:spcPts val="3599"/>
              </a:lnSpc>
              <a:buFont typeface="Arial"/>
              <a:buChar char="•"/>
            </a:pPr>
            <a:r>
              <a:rPr lang="en-US" b="true" sz="2399" spc="47">
                <a:solidFill>
                  <a:srgbClr val="000000"/>
                </a:solidFill>
                <a:latin typeface="Arial Bold"/>
                <a:ea typeface="Arial Bold"/>
                <a:cs typeface="Arial Bold"/>
                <a:sym typeface="Arial Bold"/>
              </a:rPr>
              <a:t>Khó mở rộng để tích hợp công nghệ mới như AI.</a:t>
            </a:r>
          </a:p>
          <a:p>
            <a:pPr algn="l" marL="518155" indent="-259078" lvl="1">
              <a:lnSpc>
                <a:spcPts val="3599"/>
              </a:lnSpc>
              <a:buFont typeface="Arial"/>
              <a:buChar char="•"/>
            </a:pPr>
            <a:r>
              <a:rPr lang="en-US" b="true" sz="2399" spc="47">
                <a:solidFill>
                  <a:srgbClr val="000000"/>
                </a:solidFill>
                <a:latin typeface="Arial Bold"/>
                <a:ea typeface="Arial Bold"/>
                <a:cs typeface="Arial Bold"/>
                <a:sym typeface="Arial Bold"/>
              </a:rPr>
              <a:t>Phụ thuộc nhân lực nội bộ (quy mô nhỏ).</a:t>
            </a:r>
          </a:p>
          <a:p>
            <a:pPr algn="l" marL="518155" indent="-259078" lvl="1">
              <a:lnSpc>
                <a:spcPts val="3599"/>
              </a:lnSpc>
              <a:buFont typeface="Arial"/>
              <a:buChar char="•"/>
            </a:pPr>
            <a:r>
              <a:rPr lang="en-US" b="true" sz="2399" spc="47">
                <a:solidFill>
                  <a:srgbClr val="000000"/>
                </a:solidFill>
                <a:latin typeface="Arial Bold"/>
                <a:ea typeface="Arial Bold"/>
                <a:cs typeface="Arial Bold"/>
                <a:sym typeface="Arial Bold"/>
              </a:rPr>
              <a:t>Quản lý phức tạp.</a:t>
            </a:r>
          </a:p>
        </p:txBody>
      </p:sp>
      <p:sp>
        <p:nvSpPr>
          <p:cNvPr name="TextBox 8" id="8"/>
          <p:cNvSpPr txBox="true"/>
          <p:nvPr/>
        </p:nvSpPr>
        <p:spPr>
          <a:xfrm rot="0">
            <a:off x="13925076" y="4008984"/>
            <a:ext cx="3711087" cy="4461511"/>
          </a:xfrm>
          <a:prstGeom prst="rect">
            <a:avLst/>
          </a:prstGeom>
        </p:spPr>
        <p:txBody>
          <a:bodyPr anchor="t" rtlCol="false" tIns="0" lIns="0" bIns="0" rIns="0">
            <a:spAutoFit/>
          </a:bodyPr>
          <a:lstStyle/>
          <a:p>
            <a:pPr algn="l" marL="518157" indent="-259078" lvl="1">
              <a:lnSpc>
                <a:spcPts val="3599"/>
              </a:lnSpc>
              <a:buFont typeface="Arial"/>
              <a:buChar char="•"/>
            </a:pPr>
            <a:r>
              <a:rPr lang="en-US" b="true" sz="2399" spc="47">
                <a:solidFill>
                  <a:srgbClr val="000000"/>
                </a:solidFill>
                <a:latin typeface="Arial Bold"/>
                <a:ea typeface="Arial Bold"/>
                <a:cs typeface="Arial Bold"/>
                <a:sym typeface="Arial Bold"/>
              </a:rPr>
              <a:t>Cạnh</a:t>
            </a:r>
            <a:r>
              <a:rPr lang="en-US" b="true" sz="2399" spc="47">
                <a:solidFill>
                  <a:srgbClr val="000000"/>
                </a:solidFill>
                <a:latin typeface="Arial Bold"/>
                <a:ea typeface="Arial Bold"/>
                <a:cs typeface="Arial Bold"/>
                <a:sym typeface="Arial Bold"/>
              </a:rPr>
              <a:t> tranh gay gắt (Big Tech với nguồn lực lớn).</a:t>
            </a:r>
          </a:p>
          <a:p>
            <a:pPr algn="l" marL="518157" indent="-259078" lvl="1">
              <a:lnSpc>
                <a:spcPts val="3599"/>
              </a:lnSpc>
              <a:buFont typeface="Arial"/>
              <a:buChar char="•"/>
            </a:pPr>
            <a:r>
              <a:rPr lang="en-US" b="true" sz="2399" spc="47">
                <a:solidFill>
                  <a:srgbClr val="000000"/>
                </a:solidFill>
                <a:latin typeface="Arial Bold"/>
                <a:ea typeface="Arial Bold"/>
                <a:cs typeface="Arial Bold"/>
                <a:sym typeface="Arial Bold"/>
              </a:rPr>
              <a:t>Thiếu hụt nhân lực.</a:t>
            </a:r>
          </a:p>
          <a:p>
            <a:pPr algn="l" marL="518157" indent="-259078" lvl="1">
              <a:lnSpc>
                <a:spcPts val="3599"/>
              </a:lnSpc>
              <a:buFont typeface="Arial"/>
              <a:buChar char="•"/>
            </a:pPr>
            <a:r>
              <a:rPr lang="en-US" b="true" sz="2399" spc="47">
                <a:solidFill>
                  <a:srgbClr val="000000"/>
                </a:solidFill>
                <a:latin typeface="Arial Bold"/>
                <a:ea typeface="Arial Bold"/>
                <a:cs typeface="Arial Bold"/>
                <a:sym typeface="Arial Bold"/>
              </a:rPr>
              <a:t>Áp lực tài chính (chi phí nâng cấp cao).</a:t>
            </a:r>
          </a:p>
          <a:p>
            <a:pPr algn="l" marL="518157" indent="-259078" lvl="1">
              <a:lnSpc>
                <a:spcPts val="3599"/>
              </a:lnSpc>
              <a:buFont typeface="Arial"/>
              <a:buChar char="•"/>
            </a:pPr>
            <a:r>
              <a:rPr lang="en-US" b="true" sz="2399" spc="47">
                <a:solidFill>
                  <a:srgbClr val="000000"/>
                </a:solidFill>
                <a:latin typeface="Arial Bold"/>
                <a:ea typeface="Arial Bold"/>
                <a:cs typeface="Arial Bold"/>
                <a:sym typeface="Arial Bold"/>
              </a:rPr>
              <a:t>Rủi ro an ninh mạng.</a:t>
            </a:r>
          </a:p>
          <a:p>
            <a:pPr algn="l" marL="518157" indent="-259078" lvl="1">
              <a:lnSpc>
                <a:spcPts val="3599"/>
              </a:lnSpc>
              <a:buFont typeface="Arial"/>
              <a:buChar char="•"/>
            </a:pPr>
            <a:r>
              <a:rPr lang="en-US" b="true" sz="2399" spc="47">
                <a:solidFill>
                  <a:srgbClr val="000000"/>
                </a:solidFill>
                <a:latin typeface="Arial Bold"/>
                <a:ea typeface="Arial Bold"/>
                <a:cs typeface="Arial Bold"/>
                <a:sym typeface="Arial Bold"/>
              </a:rPr>
              <a:t>Thay đổi công nghệ nhanh (hệ thống dễ lỗi thời).</a:t>
            </a:r>
          </a:p>
        </p:txBody>
      </p:sp>
      <p:sp>
        <p:nvSpPr>
          <p:cNvPr name="TextBox 9" id="9"/>
          <p:cNvSpPr txBox="true"/>
          <p:nvPr/>
        </p:nvSpPr>
        <p:spPr>
          <a:xfrm rot="0">
            <a:off x="13776385" y="1411277"/>
            <a:ext cx="3211178" cy="561213"/>
          </a:xfrm>
          <a:prstGeom prst="rect">
            <a:avLst/>
          </a:prstGeom>
        </p:spPr>
        <p:txBody>
          <a:bodyPr anchor="t" rtlCol="false" tIns="0" lIns="0" bIns="0" rIns="0">
            <a:spAutoFit/>
          </a:bodyPr>
          <a:lstStyle/>
          <a:p>
            <a:pPr algn="ctr" marL="0" indent="0" lvl="0">
              <a:lnSpc>
                <a:spcPts val="4385"/>
              </a:lnSpc>
              <a:spcBef>
                <a:spcPct val="0"/>
              </a:spcBef>
            </a:pPr>
            <a:r>
              <a:rPr lang="en-US" b="true" sz="3399" spc="132" u="none">
                <a:solidFill>
                  <a:srgbClr val="000000"/>
                </a:solidFill>
                <a:latin typeface="Arial Bold"/>
                <a:ea typeface="Arial Bold"/>
                <a:cs typeface="Arial Bold"/>
                <a:sym typeface="Arial Bold"/>
              </a:rPr>
              <a:t>Threats</a:t>
            </a:r>
          </a:p>
        </p:txBody>
      </p:sp>
      <p:sp>
        <p:nvSpPr>
          <p:cNvPr name="Freeform 10" id="10"/>
          <p:cNvSpPr/>
          <p:nvPr/>
        </p:nvSpPr>
        <p:spPr>
          <a:xfrm flipH="false" flipV="false" rot="0">
            <a:off x="4253564" y="2929542"/>
            <a:ext cx="1271676" cy="254335"/>
          </a:xfrm>
          <a:custGeom>
            <a:avLst/>
            <a:gdLst/>
            <a:ahLst/>
            <a:cxnLst/>
            <a:rect r="r" b="b" t="t" l="l"/>
            <a:pathLst>
              <a:path h="254335" w="1271676">
                <a:moveTo>
                  <a:pt x="0" y="0"/>
                </a:moveTo>
                <a:lnTo>
                  <a:pt x="1271676" y="0"/>
                </a:lnTo>
                <a:lnTo>
                  <a:pt x="1271676" y="254335"/>
                </a:lnTo>
                <a:lnTo>
                  <a:pt x="0" y="25433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8508162" y="2929542"/>
            <a:ext cx="1271676" cy="254335"/>
          </a:xfrm>
          <a:custGeom>
            <a:avLst/>
            <a:gdLst/>
            <a:ahLst/>
            <a:cxnLst/>
            <a:rect r="r" b="b" t="t" l="l"/>
            <a:pathLst>
              <a:path h="254335" w="1271676">
                <a:moveTo>
                  <a:pt x="0" y="0"/>
                </a:moveTo>
                <a:lnTo>
                  <a:pt x="1271676" y="0"/>
                </a:lnTo>
                <a:lnTo>
                  <a:pt x="1271676" y="254335"/>
                </a:lnTo>
                <a:lnTo>
                  <a:pt x="0" y="25433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false" rot="0">
            <a:off x="12762760" y="2929542"/>
            <a:ext cx="1271676" cy="254335"/>
          </a:xfrm>
          <a:custGeom>
            <a:avLst/>
            <a:gdLst/>
            <a:ahLst/>
            <a:cxnLst/>
            <a:rect r="r" b="b" t="t" l="l"/>
            <a:pathLst>
              <a:path h="254335" w="1271676">
                <a:moveTo>
                  <a:pt x="0" y="0"/>
                </a:moveTo>
                <a:lnTo>
                  <a:pt x="1271676" y="0"/>
                </a:lnTo>
                <a:lnTo>
                  <a:pt x="1271676" y="254335"/>
                </a:lnTo>
                <a:lnTo>
                  <a:pt x="0" y="25433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3" id="13"/>
          <p:cNvGrpSpPr/>
          <p:nvPr/>
        </p:nvGrpSpPr>
        <p:grpSpPr>
          <a:xfrm rot="0">
            <a:off x="2078166" y="2165518"/>
            <a:ext cx="1655719" cy="1655719"/>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6EAE9"/>
            </a:solidFill>
          </p:spPr>
        </p:sp>
        <p:sp>
          <p:nvSpPr>
            <p:cNvPr name="TextBox 15" id="15"/>
            <p:cNvSpPr txBox="true"/>
            <p:nvPr/>
          </p:nvSpPr>
          <p:spPr>
            <a:xfrm>
              <a:off x="76200" y="-19050"/>
              <a:ext cx="660400" cy="755650"/>
            </a:xfrm>
            <a:prstGeom prst="rect">
              <a:avLst/>
            </a:prstGeom>
          </p:spPr>
          <p:txBody>
            <a:bodyPr anchor="ctr" rtlCol="false" tIns="50800" lIns="50800" bIns="50800" rIns="50800"/>
            <a:lstStyle/>
            <a:p>
              <a:pPr algn="ctr">
                <a:lnSpc>
                  <a:spcPts val="5880"/>
                </a:lnSpc>
              </a:pPr>
              <a:r>
                <a:rPr lang="en-US" b="true" sz="4200">
                  <a:solidFill>
                    <a:srgbClr val="FFFFFF"/>
                  </a:solidFill>
                  <a:latin typeface="Arial Bold"/>
                  <a:ea typeface="Arial Bold"/>
                  <a:cs typeface="Arial Bold"/>
                  <a:sym typeface="Arial Bold"/>
                </a:rPr>
                <a:t>S</a:t>
              </a:r>
            </a:p>
          </p:txBody>
        </p:sp>
      </p:grpSp>
      <p:grpSp>
        <p:nvGrpSpPr>
          <p:cNvPr name="Group 16" id="16"/>
          <p:cNvGrpSpPr/>
          <p:nvPr/>
        </p:nvGrpSpPr>
        <p:grpSpPr>
          <a:xfrm rot="0">
            <a:off x="6236816" y="2165518"/>
            <a:ext cx="1655719" cy="1655719"/>
            <a:chOff x="0" y="0"/>
            <a:chExt cx="812800" cy="812800"/>
          </a:xfrm>
        </p:grpSpPr>
        <p:sp>
          <p:nvSpPr>
            <p:cNvPr name="Freeform 17" id="1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EDAD8"/>
            </a:solidFill>
          </p:spPr>
        </p:sp>
        <p:sp>
          <p:nvSpPr>
            <p:cNvPr name="TextBox 18" id="18"/>
            <p:cNvSpPr txBox="true"/>
            <p:nvPr/>
          </p:nvSpPr>
          <p:spPr>
            <a:xfrm>
              <a:off x="76200" y="-19050"/>
              <a:ext cx="660400" cy="755650"/>
            </a:xfrm>
            <a:prstGeom prst="rect">
              <a:avLst/>
            </a:prstGeom>
          </p:spPr>
          <p:txBody>
            <a:bodyPr anchor="ctr" rtlCol="false" tIns="50800" lIns="50800" bIns="50800" rIns="50800"/>
            <a:lstStyle/>
            <a:p>
              <a:pPr algn="ctr">
                <a:lnSpc>
                  <a:spcPts val="5880"/>
                </a:lnSpc>
              </a:pPr>
              <a:r>
                <a:rPr lang="en-US" b="true" sz="4200">
                  <a:solidFill>
                    <a:srgbClr val="FFFFFF"/>
                  </a:solidFill>
                  <a:latin typeface="Arial Bold"/>
                  <a:ea typeface="Arial Bold"/>
                  <a:cs typeface="Arial Bold"/>
                  <a:sym typeface="Arial Bold"/>
                </a:rPr>
                <a:t>W</a:t>
              </a:r>
            </a:p>
          </p:txBody>
        </p:sp>
      </p:grpSp>
      <p:grpSp>
        <p:nvGrpSpPr>
          <p:cNvPr name="Group 19" id="19"/>
          <p:cNvGrpSpPr/>
          <p:nvPr/>
        </p:nvGrpSpPr>
        <p:grpSpPr>
          <a:xfrm rot="0">
            <a:off x="10399326" y="2165518"/>
            <a:ext cx="1655719" cy="1655719"/>
            <a:chOff x="0" y="0"/>
            <a:chExt cx="812800" cy="812800"/>
          </a:xfrm>
        </p:grpSpPr>
        <p:sp>
          <p:nvSpPr>
            <p:cNvPr name="Freeform 20" id="2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7C9EF"/>
            </a:solidFill>
          </p:spPr>
        </p:sp>
        <p:sp>
          <p:nvSpPr>
            <p:cNvPr name="TextBox 21" id="21"/>
            <p:cNvSpPr txBox="true"/>
            <p:nvPr/>
          </p:nvSpPr>
          <p:spPr>
            <a:xfrm>
              <a:off x="76200" y="-19050"/>
              <a:ext cx="660400" cy="755650"/>
            </a:xfrm>
            <a:prstGeom prst="rect">
              <a:avLst/>
            </a:prstGeom>
          </p:spPr>
          <p:txBody>
            <a:bodyPr anchor="ctr" rtlCol="false" tIns="50800" lIns="50800" bIns="50800" rIns="50800"/>
            <a:lstStyle/>
            <a:p>
              <a:pPr algn="ctr">
                <a:lnSpc>
                  <a:spcPts val="5880"/>
                </a:lnSpc>
              </a:pPr>
              <a:r>
                <a:rPr lang="en-US" b="true" sz="4200">
                  <a:solidFill>
                    <a:srgbClr val="FFFFFF"/>
                  </a:solidFill>
                  <a:latin typeface="Arial Bold"/>
                  <a:ea typeface="Arial Bold"/>
                  <a:cs typeface="Arial Bold"/>
                  <a:sym typeface="Arial Bold"/>
                </a:rPr>
                <a:t>O</a:t>
              </a:r>
            </a:p>
          </p:txBody>
        </p:sp>
      </p:grpSp>
      <p:grpSp>
        <p:nvGrpSpPr>
          <p:cNvPr name="Group 22" id="22"/>
          <p:cNvGrpSpPr/>
          <p:nvPr/>
        </p:nvGrpSpPr>
        <p:grpSpPr>
          <a:xfrm rot="0">
            <a:off x="14557975" y="2165518"/>
            <a:ext cx="1655719" cy="1655719"/>
            <a:chOff x="0" y="0"/>
            <a:chExt cx="812800" cy="812800"/>
          </a:xfrm>
        </p:grpSpPr>
        <p:sp>
          <p:nvSpPr>
            <p:cNvPr name="Freeform 23" id="2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C92D5"/>
            </a:solidFill>
          </p:spPr>
        </p:sp>
        <p:sp>
          <p:nvSpPr>
            <p:cNvPr name="TextBox 24" id="24"/>
            <p:cNvSpPr txBox="true"/>
            <p:nvPr/>
          </p:nvSpPr>
          <p:spPr>
            <a:xfrm>
              <a:off x="76200" y="-19050"/>
              <a:ext cx="660400" cy="755650"/>
            </a:xfrm>
            <a:prstGeom prst="rect">
              <a:avLst/>
            </a:prstGeom>
          </p:spPr>
          <p:txBody>
            <a:bodyPr anchor="ctr" rtlCol="false" tIns="50800" lIns="50800" bIns="50800" rIns="50800"/>
            <a:lstStyle/>
            <a:p>
              <a:pPr algn="ctr">
                <a:lnSpc>
                  <a:spcPts val="5880"/>
                </a:lnSpc>
              </a:pPr>
              <a:r>
                <a:rPr lang="en-US" b="true" sz="4200">
                  <a:solidFill>
                    <a:srgbClr val="FFFFFF"/>
                  </a:solidFill>
                  <a:latin typeface="Arial Bold"/>
                  <a:ea typeface="Arial Bold"/>
                  <a:cs typeface="Arial Bold"/>
                  <a:sym typeface="Arial Bold"/>
                </a:rPr>
                <a:t>T</a:t>
              </a:r>
            </a:p>
          </p:txBody>
        </p:sp>
      </p:grpSp>
      <p:sp>
        <p:nvSpPr>
          <p:cNvPr name="Freeform 25" id="25"/>
          <p:cNvSpPr/>
          <p:nvPr/>
        </p:nvSpPr>
        <p:spPr>
          <a:xfrm flipH="false" flipV="false" rot="0">
            <a:off x="7364433" y="133815"/>
            <a:ext cx="3559133" cy="1005340"/>
          </a:xfrm>
          <a:custGeom>
            <a:avLst/>
            <a:gdLst/>
            <a:ahLst/>
            <a:cxnLst/>
            <a:rect r="r" b="b" t="t" l="l"/>
            <a:pathLst>
              <a:path h="1005340" w="3559133">
                <a:moveTo>
                  <a:pt x="0" y="0"/>
                </a:moveTo>
                <a:lnTo>
                  <a:pt x="3559134" y="0"/>
                </a:lnTo>
                <a:lnTo>
                  <a:pt x="3559134" y="1005340"/>
                </a:lnTo>
                <a:lnTo>
                  <a:pt x="0" y="1005340"/>
                </a:lnTo>
                <a:lnTo>
                  <a:pt x="0" y="0"/>
                </a:lnTo>
                <a:close/>
              </a:path>
            </a:pathLst>
          </a:custGeom>
          <a:blipFill>
            <a:blip r:embed="rId4"/>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DAGyRfy-p30</dc:identifier>
  <dcterms:modified xsi:type="dcterms:W3CDTF">2011-08-01T06:04:30Z</dcterms:modified>
  <cp:revision>1</cp:revision>
  <dc:title>BA_SACO_Presentation</dc:title>
</cp:coreProperties>
</file>