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8" r:id="rId2"/>
    <p:sldId id="285" r:id="rId3"/>
    <p:sldId id="260" r:id="rId4"/>
    <p:sldId id="292" r:id="rId5"/>
    <p:sldId id="293" r:id="rId6"/>
    <p:sldId id="294" r:id="rId7"/>
    <p:sldId id="295" r:id="rId8"/>
    <p:sldId id="296" r:id="rId9"/>
    <p:sldId id="289" r:id="rId10"/>
    <p:sldId id="290" r:id="rId11"/>
    <p:sldId id="262" r:id="rId12"/>
    <p:sldId id="263" r:id="rId13"/>
    <p:sldId id="291" r:id="rId14"/>
    <p:sldId id="265" r:id="rId15"/>
    <p:sldId id="288" r:id="rId16"/>
    <p:sldId id="264"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7" r:id="rId37"/>
    <p:sldId id="286" r:id="rId3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83085" autoAdjust="0"/>
  </p:normalViewPr>
  <p:slideViewPr>
    <p:cSldViewPr snapToGrid="0" snapToObjects="1">
      <p:cViewPr varScale="1">
        <p:scale>
          <a:sx n="72" d="100"/>
          <a:sy n="72" d="100"/>
        </p:scale>
        <p:origin x="107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h Vo Quoc" userId="d2548041-7979-4d74-85ca-89c03a80ed8e" providerId="ADAL" clId="{525FB954-A1A4-8643-9BA8-D1007A8A0673}"/>
    <pc:docChg chg="modSld">
      <pc:chgData name="Trinh Vo Quoc" userId="d2548041-7979-4d74-85ca-89c03a80ed8e" providerId="ADAL" clId="{525FB954-A1A4-8643-9BA8-D1007A8A0673}" dt="2023-08-29T06:01:22.338" v="32" actId="20577"/>
      <pc:docMkLst>
        <pc:docMk/>
      </pc:docMkLst>
      <pc:sldChg chg="modSp mod">
        <pc:chgData name="Trinh Vo Quoc" userId="d2548041-7979-4d74-85ca-89c03a80ed8e" providerId="ADAL" clId="{525FB954-A1A4-8643-9BA8-D1007A8A0673}" dt="2023-08-29T05:58:32.844" v="7" actId="20577"/>
        <pc:sldMkLst>
          <pc:docMk/>
          <pc:sldMk cId="1472958555" sldId="261"/>
        </pc:sldMkLst>
        <pc:spChg chg="mod">
          <ac:chgData name="Trinh Vo Quoc" userId="d2548041-7979-4d74-85ca-89c03a80ed8e" providerId="ADAL" clId="{525FB954-A1A4-8643-9BA8-D1007A8A0673}" dt="2023-08-29T05:58:32.844" v="7" actId="20577"/>
          <ac:spMkLst>
            <pc:docMk/>
            <pc:sldMk cId="1472958555" sldId="261"/>
            <ac:spMk id="3" creationId="{00000000-0000-0000-0000-000000000000}"/>
          </ac:spMkLst>
        </pc:spChg>
      </pc:sldChg>
      <pc:sldChg chg="modSp mod">
        <pc:chgData name="Trinh Vo Quoc" userId="d2548041-7979-4d74-85ca-89c03a80ed8e" providerId="ADAL" clId="{525FB954-A1A4-8643-9BA8-D1007A8A0673}" dt="2023-08-29T05:58:47.983" v="8" actId="20577"/>
        <pc:sldMkLst>
          <pc:docMk/>
          <pc:sldMk cId="2997288537" sldId="262"/>
        </pc:sldMkLst>
        <pc:spChg chg="mod">
          <ac:chgData name="Trinh Vo Quoc" userId="d2548041-7979-4d74-85ca-89c03a80ed8e" providerId="ADAL" clId="{525FB954-A1A4-8643-9BA8-D1007A8A0673}" dt="2023-08-29T05:58:47.983" v="8" actId="20577"/>
          <ac:spMkLst>
            <pc:docMk/>
            <pc:sldMk cId="2997288537" sldId="262"/>
            <ac:spMk id="3" creationId="{00000000-0000-0000-0000-000000000000}"/>
          </ac:spMkLst>
        </pc:spChg>
      </pc:sldChg>
      <pc:sldChg chg="modSp mod">
        <pc:chgData name="Trinh Vo Quoc" userId="d2548041-7979-4d74-85ca-89c03a80ed8e" providerId="ADAL" clId="{525FB954-A1A4-8643-9BA8-D1007A8A0673}" dt="2023-08-29T05:59:02.251" v="9" actId="20577"/>
        <pc:sldMkLst>
          <pc:docMk/>
          <pc:sldMk cId="4005065715" sldId="265"/>
        </pc:sldMkLst>
        <pc:spChg chg="mod">
          <ac:chgData name="Trinh Vo Quoc" userId="d2548041-7979-4d74-85ca-89c03a80ed8e" providerId="ADAL" clId="{525FB954-A1A4-8643-9BA8-D1007A8A0673}" dt="2023-08-29T05:59:02.251" v="9" actId="20577"/>
          <ac:spMkLst>
            <pc:docMk/>
            <pc:sldMk cId="4005065715" sldId="265"/>
            <ac:spMk id="3" creationId="{00000000-0000-0000-0000-000000000000}"/>
          </ac:spMkLst>
        </pc:spChg>
      </pc:sldChg>
      <pc:sldChg chg="modSp mod">
        <pc:chgData name="Trinh Vo Quoc" userId="d2548041-7979-4d74-85ca-89c03a80ed8e" providerId="ADAL" clId="{525FB954-A1A4-8643-9BA8-D1007A8A0673}" dt="2023-08-29T05:59:21.345" v="11" actId="20577"/>
        <pc:sldMkLst>
          <pc:docMk/>
          <pc:sldMk cId="27192562" sldId="267"/>
        </pc:sldMkLst>
        <pc:spChg chg="mod">
          <ac:chgData name="Trinh Vo Quoc" userId="d2548041-7979-4d74-85ca-89c03a80ed8e" providerId="ADAL" clId="{525FB954-A1A4-8643-9BA8-D1007A8A0673}" dt="2023-08-29T05:59:21.345" v="11" actId="20577"/>
          <ac:spMkLst>
            <pc:docMk/>
            <pc:sldMk cId="27192562" sldId="267"/>
            <ac:spMk id="3" creationId="{00000000-0000-0000-0000-000000000000}"/>
          </ac:spMkLst>
        </pc:spChg>
      </pc:sldChg>
      <pc:sldChg chg="modSp">
        <pc:chgData name="Trinh Vo Quoc" userId="d2548041-7979-4d74-85ca-89c03a80ed8e" providerId="ADAL" clId="{525FB954-A1A4-8643-9BA8-D1007A8A0673}" dt="2023-08-29T05:59:42.690" v="17" actId="20577"/>
        <pc:sldMkLst>
          <pc:docMk/>
          <pc:sldMk cId="1468978717" sldId="268"/>
        </pc:sldMkLst>
        <pc:spChg chg="mod">
          <ac:chgData name="Trinh Vo Quoc" userId="d2548041-7979-4d74-85ca-89c03a80ed8e" providerId="ADAL" clId="{525FB954-A1A4-8643-9BA8-D1007A8A0673}" dt="2023-08-29T05:59:42.690" v="17" actId="20577"/>
          <ac:spMkLst>
            <pc:docMk/>
            <pc:sldMk cId="1468978717" sldId="268"/>
            <ac:spMk id="3" creationId="{00000000-0000-0000-0000-000000000000}"/>
          </ac:spMkLst>
        </pc:spChg>
      </pc:sldChg>
      <pc:sldChg chg="modSp mod">
        <pc:chgData name="Trinh Vo Quoc" userId="d2548041-7979-4d74-85ca-89c03a80ed8e" providerId="ADAL" clId="{525FB954-A1A4-8643-9BA8-D1007A8A0673}" dt="2023-08-29T06:00:00.093" v="20" actId="20577"/>
        <pc:sldMkLst>
          <pc:docMk/>
          <pc:sldMk cId="3673751288" sldId="270"/>
        </pc:sldMkLst>
        <pc:spChg chg="mod">
          <ac:chgData name="Trinh Vo Quoc" userId="d2548041-7979-4d74-85ca-89c03a80ed8e" providerId="ADAL" clId="{525FB954-A1A4-8643-9BA8-D1007A8A0673}" dt="2023-08-29T06:00:00.093" v="20" actId="20577"/>
          <ac:spMkLst>
            <pc:docMk/>
            <pc:sldMk cId="3673751288" sldId="270"/>
            <ac:spMk id="3" creationId="{00000000-0000-0000-0000-000000000000}"/>
          </ac:spMkLst>
        </pc:spChg>
      </pc:sldChg>
      <pc:sldChg chg="modSp mod">
        <pc:chgData name="Trinh Vo Quoc" userId="d2548041-7979-4d74-85ca-89c03a80ed8e" providerId="ADAL" clId="{525FB954-A1A4-8643-9BA8-D1007A8A0673}" dt="2023-08-29T06:00:05.628" v="21" actId="20577"/>
        <pc:sldMkLst>
          <pc:docMk/>
          <pc:sldMk cId="3835565584" sldId="271"/>
        </pc:sldMkLst>
        <pc:spChg chg="mod">
          <ac:chgData name="Trinh Vo Quoc" userId="d2548041-7979-4d74-85ca-89c03a80ed8e" providerId="ADAL" clId="{525FB954-A1A4-8643-9BA8-D1007A8A0673}" dt="2023-08-29T06:00:05.628" v="21" actId="20577"/>
          <ac:spMkLst>
            <pc:docMk/>
            <pc:sldMk cId="3835565584" sldId="271"/>
            <ac:spMk id="3" creationId="{00000000-0000-0000-0000-000000000000}"/>
          </ac:spMkLst>
        </pc:spChg>
      </pc:sldChg>
      <pc:sldChg chg="modSp mod">
        <pc:chgData name="Trinh Vo Quoc" userId="d2548041-7979-4d74-85ca-89c03a80ed8e" providerId="ADAL" clId="{525FB954-A1A4-8643-9BA8-D1007A8A0673}" dt="2023-08-29T06:00:11.348" v="22" actId="20577"/>
        <pc:sldMkLst>
          <pc:docMk/>
          <pc:sldMk cId="4048465863" sldId="272"/>
        </pc:sldMkLst>
        <pc:spChg chg="mod">
          <ac:chgData name="Trinh Vo Quoc" userId="d2548041-7979-4d74-85ca-89c03a80ed8e" providerId="ADAL" clId="{525FB954-A1A4-8643-9BA8-D1007A8A0673}" dt="2023-08-29T06:00:11.348" v="22" actId="20577"/>
          <ac:spMkLst>
            <pc:docMk/>
            <pc:sldMk cId="4048465863" sldId="272"/>
            <ac:spMk id="3" creationId="{00000000-0000-0000-0000-000000000000}"/>
          </ac:spMkLst>
        </pc:spChg>
      </pc:sldChg>
      <pc:sldChg chg="modSp mod">
        <pc:chgData name="Trinh Vo Quoc" userId="d2548041-7979-4d74-85ca-89c03a80ed8e" providerId="ADAL" clId="{525FB954-A1A4-8643-9BA8-D1007A8A0673}" dt="2023-08-29T06:00:26.327" v="24" actId="20577"/>
        <pc:sldMkLst>
          <pc:docMk/>
          <pc:sldMk cId="510697973" sldId="273"/>
        </pc:sldMkLst>
        <pc:spChg chg="mod">
          <ac:chgData name="Trinh Vo Quoc" userId="d2548041-7979-4d74-85ca-89c03a80ed8e" providerId="ADAL" clId="{525FB954-A1A4-8643-9BA8-D1007A8A0673}" dt="2023-08-29T06:00:26.327" v="24" actId="20577"/>
          <ac:spMkLst>
            <pc:docMk/>
            <pc:sldMk cId="510697973" sldId="273"/>
            <ac:spMk id="3" creationId="{00000000-0000-0000-0000-000000000000}"/>
          </ac:spMkLst>
        </pc:spChg>
      </pc:sldChg>
      <pc:sldChg chg="modSp mod">
        <pc:chgData name="Trinh Vo Quoc" userId="d2548041-7979-4d74-85ca-89c03a80ed8e" providerId="ADAL" clId="{525FB954-A1A4-8643-9BA8-D1007A8A0673}" dt="2023-08-29T06:00:39.586" v="26" actId="20577"/>
        <pc:sldMkLst>
          <pc:docMk/>
          <pc:sldMk cId="736066889" sldId="274"/>
        </pc:sldMkLst>
        <pc:spChg chg="mod">
          <ac:chgData name="Trinh Vo Quoc" userId="d2548041-7979-4d74-85ca-89c03a80ed8e" providerId="ADAL" clId="{525FB954-A1A4-8643-9BA8-D1007A8A0673}" dt="2023-08-29T06:00:33.552" v="25" actId="20577"/>
          <ac:spMkLst>
            <pc:docMk/>
            <pc:sldMk cId="736066889" sldId="274"/>
            <ac:spMk id="3" creationId="{00000000-0000-0000-0000-000000000000}"/>
          </ac:spMkLst>
        </pc:spChg>
        <pc:spChg chg="mod">
          <ac:chgData name="Trinh Vo Quoc" userId="d2548041-7979-4d74-85ca-89c03a80ed8e" providerId="ADAL" clId="{525FB954-A1A4-8643-9BA8-D1007A8A0673}" dt="2023-08-29T06:00:39.586" v="26" actId="20577"/>
          <ac:spMkLst>
            <pc:docMk/>
            <pc:sldMk cId="736066889" sldId="274"/>
            <ac:spMk id="5" creationId="{00000000-0000-0000-0000-000000000000}"/>
          </ac:spMkLst>
        </pc:spChg>
      </pc:sldChg>
      <pc:sldChg chg="modSp mod">
        <pc:chgData name="Trinh Vo Quoc" userId="d2548041-7979-4d74-85ca-89c03a80ed8e" providerId="ADAL" clId="{525FB954-A1A4-8643-9BA8-D1007A8A0673}" dt="2023-08-29T06:00:44.500" v="27" actId="20577"/>
        <pc:sldMkLst>
          <pc:docMk/>
          <pc:sldMk cId="3877105503" sldId="275"/>
        </pc:sldMkLst>
        <pc:spChg chg="mod">
          <ac:chgData name="Trinh Vo Quoc" userId="d2548041-7979-4d74-85ca-89c03a80ed8e" providerId="ADAL" clId="{525FB954-A1A4-8643-9BA8-D1007A8A0673}" dt="2023-08-29T06:00:44.500" v="27" actId="20577"/>
          <ac:spMkLst>
            <pc:docMk/>
            <pc:sldMk cId="3877105503" sldId="275"/>
            <ac:spMk id="3" creationId="{00000000-0000-0000-0000-000000000000}"/>
          </ac:spMkLst>
        </pc:spChg>
      </pc:sldChg>
      <pc:sldChg chg="modSp mod">
        <pc:chgData name="Trinh Vo Quoc" userId="d2548041-7979-4d74-85ca-89c03a80ed8e" providerId="ADAL" clId="{525FB954-A1A4-8643-9BA8-D1007A8A0673}" dt="2023-08-29T06:00:53.799" v="30" actId="20577"/>
        <pc:sldMkLst>
          <pc:docMk/>
          <pc:sldMk cId="462842782" sldId="276"/>
        </pc:sldMkLst>
        <pc:spChg chg="mod">
          <ac:chgData name="Trinh Vo Quoc" userId="d2548041-7979-4d74-85ca-89c03a80ed8e" providerId="ADAL" clId="{525FB954-A1A4-8643-9BA8-D1007A8A0673}" dt="2023-08-29T06:00:53.799" v="30" actId="20577"/>
          <ac:spMkLst>
            <pc:docMk/>
            <pc:sldMk cId="462842782" sldId="276"/>
            <ac:spMk id="3" creationId="{00000000-0000-0000-0000-000000000000}"/>
          </ac:spMkLst>
        </pc:spChg>
      </pc:sldChg>
      <pc:sldChg chg="modSp mod">
        <pc:chgData name="Trinh Vo Quoc" userId="d2548041-7979-4d74-85ca-89c03a80ed8e" providerId="ADAL" clId="{525FB954-A1A4-8643-9BA8-D1007A8A0673}" dt="2023-08-29T06:01:08.104" v="31" actId="20577"/>
        <pc:sldMkLst>
          <pc:docMk/>
          <pc:sldMk cId="3255573441" sldId="278"/>
        </pc:sldMkLst>
        <pc:spChg chg="mod">
          <ac:chgData name="Trinh Vo Quoc" userId="d2548041-7979-4d74-85ca-89c03a80ed8e" providerId="ADAL" clId="{525FB954-A1A4-8643-9BA8-D1007A8A0673}" dt="2023-08-29T06:01:08.104" v="31" actId="20577"/>
          <ac:spMkLst>
            <pc:docMk/>
            <pc:sldMk cId="3255573441" sldId="278"/>
            <ac:spMk id="3" creationId="{00000000-0000-0000-0000-000000000000}"/>
          </ac:spMkLst>
        </pc:spChg>
      </pc:sldChg>
      <pc:sldChg chg="modSp mod">
        <pc:chgData name="Trinh Vo Quoc" userId="d2548041-7979-4d74-85ca-89c03a80ed8e" providerId="ADAL" clId="{525FB954-A1A4-8643-9BA8-D1007A8A0673}" dt="2023-08-29T06:01:22.338" v="32" actId="20577"/>
        <pc:sldMkLst>
          <pc:docMk/>
          <pc:sldMk cId="3112845876" sldId="280"/>
        </pc:sldMkLst>
        <pc:spChg chg="mod">
          <ac:chgData name="Trinh Vo Quoc" userId="d2548041-7979-4d74-85ca-89c03a80ed8e" providerId="ADAL" clId="{525FB954-A1A4-8643-9BA8-D1007A8A0673}" dt="2023-08-29T06:01:22.338" v="32" actId="20577"/>
          <ac:spMkLst>
            <pc:docMk/>
            <pc:sldMk cId="3112845876" sldId="28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86A43-A9D8-4811-8707-2DEE5C36B2D0}" type="datetimeFigureOut">
              <a:rPr lang="en-US" smtClean="0"/>
              <a:t>1/18/2025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0D7B1-B60B-4CD2-9B96-C4856E1317B8}" type="slidenum">
              <a:rPr lang="en-US" smtClean="0"/>
              <a:t>‹#›</a:t>
            </a:fld>
            <a:endParaRPr lang="en-US"/>
          </a:p>
        </p:txBody>
      </p:sp>
    </p:spTree>
    <p:extLst>
      <p:ext uri="{BB962C8B-B14F-4D97-AF65-F5344CB8AC3E}">
        <p14:creationId xmlns:p14="http://schemas.microsoft.com/office/powerpoint/2010/main" val="3575575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 Text statistics</a:t>
            </a:r>
            <a:endParaRPr lang="vi-VN" dirty="0" smtClean="0"/>
          </a:p>
          <a:p>
            <a:r>
              <a:rPr lang="en-US" i="1" dirty="0" err="1" smtClean="0"/>
              <a:t>Zipf</a:t>
            </a:r>
            <a:r>
              <a:rPr lang="en-US" i="1" dirty="0" smtClean="0"/>
              <a:t> ’s law</a:t>
            </a:r>
            <a:r>
              <a:rPr lang="en-US" dirty="0" smtClean="0"/>
              <a:t>: the frequency of the </a:t>
            </a:r>
            <a:r>
              <a:rPr lang="en-US" i="1" dirty="0" err="1" smtClean="0"/>
              <a:t>r</a:t>
            </a:r>
            <a:r>
              <a:rPr lang="en-US" dirty="0" err="1" smtClean="0"/>
              <a:t>th</a:t>
            </a:r>
            <a:r>
              <a:rPr lang="en-US" dirty="0" smtClean="0"/>
              <a:t> most common word is inversely proportional to </a:t>
            </a:r>
            <a:r>
              <a:rPr lang="en-US" i="1" dirty="0" smtClean="0"/>
              <a:t>r </a:t>
            </a:r>
            <a:r>
              <a:rPr lang="en-US" dirty="0" smtClean="0"/>
              <a:t>or, alternatively, the </a:t>
            </a:r>
            <a:r>
              <a:rPr lang="en-US" i="1" dirty="0" smtClean="0"/>
              <a:t>rank </a:t>
            </a:r>
            <a:r>
              <a:rPr lang="en-US" dirty="0" smtClean="0"/>
              <a:t>of a word times its frequency (</a:t>
            </a:r>
            <a:r>
              <a:rPr lang="en-US" i="1" dirty="0" smtClean="0"/>
              <a:t>f</a:t>
            </a:r>
            <a:r>
              <a:rPr lang="en-US" dirty="0" smtClean="0"/>
              <a:t>) is approximately a constant (</a:t>
            </a:r>
            <a:r>
              <a:rPr lang="en-US" i="1" dirty="0" smtClean="0"/>
              <a:t>k</a:t>
            </a:r>
            <a:r>
              <a:rPr lang="en-US" dirty="0" smtClean="0"/>
              <a:t>) </a:t>
            </a:r>
            <a:r>
              <a:rPr lang="vi-VN" dirty="0" smtClean="0"/>
              <a:t> r.f =k</a:t>
            </a:r>
            <a:endParaRPr lang="en-US" dirty="0" smtClean="0"/>
          </a:p>
          <a:p>
            <a:endParaRPr lang="en-US" dirty="0" smtClean="0"/>
          </a:p>
          <a:p>
            <a:r>
              <a:rPr lang="en-US" dirty="0" smtClean="0"/>
              <a:t>The probability of occurrence for the </a:t>
            </a:r>
            <a:r>
              <a:rPr lang="en-US" i="1" dirty="0" err="1" smtClean="0"/>
              <a:t>r</a:t>
            </a:r>
            <a:r>
              <a:rPr lang="en-US" dirty="0" err="1" smtClean="0"/>
              <a:t>th</a:t>
            </a:r>
            <a:r>
              <a:rPr lang="en-US" dirty="0" smtClean="0"/>
              <a:t> ranked word is decided by</a:t>
            </a:r>
            <a:r>
              <a:rPr lang="vi-VN" dirty="0" smtClean="0"/>
              <a:t> r.Pr = c</a:t>
            </a:r>
            <a:endParaRPr lang="en-US" dirty="0" smtClean="0"/>
          </a:p>
          <a:p>
            <a:endParaRPr lang="en-US" dirty="0" smtClean="0"/>
          </a:p>
          <a:p>
            <a:pPr marL="0" indent="0">
              <a:buNone/>
            </a:pPr>
            <a:r>
              <a:rPr lang="en-US" dirty="0" smtClean="0"/>
              <a:t>where </a:t>
            </a:r>
            <a:r>
              <a:rPr lang="en-US" i="1" dirty="0" smtClean="0"/>
              <a:t>c</a:t>
            </a:r>
            <a:r>
              <a:rPr lang="en-US" dirty="0" smtClean="0"/>
              <a:t> is a constant (For English, </a:t>
            </a:r>
            <a:r>
              <a:rPr lang="vi-VN" baseline="0" dirty="0" smtClean="0"/>
              <a:t> c ~~ 0.1</a:t>
            </a:r>
            <a:r>
              <a:rPr lang="en-US" dirty="0" smtClean="0"/>
              <a:t> )</a:t>
            </a: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11</a:t>
            </a:fld>
            <a:endParaRPr lang="en-US"/>
          </a:p>
        </p:txBody>
      </p:sp>
    </p:spTree>
    <p:extLst>
      <p:ext uri="{BB962C8B-B14F-4D97-AF65-F5344CB8AC3E}">
        <p14:creationId xmlns:p14="http://schemas.microsoft.com/office/powerpoint/2010/main" val="424394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Heaps’ law predicts that the number of new words will increase very rapidly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corpus is small and will continue to increase </a:t>
            </a:r>
            <a:r>
              <a:rPr lang="en-US" sz="1200" b="0" i="0" kern="1200" dirty="0" err="1">
                <a:solidFill>
                  <a:schemeClr val="tx1"/>
                </a:solidFill>
                <a:effectLst/>
                <a:latin typeface="+mn-lt"/>
                <a:ea typeface="+mn-ea"/>
                <a:cs typeface="+mn-cs"/>
              </a:rPr>
              <a:t>indefnitely</a:t>
            </a:r>
            <a:r>
              <a:rPr lang="en-US" sz="1200" b="0" i="0" kern="1200" dirty="0">
                <a:solidFill>
                  <a:schemeClr val="tx1"/>
                </a:solidFill>
                <a:effectLst/>
                <a:latin typeface="+mn-lt"/>
                <a:ea typeface="+mn-ea"/>
                <a:cs typeface="+mn-cs"/>
              </a:rPr>
              <a:t>, but at a slower rate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larger corpora</a:t>
            </a:r>
            <a:r>
              <a:rPr lang="en-US" dirty="0"/>
              <a:t> </a:t>
            </a:r>
            <a:endParaRPr lang="vi-VN" dirty="0" smtClean="0"/>
          </a:p>
          <a:p>
            <a:endParaRPr lang="vi-VN" dirty="0" smtClean="0"/>
          </a:p>
          <a:p>
            <a:r>
              <a:rPr lang="en-US" i="1" dirty="0" smtClean="0"/>
              <a:t>Heap’s Law</a:t>
            </a:r>
            <a:r>
              <a:rPr lang="en-US" dirty="0" smtClean="0"/>
              <a:t>. The above findings relate the frequency and relevance of words in a corpus</a:t>
            </a:r>
          </a:p>
          <a:p>
            <a:r>
              <a:rPr lang="en-US" dirty="0" smtClean="0"/>
              <a:t>The vocabulary size </a:t>
            </a:r>
            <a:r>
              <a:rPr lang="en-US" i="1" dirty="0" smtClean="0"/>
              <a:t>V </a:t>
            </a:r>
            <a:r>
              <a:rPr lang="en-US" dirty="0" smtClean="0"/>
              <a:t>can be computed as </a:t>
            </a:r>
            <a:br>
              <a:rPr lang="en-US" dirty="0" smtClean="0"/>
            </a:br>
            <a:r>
              <a:rPr lang="vi-VN" dirty="0" smtClean="0"/>
              <a:t>V = KN^Beta</a:t>
            </a:r>
            <a:endParaRPr lang="en-US" dirty="0" smtClean="0"/>
          </a:p>
          <a:p>
            <a:endParaRPr lang="en-US" dirty="0" smtClean="0"/>
          </a:p>
          <a:p>
            <a:pPr marL="0" indent="0">
              <a:buNone/>
            </a:pPr>
            <a:r>
              <a:rPr lang="en-US" dirty="0" smtClean="0"/>
              <a:t>where </a:t>
            </a:r>
            <a:r>
              <a:rPr lang="en-US" i="1" dirty="0" smtClean="0"/>
              <a:t>N</a:t>
            </a:r>
            <a:r>
              <a:rPr lang="en-US" dirty="0" smtClean="0"/>
              <a:t> is the size (in words) of the document collection, </a:t>
            </a:r>
            <a:r>
              <a:rPr lang="en-US" i="1" dirty="0" smtClean="0"/>
              <a:t>K</a:t>
            </a:r>
            <a:r>
              <a:rPr lang="en-US" dirty="0" smtClean="0"/>
              <a:t> is a constant (10-100) and </a:t>
            </a:r>
            <a:r>
              <a:rPr lang="vi-VN" dirty="0" smtClean="0"/>
              <a:t>0&lt; Beta &lt; 1 </a:t>
            </a:r>
            <a:r>
              <a:rPr lang="en-US" dirty="0" smtClean="0"/>
              <a:t>typically between 0.4 and 0.6</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14</a:t>
            </a:fld>
            <a:endParaRPr lang="en-US"/>
          </a:p>
        </p:txBody>
      </p:sp>
    </p:spTree>
    <p:extLst>
      <p:ext uri="{BB962C8B-B14F-4D97-AF65-F5344CB8AC3E}">
        <p14:creationId xmlns:p14="http://schemas.microsoft.com/office/powerpoint/2010/main" val="234129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15</a:t>
            </a:fld>
            <a:endParaRPr lang="en-US"/>
          </a:p>
        </p:txBody>
      </p:sp>
    </p:spTree>
    <p:extLst>
      <p:ext uri="{BB962C8B-B14F-4D97-AF65-F5344CB8AC3E}">
        <p14:creationId xmlns:p14="http://schemas.microsoft.com/office/powerpoint/2010/main" val="518330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cannot detect many plural relationships, like “century” and “centuries”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19</a:t>
            </a:fld>
            <a:endParaRPr lang="en-US"/>
          </a:p>
        </p:txBody>
      </p:sp>
    </p:spTree>
    <p:extLst>
      <p:ext uri="{BB962C8B-B14F-4D97-AF65-F5344CB8AC3E}">
        <p14:creationId xmlns:p14="http://schemas.microsoft.com/office/powerpoint/2010/main" val="333978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cannot detect many plural relationships, like “century” and “centuries”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20</a:t>
            </a:fld>
            <a:endParaRPr lang="en-US"/>
          </a:p>
        </p:txBody>
      </p:sp>
    </p:spTree>
    <p:extLst>
      <p:ext uri="{BB962C8B-B14F-4D97-AF65-F5344CB8AC3E}">
        <p14:creationId xmlns:p14="http://schemas.microsoft.com/office/powerpoint/2010/main" val="203070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we start by assuming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PageRank values for all pages are the same (1/3 in this case), then it is easy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 that we could perform multiple iterations of the calculation.</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29</a:t>
            </a:fld>
            <a:endParaRPr lang="en-US"/>
          </a:p>
        </p:txBody>
      </p:sp>
    </p:spTree>
    <p:extLst>
      <p:ext uri="{BB962C8B-B14F-4D97-AF65-F5344CB8AC3E}">
        <p14:creationId xmlns:p14="http://schemas.microsoft.com/office/powerpoint/2010/main" val="2863368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a:t>
            </a:r>
            <a:r>
              <a:rPr lang="en-US" i="1" dirty="0"/>
              <a:t>a </a:t>
            </a:r>
            <a:r>
              <a:rPr lang="en-US" dirty="0"/>
              <a:t>links to post </a:t>
            </a:r>
            <a:r>
              <a:rPr lang="en-US" i="1" dirty="0"/>
              <a:t>b</a:t>
            </a:r>
            <a:r>
              <a:rPr lang="en-US" dirty="0"/>
              <a:t>, and post </a:t>
            </a:r>
            <a:r>
              <a:rPr lang="en-US" i="1" dirty="0"/>
              <a:t>b </a:t>
            </a:r>
            <a:r>
              <a:rPr lang="en-US" dirty="0"/>
              <a:t>contains a trackback link to post </a:t>
            </a:r>
            <a:r>
              <a:rPr lang="en-US" i="1" dirty="0"/>
              <a:t>a</a:t>
            </a: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31</a:t>
            </a:fld>
            <a:endParaRPr lang="en-US"/>
          </a:p>
        </p:txBody>
      </p:sp>
    </p:spTree>
    <p:extLst>
      <p:ext uri="{BB962C8B-B14F-4D97-AF65-F5344CB8AC3E}">
        <p14:creationId xmlns:p14="http://schemas.microsoft.com/office/powerpoint/2010/main" val="115222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D991-6473-2E4C-9156-6F320CDD7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521EB10-DCF0-EA49-8205-3EAD3EAC0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B127284-E73A-E24A-947C-93DD2D338C38}"/>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5" name="Footer Placeholder 4">
            <a:extLst>
              <a:ext uri="{FF2B5EF4-FFF2-40B4-BE49-F238E27FC236}">
                <a16:creationId xmlns:a16="http://schemas.microsoft.com/office/drawing/2014/main" id="{A67241E3-D212-BB4B-95AE-66A59DB154C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2E4F746-EBFF-704B-8D3A-2493E461C1FF}"/>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98016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9F35-424F-F843-B7F4-33087900174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494112F-4E30-D54F-A201-A67887412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C0BC737-4748-0841-BA71-8C3A0C96514F}"/>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5" name="Footer Placeholder 4">
            <a:extLst>
              <a:ext uri="{FF2B5EF4-FFF2-40B4-BE49-F238E27FC236}">
                <a16:creationId xmlns:a16="http://schemas.microsoft.com/office/drawing/2014/main" id="{5729E8CB-5463-7E40-B1E7-19C89E65FEA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326E329-07E4-3447-98F7-4BE421EA46CE}"/>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47758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42AD3-1478-8042-B275-D83AD7692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87298E5-A394-464C-BB1D-801E9AC0C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08DADDD-034C-134E-B556-C60AB405672F}"/>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5" name="Footer Placeholder 4">
            <a:extLst>
              <a:ext uri="{FF2B5EF4-FFF2-40B4-BE49-F238E27FC236}">
                <a16:creationId xmlns:a16="http://schemas.microsoft.com/office/drawing/2014/main" id="{850567BC-F2D5-1242-8DE2-C1AA06F250C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DD5F5A1-49AF-0B45-B093-239A3739B442}"/>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5415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E0F-3E42-0F4A-9C5F-F99538A051C2}"/>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9A4A88E-8B78-774E-BC87-153A3B57E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DBD792D-C879-A740-BA8E-60BD0110E215}"/>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5" name="Footer Placeholder 4">
            <a:extLst>
              <a:ext uri="{FF2B5EF4-FFF2-40B4-BE49-F238E27FC236}">
                <a16:creationId xmlns:a16="http://schemas.microsoft.com/office/drawing/2014/main" id="{3CB41628-7821-5149-B629-5B2B21F683E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D9FA791-1EB5-744A-BF42-7391746A061A}"/>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73794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DF8F-A30B-C04D-8548-DC0B5EDA2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F39C27B-39C5-EB4F-AA65-B24A7C4EB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92281-76F7-C441-9FF6-E5612835A8DE}"/>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5" name="Footer Placeholder 4">
            <a:extLst>
              <a:ext uri="{FF2B5EF4-FFF2-40B4-BE49-F238E27FC236}">
                <a16:creationId xmlns:a16="http://schemas.microsoft.com/office/drawing/2014/main" id="{485052AD-7C1B-9044-B7A1-11938ED603A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51DD988-856D-1D49-85A7-89623DE3F5A8}"/>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36080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BE00-8E3B-2C41-AF98-B95AF652ACB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C6B22FE-E12B-C048-997B-E957097BF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D1E9A794-CE21-BB40-B78A-5B47610C8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FB0CA65-09FC-1147-8E9C-5420DDB11A8E}"/>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6" name="Footer Placeholder 5">
            <a:extLst>
              <a:ext uri="{FF2B5EF4-FFF2-40B4-BE49-F238E27FC236}">
                <a16:creationId xmlns:a16="http://schemas.microsoft.com/office/drawing/2014/main" id="{22F1C759-0990-F745-803F-FC5020A5D1C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E6872DC-DF54-EA44-A212-ED4A7ACF1B1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1232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D412-B364-854E-A90C-AF31FE98D14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B67A56A-7EF7-2347-9928-F471D2DB8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72823-DD35-DB4B-A07C-99EAE0772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6EFFA26-6C88-0546-A9CB-226095F64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D7141-7CB9-7445-969E-AF9294898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CE34DBF6-E634-8344-916E-3EE873B5588E}"/>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8" name="Footer Placeholder 7">
            <a:extLst>
              <a:ext uri="{FF2B5EF4-FFF2-40B4-BE49-F238E27FC236}">
                <a16:creationId xmlns:a16="http://schemas.microsoft.com/office/drawing/2014/main" id="{7F461B1C-CBAE-CD4F-A336-AEBCF964336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3B2A2542-F613-774F-B1F5-B5EF66F07C4B}"/>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83132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A1E4-5504-6E4D-A507-73E6FA2C8A8E}"/>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DF01BAE0-22FD-A54B-A0F8-727083E6E64C}"/>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4" name="Footer Placeholder 3">
            <a:extLst>
              <a:ext uri="{FF2B5EF4-FFF2-40B4-BE49-F238E27FC236}">
                <a16:creationId xmlns:a16="http://schemas.microsoft.com/office/drawing/2014/main" id="{5418E9B4-A518-104E-B5DA-79C180FF166A}"/>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AE46CAD-4545-A447-B805-D42A5AF086DE}"/>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63419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C86F5-376F-7244-B023-DCB5D0122057}"/>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3" name="Footer Placeholder 2">
            <a:extLst>
              <a:ext uri="{FF2B5EF4-FFF2-40B4-BE49-F238E27FC236}">
                <a16:creationId xmlns:a16="http://schemas.microsoft.com/office/drawing/2014/main" id="{9CEDC9B1-20DD-964C-8A63-78DE508806EF}"/>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C2FFFC64-7FF3-C54B-AB4D-BAA223E6726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391607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C57F-801B-A847-BF10-698E33227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2698D417-1009-B841-BD62-36E6353F3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D1B03C1B-3F32-4640-9287-CAB8052AD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13F87-EC6D-AF43-83A9-2287794A1E11}"/>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6" name="Footer Placeholder 5">
            <a:extLst>
              <a:ext uri="{FF2B5EF4-FFF2-40B4-BE49-F238E27FC236}">
                <a16:creationId xmlns:a16="http://schemas.microsoft.com/office/drawing/2014/main" id="{82E272B4-7290-454C-AAEC-6E3A9C8C2C4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8F84636-1774-B744-A97B-BE80AD96FF65}"/>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339632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03C9-67C2-8E4B-BC45-16E6DB176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E7731608-74A3-624E-856E-52824E10A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VN"/>
          </a:p>
        </p:txBody>
      </p:sp>
      <p:sp>
        <p:nvSpPr>
          <p:cNvPr id="4" name="Text Placeholder 3">
            <a:extLst>
              <a:ext uri="{FF2B5EF4-FFF2-40B4-BE49-F238E27FC236}">
                <a16:creationId xmlns:a16="http://schemas.microsoft.com/office/drawing/2014/main" id="{AD2CE72D-5283-CA44-87A1-A5171755E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ACFA0-434A-F043-8236-C2EC822A2E7F}"/>
              </a:ext>
            </a:extLst>
          </p:cNvPr>
          <p:cNvSpPr>
            <a:spLocks noGrp="1"/>
          </p:cNvSpPr>
          <p:nvPr>
            <p:ph type="dt" sz="half" idx="10"/>
          </p:nvPr>
        </p:nvSpPr>
        <p:spPr/>
        <p:txBody>
          <a:bodyPr/>
          <a:lstStyle/>
          <a:p>
            <a:fld id="{A224EADF-A7B2-014B-B525-77CA0446795D}" type="datetimeFigureOut">
              <a:rPr lang="en-VN" smtClean="0"/>
              <a:t>01/18/2025</a:t>
            </a:fld>
            <a:endParaRPr lang="en-VN"/>
          </a:p>
        </p:txBody>
      </p:sp>
      <p:sp>
        <p:nvSpPr>
          <p:cNvPr id="6" name="Footer Placeholder 5">
            <a:extLst>
              <a:ext uri="{FF2B5EF4-FFF2-40B4-BE49-F238E27FC236}">
                <a16:creationId xmlns:a16="http://schemas.microsoft.com/office/drawing/2014/main" id="{68FD5B08-1C1B-1546-B05C-C4157E7C914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189201B-E41F-1D4D-BD53-178D3C42E24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39258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D8A0B-D780-E443-8944-500093B79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dirty="0"/>
          </a:p>
        </p:txBody>
      </p:sp>
      <p:sp>
        <p:nvSpPr>
          <p:cNvPr id="3" name="Text Placeholder 2">
            <a:extLst>
              <a:ext uri="{FF2B5EF4-FFF2-40B4-BE49-F238E27FC236}">
                <a16:creationId xmlns:a16="http://schemas.microsoft.com/office/drawing/2014/main" id="{32D1B6DD-6E0B-364A-AF4F-FE31C0E30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Date Placeholder 3">
            <a:extLst>
              <a:ext uri="{FF2B5EF4-FFF2-40B4-BE49-F238E27FC236}">
                <a16:creationId xmlns:a16="http://schemas.microsoft.com/office/drawing/2014/main" id="{787E2EE1-E80E-AB4C-A385-DF7A26849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4EADF-A7B2-014B-B525-77CA0446795D}" type="datetimeFigureOut">
              <a:rPr lang="en-VN" smtClean="0"/>
              <a:t>01/18/2025</a:t>
            </a:fld>
            <a:endParaRPr lang="en-VN"/>
          </a:p>
        </p:txBody>
      </p:sp>
      <p:sp>
        <p:nvSpPr>
          <p:cNvPr id="5" name="Footer Placeholder 4">
            <a:extLst>
              <a:ext uri="{FF2B5EF4-FFF2-40B4-BE49-F238E27FC236}">
                <a16:creationId xmlns:a16="http://schemas.microsoft.com/office/drawing/2014/main" id="{00140988-8033-ED48-B333-96C8FC563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EEC963D-F7D9-764A-B5D7-59B735161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0BF58-377D-294C-94E9-1796C39CACB8}" type="slidenum">
              <a:rPr lang="en-VN" smtClean="0"/>
              <a:t>‹#›</a:t>
            </a:fld>
            <a:endParaRPr lang="en-VN"/>
          </a:p>
        </p:txBody>
      </p:sp>
    </p:spTree>
    <p:extLst>
      <p:ext uri="{BB962C8B-B14F-4D97-AF65-F5344CB8AC3E}">
        <p14:creationId xmlns:p14="http://schemas.microsoft.com/office/powerpoint/2010/main" val="228015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2.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8.xml"/><Relationship Id="rId7" Type="http://schemas.openxmlformats.org/officeDocument/2006/relationships/image" Target="../media/image20.png"/><Relationship Id="rId12" Type="http://schemas.openxmlformats.org/officeDocument/2006/relationships/image" Target="../media/image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6.xml"/><Relationship Id="rId11" Type="http://schemas.openxmlformats.org/officeDocument/2006/relationships/image" Target="../media/image24.png"/><Relationship Id="rId5" Type="http://schemas.openxmlformats.org/officeDocument/2006/relationships/slideLayout" Target="../slideLayouts/slideLayout2.xml"/><Relationship Id="rId10" Type="http://schemas.openxmlformats.org/officeDocument/2006/relationships/image" Target="../media/image23.png"/><Relationship Id="rId4" Type="http://schemas.openxmlformats.org/officeDocument/2006/relationships/tags" Target="../tags/tag9.xml"/><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7E86-17AF-C844-A7E4-195315097138}"/>
              </a:ext>
            </a:extLst>
          </p:cNvPr>
          <p:cNvSpPr>
            <a:spLocks noGrp="1"/>
          </p:cNvSpPr>
          <p:nvPr>
            <p:ph type="ctrTitle"/>
          </p:nvPr>
        </p:nvSpPr>
        <p:spPr/>
        <p:txBody>
          <a:bodyPr/>
          <a:lstStyle/>
          <a:p>
            <a:r>
              <a:rPr lang="en-US" dirty="0"/>
              <a:t>Chapter 4</a:t>
            </a:r>
            <a:br>
              <a:rPr lang="en-US" dirty="0"/>
            </a:br>
            <a:r>
              <a:rPr lang="en-US"/>
              <a:t>Text Processing</a:t>
            </a:r>
            <a:endParaRPr lang="en-VN" dirty="0"/>
          </a:p>
        </p:txBody>
      </p:sp>
      <p:sp>
        <p:nvSpPr>
          <p:cNvPr id="3" name="Subtitle 2">
            <a:extLst>
              <a:ext uri="{FF2B5EF4-FFF2-40B4-BE49-F238E27FC236}">
                <a16:creationId xmlns:a16="http://schemas.microsoft.com/office/drawing/2014/main" id="{08273FE8-C94E-9245-AEE6-7D3786EBDEAE}"/>
              </a:ext>
            </a:extLst>
          </p:cNvPr>
          <p:cNvSpPr>
            <a:spLocks noGrp="1"/>
          </p:cNvSpPr>
          <p:nvPr>
            <p:ph type="subTitle" idx="1"/>
          </p:nvPr>
        </p:nvSpPr>
        <p:spPr/>
        <p:txBody>
          <a:bodyPr/>
          <a:lstStyle/>
          <a:p>
            <a:r>
              <a:rPr lang="en-US"/>
              <a:t>SEG301m</a:t>
            </a:r>
            <a:endParaRPr lang="en-VN"/>
          </a:p>
        </p:txBody>
      </p:sp>
      <p:pic>
        <p:nvPicPr>
          <p:cNvPr id="4" name="Picture 4">
            <a:extLst>
              <a:ext uri="{FF2B5EF4-FFF2-40B4-BE49-F238E27FC236}">
                <a16:creationId xmlns:a16="http://schemas.microsoft.com/office/drawing/2014/main" id="{4BE38F9C-D20F-5368-7694-B3C1E8561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299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3450" y="1905794"/>
            <a:ext cx="10325100" cy="4191000"/>
          </a:xfrm>
          <a:prstGeom prst="rect">
            <a:avLst/>
          </a:prstGeom>
        </p:spPr>
      </p:pic>
      <p:sp>
        <p:nvSpPr>
          <p:cNvPr id="5" name="Title 1"/>
          <p:cNvSpPr>
            <a:spLocks noGrp="1"/>
          </p:cNvSpPr>
          <p:nvPr>
            <p:ph type="title"/>
          </p:nvPr>
        </p:nvSpPr>
        <p:spPr/>
        <p:txBody>
          <a:bodyPr/>
          <a:lstStyle/>
          <a:p>
            <a:r>
              <a:rPr lang="en-US" dirty="0"/>
              <a:t>4.2 Text statistics</a:t>
            </a:r>
          </a:p>
        </p:txBody>
      </p:sp>
    </p:spTree>
    <p:extLst>
      <p:ext uri="{BB962C8B-B14F-4D97-AF65-F5344CB8AC3E}">
        <p14:creationId xmlns:p14="http://schemas.microsoft.com/office/powerpoint/2010/main" val="418182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Text statistics</a:t>
            </a:r>
          </a:p>
        </p:txBody>
      </p:sp>
      <p:sp>
        <p:nvSpPr>
          <p:cNvPr id="3" name="Content Placeholder 2"/>
          <p:cNvSpPr>
            <a:spLocks noGrp="1"/>
          </p:cNvSpPr>
          <p:nvPr>
            <p:ph idx="1"/>
          </p:nvPr>
        </p:nvSpPr>
        <p:spPr/>
        <p:txBody>
          <a:bodyPr>
            <a:normAutofit/>
          </a:bodyPr>
          <a:lstStyle/>
          <a:p>
            <a:r>
              <a:rPr lang="en-US" i="1" dirty="0" err="1"/>
              <a:t>Zipf</a:t>
            </a:r>
            <a:r>
              <a:rPr lang="en-US" i="1" dirty="0"/>
              <a:t> ’s law</a:t>
            </a:r>
            <a:r>
              <a:rPr lang="en-US" dirty="0"/>
              <a:t>: the frequency of the </a:t>
            </a:r>
            <a:r>
              <a:rPr lang="en-US" i="1" dirty="0" err="1"/>
              <a:t>r</a:t>
            </a:r>
            <a:r>
              <a:rPr lang="en-US" dirty="0" err="1"/>
              <a:t>th</a:t>
            </a:r>
            <a:r>
              <a:rPr lang="en-US" dirty="0"/>
              <a:t> most common word is inversely proportional to </a:t>
            </a:r>
            <a:r>
              <a:rPr lang="en-US" i="1" dirty="0"/>
              <a:t>r </a:t>
            </a:r>
            <a:r>
              <a:rPr lang="en-US" dirty="0"/>
              <a:t>or, alternatively, the </a:t>
            </a:r>
            <a:r>
              <a:rPr lang="en-US" i="1" dirty="0"/>
              <a:t>rank </a:t>
            </a:r>
            <a:r>
              <a:rPr lang="en-US" dirty="0"/>
              <a:t>of a word times its frequency (</a:t>
            </a:r>
            <a:r>
              <a:rPr lang="en-US" i="1" dirty="0"/>
              <a:t>f</a:t>
            </a:r>
            <a:r>
              <a:rPr lang="en-US" dirty="0"/>
              <a:t>) is approximately a constant (</a:t>
            </a:r>
            <a:r>
              <a:rPr lang="en-US" i="1" dirty="0"/>
              <a:t>k</a:t>
            </a:r>
            <a:r>
              <a:rPr lang="en-US" dirty="0"/>
              <a:t>) </a:t>
            </a:r>
          </a:p>
          <a:p>
            <a:endParaRPr lang="en-US" dirty="0"/>
          </a:p>
          <a:p>
            <a:r>
              <a:rPr lang="en-US" dirty="0"/>
              <a:t>The probability of occurrence for the </a:t>
            </a:r>
            <a:r>
              <a:rPr lang="en-US" i="1" dirty="0" err="1"/>
              <a:t>r</a:t>
            </a:r>
            <a:r>
              <a:rPr lang="en-US" dirty="0" err="1"/>
              <a:t>th</a:t>
            </a:r>
            <a:r>
              <a:rPr lang="en-US" dirty="0"/>
              <a:t> ranked word is decided by</a:t>
            </a:r>
          </a:p>
          <a:p>
            <a:endParaRPr lang="en-US" dirty="0"/>
          </a:p>
          <a:p>
            <a:pPr marL="0" indent="0">
              <a:buNone/>
            </a:pPr>
            <a:r>
              <a:rPr lang="en-US" dirty="0"/>
              <a:t>where </a:t>
            </a:r>
            <a:r>
              <a:rPr lang="en-US" i="1" dirty="0"/>
              <a:t>c</a:t>
            </a:r>
            <a:r>
              <a:rPr lang="en-US" dirty="0"/>
              <a:t> is a constant (For English,              )</a:t>
            </a:r>
            <a:br>
              <a:rPr lang="en-US" dirty="0"/>
            </a:br>
            <a:r>
              <a:rPr lang="en-US" dirty="0"/>
              <a:t/>
            </a:r>
            <a:br>
              <a:rPr lang="en-US" dirty="0"/>
            </a:br>
            <a:endParaRPr lang="en-US" dirty="0"/>
          </a:p>
        </p:txBody>
      </p:sp>
      <p:pic>
        <p:nvPicPr>
          <p:cNvPr id="4" name="Picture 3" descr="\documentclass{article}&#10;\usepackage{amsmath}&#10;\usepackage{amssymb}&#10;\usepackage{xcolor}&#10;\DeclareMathOperator{\tr}{Tr}&#10;\newcommand{\rtext}[1]{{\color{red}#1}}&#10;\newcommand{\vect}[1]{\boldsymbol{#1}}&#10;\newcommand{\matr}[1]{\boldsymbol{#1}}&#10;\newcommand{\gset}[1]{\mathbb{#1}}&#10;\pagestyle{empty}&#10;&#10;\begin{document}&#10;\begin{equation*}&#10;r \cdot f = k&#10;\end{equation*}&#10;&#10;&#10;\end{document}" title="IguanaTex Bitmap Display"/>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230949" y="3284582"/>
            <a:ext cx="1098971" cy="276114"/>
          </a:xfrm>
          <a:prstGeom prst="rect">
            <a:avLst/>
          </a:prstGeom>
        </p:spPr>
      </p:pic>
      <p:pic>
        <p:nvPicPr>
          <p:cNvPr id="5" name="Picture 4" descr="\documentclass{article}&#10;\usepackage{amsmath}&#10;\usepackage{amssymb}&#10;\usepackage{xcolor}&#10;\DeclareMathOperator{\tr}{Tr}&#10;\newcommand{\rtext}[1]{{\color{red}#1}}&#10;\newcommand{\vect}[1]{\boldsymbol{#1}}&#10;\newcommand{\matr}[1]{\boldsymbol{#1}}&#10;\newcommand{\gset}[1]{\mathbb{#1}}&#10;\pagestyle{empty}&#10;&#10;\begin{document}&#10;\begin{equation*}&#10;r \cdot P_r = c&#10;\end{equation*}&#10;&#10;&#10;\end{document}" title="IguanaTex Bitmap Display"/>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066834" y="4258784"/>
            <a:ext cx="1427200" cy="296533"/>
          </a:xfrm>
          <a:prstGeom prst="rect">
            <a:avLst/>
          </a:prstGeom>
        </p:spPr>
      </p:pic>
      <p:pic>
        <p:nvPicPr>
          <p:cNvPr id="6" name="Picture 5" descr="\documentclass{article}&#10;\usepackage{amsmath}&#10;\usepackage{amssymb}&#10;\usepackage{xcolor}&#10;\DeclareMathOperator{\tr}{Tr}&#10;\newcommand{\rtext}[1]{{\color{red}#1}}&#10;\newcommand{\vect}[1]{\boldsymbol{#1}}&#10;\newcommand{\matr}[1]{\boldsymbol{#1}}&#10;\newcommand{\gset}[1]{\mathbb{#1}}&#10;\pagestyle{empty}&#10;&#10;\begin{document}&#10;\begin{equation*}&#10;c \approx 0.1&#10;\end{equation*}&#10;&#10;&#10;\end{document}" title="IguanaTex Bitmap Display"/>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975634" y="4743443"/>
            <a:ext cx="1036800" cy="243200"/>
          </a:xfrm>
          <a:prstGeom prst="rect">
            <a:avLst/>
          </a:prstGeom>
        </p:spPr>
      </p:pic>
      <p:pic>
        <p:nvPicPr>
          <p:cNvPr id="7" name="Picture 4">
            <a:extLst>
              <a:ext uri="{FF2B5EF4-FFF2-40B4-BE49-F238E27FC236}">
                <a16:creationId xmlns:a16="http://schemas.microsoft.com/office/drawing/2014/main" id="{66576FEF-5777-1DFB-85B0-2A9B00D3413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28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Text statistics</a:t>
            </a:r>
          </a:p>
        </p:txBody>
      </p:sp>
      <p:sp>
        <p:nvSpPr>
          <p:cNvPr id="3" name="Content Placeholder 2"/>
          <p:cNvSpPr>
            <a:spLocks noGrp="1"/>
          </p:cNvSpPr>
          <p:nvPr>
            <p:ph idx="1"/>
          </p:nvPr>
        </p:nvSpPr>
        <p:spPr>
          <a:xfrm>
            <a:off x="838200" y="1825625"/>
            <a:ext cx="4791891" cy="4351338"/>
          </a:xfrm>
        </p:spPr>
        <p:txBody>
          <a:bodyPr>
            <a:normAutofit/>
          </a:bodyPr>
          <a:lstStyle/>
          <a:p>
            <a:r>
              <a:rPr lang="en-US" dirty="0"/>
              <a:t>Most frequent 50 words from AP89 collection </a:t>
            </a:r>
          </a:p>
          <a:p>
            <a:endParaRPr lang="en-US" dirty="0"/>
          </a:p>
          <a:p>
            <a:endParaRPr lang="en-US" dirty="0"/>
          </a:p>
          <a:p>
            <a:endParaRPr lang="en-US" dirty="0"/>
          </a:p>
          <a:p>
            <a:r>
              <a:rPr lang="en-US" dirty="0"/>
              <a:t>Low frequency words </a:t>
            </a:r>
          </a:p>
        </p:txBody>
      </p:sp>
      <p:pic>
        <p:nvPicPr>
          <p:cNvPr id="7" name="Picture 6"/>
          <p:cNvPicPr>
            <a:picLocks noChangeAspect="1"/>
          </p:cNvPicPr>
          <p:nvPr/>
        </p:nvPicPr>
        <p:blipFill>
          <a:blip r:embed="rId2"/>
          <a:stretch>
            <a:fillRect/>
          </a:stretch>
        </p:blipFill>
        <p:spPr>
          <a:xfrm>
            <a:off x="5847465" y="0"/>
            <a:ext cx="6344535" cy="6839905"/>
          </a:xfrm>
          <a:prstGeom prst="rect">
            <a:avLst/>
          </a:prstGeom>
        </p:spPr>
      </p:pic>
      <p:pic>
        <p:nvPicPr>
          <p:cNvPr id="8" name="Picture 7"/>
          <p:cNvPicPr>
            <a:picLocks noChangeAspect="1"/>
          </p:cNvPicPr>
          <p:nvPr/>
        </p:nvPicPr>
        <p:blipFill>
          <a:blip r:embed="rId3"/>
          <a:stretch>
            <a:fillRect/>
          </a:stretch>
        </p:blipFill>
        <p:spPr>
          <a:xfrm>
            <a:off x="838200" y="4767066"/>
            <a:ext cx="4267796" cy="1409897"/>
          </a:xfrm>
          <a:prstGeom prst="rect">
            <a:avLst/>
          </a:prstGeom>
        </p:spPr>
      </p:pic>
      <p:pic>
        <p:nvPicPr>
          <p:cNvPr id="4" name="Picture 4">
            <a:extLst>
              <a:ext uri="{FF2B5EF4-FFF2-40B4-BE49-F238E27FC236}">
                <a16:creationId xmlns:a16="http://schemas.microsoft.com/office/drawing/2014/main" id="{996FD262-7784-44B3-F1BC-29CA6DFFB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31100" y="6142517"/>
            <a:ext cx="5223465" cy="646331"/>
          </a:xfrm>
          <a:prstGeom prst="rect">
            <a:avLst/>
          </a:prstGeom>
        </p:spPr>
        <p:txBody>
          <a:bodyPr wrap="square">
            <a:spAutoFit/>
          </a:bodyPr>
          <a:lstStyle/>
          <a:p>
            <a:r>
              <a:rPr lang="en-US" dirty="0" err="1"/>
              <a:t>Từ</a:t>
            </a:r>
            <a:r>
              <a:rPr lang="en-US" dirty="0"/>
              <a:t> "hazmat" </a:t>
            </a:r>
            <a:r>
              <a:rPr lang="en-US" dirty="0" err="1"/>
              <a:t>là</a:t>
            </a:r>
            <a:r>
              <a:rPr lang="en-US" dirty="0"/>
              <a:t> </a:t>
            </a:r>
            <a:r>
              <a:rPr lang="en-US" dirty="0" err="1"/>
              <a:t>từ</a:t>
            </a:r>
            <a:r>
              <a:rPr lang="en-US" dirty="0"/>
              <a:t> </a:t>
            </a:r>
            <a:r>
              <a:rPr lang="en-US" dirty="0" err="1"/>
              <a:t>viết</a:t>
            </a:r>
            <a:r>
              <a:rPr lang="en-US" dirty="0"/>
              <a:t> </a:t>
            </a:r>
            <a:r>
              <a:rPr lang="en-US" dirty="0" err="1"/>
              <a:t>tắt</a:t>
            </a:r>
            <a:r>
              <a:rPr lang="en-US" dirty="0"/>
              <a:t> </a:t>
            </a:r>
            <a:r>
              <a:rPr lang="en-US" dirty="0" err="1"/>
              <a:t>của</a:t>
            </a:r>
            <a:r>
              <a:rPr lang="en-US" dirty="0"/>
              <a:t> "hazardous material" (</a:t>
            </a:r>
            <a:r>
              <a:rPr lang="en-US" dirty="0" err="1"/>
              <a:t>vật</a:t>
            </a:r>
            <a:r>
              <a:rPr lang="en-US" dirty="0"/>
              <a:t> </a:t>
            </a:r>
            <a:r>
              <a:rPr lang="en-US" dirty="0" err="1"/>
              <a:t>liệu</a:t>
            </a:r>
            <a:r>
              <a:rPr lang="en-US" dirty="0"/>
              <a:t> </a:t>
            </a:r>
            <a:r>
              <a:rPr lang="en-US" dirty="0" err="1"/>
              <a:t>nguy</a:t>
            </a:r>
            <a:r>
              <a:rPr lang="en-US" dirty="0"/>
              <a:t> </a:t>
            </a:r>
            <a:r>
              <a:rPr lang="en-US" dirty="0" err="1"/>
              <a:t>hiểm</a:t>
            </a:r>
            <a:r>
              <a:rPr lang="en-US" dirty="0"/>
              <a:t>)</a:t>
            </a:r>
          </a:p>
        </p:txBody>
      </p:sp>
    </p:spTree>
    <p:extLst>
      <p:ext uri="{BB962C8B-B14F-4D97-AF65-F5344CB8AC3E}">
        <p14:creationId xmlns:p14="http://schemas.microsoft.com/office/powerpoint/2010/main" val="178953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Text statistics</a:t>
            </a:r>
          </a:p>
        </p:txBody>
      </p:sp>
      <p:pic>
        <p:nvPicPr>
          <p:cNvPr id="4" name="Content Placeholder 3"/>
          <p:cNvPicPr>
            <a:picLocks noGrp="1" noChangeAspect="1"/>
          </p:cNvPicPr>
          <p:nvPr>
            <p:ph idx="1"/>
          </p:nvPr>
        </p:nvPicPr>
        <p:blipFill>
          <a:blip r:embed="rId2"/>
          <a:stretch>
            <a:fillRect/>
          </a:stretch>
        </p:blipFill>
        <p:spPr>
          <a:xfrm>
            <a:off x="3200400" y="2563019"/>
            <a:ext cx="5791200" cy="2876550"/>
          </a:xfrm>
          <a:prstGeom prst="rect">
            <a:avLst/>
          </a:prstGeom>
        </p:spPr>
      </p:pic>
    </p:spTree>
    <p:extLst>
      <p:ext uri="{BB962C8B-B14F-4D97-AF65-F5344CB8AC3E}">
        <p14:creationId xmlns:p14="http://schemas.microsoft.com/office/powerpoint/2010/main" val="338605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Text statistics: Vocabulary Growth</a:t>
            </a:r>
          </a:p>
        </p:txBody>
      </p:sp>
      <p:sp>
        <p:nvSpPr>
          <p:cNvPr id="3" name="Content Placeholder 2"/>
          <p:cNvSpPr>
            <a:spLocks noGrp="1"/>
          </p:cNvSpPr>
          <p:nvPr>
            <p:ph idx="1"/>
          </p:nvPr>
        </p:nvSpPr>
        <p:spPr/>
        <p:txBody>
          <a:bodyPr>
            <a:normAutofit/>
          </a:bodyPr>
          <a:lstStyle/>
          <a:p>
            <a:r>
              <a:rPr lang="en-US" i="1" dirty="0"/>
              <a:t>Heap’s Law</a:t>
            </a:r>
            <a:r>
              <a:rPr lang="en-US" dirty="0"/>
              <a:t>. The above findings relate the frequency and relevance of words in a corpus</a:t>
            </a:r>
          </a:p>
          <a:p>
            <a:r>
              <a:rPr lang="en-US" dirty="0"/>
              <a:t>The vocabulary size </a:t>
            </a:r>
            <a:r>
              <a:rPr lang="en-US" i="1" dirty="0"/>
              <a:t>V </a:t>
            </a:r>
            <a:r>
              <a:rPr lang="en-US" dirty="0"/>
              <a:t>can be computed as </a:t>
            </a:r>
            <a:br>
              <a:rPr lang="en-US" dirty="0"/>
            </a:br>
            <a:endParaRPr lang="en-US" dirty="0"/>
          </a:p>
          <a:p>
            <a:endParaRPr lang="en-US" dirty="0"/>
          </a:p>
          <a:p>
            <a:pPr marL="0" indent="0">
              <a:buNone/>
            </a:pPr>
            <a:r>
              <a:rPr lang="en-US" dirty="0"/>
              <a:t>where </a:t>
            </a:r>
            <a:r>
              <a:rPr lang="en-US" i="1" dirty="0"/>
              <a:t>N</a:t>
            </a:r>
            <a:r>
              <a:rPr lang="en-US" dirty="0"/>
              <a:t> is the size (in words) of the document collection, </a:t>
            </a:r>
            <a:r>
              <a:rPr lang="en-US" i="1" dirty="0"/>
              <a:t>K</a:t>
            </a:r>
            <a:r>
              <a:rPr lang="en-US" dirty="0"/>
              <a:t> is a constant (10-100) and                      typically between 0.4 and 0.6</a:t>
            </a:r>
            <a:br>
              <a:rPr lang="en-US" dirty="0"/>
            </a:br>
            <a:r>
              <a:rPr lang="en-US" dirty="0"/>
              <a:t/>
            </a:r>
            <a:br>
              <a:rPr lang="en-US" dirty="0"/>
            </a:br>
            <a:endParaRPr lang="en-US" dirty="0"/>
          </a:p>
        </p:txBody>
      </p:sp>
      <p:pic>
        <p:nvPicPr>
          <p:cNvPr id="7" name="Picture 6" descr="\documentclass{article}&#10;\usepackage{amsmath}&#10;\usepackage{amssymb}&#10;\usepackage{xcolor}&#10;\DeclareMathOperator{\tr}{Tr}&#10;\newcommand{\rtext}[1]{{\color{red}#1}}&#10;\newcommand{\vect}[1]{\boldsymbol{#1}}&#10;\newcommand{\matr}[1]{\boldsymbol{#1}}&#10;\newcommand{\gset}[1]{\mathbb{#1}}&#10;\pagestyle{empty}&#10;&#10;\begin{document}&#10;\begin{equation*}&#10;V = KN^\beta&#10;\end{equation*}&#10;&#10;&#10;\end{document}" title="IguanaTex Bitmap Display"/>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549333" y="3389086"/>
            <a:ext cx="1546667" cy="332800"/>
          </a:xfrm>
          <a:prstGeom prst="rect">
            <a:avLst/>
          </a:prstGeom>
        </p:spPr>
      </p:pic>
      <p:pic>
        <p:nvPicPr>
          <p:cNvPr id="8" name="Picture 7" descr="\documentclass{article}&#10;\usepackage{amsmath}&#10;\usepackage{amssymb}&#10;\usepackage{xcolor}&#10;\DeclareMathOperator{\tr}{Tr}&#10;\newcommand{\rtext}[1]{{\color{red}#1}}&#10;\newcommand{\vect}[1]{\boldsymbol{#1}}&#10;\newcommand{\matr}[1]{\boldsymbol{#1}}&#10;\newcommand{\gset}[1]{\mathbb{#1}}&#10;\pagestyle{empty}&#10;&#10;\begin{document}&#10;\begin{equation*}&#10;0&lt;\beta&lt; 1&#10;\end{equation*}&#10;&#10;&#10;\end{document}" title="IguanaTex Bitmap Display"/>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368801" y="4629424"/>
            <a:ext cx="1476267" cy="320000"/>
          </a:xfrm>
          <a:prstGeom prst="rect">
            <a:avLst/>
          </a:prstGeom>
        </p:spPr>
      </p:pic>
      <p:pic>
        <p:nvPicPr>
          <p:cNvPr id="4" name="Picture 4">
            <a:extLst>
              <a:ext uri="{FF2B5EF4-FFF2-40B4-BE49-F238E27FC236}">
                <a16:creationId xmlns:a16="http://schemas.microsoft.com/office/drawing/2014/main" id="{48A06C6C-7B2A-9D8A-69E8-2EE13E92467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06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b="8892"/>
          <a:stretch/>
        </p:blipFill>
        <p:spPr>
          <a:xfrm>
            <a:off x="1438718" y="230464"/>
            <a:ext cx="9505950" cy="2534001"/>
          </a:xfrm>
          <a:prstGeom prst="rect">
            <a:avLst/>
          </a:prstGeom>
        </p:spPr>
      </p:pic>
      <p:pic>
        <p:nvPicPr>
          <p:cNvPr id="5" name="Picture 4"/>
          <p:cNvPicPr>
            <a:picLocks noChangeAspect="1"/>
          </p:cNvPicPr>
          <p:nvPr/>
        </p:nvPicPr>
        <p:blipFill>
          <a:blip r:embed="rId4"/>
          <a:stretch>
            <a:fillRect/>
          </a:stretch>
        </p:blipFill>
        <p:spPr>
          <a:xfrm>
            <a:off x="1247332" y="2865474"/>
            <a:ext cx="9210675" cy="2952750"/>
          </a:xfrm>
          <a:prstGeom prst="rect">
            <a:avLst/>
          </a:prstGeom>
        </p:spPr>
      </p:pic>
      <p:sp>
        <p:nvSpPr>
          <p:cNvPr id="6" name="TextBox 5"/>
          <p:cNvSpPr txBox="1"/>
          <p:nvPr/>
        </p:nvSpPr>
        <p:spPr>
          <a:xfrm>
            <a:off x="1438718" y="5918106"/>
            <a:ext cx="3888194" cy="369332"/>
          </a:xfrm>
          <a:prstGeom prst="rect">
            <a:avLst/>
          </a:prstGeom>
          <a:noFill/>
        </p:spPr>
        <p:txBody>
          <a:bodyPr wrap="square" rtlCol="0">
            <a:spAutoFit/>
          </a:bodyPr>
          <a:lstStyle/>
          <a:p>
            <a:r>
              <a:rPr lang="en-US" dirty="0" smtClean="0"/>
              <a:t>log(V</a:t>
            </a:r>
            <a:r>
              <a:rPr lang="en-US" dirty="0"/>
              <a:t>)=log(K)+</a:t>
            </a:r>
            <a:r>
              <a:rPr lang="el-GR" dirty="0"/>
              <a:t>β⋅</a:t>
            </a:r>
            <a:r>
              <a:rPr lang="en-US" dirty="0"/>
              <a:t>log(N)</a:t>
            </a:r>
          </a:p>
        </p:txBody>
      </p:sp>
      <p:sp>
        <p:nvSpPr>
          <p:cNvPr id="7" name="Rectangle 6"/>
          <p:cNvSpPr/>
          <p:nvPr/>
        </p:nvSpPr>
        <p:spPr>
          <a:xfrm>
            <a:off x="4983126" y="5918106"/>
            <a:ext cx="6096000" cy="369332"/>
          </a:xfrm>
          <a:prstGeom prst="rect">
            <a:avLst/>
          </a:prstGeom>
        </p:spPr>
        <p:txBody>
          <a:bodyPr>
            <a:spAutoFit/>
          </a:bodyPr>
          <a:lstStyle/>
          <a:p>
            <a:r>
              <a:rPr lang="en-US" dirty="0" smtClean="0"/>
              <a:t>log(K)</a:t>
            </a:r>
            <a:r>
              <a:rPr lang="vi-VN" dirty="0" smtClean="0"/>
              <a:t>=0.429; </a:t>
            </a:r>
            <a:r>
              <a:rPr lang="en-US" dirty="0" smtClean="0"/>
              <a:t>β</a:t>
            </a:r>
            <a:r>
              <a:rPr lang="vi-VN" dirty="0" smtClean="0"/>
              <a:t>= 0.647</a:t>
            </a:r>
            <a:endParaRPr lang="en-US" dirty="0"/>
          </a:p>
        </p:txBody>
      </p:sp>
    </p:spTree>
    <p:extLst>
      <p:ext uri="{BB962C8B-B14F-4D97-AF65-F5344CB8AC3E}">
        <p14:creationId xmlns:p14="http://schemas.microsoft.com/office/powerpoint/2010/main" val="9012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Tokenizing</a:t>
            </a:r>
          </a:p>
        </p:txBody>
      </p:sp>
      <p:sp>
        <p:nvSpPr>
          <p:cNvPr id="3" name="Content Placeholder 2"/>
          <p:cNvSpPr>
            <a:spLocks noGrp="1"/>
          </p:cNvSpPr>
          <p:nvPr>
            <p:ph idx="1"/>
          </p:nvPr>
        </p:nvSpPr>
        <p:spPr/>
        <p:txBody>
          <a:bodyPr/>
          <a:lstStyle/>
          <a:p>
            <a:r>
              <a:rPr lang="en-US" dirty="0"/>
              <a:t>Tokenizing is the process of forming words from the sequence of characters in a document</a:t>
            </a:r>
          </a:p>
        </p:txBody>
      </p:sp>
      <p:pic>
        <p:nvPicPr>
          <p:cNvPr id="4" name="Picture 3"/>
          <p:cNvPicPr>
            <a:picLocks noChangeAspect="1"/>
          </p:cNvPicPr>
          <p:nvPr/>
        </p:nvPicPr>
        <p:blipFill>
          <a:blip r:embed="rId2"/>
          <a:stretch>
            <a:fillRect/>
          </a:stretch>
        </p:blipFill>
        <p:spPr>
          <a:xfrm>
            <a:off x="2990416" y="3066998"/>
            <a:ext cx="6211167" cy="362001"/>
          </a:xfrm>
          <a:prstGeom prst="rect">
            <a:avLst/>
          </a:prstGeom>
        </p:spPr>
      </p:pic>
      <p:pic>
        <p:nvPicPr>
          <p:cNvPr id="5" name="Picture 4"/>
          <p:cNvPicPr>
            <a:picLocks noChangeAspect="1"/>
          </p:cNvPicPr>
          <p:nvPr/>
        </p:nvPicPr>
        <p:blipFill>
          <a:blip r:embed="rId3"/>
          <a:stretch>
            <a:fillRect/>
          </a:stretch>
        </p:blipFill>
        <p:spPr>
          <a:xfrm>
            <a:off x="3471495" y="4631508"/>
            <a:ext cx="5249008" cy="304843"/>
          </a:xfrm>
          <a:prstGeom prst="rect">
            <a:avLst/>
          </a:prstGeom>
        </p:spPr>
      </p:pic>
      <p:sp>
        <p:nvSpPr>
          <p:cNvPr id="6" name="Down Arrow 5"/>
          <p:cNvSpPr/>
          <p:nvPr/>
        </p:nvSpPr>
        <p:spPr>
          <a:xfrm>
            <a:off x="5810250" y="3592104"/>
            <a:ext cx="628650" cy="914401"/>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4">
            <a:extLst>
              <a:ext uri="{FF2B5EF4-FFF2-40B4-BE49-F238E27FC236}">
                <a16:creationId xmlns:a16="http://schemas.microsoft.com/office/drawing/2014/main" id="{BF16B82E-D8A9-6EB4-4AE2-F751893326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57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Tokenizing</a:t>
            </a:r>
          </a:p>
        </p:txBody>
      </p:sp>
      <p:sp>
        <p:nvSpPr>
          <p:cNvPr id="3" name="Content Placeholder 2"/>
          <p:cNvSpPr>
            <a:spLocks noGrp="1"/>
          </p:cNvSpPr>
          <p:nvPr>
            <p:ph idx="1"/>
          </p:nvPr>
        </p:nvSpPr>
        <p:spPr/>
        <p:txBody>
          <a:bodyPr/>
          <a:lstStyle/>
          <a:p>
            <a:r>
              <a:rPr lang="en-US" dirty="0"/>
              <a:t>Issues?</a:t>
            </a:r>
          </a:p>
          <a:p>
            <a:pPr lvl="1"/>
            <a:r>
              <a:rPr lang="en-US" dirty="0"/>
              <a:t>Small words (one or two characters) </a:t>
            </a:r>
          </a:p>
          <a:p>
            <a:pPr lvl="1"/>
            <a:r>
              <a:rPr lang="en-US" dirty="0"/>
              <a:t>Both hyphenated and non-hyphenated forms of many words are common </a:t>
            </a:r>
          </a:p>
          <a:p>
            <a:pPr lvl="1"/>
            <a:r>
              <a:rPr lang="en-US" dirty="0"/>
              <a:t>Special characters</a:t>
            </a:r>
          </a:p>
          <a:p>
            <a:pPr lvl="1"/>
            <a:r>
              <a:rPr lang="en-US" dirty="0"/>
              <a:t>…</a:t>
            </a:r>
          </a:p>
        </p:txBody>
      </p:sp>
      <p:pic>
        <p:nvPicPr>
          <p:cNvPr id="4" name="Picture 4">
            <a:extLst>
              <a:ext uri="{FF2B5EF4-FFF2-40B4-BE49-F238E27FC236}">
                <a16:creationId xmlns:a16="http://schemas.microsoft.com/office/drawing/2014/main" id="{82FE3AA4-D938-E086-DBEE-B46D60D4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89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stopping</a:t>
            </a:r>
          </a:p>
        </p:txBody>
      </p:sp>
      <p:sp>
        <p:nvSpPr>
          <p:cNvPr id="3" name="Content Placeholder 2"/>
          <p:cNvSpPr>
            <a:spLocks noGrp="1"/>
          </p:cNvSpPr>
          <p:nvPr>
            <p:ph idx="1"/>
          </p:nvPr>
        </p:nvSpPr>
        <p:spPr/>
        <p:txBody>
          <a:bodyPr/>
          <a:lstStyle/>
          <a:p>
            <a:r>
              <a:rPr lang="en-US" i="1" dirty="0"/>
              <a:t>Determiners</a:t>
            </a:r>
            <a:r>
              <a:rPr lang="en-US" dirty="0"/>
              <a:t> : “the,” “a,” “an,” “that,” and “those” </a:t>
            </a:r>
          </a:p>
          <a:p>
            <a:r>
              <a:rPr lang="en-US" dirty="0"/>
              <a:t>Prepositions: “over,” “under,” “above,” and “below,” </a:t>
            </a:r>
          </a:p>
          <a:p>
            <a:r>
              <a:rPr lang="en-US" dirty="0" err="1"/>
              <a:t>Stopwords</a:t>
            </a:r>
            <a:r>
              <a:rPr lang="en-US" dirty="0"/>
              <a:t>: text processing stops when one is seen, and they are thrown out </a:t>
            </a:r>
          </a:p>
          <a:p>
            <a:pPr lvl="1"/>
            <a:r>
              <a:rPr lang="en-US" dirty="0"/>
              <a:t>Removing too many words: decrease  retrieval effectiveness</a:t>
            </a:r>
          </a:p>
          <a:p>
            <a:pPr lvl="1"/>
            <a:r>
              <a:rPr lang="en-US" dirty="0"/>
              <a:t>Not removing </a:t>
            </a:r>
            <a:r>
              <a:rPr lang="en-US" dirty="0" err="1"/>
              <a:t>stopwords</a:t>
            </a:r>
            <a:r>
              <a:rPr lang="en-US" dirty="0"/>
              <a:t> : cause some problems in ranking </a:t>
            </a:r>
            <a:br>
              <a:rPr lang="en-US" dirty="0"/>
            </a:br>
            <a:r>
              <a:rPr lang="en-US" dirty="0"/>
              <a:t/>
            </a:r>
            <a:br>
              <a:rPr lang="en-US" dirty="0"/>
            </a:br>
            <a:r>
              <a:rPr lang="en-US" dirty="0"/>
              <a:t/>
            </a:r>
            <a:br>
              <a:rPr lang="en-US" dirty="0"/>
            </a:br>
            <a:endParaRPr lang="en-US" dirty="0"/>
          </a:p>
        </p:txBody>
      </p:sp>
      <p:pic>
        <p:nvPicPr>
          <p:cNvPr id="4" name="Picture 4">
            <a:extLst>
              <a:ext uri="{FF2B5EF4-FFF2-40B4-BE49-F238E27FC236}">
                <a16:creationId xmlns:a16="http://schemas.microsoft.com/office/drawing/2014/main" id="{BD9AE5A1-A320-257F-A022-012B5568A8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Stemming</a:t>
            </a:r>
          </a:p>
        </p:txBody>
      </p:sp>
      <p:sp>
        <p:nvSpPr>
          <p:cNvPr id="3" name="Content Placeholder 2"/>
          <p:cNvSpPr>
            <a:spLocks noGrp="1"/>
          </p:cNvSpPr>
          <p:nvPr>
            <p:ph idx="1"/>
          </p:nvPr>
        </p:nvSpPr>
        <p:spPr/>
        <p:txBody>
          <a:bodyPr>
            <a:normAutofit lnSpcReduction="10000"/>
          </a:bodyPr>
          <a:lstStyle/>
          <a:p>
            <a:r>
              <a:rPr lang="en-US" dirty="0"/>
              <a:t>A component of text processing that captures the relationships between different variations of a word</a:t>
            </a:r>
          </a:p>
          <a:p>
            <a:r>
              <a:rPr lang="en-US" dirty="0"/>
              <a:t>Two basic types of stemmers: </a:t>
            </a:r>
            <a:r>
              <a:rPr lang="en-US" i="1" dirty="0"/>
              <a:t>algorithmic </a:t>
            </a:r>
            <a:r>
              <a:rPr lang="en-US" dirty="0"/>
              <a:t>and </a:t>
            </a:r>
            <a:r>
              <a:rPr lang="en-US" i="1" dirty="0"/>
              <a:t>dictionary-based</a:t>
            </a:r>
            <a:r>
              <a:rPr lang="en-US" dirty="0"/>
              <a:t> </a:t>
            </a:r>
          </a:p>
          <a:p>
            <a:r>
              <a:rPr lang="en-US" dirty="0"/>
              <a:t>Algorithmic stemmer </a:t>
            </a:r>
          </a:p>
          <a:p>
            <a:pPr lvl="1"/>
            <a:r>
              <a:rPr lang="en-US" dirty="0"/>
              <a:t>cakes </a:t>
            </a:r>
            <a:r>
              <a:rPr lang="en-US" i="1" dirty="0"/>
              <a:t>→ </a:t>
            </a:r>
            <a:r>
              <a:rPr lang="en-US" dirty="0"/>
              <a:t>cake, dogs </a:t>
            </a:r>
            <a:r>
              <a:rPr lang="en-US" i="1" dirty="0"/>
              <a:t>→ </a:t>
            </a:r>
            <a:r>
              <a:rPr lang="en-US" dirty="0"/>
              <a:t>dog </a:t>
            </a:r>
          </a:p>
          <a:p>
            <a:pPr lvl="1"/>
            <a:r>
              <a:rPr lang="en-US" dirty="0"/>
              <a:t>“century” and “centuries”? : </a:t>
            </a:r>
            <a:r>
              <a:rPr lang="en-US" i="1" dirty="0"/>
              <a:t>false negative</a:t>
            </a:r>
            <a:r>
              <a:rPr lang="en-US" dirty="0"/>
              <a:t> </a:t>
            </a:r>
          </a:p>
          <a:p>
            <a:pPr lvl="1"/>
            <a:r>
              <a:rPr lang="en-US" dirty="0"/>
              <a:t>“I” and “is? : </a:t>
            </a:r>
            <a:r>
              <a:rPr lang="en-US" i="1" dirty="0"/>
              <a:t>false positive</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pic>
        <p:nvPicPr>
          <p:cNvPr id="4" name="Picture 4">
            <a:extLst>
              <a:ext uri="{FF2B5EF4-FFF2-40B4-BE49-F238E27FC236}">
                <a16:creationId xmlns:a16="http://schemas.microsoft.com/office/drawing/2014/main" id="{5C21EC8C-299F-9E6C-EFB3-6517D580C8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97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VN"/>
              <a:t>Objectives</a:t>
            </a:r>
            <a:endParaRPr lang="en-US"/>
          </a:p>
        </p:txBody>
      </p:sp>
      <p:sp>
        <p:nvSpPr>
          <p:cNvPr id="3" name="Content Placeholder 2"/>
          <p:cNvSpPr>
            <a:spLocks noGrp="1"/>
          </p:cNvSpPr>
          <p:nvPr>
            <p:ph idx="1"/>
          </p:nvPr>
        </p:nvSpPr>
        <p:spPr/>
        <p:txBody>
          <a:bodyPr/>
          <a:lstStyle/>
          <a:p>
            <a:r>
              <a:rPr lang="en-US" dirty="0" smtClean="0"/>
              <a:t>The techniques used in text processing</a:t>
            </a:r>
          </a:p>
          <a:p>
            <a:r>
              <a:rPr lang="en-US" dirty="0" smtClean="0"/>
              <a:t>How to analyze the links?</a:t>
            </a:r>
          </a:p>
          <a:p>
            <a:r>
              <a:rPr lang="en-US" dirty="0" smtClean="0"/>
              <a:t>How to extract information?</a:t>
            </a:r>
          </a:p>
          <a:p>
            <a:endParaRPr lang="en-US" dirty="0"/>
          </a:p>
        </p:txBody>
      </p:sp>
    </p:spTree>
    <p:extLst>
      <p:ext uri="{BB962C8B-B14F-4D97-AF65-F5344CB8AC3E}">
        <p14:creationId xmlns:p14="http://schemas.microsoft.com/office/powerpoint/2010/main" val="2939877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Stemming</a:t>
            </a:r>
          </a:p>
        </p:txBody>
      </p:sp>
      <p:sp>
        <p:nvSpPr>
          <p:cNvPr id="3" name="Content Placeholder 2"/>
          <p:cNvSpPr>
            <a:spLocks noGrp="1"/>
          </p:cNvSpPr>
          <p:nvPr>
            <p:ph idx="1"/>
          </p:nvPr>
        </p:nvSpPr>
        <p:spPr/>
        <p:txBody>
          <a:bodyPr>
            <a:normAutofit fontScale="92500"/>
          </a:bodyPr>
          <a:lstStyle/>
          <a:p>
            <a:r>
              <a:rPr lang="en-US" dirty="0"/>
              <a:t>Replace </a:t>
            </a:r>
            <a:r>
              <a:rPr lang="en-US" i="1" dirty="0" err="1"/>
              <a:t>sses</a:t>
            </a:r>
            <a:r>
              <a:rPr lang="en-US" i="1" dirty="0"/>
              <a:t> </a:t>
            </a:r>
            <a:r>
              <a:rPr lang="en-US" dirty="0"/>
              <a:t>by </a:t>
            </a:r>
            <a:r>
              <a:rPr lang="en-US" i="1" dirty="0" err="1"/>
              <a:t>ss</a:t>
            </a:r>
            <a:r>
              <a:rPr lang="en-US" i="1" dirty="0"/>
              <a:t> </a:t>
            </a:r>
            <a:r>
              <a:rPr lang="en-US" dirty="0"/>
              <a:t>(e.g., stresses </a:t>
            </a:r>
            <a:r>
              <a:rPr lang="en-US" i="1" dirty="0"/>
              <a:t>→ </a:t>
            </a:r>
            <a:r>
              <a:rPr lang="en-US" dirty="0"/>
              <a:t>stress)</a:t>
            </a:r>
          </a:p>
          <a:p>
            <a:r>
              <a:rPr lang="en-US" dirty="0"/>
              <a:t>Delete </a:t>
            </a:r>
            <a:r>
              <a:rPr lang="en-US" i="1" dirty="0"/>
              <a:t>s </a:t>
            </a:r>
            <a:r>
              <a:rPr lang="en-US" dirty="0"/>
              <a:t>if the preceding word part contains a vowel not immediately before the </a:t>
            </a:r>
            <a:r>
              <a:rPr lang="en-US" i="1" dirty="0"/>
              <a:t>s </a:t>
            </a:r>
            <a:r>
              <a:rPr lang="en-US" dirty="0"/>
              <a:t>(e.g., gaps </a:t>
            </a:r>
            <a:r>
              <a:rPr lang="en-US" i="1" dirty="0"/>
              <a:t>→ </a:t>
            </a:r>
            <a:r>
              <a:rPr lang="en-US" dirty="0"/>
              <a:t>gap but gas </a:t>
            </a:r>
            <a:r>
              <a:rPr lang="en-US" i="1" dirty="0"/>
              <a:t>→ </a:t>
            </a:r>
            <a:r>
              <a:rPr lang="en-US" dirty="0"/>
              <a:t>gas) </a:t>
            </a:r>
          </a:p>
          <a:p>
            <a:r>
              <a:rPr lang="en-US" dirty="0"/>
              <a:t>Replace </a:t>
            </a:r>
            <a:r>
              <a:rPr lang="en-US" i="1" dirty="0" err="1"/>
              <a:t>ied</a:t>
            </a:r>
            <a:r>
              <a:rPr lang="en-US" i="1" dirty="0"/>
              <a:t> </a:t>
            </a:r>
            <a:r>
              <a:rPr lang="en-US" dirty="0"/>
              <a:t>or </a:t>
            </a:r>
            <a:r>
              <a:rPr lang="en-US" i="1" dirty="0" err="1"/>
              <a:t>ies</a:t>
            </a:r>
            <a:r>
              <a:rPr lang="en-US" i="1" dirty="0"/>
              <a:t> </a:t>
            </a:r>
            <a:r>
              <a:rPr lang="en-US" dirty="0"/>
              <a:t>by </a:t>
            </a:r>
            <a:r>
              <a:rPr lang="en-US" i="1" dirty="0" err="1"/>
              <a:t>i</a:t>
            </a:r>
            <a:r>
              <a:rPr lang="en-US" i="1" dirty="0"/>
              <a:t> </a:t>
            </a:r>
            <a:r>
              <a:rPr lang="en-US" dirty="0"/>
              <a:t>if preceded by more than one letter, otherwise by </a:t>
            </a:r>
            <a:r>
              <a:rPr lang="en-US" i="1" dirty="0" err="1"/>
              <a:t>ie</a:t>
            </a:r>
            <a:r>
              <a:rPr lang="en-US" i="1" dirty="0"/>
              <a:t> </a:t>
            </a:r>
            <a:r>
              <a:rPr lang="en-US" dirty="0"/>
              <a:t>(e.g., ties </a:t>
            </a:r>
            <a:r>
              <a:rPr lang="en-US" i="1" dirty="0"/>
              <a:t>→ </a:t>
            </a:r>
            <a:r>
              <a:rPr lang="en-US" dirty="0"/>
              <a:t>tie, cries </a:t>
            </a:r>
            <a:r>
              <a:rPr lang="en-US" i="1" dirty="0"/>
              <a:t>→ </a:t>
            </a:r>
            <a:r>
              <a:rPr lang="en-US" dirty="0"/>
              <a:t>cri) </a:t>
            </a:r>
          </a:p>
          <a:p>
            <a:r>
              <a:rPr lang="en-US" dirty="0"/>
              <a:t>If suffix is </a:t>
            </a:r>
            <a:r>
              <a:rPr lang="en-US" i="1" dirty="0"/>
              <a:t>us </a:t>
            </a:r>
            <a:r>
              <a:rPr lang="en-US" dirty="0"/>
              <a:t>or </a:t>
            </a:r>
            <a:r>
              <a:rPr lang="en-US" i="1" dirty="0" err="1"/>
              <a:t>ss</a:t>
            </a:r>
            <a:r>
              <a:rPr lang="en-US" i="1" dirty="0"/>
              <a:t> </a:t>
            </a:r>
            <a:r>
              <a:rPr lang="en-US" dirty="0"/>
              <a:t>do nothing (e.g., stress </a:t>
            </a:r>
            <a:r>
              <a:rPr lang="en-US" i="1" dirty="0"/>
              <a:t>→ </a:t>
            </a:r>
            <a:r>
              <a:rPr lang="en-US" dirty="0"/>
              <a:t>stress)</a:t>
            </a:r>
          </a:p>
          <a:p>
            <a:r>
              <a:rPr lang="en-US" dirty="0"/>
              <a:t>Replace </a:t>
            </a:r>
            <a:r>
              <a:rPr lang="en-US" i="1" dirty="0" err="1"/>
              <a:t>eed</a:t>
            </a:r>
            <a:r>
              <a:rPr lang="en-US" dirty="0"/>
              <a:t>, </a:t>
            </a:r>
            <a:r>
              <a:rPr lang="en-US" i="1" dirty="0" err="1"/>
              <a:t>eedly</a:t>
            </a:r>
            <a:r>
              <a:rPr lang="en-US" i="1" dirty="0"/>
              <a:t> </a:t>
            </a:r>
            <a:r>
              <a:rPr lang="en-US" dirty="0"/>
              <a:t>by </a:t>
            </a:r>
            <a:r>
              <a:rPr lang="en-US" i="1" dirty="0" err="1"/>
              <a:t>ee</a:t>
            </a:r>
            <a:r>
              <a:rPr lang="en-US" i="1" dirty="0"/>
              <a:t> </a:t>
            </a:r>
            <a:r>
              <a:rPr lang="en-US" dirty="0"/>
              <a:t>if it is in the part of the word after the first non-vowel following a vowel (e.g., agreed </a:t>
            </a:r>
            <a:r>
              <a:rPr lang="en-US" i="1" dirty="0"/>
              <a:t>→ </a:t>
            </a:r>
            <a:r>
              <a:rPr lang="en-US" dirty="0"/>
              <a:t>agree, feed </a:t>
            </a:r>
            <a:r>
              <a:rPr lang="en-US" i="1" dirty="0"/>
              <a:t>→ </a:t>
            </a:r>
            <a:r>
              <a:rPr lang="en-US" dirty="0"/>
              <a:t>feed) </a:t>
            </a:r>
          </a:p>
          <a:p>
            <a:r>
              <a:rPr lang="en-US" dirty="0"/>
              <a:t>Delete </a:t>
            </a:r>
            <a:r>
              <a:rPr lang="en-US" i="1" dirty="0" err="1"/>
              <a:t>ed</a:t>
            </a:r>
            <a:r>
              <a:rPr lang="en-US" dirty="0"/>
              <a:t>, </a:t>
            </a:r>
            <a:r>
              <a:rPr lang="en-US" i="1" dirty="0" err="1"/>
              <a:t>edly</a:t>
            </a:r>
            <a:r>
              <a:rPr lang="en-US" dirty="0"/>
              <a:t>, </a:t>
            </a:r>
            <a:r>
              <a:rPr lang="en-US" i="1" dirty="0" err="1"/>
              <a:t>ing</a:t>
            </a:r>
            <a:r>
              <a:rPr lang="en-US" dirty="0"/>
              <a:t>, </a:t>
            </a:r>
            <a:r>
              <a:rPr lang="en-US" i="1" dirty="0" err="1"/>
              <a:t>ingly</a:t>
            </a:r>
            <a:r>
              <a:rPr lang="en-US" i="1" dirty="0"/>
              <a:t> </a:t>
            </a:r>
            <a:r>
              <a:rPr lang="en-US" dirty="0"/>
              <a:t>if the preceding word part contains a vowel then if the word ends in </a:t>
            </a:r>
            <a:r>
              <a:rPr lang="en-US" i="1" dirty="0"/>
              <a:t>at</a:t>
            </a:r>
            <a:r>
              <a:rPr lang="en-US" dirty="0"/>
              <a:t>, </a:t>
            </a:r>
            <a:r>
              <a:rPr lang="en-US" i="1" dirty="0" err="1"/>
              <a:t>bl</a:t>
            </a:r>
            <a:r>
              <a:rPr lang="en-US" dirty="0"/>
              <a:t>, or </a:t>
            </a:r>
            <a:r>
              <a:rPr lang="en-US" i="1" dirty="0" err="1"/>
              <a:t>iz</a:t>
            </a:r>
            <a:r>
              <a:rPr lang="en-US" dirty="0"/>
              <a:t> add </a:t>
            </a:r>
            <a:r>
              <a:rPr lang="en-US" i="1" dirty="0"/>
              <a:t>e</a:t>
            </a:r>
            <a:r>
              <a:rPr lang="en-US" dirty="0"/>
              <a:t> (e.g., fished → fish, pirating → pirate)</a:t>
            </a:r>
          </a:p>
        </p:txBody>
      </p:sp>
      <p:pic>
        <p:nvPicPr>
          <p:cNvPr id="4" name="Picture 4">
            <a:extLst>
              <a:ext uri="{FF2B5EF4-FFF2-40B4-BE49-F238E27FC236}">
                <a16:creationId xmlns:a16="http://schemas.microsoft.com/office/drawing/2014/main" id="{5A09B945-B0E6-06E1-F100-607234768B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607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Stemming</a:t>
            </a:r>
          </a:p>
        </p:txBody>
      </p:sp>
      <p:sp>
        <p:nvSpPr>
          <p:cNvPr id="3" name="Content Placeholder 2"/>
          <p:cNvSpPr>
            <a:spLocks noGrp="1"/>
          </p:cNvSpPr>
          <p:nvPr>
            <p:ph idx="1"/>
          </p:nvPr>
        </p:nvSpPr>
        <p:spPr/>
        <p:txBody>
          <a:bodyPr/>
          <a:lstStyle/>
          <a:p>
            <a:r>
              <a:rPr lang="en-US" dirty="0"/>
              <a:t>Dictionary-based stemmer: store lists of related words in a large dictionary</a:t>
            </a:r>
          </a:p>
          <a:p>
            <a:pPr lvl="1"/>
            <a:r>
              <a:rPr lang="en-US" dirty="0"/>
              <a:t>The dictionary cannot be infinitely long, so it cannot react automatically to new words</a:t>
            </a:r>
          </a:p>
          <a:p>
            <a:r>
              <a:rPr lang="en-US" dirty="0"/>
              <a:t>Combine an algorithmic stemmer with a dictionary-based stemmer: </a:t>
            </a:r>
            <a:r>
              <a:rPr lang="en-US" i="1" dirty="0" err="1"/>
              <a:t>Krovetz</a:t>
            </a:r>
            <a:r>
              <a:rPr lang="en-US" i="1" dirty="0"/>
              <a:t> stemmer</a:t>
            </a:r>
            <a:r>
              <a:rPr lang="en-US" dirty="0"/>
              <a:t> </a:t>
            </a:r>
          </a:p>
        </p:txBody>
      </p:sp>
      <p:pic>
        <p:nvPicPr>
          <p:cNvPr id="4" name="Picture 4">
            <a:extLst>
              <a:ext uri="{FF2B5EF4-FFF2-40B4-BE49-F238E27FC236}">
                <a16:creationId xmlns:a16="http://schemas.microsoft.com/office/drawing/2014/main" id="{A0FBA3CA-9970-E807-B0BE-44B877F0E3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3751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Phrases and </a:t>
            </a:r>
            <a:r>
              <a:rPr lang="en-US" i="1" dirty="0"/>
              <a:t>N</a:t>
            </a:r>
            <a:r>
              <a:rPr lang="en-US" dirty="0"/>
              <a:t>-grams</a:t>
            </a:r>
          </a:p>
        </p:txBody>
      </p:sp>
      <p:sp>
        <p:nvSpPr>
          <p:cNvPr id="3" name="Content Placeholder 2"/>
          <p:cNvSpPr>
            <a:spLocks noGrp="1"/>
          </p:cNvSpPr>
          <p:nvPr>
            <p:ph idx="1"/>
          </p:nvPr>
        </p:nvSpPr>
        <p:spPr/>
        <p:txBody>
          <a:bodyPr/>
          <a:lstStyle/>
          <a:p>
            <a:r>
              <a:rPr lang="en-US" i="1" dirty="0"/>
              <a:t>Noun phrase</a:t>
            </a:r>
            <a:r>
              <a:rPr lang="en-US" dirty="0"/>
              <a:t> : sequences of nouns, or adjectives followed by nouns </a:t>
            </a:r>
          </a:p>
          <a:p>
            <a:r>
              <a:rPr lang="en-US" dirty="0"/>
              <a:t>Defined by </a:t>
            </a:r>
            <a:r>
              <a:rPr lang="en-US" i="1" dirty="0"/>
              <a:t>part-of-speech (POS) tagger</a:t>
            </a:r>
            <a:r>
              <a:rPr lang="en-US" dirty="0"/>
              <a:t> : </a:t>
            </a:r>
          </a:p>
          <a:p>
            <a:pPr lvl="1"/>
            <a:r>
              <a:rPr lang="en-US" dirty="0"/>
              <a:t>NN (singular noun), NNS (plural noun), VB (verb), VBD (verb, past tense), VBN (verb, past participle), IN (preposition), JJ (adjective), CC (conjunction, e.g., “and”, “or”), PRP (pronoun), and MD (modal auxiliary, e.g., “can”, will”) </a:t>
            </a:r>
            <a:br>
              <a:rPr lang="en-US" dirty="0"/>
            </a:b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053644" y="3904838"/>
            <a:ext cx="6868484" cy="2953162"/>
          </a:xfrm>
          <a:prstGeom prst="rect">
            <a:avLst/>
          </a:prstGeom>
        </p:spPr>
      </p:pic>
      <p:pic>
        <p:nvPicPr>
          <p:cNvPr id="5" name="Picture 4">
            <a:extLst>
              <a:ext uri="{FF2B5EF4-FFF2-40B4-BE49-F238E27FC236}">
                <a16:creationId xmlns:a16="http://schemas.microsoft.com/office/drawing/2014/main" id="{123CB0DF-5016-7230-DC99-521888CDE0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565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a:t>
            </a:r>
            <a:br>
              <a:rPr lang="en-US" dirty="0"/>
            </a:br>
            <a:r>
              <a:rPr lang="en-US" dirty="0"/>
              <a:t>Phrases and </a:t>
            </a:r>
            <a:r>
              <a:rPr lang="en-US" i="1" dirty="0"/>
              <a:t>N</a:t>
            </a:r>
            <a:r>
              <a:rPr lang="en-US" dirty="0"/>
              <a:t>-grams</a:t>
            </a:r>
          </a:p>
        </p:txBody>
      </p:sp>
      <p:sp>
        <p:nvSpPr>
          <p:cNvPr id="3" name="Content Placeholder 2"/>
          <p:cNvSpPr>
            <a:spLocks noGrp="1"/>
          </p:cNvSpPr>
          <p:nvPr>
            <p:ph idx="1"/>
          </p:nvPr>
        </p:nvSpPr>
        <p:spPr>
          <a:xfrm>
            <a:off x="838200" y="1825625"/>
            <a:ext cx="6186714" cy="4351338"/>
          </a:xfrm>
        </p:spPr>
        <p:txBody>
          <a:bodyPr/>
          <a:lstStyle/>
          <a:p>
            <a:r>
              <a:rPr lang="en-US" dirty="0"/>
              <a:t>High-frequency simple noun phrases from a TREC corpus</a:t>
            </a:r>
            <a:br>
              <a:rPr lang="en-US" dirty="0"/>
            </a:br>
            <a:endParaRPr lang="en-US" dirty="0"/>
          </a:p>
        </p:txBody>
      </p:sp>
      <p:pic>
        <p:nvPicPr>
          <p:cNvPr id="5" name="Picture 4"/>
          <p:cNvPicPr>
            <a:picLocks noChangeAspect="1"/>
          </p:cNvPicPr>
          <p:nvPr/>
        </p:nvPicPr>
        <p:blipFill>
          <a:blip r:embed="rId2"/>
          <a:stretch>
            <a:fillRect/>
          </a:stretch>
        </p:blipFill>
        <p:spPr>
          <a:xfrm>
            <a:off x="6807418" y="719897"/>
            <a:ext cx="4934639" cy="5934903"/>
          </a:xfrm>
          <a:prstGeom prst="rect">
            <a:avLst/>
          </a:prstGeom>
        </p:spPr>
      </p:pic>
      <p:pic>
        <p:nvPicPr>
          <p:cNvPr id="4" name="Picture 4">
            <a:extLst>
              <a:ext uri="{FF2B5EF4-FFF2-40B4-BE49-F238E27FC236}">
                <a16:creationId xmlns:a16="http://schemas.microsoft.com/office/drawing/2014/main" id="{6CF578B3-66CF-3ACF-22E8-D5C98198BB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465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Phrases and </a:t>
            </a:r>
            <a:r>
              <a:rPr lang="en-US" i="1" dirty="0"/>
              <a:t>N</a:t>
            </a:r>
            <a:r>
              <a:rPr lang="en-US" dirty="0"/>
              <a:t>-grams</a:t>
            </a:r>
          </a:p>
        </p:txBody>
      </p:sp>
      <p:sp>
        <p:nvSpPr>
          <p:cNvPr id="3" name="Content Placeholder 2"/>
          <p:cNvSpPr>
            <a:spLocks noGrp="1"/>
          </p:cNvSpPr>
          <p:nvPr>
            <p:ph idx="1"/>
          </p:nvPr>
        </p:nvSpPr>
        <p:spPr>
          <a:xfrm>
            <a:off x="838200" y="1825625"/>
            <a:ext cx="10033000" cy="4351338"/>
          </a:xfrm>
        </p:spPr>
        <p:txBody>
          <a:bodyPr/>
          <a:lstStyle/>
          <a:p>
            <a:r>
              <a:rPr lang="en-US" dirty="0"/>
              <a:t>Much simpler definition of a phrase: any sequence of </a:t>
            </a:r>
            <a:r>
              <a:rPr lang="en-US" i="1" dirty="0"/>
              <a:t>n </a:t>
            </a:r>
            <a:r>
              <a:rPr lang="en-US" dirty="0"/>
              <a:t>words, known as an </a:t>
            </a:r>
            <a:r>
              <a:rPr lang="en-US" i="1" dirty="0"/>
              <a:t>n-gram</a:t>
            </a:r>
            <a:r>
              <a:rPr lang="en-US" dirty="0"/>
              <a:t> </a:t>
            </a:r>
          </a:p>
          <a:p>
            <a:r>
              <a:rPr lang="en-US" dirty="0"/>
              <a:t>“to be or not to be” could certainly make use of n-grams </a:t>
            </a:r>
          </a:p>
          <a:p>
            <a:r>
              <a:rPr lang="en-US" dirty="0"/>
              <a:t>Use n-gram indexing: a fast method of incorporating phrase features in the ranking </a:t>
            </a:r>
            <a:br>
              <a:rPr lang="en-US" dirty="0"/>
            </a:br>
            <a:r>
              <a:rPr lang="en-US" dirty="0"/>
              <a:t/>
            </a:r>
            <a:br>
              <a:rPr lang="en-US" dirty="0"/>
            </a:br>
            <a:r>
              <a:rPr lang="en-US" dirty="0"/>
              <a:t/>
            </a:r>
            <a:br>
              <a:rPr lang="en-US" dirty="0"/>
            </a:br>
            <a:endParaRPr lang="en-US" dirty="0"/>
          </a:p>
        </p:txBody>
      </p:sp>
      <p:pic>
        <p:nvPicPr>
          <p:cNvPr id="4" name="Picture 4">
            <a:extLst>
              <a:ext uri="{FF2B5EF4-FFF2-40B4-BE49-F238E27FC236}">
                <a16:creationId xmlns:a16="http://schemas.microsoft.com/office/drawing/2014/main" id="{E9F094AF-7F51-EA6B-F5B7-61906EB8F0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697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Document structure and markup </a:t>
            </a:r>
          </a:p>
        </p:txBody>
      </p:sp>
      <p:sp>
        <p:nvSpPr>
          <p:cNvPr id="3" name="Content Placeholder 2"/>
          <p:cNvSpPr>
            <a:spLocks noGrp="1"/>
          </p:cNvSpPr>
          <p:nvPr>
            <p:ph idx="1"/>
          </p:nvPr>
        </p:nvSpPr>
        <p:spPr/>
        <p:txBody>
          <a:bodyPr/>
          <a:lstStyle/>
          <a:p>
            <a:r>
              <a:rPr lang="en-US" dirty="0"/>
              <a:t>Fields or attributes of database records are a critical part of searching </a:t>
            </a:r>
          </a:p>
        </p:txBody>
      </p:sp>
      <p:pic>
        <p:nvPicPr>
          <p:cNvPr id="4" name="Picture 3"/>
          <p:cNvPicPr>
            <a:picLocks noChangeAspect="1"/>
          </p:cNvPicPr>
          <p:nvPr/>
        </p:nvPicPr>
        <p:blipFill>
          <a:blip r:embed="rId2"/>
          <a:stretch>
            <a:fillRect/>
          </a:stretch>
        </p:blipFill>
        <p:spPr>
          <a:xfrm>
            <a:off x="4972360" y="2793740"/>
            <a:ext cx="7147069" cy="3113574"/>
          </a:xfrm>
          <a:prstGeom prst="rect">
            <a:avLst/>
          </a:prstGeom>
        </p:spPr>
      </p:pic>
      <p:sp>
        <p:nvSpPr>
          <p:cNvPr id="5" name="Rectangle 4"/>
          <p:cNvSpPr/>
          <p:nvPr/>
        </p:nvSpPr>
        <p:spPr>
          <a:xfrm>
            <a:off x="290284" y="2969945"/>
            <a:ext cx="4206731" cy="1200329"/>
          </a:xfrm>
          <a:prstGeom prst="rect">
            <a:avLst/>
          </a:prstGeom>
        </p:spPr>
        <p:txBody>
          <a:bodyPr wrap="square">
            <a:spAutoFit/>
          </a:bodyPr>
          <a:lstStyle/>
          <a:p>
            <a:r>
              <a:rPr lang="en-US" sz="2400" dirty="0">
                <a:solidFill>
                  <a:srgbClr val="000000"/>
                </a:solidFill>
                <a:latin typeface="Times" panose="02020603050405020304" pitchFamily="18" charset="0"/>
                <a:cs typeface="Times" panose="02020603050405020304" pitchFamily="18" charset="0"/>
              </a:rPr>
              <a:t>Main heading for the page, “tropical fish”, indicates that this phrase is particularly important.</a:t>
            </a:r>
            <a:endParaRPr lang="en-US" sz="2400" dirty="0">
              <a:latin typeface="Times" panose="02020603050405020304" pitchFamily="18" charset="0"/>
              <a:cs typeface="Times" panose="02020603050405020304" pitchFamily="18" charset="0"/>
            </a:endParaRPr>
          </a:p>
        </p:txBody>
      </p:sp>
      <p:sp>
        <p:nvSpPr>
          <p:cNvPr id="6" name="Rectangle 5"/>
          <p:cNvSpPr/>
          <p:nvPr/>
        </p:nvSpPr>
        <p:spPr>
          <a:xfrm>
            <a:off x="290285" y="5314594"/>
            <a:ext cx="4206731" cy="830997"/>
          </a:xfrm>
          <a:prstGeom prst="rect">
            <a:avLst/>
          </a:prstGeom>
        </p:spPr>
        <p:txBody>
          <a:bodyPr wrap="square">
            <a:spAutoFit/>
          </a:bodyPr>
          <a:lstStyle/>
          <a:p>
            <a:r>
              <a:rPr lang="en-US" sz="2400" dirty="0">
                <a:solidFill>
                  <a:srgbClr val="000000"/>
                </a:solidFill>
                <a:latin typeface="Times" panose="02020603050405020304" pitchFamily="18" charset="0"/>
                <a:cs typeface="Times" panose="02020603050405020304" pitchFamily="18" charset="0"/>
              </a:rPr>
              <a:t>Other words and phrases are used as the anchor text</a:t>
            </a:r>
            <a:endParaRPr lang="en-US" sz="2400" dirty="0">
              <a:latin typeface="Times" panose="02020603050405020304" pitchFamily="18" charset="0"/>
              <a:cs typeface="Times" panose="02020603050405020304" pitchFamily="18" charset="0"/>
            </a:endParaRPr>
          </a:p>
        </p:txBody>
      </p:sp>
      <p:pic>
        <p:nvPicPr>
          <p:cNvPr id="7" name="Picture 4">
            <a:extLst>
              <a:ext uri="{FF2B5EF4-FFF2-40B4-BE49-F238E27FC236}">
                <a16:creationId xmlns:a16="http://schemas.microsoft.com/office/drawing/2014/main" id="{3174888E-EF53-2BE4-D6F4-F4C93F2B27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06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a:t>
            </a:r>
          </a:p>
        </p:txBody>
      </p:sp>
      <p:sp>
        <p:nvSpPr>
          <p:cNvPr id="3" name="Content Placeholder 2"/>
          <p:cNvSpPr>
            <a:spLocks noGrp="1"/>
          </p:cNvSpPr>
          <p:nvPr>
            <p:ph idx="1"/>
          </p:nvPr>
        </p:nvSpPr>
        <p:spPr/>
        <p:txBody>
          <a:bodyPr/>
          <a:lstStyle/>
          <a:p>
            <a:r>
              <a:rPr lang="en-US" dirty="0"/>
              <a:t>The words “the somewhere page” will be displayed differently than regular text, usually underlined or in a different color</a:t>
            </a:r>
          </a:p>
        </p:txBody>
      </p:sp>
      <p:pic>
        <p:nvPicPr>
          <p:cNvPr id="4" name="Picture 3"/>
          <p:cNvPicPr>
            <a:picLocks noChangeAspect="1"/>
          </p:cNvPicPr>
          <p:nvPr/>
        </p:nvPicPr>
        <p:blipFill>
          <a:blip r:embed="rId2"/>
          <a:stretch>
            <a:fillRect/>
          </a:stretch>
        </p:blipFill>
        <p:spPr>
          <a:xfrm>
            <a:off x="2876100" y="3625004"/>
            <a:ext cx="6439799" cy="752580"/>
          </a:xfrm>
          <a:prstGeom prst="rect">
            <a:avLst/>
          </a:prstGeom>
        </p:spPr>
      </p:pic>
      <p:pic>
        <p:nvPicPr>
          <p:cNvPr id="5" name="Picture 4">
            <a:extLst>
              <a:ext uri="{FF2B5EF4-FFF2-40B4-BE49-F238E27FC236}">
                <a16:creationId xmlns:a16="http://schemas.microsoft.com/office/drawing/2014/main" id="{2FC1801E-6EF3-BFA1-8276-7E17AEC8B2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7105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anchor text</a:t>
            </a:r>
          </a:p>
        </p:txBody>
      </p:sp>
      <p:sp>
        <p:nvSpPr>
          <p:cNvPr id="3" name="Content Placeholder 2"/>
          <p:cNvSpPr>
            <a:spLocks noGrp="1"/>
          </p:cNvSpPr>
          <p:nvPr>
            <p:ph idx="1"/>
          </p:nvPr>
        </p:nvSpPr>
        <p:spPr/>
        <p:txBody>
          <a:bodyPr>
            <a:normAutofit/>
          </a:bodyPr>
          <a:lstStyle/>
          <a:p>
            <a:r>
              <a:rPr lang="en-US" dirty="0"/>
              <a:t>Two properties that make it particularly useful for ranking web pages</a:t>
            </a:r>
          </a:p>
          <a:p>
            <a:pPr lvl="1"/>
            <a:r>
              <a:rPr lang="en-US" dirty="0"/>
              <a:t>Very short, perhaps two or three words</a:t>
            </a:r>
          </a:p>
          <a:p>
            <a:pPr lvl="1"/>
            <a:endParaRPr lang="en-US" dirty="0"/>
          </a:p>
          <a:p>
            <a:pPr lvl="1"/>
            <a:r>
              <a:rPr lang="en-US" dirty="0"/>
              <a:t>Describe a destination page from a different perspective </a:t>
            </a:r>
          </a:p>
          <a:p>
            <a:r>
              <a:rPr lang="en-US" dirty="0"/>
              <a:t>Simple algorithm for ranking pages: </a:t>
            </a:r>
          </a:p>
          <a:p>
            <a:pPr lvl="1"/>
            <a:r>
              <a:rPr lang="en-US" dirty="0"/>
              <a:t>Search through all links in the collection, looking for anchor text that is an exact match for the user’s query. </a:t>
            </a:r>
          </a:p>
          <a:p>
            <a:pPr lvl="1"/>
            <a:r>
              <a:rPr lang="en-US" dirty="0"/>
              <a:t>Each time there is a match, add 1 to the score of the destination page</a:t>
            </a:r>
          </a:p>
          <a:p>
            <a:pPr lvl="1"/>
            <a:r>
              <a:rPr lang="en-US" dirty="0"/>
              <a:t>Pages would then be ranked in decreasing order of this score</a:t>
            </a:r>
          </a:p>
          <a:p>
            <a:pPr lvl="1"/>
            <a:endParaRPr lang="en-US" dirty="0"/>
          </a:p>
          <a:p>
            <a:pPr lvl="1"/>
            <a:endParaRPr lang="en-US" dirty="0"/>
          </a:p>
        </p:txBody>
      </p:sp>
      <p:sp>
        <p:nvSpPr>
          <p:cNvPr id="5" name="Rectangle 4"/>
          <p:cNvSpPr/>
          <p:nvPr/>
        </p:nvSpPr>
        <p:spPr>
          <a:xfrm>
            <a:off x="2420258" y="2645620"/>
            <a:ext cx="3425371" cy="461665"/>
          </a:xfrm>
          <a:prstGeom prst="rect">
            <a:avLst/>
          </a:prstGeom>
        </p:spPr>
        <p:txBody>
          <a:bodyPr wrap="square">
            <a:spAutoFit/>
          </a:bodyPr>
          <a:lstStyle/>
          <a:p>
            <a:r>
              <a:rPr lang="en-US" sz="2400" dirty="0">
                <a:solidFill>
                  <a:srgbClr val="000000"/>
                </a:solidFill>
                <a:latin typeface="Times" panose="02020603050405020304" pitchFamily="18" charset="0"/>
                <a:cs typeface="Times" panose="02020603050405020304" pitchFamily="18" charset="0"/>
              </a:rPr>
              <a:t>www.ebay.com → “eBay”</a:t>
            </a:r>
            <a:r>
              <a:rPr lang="en-US" sz="2400" dirty="0">
                <a:latin typeface="Times" panose="02020603050405020304" pitchFamily="18" charset="0"/>
                <a:cs typeface="Times" panose="02020603050405020304" pitchFamily="18" charset="0"/>
              </a:rPr>
              <a:t> </a:t>
            </a:r>
          </a:p>
        </p:txBody>
      </p:sp>
      <p:pic>
        <p:nvPicPr>
          <p:cNvPr id="4" name="Picture 4">
            <a:extLst>
              <a:ext uri="{FF2B5EF4-FFF2-40B4-BE49-F238E27FC236}">
                <a16:creationId xmlns:a16="http://schemas.microsoft.com/office/drawing/2014/main" id="{6F206970-D4B5-E052-98B8-6E1F9223B9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84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PageRank</a:t>
            </a:r>
          </a:p>
        </p:txBody>
      </p:sp>
      <p:sp>
        <p:nvSpPr>
          <p:cNvPr id="3" name="Content Placeholder 2"/>
          <p:cNvSpPr>
            <a:spLocks noGrp="1"/>
          </p:cNvSpPr>
          <p:nvPr>
            <p:ph idx="1"/>
          </p:nvPr>
        </p:nvSpPr>
        <p:spPr/>
        <p:txBody>
          <a:bodyPr/>
          <a:lstStyle/>
          <a:p>
            <a:r>
              <a:rPr lang="en-US" dirty="0"/>
              <a:t>How can you type “</a:t>
            </a:r>
            <a:r>
              <a:rPr lang="en-US" dirty="0" err="1"/>
              <a:t>tiki</a:t>
            </a:r>
            <a:r>
              <a:rPr lang="en-US" dirty="0"/>
              <a:t>” into a search engine and it selects  the most popular one?</a:t>
            </a:r>
          </a:p>
          <a:p>
            <a:pPr lvl="1"/>
            <a:r>
              <a:rPr lang="en-US" i="1" dirty="0" err="1"/>
              <a:t>inlinks</a:t>
            </a:r>
            <a:r>
              <a:rPr lang="en-US" i="1" dirty="0"/>
              <a:t> </a:t>
            </a:r>
            <a:r>
              <a:rPr lang="en-US" dirty="0"/>
              <a:t>(links pointing to a page): susceptible to spam </a:t>
            </a:r>
          </a:p>
          <a:p>
            <a:pPr lvl="1"/>
            <a:r>
              <a:rPr lang="en-US" dirty="0"/>
              <a:t>PageRank</a:t>
            </a:r>
          </a:p>
          <a:p>
            <a:r>
              <a:rPr lang="en-US" dirty="0"/>
              <a:t>PageRank: based on the idea of a </a:t>
            </a:r>
            <a:r>
              <a:rPr lang="en-US" i="1" dirty="0"/>
              <a:t>random surfer</a:t>
            </a:r>
            <a:r>
              <a:rPr lang="en-US" dirty="0"/>
              <a:t/>
            </a:r>
            <a:br>
              <a:rPr lang="en-US" dirty="0"/>
            </a:br>
            <a:endParaRPr lang="en-US" dirty="0"/>
          </a:p>
          <a:p>
            <a:pPr lvl="1"/>
            <a:endParaRPr lang="en-US" dirty="0"/>
          </a:p>
        </p:txBody>
      </p:sp>
      <p:pic>
        <p:nvPicPr>
          <p:cNvPr id="4" name="Picture 4">
            <a:extLst>
              <a:ext uri="{FF2B5EF4-FFF2-40B4-BE49-F238E27FC236}">
                <a16:creationId xmlns:a16="http://schemas.microsoft.com/office/drawing/2014/main" id="{8D700EA3-38B7-3849-7801-122419A234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145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PageRank</a:t>
            </a:r>
          </a:p>
        </p:txBody>
      </p:sp>
      <p:sp>
        <p:nvSpPr>
          <p:cNvPr id="3" name="Content Placeholder 2"/>
          <p:cNvSpPr>
            <a:spLocks noGrp="1"/>
          </p:cNvSpPr>
          <p:nvPr>
            <p:ph idx="1"/>
          </p:nvPr>
        </p:nvSpPr>
        <p:spPr/>
        <p:txBody>
          <a:bodyPr>
            <a:normAutofit/>
          </a:bodyPr>
          <a:lstStyle/>
          <a:p>
            <a:r>
              <a:rPr lang="en-US" dirty="0"/>
              <a:t>The Web consists of just three pages, </a:t>
            </a:r>
            <a:r>
              <a:rPr lang="en-US" i="1" dirty="0"/>
              <a:t>A</a:t>
            </a:r>
            <a:r>
              <a:rPr lang="en-US" dirty="0"/>
              <a:t>, </a:t>
            </a:r>
            <a:r>
              <a:rPr lang="en-US" i="1" dirty="0"/>
              <a:t>B</a:t>
            </a:r>
            <a:r>
              <a:rPr lang="en-US" dirty="0"/>
              <a:t>, and </a:t>
            </a:r>
            <a:r>
              <a:rPr lang="en-US" i="1" dirty="0"/>
              <a:t>C</a:t>
            </a:r>
            <a:r>
              <a:rPr lang="en-US" dirty="0"/>
              <a:t>. We will suppose that page </a:t>
            </a:r>
            <a:r>
              <a:rPr lang="en-US" i="1" dirty="0"/>
              <a:t>A </a:t>
            </a:r>
            <a:r>
              <a:rPr lang="en-US" dirty="0"/>
              <a:t>links to pages </a:t>
            </a:r>
            <a:r>
              <a:rPr lang="en-US" i="1" dirty="0"/>
              <a:t>B </a:t>
            </a:r>
            <a:r>
              <a:rPr lang="en-US" dirty="0"/>
              <a:t>and </a:t>
            </a:r>
            <a:r>
              <a:rPr lang="en-US" i="1" dirty="0"/>
              <a:t>C</a:t>
            </a:r>
            <a:r>
              <a:rPr lang="en-US" dirty="0"/>
              <a:t>, page </a:t>
            </a:r>
            <a:r>
              <a:rPr lang="en-US" i="1" dirty="0"/>
              <a:t>B </a:t>
            </a:r>
            <a:r>
              <a:rPr lang="en-US" dirty="0"/>
              <a:t>links to page </a:t>
            </a:r>
            <a:r>
              <a:rPr lang="en-US" i="1" dirty="0"/>
              <a:t>C</a:t>
            </a:r>
            <a:r>
              <a:rPr lang="en-US" dirty="0"/>
              <a:t>, and page </a:t>
            </a:r>
            <a:r>
              <a:rPr lang="en-US" i="1" dirty="0"/>
              <a:t>C </a:t>
            </a:r>
            <a:r>
              <a:rPr lang="en-US" dirty="0"/>
              <a:t>links to page </a:t>
            </a:r>
            <a:r>
              <a:rPr lang="en-US" i="1" dirty="0"/>
              <a:t>A</a:t>
            </a:r>
            <a:endParaRPr lang="en-US" dirty="0"/>
          </a:p>
          <a:p>
            <a:endParaRPr lang="en-US" dirty="0"/>
          </a:p>
          <a:p>
            <a:r>
              <a:rPr lang="en-US" dirty="0"/>
              <a:t>More generally, the PageRank for any page </a:t>
            </a:r>
            <a:r>
              <a:rPr lang="en-US" i="1" dirty="0"/>
              <a:t>u</a:t>
            </a:r>
          </a:p>
          <a:p>
            <a:endParaRPr lang="en-US" i="1" dirty="0"/>
          </a:p>
          <a:p>
            <a:endParaRPr lang="en-US" i="1" dirty="0"/>
          </a:p>
          <a:p>
            <a:pPr marL="0" indent="0">
              <a:buNone/>
            </a:pPr>
            <a:r>
              <a:rPr lang="en-US" i="1" dirty="0"/>
              <a:t>      </a:t>
            </a:r>
            <a:r>
              <a:rPr lang="en-US" dirty="0"/>
              <a:t>is the set of pages that point to </a:t>
            </a:r>
            <a:r>
              <a:rPr lang="en-US" i="1" dirty="0"/>
              <a:t>u</a:t>
            </a:r>
            <a:r>
              <a:rPr lang="en-US" dirty="0"/>
              <a:t>, and </a:t>
            </a:r>
            <a:r>
              <a:rPr lang="en-US" i="1" dirty="0"/>
              <a:t>     </a:t>
            </a:r>
            <a:r>
              <a:rPr lang="en-US" dirty="0"/>
              <a:t>is the number of outgoing</a:t>
            </a:r>
            <a:br>
              <a:rPr lang="en-US" dirty="0"/>
            </a:br>
            <a:r>
              <a:rPr lang="en-US" dirty="0"/>
              <a:t>links from page </a:t>
            </a:r>
            <a:r>
              <a:rPr lang="en-US" i="1" dirty="0"/>
              <a:t>v</a:t>
            </a:r>
            <a:r>
              <a:rPr lang="en-US" dirty="0"/>
              <a:t>  </a:t>
            </a:r>
          </a:p>
        </p:txBody>
      </p:sp>
      <p:pic>
        <p:nvPicPr>
          <p:cNvPr id="4" name="Picture 3"/>
          <p:cNvPicPr>
            <a:picLocks noChangeAspect="1"/>
          </p:cNvPicPr>
          <p:nvPr/>
        </p:nvPicPr>
        <p:blipFill>
          <a:blip r:embed="rId7"/>
          <a:stretch>
            <a:fillRect/>
          </a:stretch>
        </p:blipFill>
        <p:spPr>
          <a:xfrm>
            <a:off x="8474195" y="2703813"/>
            <a:ext cx="2879605" cy="2397234"/>
          </a:xfrm>
          <a:prstGeom prst="rect">
            <a:avLst/>
          </a:prstGeom>
        </p:spPr>
      </p:pic>
      <p:pic>
        <p:nvPicPr>
          <p:cNvPr id="5" name="Picture 4" descr="\documentclass{article}&#10;\usepackage{amsmath}&#10;\usepackage{amssymb}&#10;\usepackage{xcolor}&#10;\DeclareMathOperator{\tr}{Tr}&#10;\newcommand{\rtext}[1]{{\color{red}#1}}&#10;\newcommand{\vect}[1]{\boldsymbol{#1}}&#10;\newcommand{\matr}[1]{\boldsymbol{#1}}&#10;\newcommand{\gset}[1]{\mathbb{#1}}&#10;\pagestyle{empty}&#10;&#10;\begin{document}&#10;\begin{equation*}&#10;PR(C) = \frac{PR(A)}{2} + \frac{PR(B)}{1}&#10;\end{equation*}&#10;&#10;&#10;\end{document}" title="IguanaTex Bitmap Display"/>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3618741" y="2803643"/>
            <a:ext cx="3704686" cy="641829"/>
          </a:xfrm>
          <a:prstGeom prst="rect">
            <a:avLst/>
          </a:prstGeom>
        </p:spPr>
      </p:pic>
      <p:pic>
        <p:nvPicPr>
          <p:cNvPr id="7" name="Picture 6" descr="\documentclass{article}&#10;\usepackage{amsmath}&#10;\usepackage{amssymb}&#10;\usepackage{xcolor}&#10;\DeclareMathOperator{\tr}{Tr}&#10;\newcommand{\rtext}[1]{{\color{red}#1}}&#10;\newcommand{\vect}[1]{\boldsymbol{#1}}&#10;\newcommand{\matr}[1]{\boldsymbol{#1}}&#10;\newcommand{\gset}[1]{\mathbb{#1}}&#10;\pagestyle{empty}&#10;&#10;\begin{document}&#10;\begin{equation*}&#10;PR(u) = \sum_{v\in B_u}\frac{PR(v)}{L_v}&#10;\end{equation*}&#10;&#10;&#10;\end{document}" title="IguanaTex Bitmap Display"/>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766398" y="4272704"/>
            <a:ext cx="2845257" cy="828343"/>
          </a:xfrm>
          <a:prstGeom prst="rect">
            <a:avLst/>
          </a:prstGeom>
        </p:spPr>
      </p:pic>
      <p:pic>
        <p:nvPicPr>
          <p:cNvPr id="8" name="Picture 7" descr="\documentclass{article}&#10;\usepackage{amsmath}&#10;\usepackage{amssymb}&#10;\usepackage{xcolor}&#10;\DeclareMathOperator{\tr}{Tr}&#10;\newcommand{\rtext}[1]{{\color{red}#1}}&#10;\newcommand{\vect}[1]{\boldsymbol{#1}}&#10;\newcommand{\matr}[1]{\boldsymbol{#1}}&#10;\newcommand{\gset}[1]{\mathbb{#1}}&#10;\pagestyle{empty}&#10;&#10;\begin{document}&#10;\begin{equation*}&#10;B_u&#10;\end{equation*}&#10;&#10;&#10;\end{document}" title="IguanaTex Bitmap Display"/>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985147" y="5262425"/>
            <a:ext cx="411733" cy="296533"/>
          </a:xfrm>
          <a:prstGeom prst="rect">
            <a:avLst/>
          </a:prstGeom>
        </p:spPr>
      </p:pic>
      <p:pic>
        <p:nvPicPr>
          <p:cNvPr id="10" name="Picture 9" descr="\documentclass{article}&#10;\usepackage{amsmath}&#10;\usepackage{amssymb}&#10;\usepackage{xcolor}&#10;\DeclareMathOperator{\tr}{Tr}&#10;\newcommand{\rtext}[1]{{\color{red}#1}}&#10;\newcommand{\vect}[1]{\boldsymbol{#1}}&#10;\newcommand{\matr}[1]{\boldsymbol{#1}}&#10;\newcommand{\gset}[1]{\mathbb{#1}}&#10;\pagestyle{empty}&#10;&#10;\begin{document}&#10;\begin{equation*}&#10;L_v&#10;\end{equation*}&#10;&#10;&#10;\end{document}" title="IguanaTex Bitmap Display"/>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6852039" y="5262426"/>
            <a:ext cx="362666" cy="296533"/>
          </a:xfrm>
          <a:prstGeom prst="rect">
            <a:avLst/>
          </a:prstGeom>
        </p:spPr>
      </p:pic>
      <p:pic>
        <p:nvPicPr>
          <p:cNvPr id="6" name="Picture 4">
            <a:extLst>
              <a:ext uri="{FF2B5EF4-FFF2-40B4-BE49-F238E27FC236}">
                <a16:creationId xmlns:a16="http://schemas.microsoft.com/office/drawing/2014/main" id="{B6CD1C41-0C1C-4774-21AA-B6D690FB7EA1}"/>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557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pPr marL="0" indent="0">
              <a:buNone/>
            </a:pPr>
            <a:r>
              <a:rPr lang="en-US" dirty="0"/>
              <a:t>4.1 From Words to Terms</a:t>
            </a:r>
          </a:p>
          <a:p>
            <a:pPr marL="0" indent="0">
              <a:buNone/>
            </a:pPr>
            <a:r>
              <a:rPr lang="en-US" dirty="0"/>
              <a:t>4.2 Text statistics</a:t>
            </a:r>
          </a:p>
          <a:p>
            <a:pPr marL="0" indent="0">
              <a:buNone/>
            </a:pPr>
            <a:r>
              <a:rPr lang="en-US" dirty="0"/>
              <a:t>4.3 Document parsing: Tokenizing, stopping, stemming, phrases and </a:t>
            </a:r>
            <a:r>
              <a:rPr lang="en-US" i="1" dirty="0"/>
              <a:t>N</a:t>
            </a:r>
            <a:r>
              <a:rPr lang="en-US" dirty="0"/>
              <a:t>-grams</a:t>
            </a:r>
          </a:p>
          <a:p>
            <a:pPr marL="0" indent="0">
              <a:buNone/>
            </a:pPr>
            <a:r>
              <a:rPr lang="en-US" dirty="0"/>
              <a:t>4.4 Document structure and markup </a:t>
            </a:r>
          </a:p>
          <a:p>
            <a:pPr marL="0" indent="0">
              <a:buNone/>
            </a:pPr>
            <a:r>
              <a:rPr lang="en-US" dirty="0"/>
              <a:t>4.5 Link analysis: anchor text, page rank, link quality</a:t>
            </a:r>
          </a:p>
          <a:p>
            <a:pPr marL="0" indent="0">
              <a:buNone/>
            </a:pPr>
            <a:r>
              <a:rPr lang="en-US" dirty="0"/>
              <a:t>4.6 Information Extraction: Hidden Markov models for extraction</a:t>
            </a:r>
          </a:p>
        </p:txBody>
      </p:sp>
      <p:pic>
        <p:nvPicPr>
          <p:cNvPr id="4" name="Picture 4">
            <a:extLst>
              <a:ext uri="{FF2B5EF4-FFF2-40B4-BE49-F238E27FC236}">
                <a16:creationId xmlns:a16="http://schemas.microsoft.com/office/drawing/2014/main" id="{1BD15BC3-28E8-523A-4EE3-491A015872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12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PageRank</a:t>
            </a:r>
          </a:p>
        </p:txBody>
      </p:sp>
      <p:sp>
        <p:nvSpPr>
          <p:cNvPr id="3" name="Content Placeholder 2"/>
          <p:cNvSpPr>
            <a:spLocks noGrp="1"/>
          </p:cNvSpPr>
          <p:nvPr>
            <p:ph idx="1"/>
          </p:nvPr>
        </p:nvSpPr>
        <p:spPr/>
        <p:txBody>
          <a:bodyPr/>
          <a:lstStyle/>
          <a:p>
            <a:r>
              <a:rPr lang="en-US" dirty="0"/>
              <a:t>Pseudocode for the iterative PageRank algorithm</a:t>
            </a:r>
          </a:p>
        </p:txBody>
      </p:sp>
      <p:pic>
        <p:nvPicPr>
          <p:cNvPr id="4" name="Picture 3"/>
          <p:cNvPicPr>
            <a:picLocks noChangeAspect="1"/>
          </p:cNvPicPr>
          <p:nvPr/>
        </p:nvPicPr>
        <p:blipFill>
          <a:blip r:embed="rId2"/>
          <a:stretch>
            <a:fillRect/>
          </a:stretch>
        </p:blipFill>
        <p:spPr>
          <a:xfrm>
            <a:off x="116115" y="2758872"/>
            <a:ext cx="5907461" cy="3104364"/>
          </a:xfrm>
          <a:prstGeom prst="rect">
            <a:avLst/>
          </a:prstGeom>
        </p:spPr>
      </p:pic>
      <p:pic>
        <p:nvPicPr>
          <p:cNvPr id="5" name="Picture 4"/>
          <p:cNvPicPr>
            <a:picLocks noChangeAspect="1"/>
          </p:cNvPicPr>
          <p:nvPr/>
        </p:nvPicPr>
        <p:blipFill>
          <a:blip r:embed="rId3"/>
          <a:stretch>
            <a:fillRect/>
          </a:stretch>
        </p:blipFill>
        <p:spPr>
          <a:xfrm>
            <a:off x="6110514" y="2758872"/>
            <a:ext cx="5965371" cy="3098808"/>
          </a:xfrm>
          <a:prstGeom prst="rect">
            <a:avLst/>
          </a:prstGeom>
        </p:spPr>
      </p:pic>
      <p:pic>
        <p:nvPicPr>
          <p:cNvPr id="6" name="Picture 4">
            <a:extLst>
              <a:ext uri="{FF2B5EF4-FFF2-40B4-BE49-F238E27FC236}">
                <a16:creationId xmlns:a16="http://schemas.microsoft.com/office/drawing/2014/main" id="{8EFF7258-4E85-EEDD-FD61-487279AC4E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0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Link quality</a:t>
            </a:r>
          </a:p>
        </p:txBody>
      </p:sp>
      <p:pic>
        <p:nvPicPr>
          <p:cNvPr id="4" name="Picture 3"/>
          <p:cNvPicPr>
            <a:picLocks noChangeAspect="1"/>
          </p:cNvPicPr>
          <p:nvPr/>
        </p:nvPicPr>
        <p:blipFill>
          <a:blip r:embed="rId3"/>
          <a:stretch>
            <a:fillRect/>
          </a:stretch>
        </p:blipFill>
        <p:spPr>
          <a:xfrm>
            <a:off x="5762171" y="2693835"/>
            <a:ext cx="6429829" cy="3806751"/>
          </a:xfrm>
          <a:prstGeom prst="rect">
            <a:avLst/>
          </a:prstGeom>
        </p:spPr>
      </p:pic>
      <p:sp>
        <p:nvSpPr>
          <p:cNvPr id="3" name="Content Placeholder 2"/>
          <p:cNvSpPr>
            <a:spLocks noGrp="1"/>
          </p:cNvSpPr>
          <p:nvPr>
            <p:ph idx="1"/>
          </p:nvPr>
        </p:nvSpPr>
        <p:spPr>
          <a:xfrm>
            <a:off x="838200" y="1825625"/>
            <a:ext cx="7783286" cy="4351338"/>
          </a:xfrm>
        </p:spPr>
        <p:txBody>
          <a:bodyPr/>
          <a:lstStyle/>
          <a:p>
            <a:r>
              <a:rPr lang="en-US"/>
              <a:t>Post </a:t>
            </a:r>
            <a:r>
              <a:rPr lang="en-US" i="1" dirty="0"/>
              <a:t>b </a:t>
            </a:r>
            <a:r>
              <a:rPr lang="en-US" dirty="0"/>
              <a:t>is inﬂuential, because author </a:t>
            </a:r>
            <a:r>
              <a:rPr lang="en-US" i="1" dirty="0"/>
              <a:t>A </a:t>
            </a:r>
            <a:r>
              <a:rPr lang="en-US" dirty="0"/>
              <a:t>has decided to write about it. </a:t>
            </a:r>
          </a:p>
          <a:p>
            <a:r>
              <a:rPr lang="en-US" dirty="0"/>
              <a:t>PageRank perspective, </a:t>
            </a:r>
            <a:r>
              <a:rPr lang="en-US" i="1" dirty="0"/>
              <a:t>a </a:t>
            </a:r>
            <a:r>
              <a:rPr lang="en-US" dirty="0"/>
              <a:t>and </a:t>
            </a:r>
            <a:r>
              <a:rPr lang="en-US" i="1" dirty="0"/>
              <a:t>b </a:t>
            </a:r>
            <a:r>
              <a:rPr lang="en-US" dirty="0"/>
              <a:t>have links to each other, and therefore neither is more inﬂuential than the other </a:t>
            </a:r>
          </a:p>
          <a:p>
            <a:r>
              <a:rPr lang="en-US" dirty="0"/>
              <a:t>Comments section of a blog </a:t>
            </a:r>
          </a:p>
          <a:p>
            <a:pPr marL="0" indent="0">
              <a:spcBef>
                <a:spcPts val="0"/>
              </a:spcBef>
              <a:buNone/>
            </a:pPr>
            <a:r>
              <a:rPr lang="en-US" dirty="0"/>
              <a:t>can also be a source of link spam </a:t>
            </a:r>
            <a:br>
              <a:rPr lang="en-US" dirty="0"/>
            </a:br>
            <a:r>
              <a:rPr lang="en-US" dirty="0"/>
              <a:t/>
            </a:r>
            <a:br>
              <a:rPr lang="en-US" dirty="0"/>
            </a:br>
            <a:r>
              <a:rPr lang="en-US" dirty="0"/>
              <a:t/>
            </a:r>
            <a:br>
              <a:rPr lang="en-US" dirty="0"/>
            </a:br>
            <a:endParaRPr lang="en-US" dirty="0"/>
          </a:p>
        </p:txBody>
      </p:sp>
      <p:pic>
        <p:nvPicPr>
          <p:cNvPr id="5" name="Picture 4">
            <a:extLst>
              <a:ext uri="{FF2B5EF4-FFF2-40B4-BE49-F238E27FC236}">
                <a16:creationId xmlns:a16="http://schemas.microsoft.com/office/drawing/2014/main" id="{EB5C4AC2-227B-8957-7B6F-358AA2A7138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845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Link quality</a:t>
            </a:r>
          </a:p>
        </p:txBody>
      </p:sp>
      <p:sp>
        <p:nvSpPr>
          <p:cNvPr id="3" name="Content Placeholder 2"/>
          <p:cNvSpPr>
            <a:spLocks noGrp="1"/>
          </p:cNvSpPr>
          <p:nvPr>
            <p:ph idx="1"/>
          </p:nvPr>
        </p:nvSpPr>
        <p:spPr/>
        <p:txBody>
          <a:bodyPr/>
          <a:lstStyle/>
          <a:p>
            <a:r>
              <a:rPr lang="en-US" dirty="0"/>
              <a:t>Solution: The link still appears on the blog, but search engines are designed to ignore all links marked </a:t>
            </a:r>
            <a:r>
              <a:rPr lang="en-US" b="1" dirty="0" err="1"/>
              <a:t>rel</a:t>
            </a:r>
            <a:r>
              <a:rPr lang="en-US" b="1" dirty="0"/>
              <a:t>=</a:t>
            </a:r>
            <a:r>
              <a:rPr lang="en-US" b="1" dirty="0" err="1"/>
              <a:t>nofollow</a:t>
            </a: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2252126" y="3264690"/>
            <a:ext cx="7687748" cy="333422"/>
          </a:xfrm>
          <a:prstGeom prst="rect">
            <a:avLst/>
          </a:prstGeom>
        </p:spPr>
      </p:pic>
      <p:pic>
        <p:nvPicPr>
          <p:cNvPr id="5" name="Picture 4">
            <a:extLst>
              <a:ext uri="{FF2B5EF4-FFF2-40B4-BE49-F238E27FC236}">
                <a16:creationId xmlns:a16="http://schemas.microsoft.com/office/drawing/2014/main" id="{BAD1A00E-546D-98A3-17E8-D1659E3711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4294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Information Extraction</a:t>
            </a:r>
          </a:p>
        </p:txBody>
      </p:sp>
      <p:sp>
        <p:nvSpPr>
          <p:cNvPr id="3" name="Content Placeholder 2"/>
          <p:cNvSpPr>
            <a:spLocks noGrp="1"/>
          </p:cNvSpPr>
          <p:nvPr>
            <p:ph idx="1"/>
          </p:nvPr>
        </p:nvSpPr>
        <p:spPr/>
        <p:txBody>
          <a:bodyPr/>
          <a:lstStyle/>
          <a:p>
            <a:r>
              <a:rPr lang="en-US" dirty="0"/>
              <a:t>Definition: a language technology that focuses on extracting structure from text</a:t>
            </a:r>
          </a:p>
          <a:p>
            <a:r>
              <a:rPr lang="en-US" dirty="0"/>
              <a:t>Text tagged by information extraction: a sentence and the corresponding XML markup after using information extraction </a:t>
            </a:r>
            <a:br>
              <a:rPr lang="en-US"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2347389" y="3857838"/>
            <a:ext cx="7497221" cy="2238687"/>
          </a:xfrm>
          <a:prstGeom prst="rect">
            <a:avLst/>
          </a:prstGeom>
        </p:spPr>
      </p:pic>
      <p:pic>
        <p:nvPicPr>
          <p:cNvPr id="4" name="Picture 4">
            <a:extLst>
              <a:ext uri="{FF2B5EF4-FFF2-40B4-BE49-F238E27FC236}">
                <a16:creationId xmlns:a16="http://schemas.microsoft.com/office/drawing/2014/main" id="{7C2C62C3-C8FC-28EA-4D61-9482303BAF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23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Information Extraction</a:t>
            </a:r>
          </a:p>
        </p:txBody>
      </p:sp>
      <p:sp>
        <p:nvSpPr>
          <p:cNvPr id="3" name="Content Placeholder 2"/>
          <p:cNvSpPr>
            <a:spLocks noGrp="1"/>
          </p:cNvSpPr>
          <p:nvPr>
            <p:ph idx="1"/>
          </p:nvPr>
        </p:nvSpPr>
        <p:spPr/>
        <p:txBody>
          <a:bodyPr/>
          <a:lstStyle/>
          <a:p>
            <a:r>
              <a:rPr lang="en-US" dirty="0"/>
              <a:t>Two main approaches for recognizing entity:</a:t>
            </a:r>
          </a:p>
          <a:p>
            <a:pPr lvl="1"/>
            <a:r>
              <a:rPr lang="en-US" dirty="0"/>
              <a:t>Rule-based approach</a:t>
            </a:r>
          </a:p>
          <a:p>
            <a:pPr lvl="1"/>
            <a:r>
              <a:rPr lang="en-US" dirty="0"/>
              <a:t>Statistical approach</a:t>
            </a:r>
          </a:p>
          <a:p>
            <a:r>
              <a:rPr lang="en-US" dirty="0"/>
              <a:t>Rule-based approach: uses one or more </a:t>
            </a:r>
            <a:r>
              <a:rPr lang="en-US" i="1" dirty="0"/>
              <a:t>lexicons </a:t>
            </a:r>
            <a:r>
              <a:rPr lang="en-US" dirty="0"/>
              <a:t>(lists of words and phrases) that categorize names</a:t>
            </a:r>
          </a:p>
          <a:p>
            <a:r>
              <a:rPr lang="en-US" dirty="0"/>
              <a:t>Statistical approach: use probabilistic model of the words and around an entity </a:t>
            </a:r>
            <a:r>
              <a:rPr lang="en-US" i="1" dirty="0"/>
              <a:t>→ Hidden Markov Model (HMM)</a:t>
            </a:r>
            <a:endParaRPr lang="en-US" dirty="0"/>
          </a:p>
        </p:txBody>
      </p:sp>
      <p:pic>
        <p:nvPicPr>
          <p:cNvPr id="4" name="Picture 4">
            <a:extLst>
              <a:ext uri="{FF2B5EF4-FFF2-40B4-BE49-F238E27FC236}">
                <a16:creationId xmlns:a16="http://schemas.microsoft.com/office/drawing/2014/main" id="{C1AF8BCE-9B76-5DCC-EFDD-6F8C1170D6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85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35999" y="1027906"/>
            <a:ext cx="5756001" cy="4326979"/>
          </a:xfrm>
          <a:prstGeom prst="rect">
            <a:avLst/>
          </a:prstGeom>
        </p:spPr>
      </p:pic>
      <p:sp>
        <p:nvSpPr>
          <p:cNvPr id="2" name="Title 1"/>
          <p:cNvSpPr>
            <a:spLocks noGrp="1"/>
          </p:cNvSpPr>
          <p:nvPr>
            <p:ph type="title"/>
          </p:nvPr>
        </p:nvSpPr>
        <p:spPr>
          <a:xfrm>
            <a:off x="838200" y="418290"/>
            <a:ext cx="11165958" cy="1325563"/>
          </a:xfrm>
        </p:spPr>
        <p:txBody>
          <a:bodyPr>
            <a:normAutofit/>
          </a:bodyPr>
          <a:lstStyle/>
          <a:p>
            <a:r>
              <a:rPr lang="en-US" sz="3800" dirty="0"/>
              <a:t>4.6 Information Extraction: </a:t>
            </a:r>
            <a:br>
              <a:rPr lang="en-US" sz="3800" dirty="0"/>
            </a:br>
            <a:r>
              <a:rPr lang="en-US" sz="3800" dirty="0"/>
              <a:t>Hidden Markov Model (HMM)</a:t>
            </a:r>
          </a:p>
        </p:txBody>
      </p:sp>
      <p:sp>
        <p:nvSpPr>
          <p:cNvPr id="3" name="Content Placeholder 2"/>
          <p:cNvSpPr>
            <a:spLocks noGrp="1"/>
          </p:cNvSpPr>
          <p:nvPr>
            <p:ph idx="1"/>
          </p:nvPr>
        </p:nvSpPr>
        <p:spPr>
          <a:xfrm>
            <a:off x="838200" y="1825625"/>
            <a:ext cx="6056086" cy="4351338"/>
          </a:xfrm>
        </p:spPr>
        <p:txBody>
          <a:bodyPr/>
          <a:lstStyle/>
          <a:p>
            <a:r>
              <a:rPr lang="en-US" dirty="0"/>
              <a:t>Problem: words can have many different meanings</a:t>
            </a:r>
          </a:p>
          <a:p>
            <a:pPr lvl="1"/>
            <a:r>
              <a:rPr lang="en-US" dirty="0"/>
              <a:t>“Marathon”: race or location?</a:t>
            </a:r>
          </a:p>
          <a:p>
            <a:r>
              <a:rPr lang="en-US" dirty="0"/>
              <a:t>Need context </a:t>
            </a:r>
            <a:r>
              <a:rPr lang="en-US" i="1" dirty="0"/>
              <a:t>→ </a:t>
            </a:r>
            <a:r>
              <a:rPr lang="en-US" dirty="0"/>
              <a:t>next word in the sequence depends on only a small number of the previous words: HMM</a:t>
            </a:r>
          </a:p>
        </p:txBody>
      </p:sp>
      <p:sp>
        <p:nvSpPr>
          <p:cNvPr id="5" name="Rectangle 4"/>
          <p:cNvSpPr/>
          <p:nvPr/>
        </p:nvSpPr>
        <p:spPr>
          <a:xfrm>
            <a:off x="6435999" y="5489822"/>
            <a:ext cx="5756001" cy="461665"/>
          </a:xfrm>
          <a:prstGeom prst="rect">
            <a:avLst/>
          </a:prstGeom>
        </p:spPr>
        <p:txBody>
          <a:bodyPr wrap="square">
            <a:spAutoFit/>
          </a:bodyPr>
          <a:lstStyle/>
          <a:p>
            <a:r>
              <a:rPr lang="en-US" sz="2400" dirty="0">
                <a:solidFill>
                  <a:srgbClr val="000000"/>
                </a:solidFill>
                <a:latin typeface="Times" panose="02020603050405020304" pitchFamily="18" charset="0"/>
                <a:cs typeface="Times" panose="02020603050405020304" pitchFamily="18" charset="0"/>
              </a:rPr>
              <a:t>Sentence model for statistical entity extractor</a:t>
            </a:r>
            <a:r>
              <a:rPr lang="en-US" sz="2400" dirty="0">
                <a:latin typeface="Times" panose="02020603050405020304" pitchFamily="18" charset="0"/>
                <a:cs typeface="Times" panose="02020603050405020304" pitchFamily="18" charset="0"/>
              </a:rPr>
              <a:t> </a:t>
            </a:r>
          </a:p>
        </p:txBody>
      </p:sp>
      <p:pic>
        <p:nvPicPr>
          <p:cNvPr id="6" name="Picture 4">
            <a:extLst>
              <a:ext uri="{FF2B5EF4-FFF2-40B4-BE49-F238E27FC236}">
                <a16:creationId xmlns:a16="http://schemas.microsoft.com/office/drawing/2014/main" id="{7F724331-BF48-11AB-1C4D-2DA357B4E5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375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a:p>
        </p:txBody>
      </p:sp>
      <p:sp>
        <p:nvSpPr>
          <p:cNvPr id="3" name="Content Placeholder 2"/>
          <p:cNvSpPr>
            <a:spLocks noGrp="1"/>
          </p:cNvSpPr>
          <p:nvPr>
            <p:ph idx="1"/>
          </p:nvPr>
        </p:nvSpPr>
        <p:spPr/>
        <p:txBody>
          <a:bodyPr/>
          <a:lstStyle/>
          <a:p>
            <a:r>
              <a:rPr lang="en-US" smtClean="0"/>
              <a:t>Download several pages from Wikipedia. Then tokenize the collection you created. For this </a:t>
            </a:r>
            <a:r>
              <a:rPr lang="en-US"/>
              <a:t>exercise, keep only the tokens consisting entirely of characters from the English </a:t>
            </a:r>
            <a:r>
              <a:rPr lang="en-US" smtClean="0"/>
              <a:t>alphabet. Ignore </a:t>
            </a:r>
            <a:r>
              <a:rPr lang="en-US"/>
              <a:t>tags and tokens containing non-ASCII </a:t>
            </a:r>
            <a:r>
              <a:rPr lang="en-US" smtClean="0"/>
              <a:t>characters.</a:t>
            </a:r>
            <a:endParaRPr lang="en-US"/>
          </a:p>
        </p:txBody>
      </p:sp>
    </p:spTree>
    <p:extLst>
      <p:ext uri="{BB962C8B-B14F-4D97-AF65-F5344CB8AC3E}">
        <p14:creationId xmlns:p14="http://schemas.microsoft.com/office/powerpoint/2010/main" val="2602684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r>
              <a:rPr lang="en-US"/>
              <a:t>Document parsing: Tokenizing, stopping, stemming, phrases and </a:t>
            </a:r>
            <a:r>
              <a:rPr lang="en-US" i="1" smtClean="0"/>
              <a:t>N</a:t>
            </a:r>
            <a:r>
              <a:rPr lang="en-US" smtClean="0"/>
              <a:t>-grams</a:t>
            </a:r>
          </a:p>
          <a:p>
            <a:r>
              <a:rPr lang="en-US" smtClean="0"/>
              <a:t>Link </a:t>
            </a:r>
            <a:r>
              <a:rPr lang="en-US"/>
              <a:t>analysis: anchor text, page rank, link </a:t>
            </a:r>
            <a:r>
              <a:rPr lang="en-US" smtClean="0"/>
              <a:t>quality</a:t>
            </a:r>
          </a:p>
          <a:p>
            <a:r>
              <a:rPr lang="en-US" smtClean="0"/>
              <a:t>Information </a:t>
            </a:r>
            <a:r>
              <a:rPr lang="en-US"/>
              <a:t>Extraction: Hidden Markov models for </a:t>
            </a:r>
            <a:r>
              <a:rPr lang="en-US" smtClean="0"/>
              <a:t>extraction</a:t>
            </a:r>
          </a:p>
          <a:p>
            <a:endParaRPr lang="en-US"/>
          </a:p>
        </p:txBody>
      </p:sp>
    </p:spTree>
    <p:extLst>
      <p:ext uri="{BB962C8B-B14F-4D97-AF65-F5344CB8AC3E}">
        <p14:creationId xmlns:p14="http://schemas.microsoft.com/office/powerpoint/2010/main" val="341344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From Words to Terms</a:t>
            </a:r>
          </a:p>
        </p:txBody>
      </p:sp>
      <p:sp>
        <p:nvSpPr>
          <p:cNvPr id="3" name="Content Placeholder 2"/>
          <p:cNvSpPr>
            <a:spLocks noGrp="1"/>
          </p:cNvSpPr>
          <p:nvPr>
            <p:ph idx="1"/>
          </p:nvPr>
        </p:nvSpPr>
        <p:spPr>
          <a:xfrm>
            <a:off x="838200" y="1825625"/>
            <a:ext cx="6929671" cy="4351338"/>
          </a:xfrm>
        </p:spPr>
        <p:txBody>
          <a:bodyPr>
            <a:normAutofit/>
          </a:bodyPr>
          <a:lstStyle/>
          <a:p>
            <a:r>
              <a:rPr lang="en-US" dirty="0"/>
              <a:t>Textual preprocessing phase typically performed by an IR engine, taking as input a document and yielding its </a:t>
            </a:r>
            <a:r>
              <a:rPr lang="en-US" i="1" dirty="0"/>
              <a:t>index terms</a:t>
            </a:r>
            <a:r>
              <a:rPr lang="en-US" dirty="0"/>
              <a:t> </a:t>
            </a:r>
          </a:p>
          <a:p>
            <a:r>
              <a:rPr lang="en-US" dirty="0"/>
              <a:t>Generic terms </a:t>
            </a:r>
          </a:p>
          <a:p>
            <a:pPr lvl="1"/>
            <a:r>
              <a:rPr lang="en-US" dirty="0"/>
              <a:t>Conjunctions and prepositions </a:t>
            </a:r>
          </a:p>
          <a:p>
            <a:pPr lvl="1"/>
            <a:r>
              <a:rPr lang="en-US" dirty="0"/>
              <a:t>Low discriminative power</a:t>
            </a:r>
          </a:p>
          <a:p>
            <a:pPr lvl="1"/>
            <a:r>
              <a:rPr lang="en-US" dirty="0"/>
              <a:t>High </a:t>
            </a:r>
            <a:r>
              <a:rPr lang="en-US" i="1" dirty="0"/>
              <a:t>term frequency</a:t>
            </a:r>
            <a:endParaRPr lang="en-US" dirty="0"/>
          </a:p>
          <a:p>
            <a:r>
              <a:rPr lang="en-US" dirty="0"/>
              <a:t>Specific terms</a:t>
            </a:r>
          </a:p>
          <a:p>
            <a:pPr lvl="1"/>
            <a:r>
              <a:rPr lang="en-US" dirty="0"/>
              <a:t>Higher discriminative power</a:t>
            </a:r>
          </a:p>
          <a:p>
            <a:pPr lvl="1"/>
            <a:r>
              <a:rPr lang="en-US" dirty="0"/>
              <a:t>Low </a:t>
            </a:r>
            <a:r>
              <a:rPr lang="en-US" i="1" dirty="0"/>
              <a:t>document frequency</a:t>
            </a:r>
            <a:endParaRPr lang="en-US" dirty="0"/>
          </a:p>
        </p:txBody>
      </p:sp>
      <p:pic>
        <p:nvPicPr>
          <p:cNvPr id="4" name="Picture 3"/>
          <p:cNvPicPr>
            <a:picLocks noChangeAspect="1"/>
          </p:cNvPicPr>
          <p:nvPr/>
        </p:nvPicPr>
        <p:blipFill>
          <a:blip r:embed="rId2"/>
          <a:stretch>
            <a:fillRect/>
          </a:stretch>
        </p:blipFill>
        <p:spPr>
          <a:xfrm>
            <a:off x="8010058" y="490127"/>
            <a:ext cx="3343742" cy="5877745"/>
          </a:xfrm>
          <a:prstGeom prst="rect">
            <a:avLst/>
          </a:prstGeom>
        </p:spPr>
      </p:pic>
      <p:pic>
        <p:nvPicPr>
          <p:cNvPr id="5" name="Picture 4">
            <a:extLst>
              <a:ext uri="{FF2B5EF4-FFF2-40B4-BE49-F238E27FC236}">
                <a16:creationId xmlns:a16="http://schemas.microsoft.com/office/drawing/2014/main" id="{32D19A0B-93D9-06C0-91D6-B5F85009A4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75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12A7-E045-4786-B249-0B00CC656CA5}"/>
              </a:ext>
            </a:extLst>
          </p:cNvPr>
          <p:cNvSpPr>
            <a:spLocks noGrp="1"/>
          </p:cNvSpPr>
          <p:nvPr>
            <p:ph type="title"/>
          </p:nvPr>
        </p:nvSpPr>
        <p:spPr/>
        <p:txBody>
          <a:bodyPr/>
          <a:lstStyle/>
          <a:p>
            <a:r>
              <a:rPr lang="en-US" dirty="0"/>
              <a:t>4.1 From Words to Terms</a:t>
            </a:r>
          </a:p>
        </p:txBody>
      </p:sp>
      <p:sp>
        <p:nvSpPr>
          <p:cNvPr id="3" name="Content Placeholder 2">
            <a:extLst>
              <a:ext uri="{FF2B5EF4-FFF2-40B4-BE49-F238E27FC236}">
                <a16:creationId xmlns:a16="http://schemas.microsoft.com/office/drawing/2014/main" id="{8B6035B9-0BA3-451E-8081-E5398C32940E}"/>
              </a:ext>
            </a:extLst>
          </p:cNvPr>
          <p:cNvSpPr>
            <a:spLocks noGrp="1"/>
          </p:cNvSpPr>
          <p:nvPr>
            <p:ph idx="1"/>
          </p:nvPr>
        </p:nvSpPr>
        <p:spPr>
          <a:xfrm>
            <a:off x="838200" y="1655429"/>
            <a:ext cx="6428874" cy="4351338"/>
          </a:xfrm>
        </p:spPr>
        <p:txBody>
          <a:bodyPr/>
          <a:lstStyle/>
          <a:p>
            <a:r>
              <a:rPr lang="en-US" dirty="0"/>
              <a:t>Document:</a:t>
            </a:r>
          </a:p>
          <a:p>
            <a:pPr marL="0" indent="0">
              <a:buNone/>
            </a:pPr>
            <a:r>
              <a:rPr lang="en-US" dirty="0"/>
              <a:t>This is the input document (Full text), which can be an article, web page, or any other form of text.</a:t>
            </a:r>
          </a:p>
          <a:p>
            <a:r>
              <a:rPr lang="en-US" dirty="0"/>
              <a:t>Parsing:</a:t>
            </a:r>
          </a:p>
          <a:p>
            <a:pPr marL="0" indent="0">
              <a:buNone/>
            </a:pPr>
            <a:r>
              <a:rPr lang="en-US" dirty="0"/>
              <a:t>The document is analyzed for its syntactic structure to identify elements in the text, such as sentences, paragraphs, and words.</a:t>
            </a:r>
          </a:p>
        </p:txBody>
      </p:sp>
      <p:sp>
        <p:nvSpPr>
          <p:cNvPr id="11" name="TextBox 10">
            <a:extLst>
              <a:ext uri="{FF2B5EF4-FFF2-40B4-BE49-F238E27FC236}">
                <a16:creationId xmlns:a16="http://schemas.microsoft.com/office/drawing/2014/main" id="{A0315895-04C9-40E4-ADC7-6ED86DA49CFF}"/>
              </a:ext>
            </a:extLst>
          </p:cNvPr>
          <p:cNvSpPr txBox="1"/>
          <p:nvPr/>
        </p:nvSpPr>
        <p:spPr>
          <a:xfrm>
            <a:off x="7988968" y="666750"/>
            <a:ext cx="2085474" cy="13255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pic>
        <p:nvPicPr>
          <p:cNvPr id="12" name="Picture 11">
            <a:extLst>
              <a:ext uri="{FF2B5EF4-FFF2-40B4-BE49-F238E27FC236}">
                <a16:creationId xmlns:a16="http://schemas.microsoft.com/office/drawing/2014/main" id="{D9960F11-6D9D-41AB-A2BA-8E8D0DB9FEBE}"/>
              </a:ext>
            </a:extLst>
          </p:cNvPr>
          <p:cNvPicPr>
            <a:picLocks noChangeAspect="1"/>
          </p:cNvPicPr>
          <p:nvPr/>
        </p:nvPicPr>
        <p:blipFill>
          <a:blip r:embed="rId2"/>
          <a:stretch>
            <a:fillRect/>
          </a:stretch>
        </p:blipFill>
        <p:spPr>
          <a:xfrm>
            <a:off x="7552340" y="313505"/>
            <a:ext cx="3343742" cy="5877745"/>
          </a:xfrm>
          <a:prstGeom prst="rect">
            <a:avLst/>
          </a:prstGeom>
        </p:spPr>
      </p:pic>
      <p:sp>
        <p:nvSpPr>
          <p:cNvPr id="13" name="Arrow: Right 12">
            <a:extLst>
              <a:ext uri="{FF2B5EF4-FFF2-40B4-BE49-F238E27FC236}">
                <a16:creationId xmlns:a16="http://schemas.microsoft.com/office/drawing/2014/main" id="{910B4F80-A916-4FDD-A90C-0B7D861E1F8B}"/>
              </a:ext>
            </a:extLst>
          </p:cNvPr>
          <p:cNvSpPr/>
          <p:nvPr/>
        </p:nvSpPr>
        <p:spPr>
          <a:xfrm>
            <a:off x="7552340" y="666750"/>
            <a:ext cx="436628" cy="680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46D8E54-2BC0-4FBD-9A6A-6D154A721C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760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A33E-0582-4C22-8E7E-D6F79D8BE1DA}"/>
              </a:ext>
            </a:extLst>
          </p:cNvPr>
          <p:cNvSpPr>
            <a:spLocks noGrp="1"/>
          </p:cNvSpPr>
          <p:nvPr>
            <p:ph type="title"/>
          </p:nvPr>
        </p:nvSpPr>
        <p:spPr/>
        <p:txBody>
          <a:bodyPr/>
          <a:lstStyle/>
          <a:p>
            <a:r>
              <a:rPr lang="en-US" dirty="0"/>
              <a:t>4.1 From Words to Terms</a:t>
            </a:r>
          </a:p>
        </p:txBody>
      </p:sp>
      <p:sp>
        <p:nvSpPr>
          <p:cNvPr id="3" name="Content Placeholder 2">
            <a:extLst>
              <a:ext uri="{FF2B5EF4-FFF2-40B4-BE49-F238E27FC236}">
                <a16:creationId xmlns:a16="http://schemas.microsoft.com/office/drawing/2014/main" id="{F6056CB5-A00A-49FB-81B7-41BCC7C6B87C}"/>
              </a:ext>
            </a:extLst>
          </p:cNvPr>
          <p:cNvSpPr>
            <a:spLocks noGrp="1"/>
          </p:cNvSpPr>
          <p:nvPr>
            <p:ph idx="1"/>
          </p:nvPr>
        </p:nvSpPr>
        <p:spPr>
          <a:xfrm>
            <a:off x="838200" y="1825625"/>
            <a:ext cx="6477000" cy="4351338"/>
          </a:xfrm>
        </p:spPr>
        <p:txBody>
          <a:bodyPr>
            <a:normAutofit lnSpcReduction="10000"/>
          </a:bodyPr>
          <a:lstStyle/>
          <a:p>
            <a:r>
              <a:rPr lang="en-US" dirty="0"/>
              <a:t>Lexical Analysis:</a:t>
            </a:r>
          </a:p>
          <a:p>
            <a:pPr marL="0" indent="0">
              <a:buNone/>
            </a:pPr>
            <a:r>
              <a:rPr lang="en-US" dirty="0"/>
              <a:t>This stage processes the content of the text into smaller components, usually words (tokens). This process helps to identify each meaningful word or character in the document.</a:t>
            </a:r>
          </a:p>
          <a:p>
            <a:r>
              <a:rPr lang="en-US" dirty="0"/>
              <a:t>Stop-word Removal:</a:t>
            </a:r>
          </a:p>
          <a:p>
            <a:pPr marL="0" indent="0">
              <a:buNone/>
            </a:pPr>
            <a:r>
              <a:rPr lang="en-US" dirty="0"/>
              <a:t>Stop words are words that do not have much meaning in the content analysis, such as "the", "is", "at", etc. They are removed to reduce noise and optimize the results.</a:t>
            </a:r>
          </a:p>
        </p:txBody>
      </p:sp>
      <p:pic>
        <p:nvPicPr>
          <p:cNvPr id="4" name="Picture 3">
            <a:extLst>
              <a:ext uri="{FF2B5EF4-FFF2-40B4-BE49-F238E27FC236}">
                <a16:creationId xmlns:a16="http://schemas.microsoft.com/office/drawing/2014/main" id="{76E1EEE0-D443-42A2-B474-082CA212AC3A}"/>
              </a:ext>
            </a:extLst>
          </p:cNvPr>
          <p:cNvPicPr>
            <a:picLocks noChangeAspect="1"/>
          </p:cNvPicPr>
          <p:nvPr/>
        </p:nvPicPr>
        <p:blipFill>
          <a:blip r:embed="rId2"/>
          <a:stretch>
            <a:fillRect/>
          </a:stretch>
        </p:blipFill>
        <p:spPr>
          <a:xfrm>
            <a:off x="7641090" y="490127"/>
            <a:ext cx="3343742" cy="5877745"/>
          </a:xfrm>
          <a:prstGeom prst="rect">
            <a:avLst/>
          </a:prstGeom>
        </p:spPr>
      </p:pic>
      <p:sp>
        <p:nvSpPr>
          <p:cNvPr id="5" name="Arrow: Right 4">
            <a:extLst>
              <a:ext uri="{FF2B5EF4-FFF2-40B4-BE49-F238E27FC236}">
                <a16:creationId xmlns:a16="http://schemas.microsoft.com/office/drawing/2014/main" id="{AB3AE738-9F03-438E-BAF4-B613319A1F38}"/>
              </a:ext>
            </a:extLst>
          </p:cNvPr>
          <p:cNvSpPr/>
          <p:nvPr/>
        </p:nvSpPr>
        <p:spPr>
          <a:xfrm>
            <a:off x="7812505" y="2117558"/>
            <a:ext cx="304800" cy="705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B8CAB8E-BC6E-428A-A8CD-663E4ACD46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31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6D8D-E920-4FD2-A8C9-B550C82CBC83}"/>
              </a:ext>
            </a:extLst>
          </p:cNvPr>
          <p:cNvSpPr>
            <a:spLocks noGrp="1"/>
          </p:cNvSpPr>
          <p:nvPr>
            <p:ph type="title"/>
          </p:nvPr>
        </p:nvSpPr>
        <p:spPr/>
        <p:txBody>
          <a:bodyPr/>
          <a:lstStyle/>
          <a:p>
            <a:r>
              <a:rPr lang="en-US" dirty="0"/>
              <a:t>4.1 From Words to Terms</a:t>
            </a:r>
          </a:p>
        </p:txBody>
      </p:sp>
      <p:sp>
        <p:nvSpPr>
          <p:cNvPr id="3" name="Content Placeholder 2">
            <a:extLst>
              <a:ext uri="{FF2B5EF4-FFF2-40B4-BE49-F238E27FC236}">
                <a16:creationId xmlns:a16="http://schemas.microsoft.com/office/drawing/2014/main" id="{400B9DB0-39AD-4964-8ADF-EC15DD1DBB6D}"/>
              </a:ext>
            </a:extLst>
          </p:cNvPr>
          <p:cNvSpPr>
            <a:spLocks noGrp="1"/>
          </p:cNvSpPr>
          <p:nvPr>
            <p:ph idx="1"/>
          </p:nvPr>
        </p:nvSpPr>
        <p:spPr>
          <a:xfrm>
            <a:off x="838200" y="1825625"/>
            <a:ext cx="6813884" cy="4351338"/>
          </a:xfrm>
        </p:spPr>
        <p:txBody>
          <a:bodyPr>
            <a:normAutofit fontScale="92500"/>
          </a:bodyPr>
          <a:lstStyle/>
          <a:p>
            <a:r>
              <a:rPr lang="en-US" dirty="0"/>
              <a:t>Phrase Detection:</a:t>
            </a:r>
          </a:p>
          <a:p>
            <a:pPr marL="0" indent="0">
              <a:buNone/>
            </a:pPr>
            <a:r>
              <a:rPr lang="en-US" dirty="0"/>
              <a:t>After removing stop words, the system identifies important phrases in the text, usually compound nouns or meaningful noun phrases.</a:t>
            </a:r>
          </a:p>
          <a:p>
            <a:r>
              <a:rPr lang="en-US" dirty="0"/>
              <a:t>Stemming &amp; Lemmatization:</a:t>
            </a:r>
          </a:p>
          <a:p>
            <a:pPr marL="0" indent="0">
              <a:buNone/>
            </a:pPr>
            <a:r>
              <a:rPr lang="en-US" dirty="0"/>
              <a:t>Stemming: Reducing words to their root (e.g. "running" → "run").</a:t>
            </a:r>
          </a:p>
          <a:p>
            <a:pPr marL="0" indent="0">
              <a:buNone/>
            </a:pPr>
            <a:r>
              <a:rPr lang="en-US" dirty="0"/>
              <a:t>Lemmatization: Converting words to their basic or more grammatically correct form based on context.</a:t>
            </a:r>
          </a:p>
        </p:txBody>
      </p:sp>
      <p:pic>
        <p:nvPicPr>
          <p:cNvPr id="4" name="Picture 3">
            <a:extLst>
              <a:ext uri="{FF2B5EF4-FFF2-40B4-BE49-F238E27FC236}">
                <a16:creationId xmlns:a16="http://schemas.microsoft.com/office/drawing/2014/main" id="{FCAD1CB6-DE0B-4C34-8F7B-E6D4DED4B9D7}"/>
              </a:ext>
            </a:extLst>
          </p:cNvPr>
          <p:cNvPicPr>
            <a:picLocks noChangeAspect="1"/>
          </p:cNvPicPr>
          <p:nvPr/>
        </p:nvPicPr>
        <p:blipFill>
          <a:blip r:embed="rId2"/>
          <a:stretch>
            <a:fillRect/>
          </a:stretch>
        </p:blipFill>
        <p:spPr>
          <a:xfrm>
            <a:off x="8010058" y="490127"/>
            <a:ext cx="3343742" cy="5877745"/>
          </a:xfrm>
          <a:prstGeom prst="rect">
            <a:avLst/>
          </a:prstGeom>
        </p:spPr>
      </p:pic>
      <p:sp>
        <p:nvSpPr>
          <p:cNvPr id="5" name="Arrow: Right 4">
            <a:extLst>
              <a:ext uri="{FF2B5EF4-FFF2-40B4-BE49-F238E27FC236}">
                <a16:creationId xmlns:a16="http://schemas.microsoft.com/office/drawing/2014/main" id="{B06CAC86-769D-475E-9980-417A23E56F97}"/>
              </a:ext>
            </a:extLst>
          </p:cNvPr>
          <p:cNvSpPr/>
          <p:nvPr/>
        </p:nvSpPr>
        <p:spPr>
          <a:xfrm>
            <a:off x="8133347" y="3721768"/>
            <a:ext cx="385011" cy="770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C80C1F-8D0B-4B61-82C6-212E974EDD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630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2C38-E46E-4AC1-A4D6-780CDB358A18}"/>
              </a:ext>
            </a:extLst>
          </p:cNvPr>
          <p:cNvSpPr>
            <a:spLocks noGrp="1"/>
          </p:cNvSpPr>
          <p:nvPr>
            <p:ph type="title"/>
          </p:nvPr>
        </p:nvSpPr>
        <p:spPr/>
        <p:txBody>
          <a:bodyPr/>
          <a:lstStyle/>
          <a:p>
            <a:r>
              <a:rPr lang="en-US" dirty="0"/>
              <a:t>4.1 From Words to Terms</a:t>
            </a:r>
          </a:p>
        </p:txBody>
      </p:sp>
      <p:sp>
        <p:nvSpPr>
          <p:cNvPr id="3" name="Content Placeholder 2">
            <a:extLst>
              <a:ext uri="{FF2B5EF4-FFF2-40B4-BE49-F238E27FC236}">
                <a16:creationId xmlns:a16="http://schemas.microsoft.com/office/drawing/2014/main" id="{80CED4F5-B04B-40F7-B741-A4B42358073B}"/>
              </a:ext>
            </a:extLst>
          </p:cNvPr>
          <p:cNvSpPr>
            <a:spLocks noGrp="1"/>
          </p:cNvSpPr>
          <p:nvPr>
            <p:ph idx="1"/>
          </p:nvPr>
        </p:nvSpPr>
        <p:spPr>
          <a:xfrm>
            <a:off x="838200" y="1825625"/>
            <a:ext cx="7054516" cy="4351338"/>
          </a:xfrm>
        </p:spPr>
        <p:txBody>
          <a:bodyPr>
            <a:normAutofit fontScale="92500" lnSpcReduction="20000"/>
          </a:bodyPr>
          <a:lstStyle/>
          <a:p>
            <a:r>
              <a:rPr lang="en-US" dirty="0"/>
              <a:t>Weighting:</a:t>
            </a:r>
          </a:p>
          <a:p>
            <a:pPr marL="0" indent="0">
              <a:buNone/>
            </a:pPr>
            <a:r>
              <a:rPr lang="en-US" dirty="0"/>
              <a:t>Words or phrases are assigned weights based on their importance in the document. Weights can be calculated using techniques such as TF-IDF.</a:t>
            </a:r>
          </a:p>
          <a:p>
            <a:r>
              <a:rPr lang="en-US" dirty="0"/>
              <a:t>Indexing:</a:t>
            </a:r>
          </a:p>
          <a:p>
            <a:pPr marL="0" indent="0">
              <a:buNone/>
            </a:pPr>
            <a:r>
              <a:rPr lang="en-US" dirty="0"/>
              <a:t>Terms are stored as an index, ready to be retrieved in search queries.</a:t>
            </a:r>
            <a:endParaRPr lang="vi-VN" dirty="0"/>
          </a:p>
          <a:p>
            <a:pPr marL="0" indent="0">
              <a:buNone/>
            </a:pPr>
            <a:r>
              <a:rPr lang="en-US" b="1" dirty="0"/>
              <a:t>Parallel Data Flow</a:t>
            </a:r>
            <a:r>
              <a:rPr lang="en-US" dirty="0"/>
              <a:t>:</a:t>
            </a:r>
          </a:p>
          <a:p>
            <a:pPr marL="0" indent="0">
              <a:buNone/>
            </a:pPr>
            <a:r>
              <a:rPr lang="en-US" dirty="0"/>
              <a:t>The dashed arrow indicates that intermediate steps (Parsing, Lexical Analysis, or other steps) can use the full text to assist in processing or term extraction</a:t>
            </a:r>
          </a:p>
        </p:txBody>
      </p:sp>
      <p:pic>
        <p:nvPicPr>
          <p:cNvPr id="4" name="Picture 3">
            <a:extLst>
              <a:ext uri="{FF2B5EF4-FFF2-40B4-BE49-F238E27FC236}">
                <a16:creationId xmlns:a16="http://schemas.microsoft.com/office/drawing/2014/main" id="{18B9AC17-F3FA-4588-A111-AA72D66DA803}"/>
              </a:ext>
            </a:extLst>
          </p:cNvPr>
          <p:cNvPicPr>
            <a:picLocks noChangeAspect="1"/>
          </p:cNvPicPr>
          <p:nvPr/>
        </p:nvPicPr>
        <p:blipFill>
          <a:blip r:embed="rId2"/>
          <a:stretch>
            <a:fillRect/>
          </a:stretch>
        </p:blipFill>
        <p:spPr>
          <a:xfrm>
            <a:off x="8010058" y="490127"/>
            <a:ext cx="3343742" cy="5877745"/>
          </a:xfrm>
          <a:prstGeom prst="rect">
            <a:avLst/>
          </a:prstGeom>
        </p:spPr>
      </p:pic>
      <p:sp>
        <p:nvSpPr>
          <p:cNvPr id="5" name="Arrow: Right 4">
            <a:extLst>
              <a:ext uri="{FF2B5EF4-FFF2-40B4-BE49-F238E27FC236}">
                <a16:creationId xmlns:a16="http://schemas.microsoft.com/office/drawing/2014/main" id="{64D543E4-3F9D-4118-A317-037ADFD98BAC}"/>
              </a:ext>
            </a:extLst>
          </p:cNvPr>
          <p:cNvSpPr/>
          <p:nvPr/>
        </p:nvSpPr>
        <p:spPr>
          <a:xfrm>
            <a:off x="8010058" y="5438274"/>
            <a:ext cx="508300" cy="738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96ED3D-F2DB-4936-AC95-A8C962CA13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84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word frequency distribution is very uneven: few words appear very frequently, and many words appear almost not at all. </a:t>
            </a:r>
            <a:endParaRPr lang="vi-VN" dirty="0"/>
          </a:p>
          <a:p>
            <a:r>
              <a:rPr lang="en-US" dirty="0"/>
              <a:t>For example, the two most common English words (the, of) represent 10% of all words that appear in a text document. In a large sample of text, 50% of the unique words appear only once.</a:t>
            </a:r>
          </a:p>
          <a:p>
            <a:endParaRPr lang="en-US" dirty="0"/>
          </a:p>
        </p:txBody>
      </p:sp>
      <p:sp>
        <p:nvSpPr>
          <p:cNvPr id="5" name="Title 1"/>
          <p:cNvSpPr>
            <a:spLocks noGrp="1"/>
          </p:cNvSpPr>
          <p:nvPr>
            <p:ph type="title"/>
          </p:nvPr>
        </p:nvSpPr>
        <p:spPr/>
        <p:txBody>
          <a:bodyPr/>
          <a:lstStyle/>
          <a:p>
            <a:r>
              <a:rPr lang="en-US" dirty="0"/>
              <a:t>4.2 Text statistics</a:t>
            </a:r>
          </a:p>
        </p:txBody>
      </p:sp>
    </p:spTree>
    <p:extLst>
      <p:ext uri="{BB962C8B-B14F-4D97-AF65-F5344CB8AC3E}">
        <p14:creationId xmlns:p14="http://schemas.microsoft.com/office/powerpoint/2010/main" val="2040881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50.6936"/>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r \cdot f = k&#10;\end{equation*}&#10;&#10;&#10;\end{document}"/>
  <p:tag name="IGUANATEXSIZE" val="24"/>
  <p:tag name="IGUANATEXCURSOR" val="33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01.6873"/>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r \cdot P_r = c&#10;\end{equation*}&#10;&#10;&#10;\end{document}"/>
  <p:tag name="IGUANATEXSIZE" val="28"/>
  <p:tag name="IGUANATEXCURSOR" val="338"/>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364.4544"/>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c \approx 0.1&#10;\end{equation*}&#10;&#10;&#10;\end{document}"/>
  <p:tag name="IGUANATEXSIZE" val="28"/>
  <p:tag name="IGUANATEXCURSOR" val="33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6.9854"/>
  <p:tag name="ORIGINALWIDTH" val="543.682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V = KN^\beta&#10;\end{equation*}&#10;&#10;&#10;\end{document}"/>
  <p:tag name="IGUANATEXSIZE" val="28"/>
  <p:tag name="IGUANATEXCURSOR" val="335"/>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518.935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0&lt;\beta&lt; 1&#10;\end{equation*}&#10;&#10;&#10;\end{document}"/>
  <p:tag name="IGUANATEXSIZE" val="28"/>
  <p:tag name="IGUANATEXCURSOR" val="333"/>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63.2171"/>
  <p:tag name="ORIGINALWIDTH" val="1519.3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PR(C) = \frac{PR(A)}{2} + \frac{PR(B)}{1}&#10;\end{equation*}&#10;&#10;&#10;\end{document}"/>
  <p:tag name="IGUANATEXSIZE" val="24"/>
  <p:tag name="IGUANATEXCURSOR" val="363"/>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39.7076"/>
  <p:tag name="ORIGINALWIDTH" val="1166.854"/>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PR(u) = \sum_{v\in B_u}\frac{PR(v)}{L_v}&#10;\end{equation*}&#10;&#10;&#10;\end{document}"/>
  <p:tag name="IGUANATEXSIZE" val="24"/>
  <p:tag name="IGUANATEXCURSOR" val="362"/>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44.7319"/>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B_u&#10;\end{equation*}&#10;&#10;&#10;\end{document}"/>
  <p:tag name="IGUANATEXSIZE" val="28"/>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27.484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L_v&#10;\end{equation*}&#10;&#10;&#10;\end{document}"/>
  <p:tag name="IGUANATEXSIZE" val="28"/>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5BFE225-F8A3-0846-8864-7F189BDF409A}" vid="{8D0ADFA0-3357-E745-8556-5DC2BCB19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1791</TotalTime>
  <Words>2065</Words>
  <Application>Microsoft Office PowerPoint</Application>
  <PresentationFormat>Widescreen</PresentationFormat>
  <Paragraphs>192</Paragraphs>
  <Slides>37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vt:lpstr>
      <vt:lpstr>Office Theme</vt:lpstr>
      <vt:lpstr>Chapter 4 Text Processing</vt:lpstr>
      <vt:lpstr>Objectives</vt:lpstr>
      <vt:lpstr>Contents</vt:lpstr>
      <vt:lpstr>4.1 From Words to Terms</vt:lpstr>
      <vt:lpstr>4.1 From Words to Terms</vt:lpstr>
      <vt:lpstr>4.1 From Words to Terms</vt:lpstr>
      <vt:lpstr>4.1 From Words to Terms</vt:lpstr>
      <vt:lpstr>4.1 From Words to Terms</vt:lpstr>
      <vt:lpstr>4.2 Text statistics</vt:lpstr>
      <vt:lpstr>4.2 Text statistics</vt:lpstr>
      <vt:lpstr>4.2 Text statistics</vt:lpstr>
      <vt:lpstr>4.2 Text statistics</vt:lpstr>
      <vt:lpstr>4.2 Text statistics</vt:lpstr>
      <vt:lpstr>4.2 Text statistics: Vocabulary Growth</vt:lpstr>
      <vt:lpstr>PowerPoint Presentation</vt:lpstr>
      <vt:lpstr>4.3 Document parsing: Tokenizing</vt:lpstr>
      <vt:lpstr>4.3 Document parsing: Tokenizing</vt:lpstr>
      <vt:lpstr>4.3 Document parsing: stopping</vt:lpstr>
      <vt:lpstr>4.3 Document parsing: Stemming</vt:lpstr>
      <vt:lpstr>4.3 Document parsing: Stemming</vt:lpstr>
      <vt:lpstr>4.3 Document parsing: Stemming</vt:lpstr>
      <vt:lpstr>4.3 Document parsing: Phrases and N-grams</vt:lpstr>
      <vt:lpstr>4.3 Document parsing:  Phrases and N-grams</vt:lpstr>
      <vt:lpstr>4.3 Document parsing: Phrases and N-grams</vt:lpstr>
      <vt:lpstr>4.4 Document structure and markup </vt:lpstr>
      <vt:lpstr>4.5 Link analysis</vt:lpstr>
      <vt:lpstr>4.5 Link analysis: anchor text</vt:lpstr>
      <vt:lpstr>4.5 Link analysis: PageRank</vt:lpstr>
      <vt:lpstr>4.5 Link analysis: PageRank</vt:lpstr>
      <vt:lpstr>4.5 Link analysis: PageRank</vt:lpstr>
      <vt:lpstr>4.5 Link analysis: Link quality</vt:lpstr>
      <vt:lpstr>4.5 Link analysis: Link quality</vt:lpstr>
      <vt:lpstr>4.6 Information Extraction</vt:lpstr>
      <vt:lpstr>4.6 Information Extraction</vt:lpstr>
      <vt:lpstr>4.6 Information Extraction:  Hidden Markov Model (HMM)</vt:lpstr>
      <vt:lpstr>Exercise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Quoc Trinh (FE FPTU DN)</dc:creator>
  <cp:lastModifiedBy>lenhattruongtv04@gmail.com</cp:lastModifiedBy>
  <cp:revision>178</cp:revision>
  <dcterms:created xsi:type="dcterms:W3CDTF">2023-06-10T01:32:40Z</dcterms:created>
  <dcterms:modified xsi:type="dcterms:W3CDTF">2025-01-18T06:29:03Z</dcterms:modified>
</cp:coreProperties>
</file>