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8" r:id="rId2"/>
    <p:sldId id="266" r:id="rId3"/>
    <p:sldId id="259" r:id="rId4"/>
    <p:sldId id="260" r:id="rId5"/>
    <p:sldId id="268" r:id="rId6"/>
    <p:sldId id="269" r:id="rId7"/>
    <p:sldId id="270" r:id="rId8"/>
    <p:sldId id="272" r:id="rId9"/>
    <p:sldId id="261" r:id="rId10"/>
    <p:sldId id="271" r:id="rId11"/>
    <p:sldId id="262" r:id="rId12"/>
    <p:sldId id="273" r:id="rId13"/>
    <p:sldId id="263" r:id="rId14"/>
    <p:sldId id="264" r:id="rId15"/>
    <p:sldId id="265" r:id="rId16"/>
    <p:sldId id="274" r:id="rId17"/>
    <p:sldId id="275" r:id="rId18"/>
    <p:sldId id="277" r:id="rId19"/>
    <p:sldId id="278" r:id="rId20"/>
    <p:sldId id="279" r:id="rId21"/>
    <p:sldId id="280" r:id="rId22"/>
    <p:sldId id="281" r:id="rId23"/>
    <p:sldId id="283" r:id="rId24"/>
    <p:sldId id="282" r:id="rId25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/>
    <p:restoredTop sz="90110" autoAdjust="0"/>
  </p:normalViewPr>
  <p:slideViewPr>
    <p:cSldViewPr snapToGrid="0" snapToObjects="1">
      <p:cViewPr varScale="1">
        <p:scale>
          <a:sx n="75" d="100"/>
          <a:sy n="75" d="100"/>
        </p:scale>
        <p:origin x="4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D7861-C634-4EEC-BD1D-60E3362AA8D0}" type="datetimeFigureOut">
              <a:rPr lang="en-US" smtClean="0"/>
              <a:t>30-Aug-23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5AF11-76F5-4DAF-A17F-51CBA5984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04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D991-6473-2E4C-9156-6F320CDD7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1EB10-DCF0-EA49-8205-3EAD3EAC0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27284-E73A-E24A-947C-93DD2D338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241E3-D212-BB4B-95AE-66A59DB1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4F746-EBFF-704B-8D3A-2493E461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80160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9F35-424F-F843-B7F4-33087900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4112F-4E30-D54F-A201-A67887412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BC737-4748-0841-BA71-8C3A0C965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9E8CB-5463-7E40-B1E7-19C89E65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6E329-07E4-3447-98F7-4BE421EA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7758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642AD3-1478-8042-B275-D83AD7692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298E5-A394-464C-BB1D-801E9AC0C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DADDD-034C-134E-B556-C60AB405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567BC-F2D5-1242-8DE2-C1AA06F2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5F5A1-49AF-0B45-B093-239A3739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4155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7E0F-3E42-0F4A-9C5F-F99538A0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4A88E-8B78-774E-BC87-153A3B57E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D792D-C879-A740-BA8E-60BD0110E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41628-7821-5149-B629-5B2B21F6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FA791-1EB5-744A-BF42-7391746A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3794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6DF8F-A30B-C04D-8548-DC0B5EDA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9C27B-39C5-EB4F-AA65-B24A7C4EB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92281-76F7-C441-9FF6-E5612835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052AD-7C1B-9044-B7A1-11938ED6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DD988-856D-1D49-85A7-89623DE3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6080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BE00-8E3B-2C41-AF98-B95AF652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B22FE-E12B-C048-997B-E957097BF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9A794-CE21-BB40-B78A-5B47610C8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0CA65-09FC-1147-8E9C-5420DDB1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1C759-0990-F745-803F-FC5020A5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872DC-DF54-EA44-A212-ED4A7ACF1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232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D412-B364-854E-A90C-AF31FE98D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7A56A-7EF7-2347-9928-F471D2DB8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72823-DD35-DB4B-A07C-99EAE0772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FFA26-6C88-0546-A9CB-226095F64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8D7141-7CB9-7445-969E-AF9294898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34DBF6-E634-8344-916E-3EE873B55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61B1C-CBAE-CD4F-A336-AEBCF964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A2542-F613-774F-B1F5-B5EF66F0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3132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A1E4-5504-6E4D-A507-73E6FA2C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1BAE0-22FD-A54B-A0F8-727083E6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8E9B4-A518-104E-B5DA-79C180FF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46CAD-4545-A447-B805-D42A5AF0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3419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7C86F5-376F-7244-B023-DCB5D0122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EDC9B1-20DD-964C-8A63-78DE50880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FFC64-7FF3-C54B-AB4D-BAA223E6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1607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C57F-801B-A847-BF10-698E33227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8D417-1009-B841-BD62-36E6353F3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03C1B-3F32-4640-9287-CAB8052AD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13F87-EC6D-AF43-83A9-2287794A1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2B4-7290-454C-AAEC-6E3A9C8C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84636-1774-B744-A97B-BE80AD96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9632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03C9-67C2-8E4B-BC45-16E6DB17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31608-74A3-624E-856E-52824E10A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CE72D-5283-CA44-87A1-A5171755E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ACFA0-434A-F043-8236-C2EC822A2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D5B08-1C1B-1546-B05C-C4157E7C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9201B-E41F-1D4D-BD53-178D3C42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9258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4D8A0B-D780-E443-8944-500093B7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1B6DD-6E0B-364A-AF4F-FE31C0E30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E2EE1-E80E-AB4C-A385-DF7A26849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40988-8033-ED48-B333-96C8FC563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C963D-F7D9-764A-B5D7-59B735161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C7D7585-C682-6126-5789-94B68953A9A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015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7E86-17AF-C844-A7E4-195315097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Chapter 1</a:t>
            </a:r>
            <a:br>
              <a:rPr lang="en-US" dirty="0"/>
            </a:br>
            <a:r>
              <a:rPr lang="en-US" dirty="0"/>
              <a:t>I</a:t>
            </a:r>
            <a:r>
              <a:rPr lang="en-VN" dirty="0"/>
              <a:t>nformation Retrieval and Search Engines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73FE8-C94E-9245-AEE6-7D3786EBDE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SEG301m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613299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222D-8D40-D540-3CC5-BEED6C0F9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Search engines</a:t>
            </a:r>
            <a:endParaRPr lang="en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1562894"/>
            <a:ext cx="7419975" cy="4876800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19E180FC-6CF3-907E-D3F3-343DD64E8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4881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7682-72B2-FA7A-D559-9BF00960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Search engineers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EDC25-4C14-8C25-38EC-DDD5AF1E0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primarily people trained in computer science, mostly with a systems or database background </a:t>
            </a:r>
          </a:p>
          <a:p>
            <a:r>
              <a:rPr lang="en-US" dirty="0"/>
              <a:t>few of them have training in information retrieval</a:t>
            </a:r>
            <a:br>
              <a:rPr lang="en-US" dirty="0"/>
            </a:br>
            <a:endParaRPr lang="en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77B217-1A2E-C972-8218-024735F53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4480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7682-72B2-FA7A-D559-9BF00960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Search engineers</a:t>
            </a:r>
            <a:endParaRPr lang="en-VN" dirty="0"/>
          </a:p>
        </p:txBody>
      </p:sp>
      <p:sp>
        <p:nvSpPr>
          <p:cNvPr id="7" name="Oval 6"/>
          <p:cNvSpPr/>
          <p:nvPr/>
        </p:nvSpPr>
        <p:spPr>
          <a:xfrm>
            <a:off x="4802910" y="2945231"/>
            <a:ext cx="3048135" cy="185899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" pitchFamily="2" charset="0"/>
              </a:rPr>
              <a:t>The majority of search engineers</a:t>
            </a:r>
          </a:p>
        </p:txBody>
      </p:sp>
      <p:sp>
        <p:nvSpPr>
          <p:cNvPr id="8" name="Oval 7"/>
          <p:cNvSpPr/>
          <p:nvPr/>
        </p:nvSpPr>
        <p:spPr>
          <a:xfrm>
            <a:off x="3016707" y="1495020"/>
            <a:ext cx="2778039" cy="1419392"/>
          </a:xfrm>
          <a:prstGeom prst="ellips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" pitchFamily="2" charset="0"/>
              </a:rPr>
              <a:t>Extend search engines</a:t>
            </a:r>
          </a:p>
        </p:txBody>
      </p:sp>
      <p:sp>
        <p:nvSpPr>
          <p:cNvPr id="9" name="Oval 8"/>
          <p:cNvSpPr/>
          <p:nvPr/>
        </p:nvSpPr>
        <p:spPr>
          <a:xfrm>
            <a:off x="1537537" y="3257108"/>
            <a:ext cx="2778039" cy="1419392"/>
          </a:xfrm>
          <a:prstGeom prst="ellips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50"/>
                </a:solidFill>
                <a:latin typeface="Times" pitchFamily="2" charset="0"/>
              </a:rPr>
              <a:t>Maintain search engines</a:t>
            </a:r>
          </a:p>
        </p:txBody>
      </p:sp>
      <p:sp>
        <p:nvSpPr>
          <p:cNvPr id="11" name="Oval 10"/>
          <p:cNvSpPr/>
          <p:nvPr/>
        </p:nvSpPr>
        <p:spPr>
          <a:xfrm>
            <a:off x="8394226" y="2584638"/>
            <a:ext cx="3258663" cy="1419392"/>
          </a:xfrm>
          <a:prstGeom prst="ellipse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7030A0"/>
                </a:solidFill>
                <a:latin typeface="Times" pitchFamily="2" charset="0"/>
              </a:rPr>
              <a:t>Tune existing search engines</a:t>
            </a:r>
          </a:p>
        </p:txBody>
      </p:sp>
      <p:sp>
        <p:nvSpPr>
          <p:cNvPr id="12" name="Oval 11"/>
          <p:cNvSpPr/>
          <p:nvPr/>
        </p:nvSpPr>
        <p:spPr>
          <a:xfrm>
            <a:off x="6130898" y="942094"/>
            <a:ext cx="2778039" cy="1419392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Times" pitchFamily="2" charset="0"/>
              </a:rPr>
              <a:t>Modify search engines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6813071" y="2334062"/>
            <a:ext cx="238970" cy="666017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840782" y="3466954"/>
            <a:ext cx="553444" cy="149075"/>
          </a:xfrm>
          <a:prstGeom prst="line">
            <a:avLst/>
          </a:prstGeom>
          <a:ln w="38100">
            <a:solidFill>
              <a:srgbClr val="7030A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7" idx="2"/>
          </p:cNvCxnSpPr>
          <p:nvPr/>
        </p:nvCxnSpPr>
        <p:spPr>
          <a:xfrm>
            <a:off x="4302757" y="3874730"/>
            <a:ext cx="500153" cy="0"/>
          </a:xfrm>
          <a:prstGeom prst="line">
            <a:avLst/>
          </a:prstGeom>
          <a:ln w="38100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89220" y="2766060"/>
            <a:ext cx="386343" cy="293516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472062" y="4998775"/>
            <a:ext cx="3867328" cy="1536723"/>
          </a:xfrm>
          <a:prstGeom prst="ellips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Times" pitchFamily="2" charset="0"/>
              </a:rPr>
              <a:t>Design and implement new search engines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5224463" y="4676500"/>
            <a:ext cx="351100" cy="39556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75928" y="4688006"/>
            <a:ext cx="4796790" cy="1675049"/>
          </a:xfrm>
          <a:prstGeom prst="ellips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F0"/>
                </a:solidFill>
                <a:latin typeface="Times" pitchFamily="2" charset="0"/>
              </a:rPr>
              <a:t>Optimize content for search engines/deal with spam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H="1" flipV="1">
            <a:off x="7519917" y="4469956"/>
            <a:ext cx="320864" cy="469364"/>
          </a:xfrm>
          <a:prstGeom prst="line">
            <a:avLst/>
          </a:prstGeom>
          <a:ln w="3810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8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F008B-106E-ADA4-183A-50E611672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 Web Search</a:t>
            </a:r>
            <a:endParaRPr lang="en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877" y="3264401"/>
            <a:ext cx="4556605" cy="31610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loud Callout 4"/>
          <p:cNvSpPr/>
          <p:nvPr/>
        </p:nvSpPr>
        <p:spPr>
          <a:xfrm>
            <a:off x="4480232" y="5359733"/>
            <a:ext cx="2654300" cy="1389063"/>
          </a:xfrm>
          <a:prstGeom prst="cloudCallout">
            <a:avLst>
              <a:gd name="adj1" fmla="val -32950"/>
              <a:gd name="adj2" fmla="val 3437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Websites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790" y="3491921"/>
            <a:ext cx="1358814" cy="53340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6514541" y="3995135"/>
            <a:ext cx="1455979" cy="42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79543" y="3620320"/>
            <a:ext cx="1572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queries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764772" y="4134106"/>
            <a:ext cx="1" cy="120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36809" y="4498346"/>
            <a:ext cx="1572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retrieval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41" y="3465367"/>
            <a:ext cx="3960068" cy="326390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Straight Arrow Connector 11"/>
          <p:cNvCxnSpPr/>
          <p:nvPr/>
        </p:nvCxnSpPr>
        <p:spPr>
          <a:xfrm flipH="1">
            <a:off x="3402993" y="3711669"/>
            <a:ext cx="1532228" cy="22177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32770" y="3763714"/>
            <a:ext cx="1572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answer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79543" y="6473807"/>
            <a:ext cx="2027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google.com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84768" y="1122417"/>
            <a:ext cx="32657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Identity a set of web pages containing the terms in queries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80400" y="632790"/>
            <a:ext cx="2399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Compute score for each page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76770" y="1118807"/>
            <a:ext cx="22054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Eliminate duplicate and redundant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8205" y="1811305"/>
            <a:ext cx="34377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Generate summaries of remaining pages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574922" y="2447677"/>
            <a:ext cx="2830335" cy="939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7881114" y="1621939"/>
            <a:ext cx="901041" cy="124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682783" y="1164368"/>
            <a:ext cx="784784" cy="434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402993" y="2104571"/>
            <a:ext cx="920754" cy="266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007575" y="2752388"/>
            <a:ext cx="159056" cy="1070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97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4947-1100-BF8E-8470-671BC9CE6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 Other Search Applications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08404-6D01-D623-6E3E-576C5C4E2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Desktop search engine: </a:t>
            </a:r>
          </a:p>
          <a:p>
            <a:pPr lvl="1"/>
            <a:r>
              <a:rPr lang="en-US" dirty="0"/>
              <a:t>Provides search and browsing facilities for files stored on a local hard disk and possibly on disks connected over a local network </a:t>
            </a:r>
          </a:p>
          <a:p>
            <a:pPr lvl="1"/>
            <a:r>
              <a:rPr lang="en-US" dirty="0"/>
              <a:t>Requires greater awareness of file formats and creation times </a:t>
            </a:r>
          </a:p>
          <a:p>
            <a:r>
              <a:rPr lang="en-US" dirty="0"/>
              <a:t>Enterprise search engine:</a:t>
            </a:r>
          </a:p>
          <a:p>
            <a:pPr lvl="1"/>
            <a:r>
              <a:rPr lang="en-US" dirty="0"/>
              <a:t>Provides document management and search services across businesses and other organizations</a:t>
            </a:r>
          </a:p>
          <a:p>
            <a:pPr lvl="1"/>
            <a:r>
              <a:rPr lang="en-US" dirty="0"/>
              <a:t>Helps satisfy regulatory requirements regarding the retention of e-mail and other business communications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776881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36AAB-CB92-7E93-3B31-339EA89C4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1.6 Other Information Retrieval Applications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2E615-4C89-4DD3-39FC-8AEF6234E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routing, filtering, and selective dissemination</a:t>
            </a:r>
          </a:p>
          <a:p>
            <a:r>
              <a:rPr lang="en-US" dirty="0"/>
              <a:t>Text clustering and categorization</a:t>
            </a:r>
          </a:p>
          <a:p>
            <a:r>
              <a:rPr lang="en-US" dirty="0"/>
              <a:t>Summarization systems</a:t>
            </a:r>
          </a:p>
          <a:p>
            <a:r>
              <a:rPr lang="en-US" dirty="0"/>
              <a:t>Information extraction systems</a:t>
            </a:r>
          </a:p>
          <a:p>
            <a:r>
              <a:rPr lang="en-US" dirty="0"/>
              <a:t>Topic detection and tracking systems</a:t>
            </a:r>
          </a:p>
          <a:p>
            <a:r>
              <a:rPr lang="en-US" dirty="0"/>
              <a:t>Expert search systems</a:t>
            </a:r>
          </a:p>
          <a:p>
            <a:r>
              <a:rPr lang="en-US" dirty="0"/>
              <a:t>Question answering systems</a:t>
            </a:r>
          </a:p>
          <a:p>
            <a:r>
              <a:rPr lang="en-US" dirty="0"/>
              <a:t>Multimedia information retrieval systems</a:t>
            </a:r>
            <a:endParaRPr lang="en-VN" dirty="0"/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509782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36AAB-CB92-7E93-3B31-339EA89C4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1.6 Other Information Retrieval Applications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2E615-4C89-4DD3-39FC-8AEF6234E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routing, filtering, and selective dissemination</a:t>
            </a:r>
          </a:p>
          <a:p>
            <a:endParaRPr lang="en-VN" dirty="0"/>
          </a:p>
        </p:txBody>
      </p:sp>
      <p:sp>
        <p:nvSpPr>
          <p:cNvPr id="5" name="TextBox 4"/>
          <p:cNvSpPr txBox="1"/>
          <p:nvPr/>
        </p:nvSpPr>
        <p:spPr>
          <a:xfrm>
            <a:off x="565055" y="3783796"/>
            <a:ext cx="51689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Việt Nam - Hàn Quốc: Dấu mốc lịch sử, đột phá tầm cao mới</a:t>
            </a:r>
            <a:endParaRPr lang="en-US" sz="2800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416550" y="2810691"/>
            <a:ext cx="1676400" cy="114300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416550" y="4095749"/>
            <a:ext cx="1676400" cy="251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416550" y="4615679"/>
            <a:ext cx="1676400" cy="61991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07251" y="2549081"/>
            <a:ext cx="166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business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56451" y="3783339"/>
            <a:ext cx="166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" panose="02020603050405020304" pitchFamily="18" charset="0"/>
                <a:cs typeface="Times" panose="02020603050405020304" pitchFamily="18" charset="0"/>
              </a:rPr>
              <a:t>politics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56451" y="4973988"/>
            <a:ext cx="166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lifestyle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407401" y="4134666"/>
            <a:ext cx="996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753601" y="3824171"/>
            <a:ext cx="1873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" panose="02020603050405020304" pitchFamily="18" charset="0"/>
                <a:cs typeface="Times" panose="02020603050405020304" pitchFamily="18" charset="0"/>
              </a:rPr>
              <a:t>Subscribers</a:t>
            </a:r>
          </a:p>
        </p:txBody>
      </p:sp>
    </p:spTree>
    <p:extLst>
      <p:ext uri="{BB962C8B-B14F-4D97-AF65-F5344CB8AC3E}">
        <p14:creationId xmlns:p14="http://schemas.microsoft.com/office/powerpoint/2010/main" val="92846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  <p:bldP spid="14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1.6 Other Information Retrieval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clustering and categorization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18721" y="5374329"/>
            <a:ext cx="49086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Việt Nam - Hàn Quốc: Dấu mốc lịch sử, đột phá tầm cao mới</a:t>
            </a:r>
            <a:endParaRPr lang="en-US" sz="2800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2172" y="3203763"/>
            <a:ext cx="383318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" panose="02020603050405020304" pitchFamily="18" charset="0"/>
                <a:cs typeface="Times" panose="02020603050405020304" pitchFamily="18" charset="0"/>
              </a:rPr>
              <a:t>Clustering/categorization</a:t>
            </a:r>
            <a:r>
              <a:rPr lang="en-US" sz="28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800" dirty="0">
                <a:latin typeface="Times" panose="02020603050405020304" pitchFamily="18" charset="0"/>
                <a:cs typeface="Times" panose="02020603050405020304" pitchFamily="18" charset="0"/>
              </a:rPr>
              <a:t>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1701" y="2403306"/>
            <a:ext cx="291384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" panose="02020603050405020304" pitchFamily="18" charset="0"/>
                <a:cs typeface="Times" panose="02020603050405020304" pitchFamily="18" charset="0"/>
              </a:rPr>
              <a:t>Politics: sample1, sample2, 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1701" y="3592977"/>
            <a:ext cx="291384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" panose="02020603050405020304" pitchFamily="18" charset="0"/>
                <a:cs typeface="Times" panose="02020603050405020304" pitchFamily="18" charset="0"/>
              </a:rPr>
              <a:t>Business: sample1, sample2, 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1701" y="4743687"/>
            <a:ext cx="291384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" panose="02020603050405020304" pitchFamily="18" charset="0"/>
                <a:cs typeface="Times" panose="02020603050405020304" pitchFamily="18" charset="0"/>
              </a:rPr>
              <a:t>Lifestyle: sample1, sample2, …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513972" y="4203700"/>
            <a:ext cx="785885" cy="1028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429757" y="3889829"/>
            <a:ext cx="838200" cy="25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29757" y="2890224"/>
            <a:ext cx="838200" cy="457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092371" y="4292807"/>
            <a:ext cx="0" cy="11542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342085" y="3780885"/>
            <a:ext cx="8890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460593" y="3478074"/>
            <a:ext cx="166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politics</a:t>
            </a:r>
          </a:p>
        </p:txBody>
      </p:sp>
    </p:spTree>
    <p:extLst>
      <p:ext uri="{BB962C8B-B14F-4D97-AF65-F5344CB8AC3E}">
        <p14:creationId xmlns:p14="http://schemas.microsoft.com/office/powerpoint/2010/main" val="43832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1.6 Other Information Retrieval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Summarization systems: reduce documents to a few key paragraphs, sentences, or phrases describing their content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3564" y="6333036"/>
            <a:ext cx="336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english.thesaigontimes.vn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84058" y="3524240"/>
            <a:ext cx="383318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" panose="02020603050405020304" pitchFamily="18" charset="0"/>
                <a:cs typeface="Times" panose="02020603050405020304" pitchFamily="18" charset="0"/>
              </a:rPr>
              <a:t>summarization</a:t>
            </a:r>
            <a:r>
              <a:rPr lang="en-US" sz="28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2800" dirty="0">
                <a:latin typeface="Times" panose="02020603050405020304" pitchFamily="18" charset="0"/>
                <a:cs typeface="Times" panose="02020603050405020304" pitchFamily="18" charset="0"/>
              </a:rPr>
              <a:t>system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698858" y="3866349"/>
            <a:ext cx="1537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850084" y="4198257"/>
            <a:ext cx="0" cy="838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84383" y="5298254"/>
            <a:ext cx="47964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Encourage creativity to create opportunities for young people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97" y="2749953"/>
            <a:ext cx="4923060" cy="358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0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1.6 Other Information Retrieval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extraction systems: identify named entities, such as places and dates, and combine this information into structured records that describe relationships between these entities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1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3C5A1-8EFE-99FA-F8FB-3E8434084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E40DF-05ED-407E-BA58-0FC0E79F6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information retrieval?</a:t>
            </a:r>
          </a:p>
          <a:p>
            <a:r>
              <a:rPr lang="en-US" dirty="0"/>
              <a:t>The concept of search engine</a:t>
            </a:r>
          </a:p>
          <a:p>
            <a:r>
              <a:rPr lang="en-US" dirty="0"/>
              <a:t>The majority of search engineers</a:t>
            </a:r>
          </a:p>
          <a:p>
            <a:r>
              <a:rPr lang="en-US" dirty="0"/>
              <a:t>The applications of search engine and information retrieval</a:t>
            </a: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138385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1.6 Other Information Retrieval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 detection and tracking systems: identify events in streams of news articles and similar information sources, tracking these events as they evolve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29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1.6 Other Information Retrieval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Expert search systems: identify members of organizations who are experts in a specified area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77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1.6 Other Information Retrieval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answering systems integrate information from multiple sources to provide concise answers to specific questions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04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the Web to find as many examples as you can of open source search engines, information retrieval systems, or related technology. Give a brief description of each search engine and summarize the similarities and differences between them.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B3BE0BA-D183-9B11-3974-61B3C4F11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2215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Search engine is the </a:t>
            </a:r>
            <a:r>
              <a:rPr lang="en-US"/>
              <a:t>practical application of information retrieval techniques to large-scale text </a:t>
            </a:r>
            <a:r>
              <a:rPr lang="en-US" smtClean="0"/>
              <a:t>collections</a:t>
            </a:r>
          </a:p>
          <a:p>
            <a:r>
              <a:rPr lang="en-US"/>
              <a:t>Text clustering and </a:t>
            </a:r>
            <a:r>
              <a:rPr lang="en-US" smtClean="0"/>
              <a:t>categorization techniques</a:t>
            </a:r>
          </a:p>
          <a:p>
            <a:r>
              <a:rPr lang="en-US"/>
              <a:t>Summarization systems: reduce documents to a few key paragraphs, sentences, or phrases describing their </a:t>
            </a:r>
            <a:r>
              <a:rPr lang="en-US" smtClean="0"/>
              <a:t>content</a:t>
            </a:r>
          </a:p>
          <a:p>
            <a:r>
              <a:rPr lang="en-US"/>
              <a:t>Topic detection and tracking systems: identify events in streams of news articles and similar information sources, tracking these events as they evolve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3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97EC-C639-EB61-408C-00BCEAA77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08EB4-BDE1-704E-726E-916243546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1.1 Information retrieval</a:t>
            </a:r>
          </a:p>
          <a:p>
            <a:pPr marL="0" indent="0">
              <a:buNone/>
            </a:pPr>
            <a:r>
              <a:rPr lang="en-US" dirty="0"/>
              <a:t>1.2 Search engines</a:t>
            </a:r>
          </a:p>
          <a:p>
            <a:pPr marL="0" indent="0">
              <a:buNone/>
            </a:pPr>
            <a:r>
              <a:rPr lang="en-US" dirty="0"/>
              <a:t>1.3 Search engineers</a:t>
            </a:r>
          </a:p>
          <a:p>
            <a:pPr marL="0" indent="0">
              <a:buNone/>
            </a:pPr>
            <a:r>
              <a:rPr lang="en-US" dirty="0"/>
              <a:t>1.4 Web Search</a:t>
            </a:r>
          </a:p>
          <a:p>
            <a:pPr marL="0" indent="0">
              <a:buNone/>
            </a:pPr>
            <a:r>
              <a:rPr lang="en-US" dirty="0"/>
              <a:t>1.5 Other Search Applications</a:t>
            </a:r>
          </a:p>
          <a:p>
            <a:pPr marL="0" indent="0">
              <a:buNone/>
            </a:pPr>
            <a:r>
              <a:rPr lang="en-US" dirty="0"/>
              <a:t>1.6 Other Information Retrieval Applications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966115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E8E8-C648-F2CC-46E7-AED96B67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Information retrieval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0E177-CEC8-E021-6075-E03998009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often do you search for information on the Web?</a:t>
            </a:r>
            <a:br>
              <a:rPr lang="en-US" dirty="0"/>
            </a:br>
            <a:endParaRPr lang="en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90949" y="2218193"/>
                <a:ext cx="49856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Times" pitchFamily="2" charset="0"/>
                  </a:rPr>
                  <a:t>a daily activity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Times" pitchFamily="2" charset="0"/>
                  </a:rPr>
                  <a:t> hourly activity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949" y="2218193"/>
                <a:ext cx="4985660" cy="523220"/>
              </a:xfrm>
              <a:prstGeom prst="rect">
                <a:avLst/>
              </a:prstGeom>
              <a:blipFill>
                <a:blip r:embed="rId2"/>
                <a:stretch>
                  <a:fillRect l="-2445" t="-12791" r="-1589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96685" y="5508715"/>
            <a:ext cx="7010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" pitchFamily="2" charset="0"/>
              </a:rPr>
              <a:t>computer scientists, </a:t>
            </a:r>
            <a:r>
              <a:rPr lang="en-US" sz="2800" dirty="0" err="1">
                <a:latin typeface="Times" pitchFamily="2" charset="0"/>
              </a:rPr>
              <a:t>sofware</a:t>
            </a:r>
            <a:r>
              <a:rPr lang="en-US" sz="2800" dirty="0">
                <a:latin typeface="Times" pitchFamily="2" charset="0"/>
              </a:rPr>
              <a:t> engineers, information scientists, search engine optimizers </a:t>
            </a:r>
          </a:p>
        </p:txBody>
      </p:sp>
      <p:sp>
        <p:nvSpPr>
          <p:cNvPr id="6" name="Oval 5"/>
          <p:cNvSpPr/>
          <p:nvPr/>
        </p:nvSpPr>
        <p:spPr>
          <a:xfrm>
            <a:off x="5603966" y="3253845"/>
            <a:ext cx="5891349" cy="22194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" pitchFamily="2" charset="0"/>
              </a:rPr>
              <a:t>improve search by coming up with easier and faster ways to find the right information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22214" y="4950117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" pitchFamily="2" charset="0"/>
              </a:rPr>
              <a:t>Who?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995851" y="2736019"/>
            <a:ext cx="418012" cy="7651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136738" y="4727001"/>
            <a:ext cx="1482719" cy="47705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13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E8E8-C648-F2CC-46E7-AED96B67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Information retrieval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0E177-CEC8-E021-6075-E03998009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often do you search for information on the Web?</a:t>
            </a:r>
            <a:br>
              <a:rPr lang="en-US" dirty="0"/>
            </a:br>
            <a:endParaRPr lang="en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90949" y="2218193"/>
                <a:ext cx="49856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Times" pitchFamily="2" charset="0"/>
                  </a:rPr>
                  <a:t>a daily activity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Times" pitchFamily="2" charset="0"/>
                  </a:rPr>
                  <a:t> hourly activity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949" y="2218193"/>
                <a:ext cx="4985660" cy="523220"/>
              </a:xfrm>
              <a:prstGeom prst="rect">
                <a:avLst/>
              </a:prstGeom>
              <a:blipFill>
                <a:blip r:embed="rId2"/>
                <a:stretch>
                  <a:fillRect l="-2445" t="-12791" r="-1589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522515" y="3636094"/>
            <a:ext cx="4921024" cy="22194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" pitchFamily="2" charset="0"/>
              </a:rPr>
              <a:t>improve search by coming up with easier and faster ways to find the right information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980092" y="2803488"/>
            <a:ext cx="1786481" cy="7651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557265" y="3451076"/>
            <a:ext cx="3048135" cy="221949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" pitchFamily="2" charset="0"/>
              </a:rPr>
              <a:t>Information retrieval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557838" y="4686819"/>
            <a:ext cx="274782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39405" y="2982955"/>
            <a:ext cx="1697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" pitchFamily="2" charset="0"/>
              </a:rPr>
              <a:t>necessary!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42913" y="4663981"/>
            <a:ext cx="1657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" pitchFamily="2" charset="0"/>
              </a:rPr>
              <a:t>concerned</a:t>
            </a:r>
          </a:p>
        </p:txBody>
      </p:sp>
    </p:spTree>
    <p:extLst>
      <p:ext uri="{BB962C8B-B14F-4D97-AF65-F5344CB8AC3E}">
        <p14:creationId xmlns:p14="http://schemas.microsoft.com/office/powerpoint/2010/main" val="24332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E8E8-C648-F2CC-46E7-AED96B67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Information retrieval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0E177-CEC8-E021-6075-E03998009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(Salton, 1968):</a:t>
            </a:r>
            <a:endParaRPr lang="en-VN" dirty="0"/>
          </a:p>
        </p:txBody>
      </p:sp>
      <p:sp>
        <p:nvSpPr>
          <p:cNvPr id="13" name="Oval 12"/>
          <p:cNvSpPr/>
          <p:nvPr/>
        </p:nvSpPr>
        <p:spPr>
          <a:xfrm>
            <a:off x="5364519" y="3476821"/>
            <a:ext cx="3048135" cy="185899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" pitchFamily="2" charset="0"/>
              </a:rPr>
              <a:t>Information retrieval</a:t>
            </a:r>
          </a:p>
        </p:txBody>
      </p:sp>
      <p:sp>
        <p:nvSpPr>
          <p:cNvPr id="18" name="Oval 17"/>
          <p:cNvSpPr/>
          <p:nvPr/>
        </p:nvSpPr>
        <p:spPr>
          <a:xfrm>
            <a:off x="1866838" y="3032088"/>
            <a:ext cx="2778039" cy="1419392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" pitchFamily="2" charset="0"/>
              </a:rPr>
              <a:t>organization</a:t>
            </a:r>
          </a:p>
        </p:txBody>
      </p:sp>
      <p:sp>
        <p:nvSpPr>
          <p:cNvPr id="20" name="Oval 19"/>
          <p:cNvSpPr/>
          <p:nvPr/>
        </p:nvSpPr>
        <p:spPr>
          <a:xfrm>
            <a:off x="2586480" y="5192526"/>
            <a:ext cx="2778039" cy="1419392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" pitchFamily="2" charset="0"/>
              </a:rPr>
              <a:t>structure</a:t>
            </a:r>
          </a:p>
        </p:txBody>
      </p:sp>
      <p:sp>
        <p:nvSpPr>
          <p:cNvPr id="21" name="Oval 20"/>
          <p:cNvSpPr/>
          <p:nvPr/>
        </p:nvSpPr>
        <p:spPr>
          <a:xfrm>
            <a:off x="8675206" y="2913670"/>
            <a:ext cx="2778039" cy="1419392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" pitchFamily="2" charset="0"/>
              </a:rPr>
              <a:t>storage</a:t>
            </a:r>
          </a:p>
        </p:txBody>
      </p:sp>
      <p:sp>
        <p:nvSpPr>
          <p:cNvPr id="22" name="Oval 21"/>
          <p:cNvSpPr/>
          <p:nvPr/>
        </p:nvSpPr>
        <p:spPr>
          <a:xfrm>
            <a:off x="7641566" y="5276915"/>
            <a:ext cx="2778039" cy="1419392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" pitchFamily="2" charset="0"/>
              </a:rPr>
              <a:t>searching</a:t>
            </a:r>
          </a:p>
        </p:txBody>
      </p:sp>
      <p:sp>
        <p:nvSpPr>
          <p:cNvPr id="23" name="Oval 22"/>
          <p:cNvSpPr/>
          <p:nvPr/>
        </p:nvSpPr>
        <p:spPr>
          <a:xfrm>
            <a:off x="5271022" y="1603620"/>
            <a:ext cx="2778039" cy="1419392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" pitchFamily="2" charset="0"/>
              </a:rPr>
              <a:t>retrieval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542488" y="3023012"/>
            <a:ext cx="150019" cy="453809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8333188" y="3891952"/>
            <a:ext cx="435769" cy="211137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7641566" y="5217514"/>
            <a:ext cx="282047" cy="32708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175651" y="4998440"/>
            <a:ext cx="511969" cy="546154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614042" y="3913057"/>
            <a:ext cx="774521" cy="334815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E5E3FCEA-39DD-688A-A7BF-B178115C5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2458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912013" y="1228840"/>
            <a:ext cx="4488543" cy="383177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Information retrieval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035" y="1995602"/>
            <a:ext cx="3619500" cy="1666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29191" y="1418693"/>
            <a:ext cx="32963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" panose="02020603050405020304" pitchFamily="18" charset="0"/>
                <a:cs typeface="Times" panose="02020603050405020304" pitchFamily="18" charset="0"/>
              </a:rPr>
              <a:t>critical piece of information in bank?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489903" y="1962772"/>
            <a:ext cx="2757715" cy="41002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71594" y="717263"/>
            <a:ext cx="32963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" panose="02020603050405020304" pitchFamily="18" charset="0"/>
                <a:cs typeface="Times" panose="02020603050405020304" pitchFamily="18" charset="0"/>
              </a:rPr>
              <a:t>Bank of information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3691" y="2989909"/>
            <a:ext cx="31830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" panose="02020603050405020304" pitchFamily="18" charset="0"/>
                <a:cs typeface="Times" panose="02020603050405020304" pitchFamily="18" charset="0"/>
              </a:rPr>
              <a:t>Design an algorithm to compare “piece of information” and information in bank!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092178" y="2318286"/>
            <a:ext cx="324121" cy="73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914321" y="3048836"/>
            <a:ext cx="3350984" cy="410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72328" y="4283494"/>
            <a:ext cx="1648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" panose="02020603050405020304" pitchFamily="18" charset="0"/>
                <a:cs typeface="Times" panose="02020603050405020304" pitchFamily="18" charset="0"/>
              </a:rPr>
              <a:t>Not easy!</a:t>
            </a:r>
          </a:p>
        </p:txBody>
      </p:sp>
      <p:sp>
        <p:nvSpPr>
          <p:cNvPr id="24" name="Right Arrow 23"/>
          <p:cNvSpPr/>
          <p:nvPr/>
        </p:nvSpPr>
        <p:spPr>
          <a:xfrm rot="1096233">
            <a:off x="4003708" y="4191059"/>
            <a:ext cx="594923" cy="267533"/>
          </a:xfrm>
          <a:prstGeom prst="rightArrow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3935" y="5451386"/>
            <a:ext cx="116241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GaramondPremrPro-Identity-H"/>
              </a:rPr>
              <a:t>Core task: understanding and modeling how people compare texts, and designing computer algorithms to accurately perform this comparison</a:t>
            </a:r>
            <a:r>
              <a:rPr lang="en-US" sz="2800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5230132" y="4806714"/>
            <a:ext cx="266291" cy="525893"/>
          </a:xfrm>
          <a:prstGeom prst="downArrow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914500" y="3197342"/>
            <a:ext cx="1572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retrieval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813187" y="2307797"/>
            <a:ext cx="205387" cy="74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66085" y="2371201"/>
            <a:ext cx="1572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queries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52116" y="2394722"/>
            <a:ext cx="1572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360870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3" grpId="0"/>
      <p:bldP spid="24" grpId="0" animBg="1"/>
      <p:bldP spid="25" grpId="0"/>
      <p:bldP spid="26" grpId="0" animBg="1"/>
      <p:bldP spid="27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222D-8D40-D540-3CC5-BEED6C0F9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Search engines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ACBA2-EDA0-F3B4-CDE1-72E6182D9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the practical application of information retrieval techniques to large-scale text collections</a:t>
            </a:r>
          </a:p>
          <a:p>
            <a:r>
              <a:rPr lang="en-US" dirty="0"/>
              <a:t>Examples: web search engine, desktop search engine, enterprise search engine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504631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877" y="3264401"/>
            <a:ext cx="4556605" cy="31610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D8222D-8D40-D540-3CC5-BEED6C0F9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Search engines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ACBA2-EDA0-F3B4-CDE1-72E6182D9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example of web search engine: Google - crawl, many terabytes of data, and then provide sub-second response times to millions of queries submitted every day from around the world</a:t>
            </a:r>
            <a:endParaRPr lang="en-VN" dirty="0"/>
          </a:p>
        </p:txBody>
      </p:sp>
      <p:sp>
        <p:nvSpPr>
          <p:cNvPr id="5" name="Cloud Callout 4"/>
          <p:cNvSpPr/>
          <p:nvPr/>
        </p:nvSpPr>
        <p:spPr>
          <a:xfrm>
            <a:off x="4480232" y="5359733"/>
            <a:ext cx="2654300" cy="1389063"/>
          </a:xfrm>
          <a:prstGeom prst="cloudCallout">
            <a:avLst>
              <a:gd name="adj1" fmla="val -32950"/>
              <a:gd name="adj2" fmla="val 3437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Websites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790" y="3491921"/>
            <a:ext cx="1358814" cy="53340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6514541" y="3995135"/>
            <a:ext cx="1455979" cy="42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79543" y="3620320"/>
            <a:ext cx="1572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queries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764772" y="4134106"/>
            <a:ext cx="1" cy="120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36809" y="4498346"/>
            <a:ext cx="1572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retrieval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41" y="3465367"/>
            <a:ext cx="3960068" cy="326390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9" name="Straight Arrow Connector 18"/>
          <p:cNvCxnSpPr/>
          <p:nvPr/>
        </p:nvCxnSpPr>
        <p:spPr>
          <a:xfrm flipH="1">
            <a:off x="3402993" y="3711669"/>
            <a:ext cx="1532228" cy="221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32770" y="3763714"/>
            <a:ext cx="1572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answer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79543" y="6473807"/>
            <a:ext cx="2027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google.com</a:t>
            </a:r>
          </a:p>
        </p:txBody>
      </p:sp>
    </p:spTree>
    <p:extLst>
      <p:ext uri="{BB962C8B-B14F-4D97-AF65-F5344CB8AC3E}">
        <p14:creationId xmlns:p14="http://schemas.microsoft.com/office/powerpoint/2010/main" val="2863175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85BFE225-F8A3-0846-8864-7F189BDF409A}" vid="{8D0ADFA0-3357-E745-8556-5DC2BCB199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1763</TotalTime>
  <Words>806</Words>
  <Application>Microsoft Office PowerPoint</Application>
  <PresentationFormat>Widescreen</PresentationFormat>
  <Paragraphs>127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GaramondPremrPro-Identity-H</vt:lpstr>
      <vt:lpstr>Arial</vt:lpstr>
      <vt:lpstr>Calibri</vt:lpstr>
      <vt:lpstr>Cambria Math</vt:lpstr>
      <vt:lpstr>Times</vt:lpstr>
      <vt:lpstr>Office Theme</vt:lpstr>
      <vt:lpstr>Chapter 1 Information Retrieval and Search Engines</vt:lpstr>
      <vt:lpstr>Objectives</vt:lpstr>
      <vt:lpstr>Contents</vt:lpstr>
      <vt:lpstr>1.1 Information retrieval</vt:lpstr>
      <vt:lpstr>1.1 Information retrieval</vt:lpstr>
      <vt:lpstr>1.1 Information retrieval</vt:lpstr>
      <vt:lpstr>1.1 Information retrieval</vt:lpstr>
      <vt:lpstr>1.2 Search engines</vt:lpstr>
      <vt:lpstr>1.2 Search engines</vt:lpstr>
      <vt:lpstr>1.2 Search engines</vt:lpstr>
      <vt:lpstr>1.3 Search engineers</vt:lpstr>
      <vt:lpstr>1.3 Search engineers</vt:lpstr>
      <vt:lpstr>1.4 Web Search</vt:lpstr>
      <vt:lpstr>1.5 Other Search Applications</vt:lpstr>
      <vt:lpstr>1.6 Other Information Retrieval Applications</vt:lpstr>
      <vt:lpstr>1.6 Other Information Retrieval Applications</vt:lpstr>
      <vt:lpstr>1.6 Other Information Retrieval Applications</vt:lpstr>
      <vt:lpstr>1.6 Other Information Retrieval Applications</vt:lpstr>
      <vt:lpstr>1.6 Other Information Retrieval Applications</vt:lpstr>
      <vt:lpstr>1.6 Other Information Retrieval Applications</vt:lpstr>
      <vt:lpstr>1.6 Other Information Retrieval Applications</vt:lpstr>
      <vt:lpstr>1.6 Other Information Retrieval Applications</vt:lpstr>
      <vt:lpstr>Exercise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 Quoc Trinh (FE FPTU DN)</dc:creator>
  <cp:lastModifiedBy>Quoc Trinh Vo</cp:lastModifiedBy>
  <cp:revision>151</cp:revision>
  <dcterms:created xsi:type="dcterms:W3CDTF">2023-06-10T01:32:40Z</dcterms:created>
  <dcterms:modified xsi:type="dcterms:W3CDTF">2023-08-30T02:10:49Z</dcterms:modified>
</cp:coreProperties>
</file>