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8" r:id="rId2"/>
    <p:sldId id="280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2" r:id="rId23"/>
    <p:sldId id="281" r:id="rId2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1736" autoAdjust="0"/>
  </p:normalViewPr>
  <p:slideViewPr>
    <p:cSldViewPr snapToGrid="0" snapToObjects="1">
      <p:cViewPr varScale="1">
        <p:scale>
          <a:sx n="76" d="100"/>
          <a:sy n="76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nh Vo Quoc" userId="d2548041-7979-4d74-85ca-89c03a80ed8e" providerId="ADAL" clId="{9626808D-1052-C24F-A3A6-45E8ECC7F386}"/>
    <pc:docChg chg="modSld">
      <pc:chgData name="Trinh Vo Quoc" userId="d2548041-7979-4d74-85ca-89c03a80ed8e" providerId="ADAL" clId="{9626808D-1052-C24F-A3A6-45E8ECC7F386}" dt="2023-08-29T06:21:51.034" v="34" actId="20577"/>
      <pc:docMkLst>
        <pc:docMk/>
      </pc:docMkLst>
      <pc:sldChg chg="modSp mod">
        <pc:chgData name="Trinh Vo Quoc" userId="d2548041-7979-4d74-85ca-89c03a80ed8e" providerId="ADAL" clId="{9626808D-1052-C24F-A3A6-45E8ECC7F386}" dt="2023-08-29T06:17:48.589" v="0" actId="20577"/>
        <pc:sldMkLst>
          <pc:docMk/>
          <pc:sldMk cId="2594893582" sldId="262"/>
        </pc:sldMkLst>
        <pc:spChg chg="mod">
          <ac:chgData name="Trinh Vo Quoc" userId="d2548041-7979-4d74-85ca-89c03a80ed8e" providerId="ADAL" clId="{9626808D-1052-C24F-A3A6-45E8ECC7F386}" dt="2023-08-29T06:17:48.589" v="0" actId="20577"/>
          <ac:spMkLst>
            <pc:docMk/>
            <pc:sldMk cId="2594893582" sldId="262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9626808D-1052-C24F-A3A6-45E8ECC7F386}" dt="2023-08-29T06:17:56.323" v="2" actId="20577"/>
        <pc:sldMkLst>
          <pc:docMk/>
          <pc:sldMk cId="1474949111" sldId="263"/>
        </pc:sldMkLst>
        <pc:spChg chg="mod">
          <ac:chgData name="Trinh Vo Quoc" userId="d2548041-7979-4d74-85ca-89c03a80ed8e" providerId="ADAL" clId="{9626808D-1052-C24F-A3A6-45E8ECC7F386}" dt="2023-08-29T06:17:56.323" v="2" actId="20577"/>
          <ac:spMkLst>
            <pc:docMk/>
            <pc:sldMk cId="1474949111" sldId="263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9626808D-1052-C24F-A3A6-45E8ECC7F386}" dt="2023-08-29T06:18:01.930" v="3" actId="20577"/>
        <pc:sldMkLst>
          <pc:docMk/>
          <pc:sldMk cId="1148930375" sldId="264"/>
        </pc:sldMkLst>
        <pc:spChg chg="mod">
          <ac:chgData name="Trinh Vo Quoc" userId="d2548041-7979-4d74-85ca-89c03a80ed8e" providerId="ADAL" clId="{9626808D-1052-C24F-A3A6-45E8ECC7F386}" dt="2023-08-29T06:18:01.930" v="3" actId="20577"/>
          <ac:spMkLst>
            <pc:docMk/>
            <pc:sldMk cId="1148930375" sldId="264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9626808D-1052-C24F-A3A6-45E8ECC7F386}" dt="2023-08-29T06:18:09.463" v="5" actId="20577"/>
        <pc:sldMkLst>
          <pc:docMk/>
          <pc:sldMk cId="2379852264" sldId="265"/>
        </pc:sldMkLst>
        <pc:spChg chg="mod">
          <ac:chgData name="Trinh Vo Quoc" userId="d2548041-7979-4d74-85ca-89c03a80ed8e" providerId="ADAL" clId="{9626808D-1052-C24F-A3A6-45E8ECC7F386}" dt="2023-08-29T06:18:09.463" v="5" actId="20577"/>
          <ac:spMkLst>
            <pc:docMk/>
            <pc:sldMk cId="2379852264" sldId="265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9626808D-1052-C24F-A3A6-45E8ECC7F386}" dt="2023-08-29T06:18:26.549" v="10" actId="20577"/>
        <pc:sldMkLst>
          <pc:docMk/>
          <pc:sldMk cId="4123412370" sldId="266"/>
        </pc:sldMkLst>
        <pc:spChg chg="mod">
          <ac:chgData name="Trinh Vo Quoc" userId="d2548041-7979-4d74-85ca-89c03a80ed8e" providerId="ADAL" clId="{9626808D-1052-C24F-A3A6-45E8ECC7F386}" dt="2023-08-29T06:18:26.549" v="10" actId="20577"/>
          <ac:spMkLst>
            <pc:docMk/>
            <pc:sldMk cId="4123412370" sldId="266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9626808D-1052-C24F-A3A6-45E8ECC7F386}" dt="2023-08-29T06:18:39.639" v="12" actId="20577"/>
        <pc:sldMkLst>
          <pc:docMk/>
          <pc:sldMk cId="4243056434" sldId="267"/>
        </pc:sldMkLst>
        <pc:spChg chg="mod">
          <ac:chgData name="Trinh Vo Quoc" userId="d2548041-7979-4d74-85ca-89c03a80ed8e" providerId="ADAL" clId="{9626808D-1052-C24F-A3A6-45E8ECC7F386}" dt="2023-08-29T06:18:39.639" v="12" actId="20577"/>
          <ac:spMkLst>
            <pc:docMk/>
            <pc:sldMk cId="4243056434" sldId="267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9626808D-1052-C24F-A3A6-45E8ECC7F386}" dt="2023-08-29T06:18:55.610" v="15" actId="20577"/>
        <pc:sldMkLst>
          <pc:docMk/>
          <pc:sldMk cId="2357900954" sldId="268"/>
        </pc:sldMkLst>
        <pc:spChg chg="mod">
          <ac:chgData name="Trinh Vo Quoc" userId="d2548041-7979-4d74-85ca-89c03a80ed8e" providerId="ADAL" clId="{9626808D-1052-C24F-A3A6-45E8ECC7F386}" dt="2023-08-29T06:18:55.610" v="15" actId="20577"/>
          <ac:spMkLst>
            <pc:docMk/>
            <pc:sldMk cId="2357900954" sldId="268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9626808D-1052-C24F-A3A6-45E8ECC7F386}" dt="2023-08-29T06:19:07.480" v="18" actId="20577"/>
        <pc:sldMkLst>
          <pc:docMk/>
          <pc:sldMk cId="3606437466" sldId="269"/>
        </pc:sldMkLst>
        <pc:spChg chg="mod">
          <ac:chgData name="Trinh Vo Quoc" userId="d2548041-7979-4d74-85ca-89c03a80ed8e" providerId="ADAL" clId="{9626808D-1052-C24F-A3A6-45E8ECC7F386}" dt="2023-08-29T06:19:07.480" v="18" actId="20577"/>
          <ac:spMkLst>
            <pc:docMk/>
            <pc:sldMk cId="3606437466" sldId="269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9626808D-1052-C24F-A3A6-45E8ECC7F386}" dt="2023-08-29T06:19:25.570" v="21" actId="20577"/>
        <pc:sldMkLst>
          <pc:docMk/>
          <pc:sldMk cId="3642337127" sldId="272"/>
        </pc:sldMkLst>
        <pc:spChg chg="mod">
          <ac:chgData name="Trinh Vo Quoc" userId="d2548041-7979-4d74-85ca-89c03a80ed8e" providerId="ADAL" clId="{9626808D-1052-C24F-A3A6-45E8ECC7F386}" dt="2023-08-29T06:19:25.570" v="21" actId="20577"/>
          <ac:spMkLst>
            <pc:docMk/>
            <pc:sldMk cId="3642337127" sldId="272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9626808D-1052-C24F-A3A6-45E8ECC7F386}" dt="2023-08-29T06:20:56.543" v="24" actId="20577"/>
        <pc:sldMkLst>
          <pc:docMk/>
          <pc:sldMk cId="1191542123" sldId="273"/>
        </pc:sldMkLst>
        <pc:spChg chg="mod">
          <ac:chgData name="Trinh Vo Quoc" userId="d2548041-7979-4d74-85ca-89c03a80ed8e" providerId="ADAL" clId="{9626808D-1052-C24F-A3A6-45E8ECC7F386}" dt="2023-08-29T06:20:56.543" v="24" actId="20577"/>
          <ac:spMkLst>
            <pc:docMk/>
            <pc:sldMk cId="1191542123" sldId="273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9626808D-1052-C24F-A3A6-45E8ECC7F386}" dt="2023-08-29T06:21:04.433" v="25" actId="20577"/>
        <pc:sldMkLst>
          <pc:docMk/>
          <pc:sldMk cId="89368919" sldId="274"/>
        </pc:sldMkLst>
        <pc:spChg chg="mod">
          <ac:chgData name="Trinh Vo Quoc" userId="d2548041-7979-4d74-85ca-89c03a80ed8e" providerId="ADAL" clId="{9626808D-1052-C24F-A3A6-45E8ECC7F386}" dt="2023-08-29T06:21:04.433" v="25" actId="20577"/>
          <ac:spMkLst>
            <pc:docMk/>
            <pc:sldMk cId="89368919" sldId="274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9626808D-1052-C24F-A3A6-45E8ECC7F386}" dt="2023-08-29T06:21:14.261" v="27" actId="20577"/>
        <pc:sldMkLst>
          <pc:docMk/>
          <pc:sldMk cId="1438225943" sldId="275"/>
        </pc:sldMkLst>
        <pc:spChg chg="mod">
          <ac:chgData name="Trinh Vo Quoc" userId="d2548041-7979-4d74-85ca-89c03a80ed8e" providerId="ADAL" clId="{9626808D-1052-C24F-A3A6-45E8ECC7F386}" dt="2023-08-29T06:21:14.261" v="27" actId="20577"/>
          <ac:spMkLst>
            <pc:docMk/>
            <pc:sldMk cId="1438225943" sldId="275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9626808D-1052-C24F-A3A6-45E8ECC7F386}" dt="2023-08-29T06:21:19.555" v="28" actId="20577"/>
        <pc:sldMkLst>
          <pc:docMk/>
          <pc:sldMk cId="1486367131" sldId="276"/>
        </pc:sldMkLst>
        <pc:spChg chg="mod">
          <ac:chgData name="Trinh Vo Quoc" userId="d2548041-7979-4d74-85ca-89c03a80ed8e" providerId="ADAL" clId="{9626808D-1052-C24F-A3A6-45E8ECC7F386}" dt="2023-08-29T06:21:19.555" v="28" actId="20577"/>
          <ac:spMkLst>
            <pc:docMk/>
            <pc:sldMk cId="1486367131" sldId="276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9626808D-1052-C24F-A3A6-45E8ECC7F386}" dt="2023-08-29T06:21:40.079" v="32" actId="114"/>
        <pc:sldMkLst>
          <pc:docMk/>
          <pc:sldMk cId="3216468365" sldId="277"/>
        </pc:sldMkLst>
        <pc:spChg chg="mod">
          <ac:chgData name="Trinh Vo Quoc" userId="d2548041-7979-4d74-85ca-89c03a80ed8e" providerId="ADAL" clId="{9626808D-1052-C24F-A3A6-45E8ECC7F386}" dt="2023-08-29T06:21:40.079" v="32" actId="114"/>
          <ac:spMkLst>
            <pc:docMk/>
            <pc:sldMk cId="3216468365" sldId="277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9626808D-1052-C24F-A3A6-45E8ECC7F386}" dt="2023-08-29T06:21:51.034" v="34" actId="20577"/>
        <pc:sldMkLst>
          <pc:docMk/>
          <pc:sldMk cId="1807793481" sldId="278"/>
        </pc:sldMkLst>
        <pc:spChg chg="mod">
          <ac:chgData name="Trinh Vo Quoc" userId="d2548041-7979-4d74-85ca-89c03a80ed8e" providerId="ADAL" clId="{9626808D-1052-C24F-A3A6-45E8ECC7F386}" dt="2023-08-29T06:21:51.034" v="34" actId="20577"/>
          <ac:spMkLst>
            <pc:docMk/>
            <pc:sldMk cId="1807793481" sldId="27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BC156-E1A7-4DBC-ABC4-9D120B29A5D2}" type="datetimeFigureOut">
              <a:rPr lang="en-US" smtClean="0"/>
              <a:t>30-Aug-23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E6D073-7753-46D7-948B-2EF39CE4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93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,6 </a:t>
            </a:r>
            <a:r>
              <a:rPr lang="en-U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</a:t>
            </a:r>
            <a:r>
              <a:rPr lang="en-U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measure, and </a:t>
            </a:r>
            <a:r>
              <a:rPr lang="en-U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curve analysis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6D073-7753-46D7-948B-2EF39CE4CF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78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very large vocabularies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6D073-7753-46D7-948B-2EF39CE4CF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58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(Ntoulas et al.  2006)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6D073-7753-46D7-948B-2EF39CE4CF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34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Pang et al. (2002)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E6D073-7753-46D7-948B-2EF39CE4CF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6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D991-6473-2E4C-9156-6F320CDD7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1EB10-DCF0-EA49-8205-3EAD3EAC0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7284-E73A-E24A-947C-93DD2D33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241E3-D212-BB4B-95AE-66A59DB1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4F746-EBFF-704B-8D3A-2493E461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8016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9F35-424F-F843-B7F4-33087900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4112F-4E30-D54F-A201-A67887412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BC737-4748-0841-BA71-8C3A0C96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9E8CB-5463-7E40-B1E7-19C89E65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6E329-07E4-3447-98F7-4BE421EA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7758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42AD3-1478-8042-B275-D83AD7692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298E5-A394-464C-BB1D-801E9AC0C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DADDD-034C-134E-B556-C60AB405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567BC-F2D5-1242-8DE2-C1AA06F2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5F5A1-49AF-0B45-B093-239A3739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155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7E0F-3E42-0F4A-9C5F-F99538A0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4A88E-8B78-774E-BC87-153A3B57E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D792D-C879-A740-BA8E-60BD0110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41628-7821-5149-B629-5B2B21F6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A791-1EB5-744A-BF42-7391746A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794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DF8F-A30B-C04D-8548-DC0B5EDA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9C27B-39C5-EB4F-AA65-B24A7C4EB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92281-76F7-C441-9FF6-E5612835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052AD-7C1B-9044-B7A1-11938ED6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DD988-856D-1D49-85A7-89623DE3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6080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BE00-8E3B-2C41-AF98-B95AF652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22FE-E12B-C048-997B-E957097BF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9A794-CE21-BB40-B78A-5B47610C8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0CA65-09FC-1147-8E9C-5420DDB1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1C759-0990-F745-803F-FC5020A5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872DC-DF54-EA44-A212-ED4A7ACF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32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D412-B364-854E-A90C-AF31FE98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7A56A-7EF7-2347-9928-F471D2DB8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72823-DD35-DB4B-A07C-99EAE0772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FFA26-6C88-0546-A9CB-226095F64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D7141-7CB9-7445-969E-AF9294898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4DBF6-E634-8344-916E-3EE873B5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61B1C-CBAE-CD4F-A336-AEBCF964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A2542-F613-774F-B1F5-B5EF66F0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3132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A1E4-5504-6E4D-A507-73E6FA2C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1BAE0-22FD-A54B-A0F8-727083E6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8E9B4-A518-104E-B5DA-79C180FF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46CAD-4545-A447-B805-D42A5AF0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3419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C86F5-376F-7244-B023-DCB5D012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DC9B1-20DD-964C-8A63-78DE5088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FFC64-7FF3-C54B-AB4D-BAA223E6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607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C57F-801B-A847-BF10-698E3322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D417-1009-B841-BD62-36E6353F3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03C1B-3F32-4640-9287-CAB8052AD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13F87-EC6D-AF43-83A9-2287794A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2B4-7290-454C-AAEC-6E3A9C8C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84636-1774-B744-A97B-BE80AD96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9632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03C9-67C2-8E4B-BC45-16E6DB17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31608-74A3-624E-856E-52824E10A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CE72D-5283-CA44-87A1-A5171755E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ACFA0-434A-F043-8236-C2EC822A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D5B08-1C1B-1546-B05C-C4157E7C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9201B-E41F-1D4D-BD53-178D3C42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9258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D8A0B-D780-E443-8944-500093B7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1B6DD-6E0B-364A-AF4F-FE31C0E30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E2EE1-E80E-AB4C-A385-DF7A26849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40988-8033-ED48-B333-96C8FC563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C963D-F7D9-764A-B5D7-59B735161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8015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7E86-17AF-C844-A7E4-195315097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10</a:t>
            </a:r>
            <a:br>
              <a:rPr lang="en-US"/>
            </a:br>
            <a:r>
              <a:rPr lang="en-US"/>
              <a:t>Classification and Clustering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73FE8-C94E-9245-AEE6-7D3786EBD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SEG301m</a:t>
            </a:r>
            <a:endParaRPr lang="en-VN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E05D1A7-87D6-0697-BF61-327514F95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29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5801"/>
            <a:ext cx="10515600" cy="1325563"/>
          </a:xfrm>
        </p:spPr>
        <p:txBody>
          <a:bodyPr/>
          <a:lstStyle/>
          <a:p>
            <a:r>
              <a:rPr lang="en-US"/>
              <a:t>10.1 Classification:</a:t>
            </a:r>
            <a:br>
              <a:rPr lang="en-US"/>
            </a:br>
            <a:r>
              <a:rPr lang="en-US"/>
              <a:t>Classifier and 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number of training examples grows?</a:t>
            </a:r>
          </a:p>
          <a:p>
            <a:pPr lvl="1"/>
            <a:r>
              <a:rPr lang="en-US" dirty="0"/>
              <a:t>The power of the generative model can be limited by simplifying distributional assumptions, such as the independence assumption in the Naïve Bayes classifier → </a:t>
            </a:r>
            <a:r>
              <a:rPr lang="en-US" i="1" dirty="0"/>
              <a:t>discriminative models</a:t>
            </a:r>
            <a:endParaRPr lang="en-US" dirty="0"/>
          </a:p>
          <a:p>
            <a:r>
              <a:rPr lang="en-US" dirty="0"/>
              <a:t>Discriminative models: model the class assignment problem given a document as input → they discriminate between class label</a:t>
            </a:r>
          </a:p>
          <a:p>
            <a:r>
              <a:rPr lang="en-US" dirty="0"/>
              <a:t>Support vector machines are an example of a discriminative model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F9C3989-2844-E6C1-D8DA-B463386F2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90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4594"/>
            <a:ext cx="10515600" cy="1325563"/>
          </a:xfrm>
        </p:spPr>
        <p:txBody>
          <a:bodyPr/>
          <a:lstStyle/>
          <a:p>
            <a:r>
              <a:rPr lang="en-US"/>
              <a:t>10.1 Classification:</a:t>
            </a:r>
            <a:br>
              <a:rPr lang="en-US"/>
            </a:br>
            <a:r>
              <a:rPr lang="en-US"/>
              <a:t>Classifier and 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Non-parametric classifiers: used when there is a large number of training examples.</a:t>
            </a:r>
          </a:p>
          <a:p>
            <a:r>
              <a:rPr lang="en-US" dirty="0"/>
              <a:t>Let the data “speak for itself ” by eliminating all distributional assumptions </a:t>
            </a:r>
          </a:p>
          <a:p>
            <a:r>
              <a:rPr lang="en-US" i="1" dirty="0"/>
              <a:t>Nearest neighbor classifier</a:t>
            </a:r>
            <a:r>
              <a:rPr lang="en-US" dirty="0"/>
              <a:t> is an example of non-parametric classifiers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6315069-EE26-DB50-5F60-2B6ED30E9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437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10.1 Classification: 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large is dimensional feature space?</a:t>
            </a:r>
          </a:p>
          <a:p>
            <a:r>
              <a:rPr lang="en-US"/>
              <a:t>Necessarites techniques for pruning the feature space: </a:t>
            </a:r>
            <a:r>
              <a:rPr lang="en-US" i="1"/>
              <a:t>feature selection </a:t>
            </a:r>
            <a:r>
              <a:rPr lang="en-US"/>
              <a:t>techniques</a:t>
            </a:r>
          </a:p>
          <a:p>
            <a:r>
              <a:rPr lang="en-US" i="1"/>
              <a:t>Information gain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082" y="3843259"/>
            <a:ext cx="7783011" cy="1114581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1F0A70F-C2FF-5934-1372-834932136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545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8217"/>
            <a:ext cx="10515600" cy="1325563"/>
          </a:xfrm>
        </p:spPr>
        <p:txBody>
          <a:bodyPr/>
          <a:lstStyle/>
          <a:p>
            <a:r>
              <a:rPr lang="en-US"/>
              <a:t>10.1 Classification:</a:t>
            </a:r>
            <a:br>
              <a:rPr lang="en-US"/>
            </a:br>
            <a:r>
              <a:rPr lang="en-US"/>
              <a:t>Spam, Sentiment, and Online Advertising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two top-level categories of the taxonomy are link spam and term spam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1580"/>
            <a:ext cx="6444239" cy="39348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499" y="2761580"/>
            <a:ext cx="5027108" cy="15535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499" y="4600574"/>
            <a:ext cx="5318344" cy="1881043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7285D15-B37D-D160-929F-409C9364DF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3251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7009"/>
            <a:ext cx="10515600" cy="1325563"/>
          </a:xfrm>
        </p:spPr>
        <p:txBody>
          <a:bodyPr/>
          <a:lstStyle/>
          <a:p>
            <a:r>
              <a:rPr lang="en-US"/>
              <a:t>10.1 Classification:</a:t>
            </a:r>
            <a:br>
              <a:rPr lang="en-US"/>
            </a:br>
            <a:r>
              <a:rPr lang="en-US"/>
              <a:t>Spam, Sentiment, and Online Advertising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machine learning techniques for sentiment classification </a:t>
            </a:r>
          </a:p>
          <a:p>
            <a:r>
              <a:rPr lang="en-US" dirty="0"/>
              <a:t>The features used in the classifiers were unigrams, bigrams, part-of speech tags, adjectives, and the position of a term within a piece of text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8A05179-0B81-D8EA-54D2-69D8CA42C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33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1453"/>
            <a:ext cx="10515600" cy="1325563"/>
          </a:xfrm>
        </p:spPr>
        <p:txBody>
          <a:bodyPr/>
          <a:lstStyle/>
          <a:p>
            <a:r>
              <a:rPr lang="en-US"/>
              <a:t>10.1 Classification:</a:t>
            </a:r>
            <a:br>
              <a:rPr lang="en-US"/>
            </a:br>
            <a:r>
              <a:rPr lang="en-US"/>
              <a:t>Spam, Sentiment, and Online Advertising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Sponsored search and content match are two different advertising models widely used by commercial search engines</a:t>
            </a:r>
          </a:p>
          <a:p>
            <a:r>
              <a:rPr lang="en-US" dirty="0"/>
              <a:t>One could learn a Naïve Bayes model or use SVMs: problem is very slow to classify an item into one of several thousand classes </a:t>
            </a:r>
          </a:p>
          <a:p>
            <a:r>
              <a:rPr lang="en-US" dirty="0"/>
              <a:t>Using cosine similarity with </a:t>
            </a:r>
            <a:r>
              <a:rPr lang="en-US" i="1" dirty="0" err="1"/>
              <a:t>tf.idf</a:t>
            </a:r>
            <a:r>
              <a:rPr lang="en-US" dirty="0"/>
              <a:t> weighting to match queries (or web pages) to semantic classes.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965DE46-3001-D163-E917-188F7A819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542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2088"/>
            <a:ext cx="10515600" cy="1325563"/>
          </a:xfrm>
        </p:spPr>
        <p:txBody>
          <a:bodyPr/>
          <a:lstStyle/>
          <a:p>
            <a:r>
              <a:rPr lang="en-US"/>
              <a:t>10.2 Clustering:</a:t>
            </a:r>
            <a:br>
              <a:rPr lang="en-US"/>
            </a:br>
            <a:r>
              <a:rPr lang="en-US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Hierarchical clustering </a:t>
            </a:r>
            <a:r>
              <a:rPr lang="en-US" dirty="0"/>
              <a:t>is a clustering methodology that builds clusters in a hierarchical fashion</a:t>
            </a:r>
          </a:p>
          <a:p>
            <a:pPr lvl="1"/>
            <a:r>
              <a:rPr lang="en-US" i="1" dirty="0"/>
              <a:t>Divisive clustering</a:t>
            </a:r>
            <a:r>
              <a:rPr lang="en-US" dirty="0"/>
              <a:t>: top-down</a:t>
            </a:r>
          </a:p>
          <a:p>
            <a:pPr lvl="1"/>
            <a:r>
              <a:rPr lang="en-US" i="1" dirty="0"/>
              <a:t>Agglomerative clustering</a:t>
            </a:r>
            <a:r>
              <a:rPr lang="en-US" dirty="0"/>
              <a:t>: bottom-up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3430765"/>
            <a:ext cx="4438650" cy="33700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763" y="3432573"/>
            <a:ext cx="4491037" cy="336827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FA737F7-558A-A482-A273-F71ABFACA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68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10.2 Clustering: 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the </a:t>
            </a:r>
            <a:r>
              <a:rPr lang="en-US" i="1" dirty="0"/>
              <a:t>K</a:t>
            </a:r>
            <a:r>
              <a:rPr lang="en-US" dirty="0"/>
              <a:t>-means algorithm is to find the cluster assignments, represented by the assignment vector </a:t>
            </a:r>
            <a:r>
              <a:rPr lang="en-US" i="1" dirty="0"/>
              <a:t>A</a:t>
            </a:r>
            <a:r>
              <a:rPr lang="en-US" dirty="0"/>
              <a:t>[1]</a:t>
            </a:r>
            <a:r>
              <a:rPr lang="en-US" i="1" dirty="0"/>
              <a:t>, . . . , A</a:t>
            </a:r>
            <a:r>
              <a:rPr lang="en-US" dirty="0"/>
              <a:t>[</a:t>
            </a:r>
            <a:r>
              <a:rPr lang="en-US" i="1" dirty="0"/>
              <a:t>N</a:t>
            </a:r>
            <a:r>
              <a:rPr lang="en-US" dirty="0"/>
              <a:t>], that minimize the following cost function: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653" y="3096293"/>
            <a:ext cx="5858693" cy="905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653" y="4424119"/>
            <a:ext cx="4686954" cy="84784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E4537AD-4CF4-B877-9A69-8CBAFE2F7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225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2086"/>
            <a:ext cx="10515600" cy="1325563"/>
          </a:xfrm>
        </p:spPr>
        <p:txBody>
          <a:bodyPr/>
          <a:lstStyle/>
          <a:p>
            <a:r>
              <a:rPr lang="en-US"/>
              <a:t>10.2 Clustering: </a:t>
            </a:r>
            <a:br>
              <a:rPr lang="en-US"/>
            </a:br>
            <a:r>
              <a:rPr lang="en-US"/>
              <a:t>K Nearest Neighbor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1025" cy="4351338"/>
          </a:xfrm>
        </p:spPr>
        <p:txBody>
          <a:bodyPr/>
          <a:lstStyle/>
          <a:p>
            <a:r>
              <a:rPr lang="en-US" dirty="0"/>
              <a:t>Using nearest neighbor clustering with K = 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388" y="1825625"/>
            <a:ext cx="6496536" cy="48990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6CD168-C102-48A1-E8CA-259BCD621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6367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10.2 Clustering: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measure is </a:t>
            </a:r>
            <a:r>
              <a:rPr lang="en-US" dirty="0" err="1"/>
              <a:t>ofen</a:t>
            </a:r>
            <a:r>
              <a:rPr lang="en-US" dirty="0"/>
              <a:t> </a:t>
            </a:r>
            <a:r>
              <a:rPr lang="en-US" dirty="0" err="1"/>
              <a:t>microaveraged</a:t>
            </a:r>
            <a:r>
              <a:rPr lang="en-US" dirty="0"/>
              <a:t> across</a:t>
            </a:r>
          </a:p>
          <a:p>
            <a:r>
              <a:rPr lang="en-US" dirty="0"/>
              <a:t>Instances, which results in the following measure of precision: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where |</a:t>
            </a:r>
            <a:r>
              <a:rPr lang="en-US" dirty="0" err="1"/>
              <a:t>MaxClass</a:t>
            </a:r>
            <a:r>
              <a:rPr lang="en-US" dirty="0"/>
              <a:t>(</a:t>
            </a:r>
            <a:r>
              <a:rPr lang="en-US" i="1" dirty="0"/>
              <a:t>Ci</a:t>
            </a:r>
            <a:r>
              <a:rPr lang="en-US" dirty="0"/>
              <a:t>)|</a:t>
            </a:r>
            <a:r>
              <a:rPr lang="en-US" i="1" dirty="0"/>
              <a:t> </a:t>
            </a:r>
            <a:r>
              <a:rPr lang="en-US" dirty="0"/>
              <a:t>is the total number of instances in cluster </a:t>
            </a:r>
            <a:r>
              <a:rPr lang="en-US" i="1" dirty="0"/>
              <a:t>Ci </a:t>
            </a:r>
            <a:r>
              <a:rPr lang="en-US" dirty="0"/>
              <a:t>with the label </a:t>
            </a:r>
            <a:r>
              <a:rPr lang="en-US" dirty="0" err="1"/>
              <a:t>MaxClass</a:t>
            </a:r>
            <a:r>
              <a:rPr lang="en-US" dirty="0"/>
              <a:t>(</a:t>
            </a:r>
            <a:r>
              <a:rPr lang="en-US" i="1" dirty="0"/>
              <a:t>Ci</a:t>
            </a:r>
            <a:r>
              <a:rPr lang="en-US" dirty="0"/>
              <a:t>)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88" y="2905068"/>
            <a:ext cx="5001323" cy="819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7D0488-B551-0359-6FA3-4B5CAC554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468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Techniques used to support search process.</a:t>
            </a:r>
          </a:p>
          <a:p>
            <a:r>
              <a:rPr lang="en-US" smtClean="0"/>
              <a:t>How to cluster/classify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07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10.2 Clustering: How to Choose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of choosing K is one of the most challenging issues involved with clustering, since there is really no good solution. </a:t>
            </a:r>
          </a:p>
          <a:p>
            <a:r>
              <a:rPr lang="en-US" dirty="0"/>
              <a:t>No magical formula exists that will predict the optimal number of clusters to use in every possible situation. </a:t>
            </a:r>
          </a:p>
          <a:p>
            <a:r>
              <a:rPr lang="en-US" dirty="0"/>
              <a:t>Instead, the best choice of K largely depends on the task and data set being considered. </a:t>
            </a:r>
          </a:p>
          <a:p>
            <a:r>
              <a:rPr lang="en-US" dirty="0"/>
              <a:t>Therefore, K is </a:t>
            </a:r>
            <a:r>
              <a:rPr lang="en-US"/>
              <a:t>most often </a:t>
            </a:r>
            <a:r>
              <a:rPr lang="en-US" dirty="0"/>
              <a:t>chosen experimentally.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B541AF2-D18B-6B10-A931-90AA27830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793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10.2 Clustering: Clustering and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Clustering has been used in a number of search engines for organizing the results</a:t>
            </a:r>
          </a:p>
          <a:p>
            <a:r>
              <a:rPr lang="en-US"/>
              <a:t>Clustering is also able to discover structure in the result set for arbitrary queries that would not be possible with a classifcation algorithm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15118F4-293F-90D7-EC3A-7D9AFAFB7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0983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the k-means algorithm and the Euclidean distance to cluster </a:t>
            </a:r>
            <a:r>
              <a:rPr lang="en-US"/>
              <a:t>the </a:t>
            </a:r>
            <a:r>
              <a:rPr lang="en-US" smtClean="0"/>
              <a:t>following 10 </a:t>
            </a:r>
            <a:r>
              <a:rPr lang="en-US"/>
              <a:t>bidimensional items into 3 clusters: A = (2,10), B = (4,5), C = (3,2), </a:t>
            </a:r>
            <a:r>
              <a:rPr lang="en-US"/>
              <a:t>D </a:t>
            </a:r>
            <a:r>
              <a:rPr lang="en-US" smtClean="0"/>
              <a:t>= (</a:t>
            </a:r>
            <a:r>
              <a:rPr lang="en-US"/>
              <a:t>9,4), E = (3,7), F = (5,5), G = (6,4), H = (1,9), </a:t>
            </a:r>
            <a:r>
              <a:rPr lang="en-US"/>
              <a:t>I </a:t>
            </a:r>
            <a:r>
              <a:rPr lang="en-US" smtClean="0"/>
              <a:t>= (</a:t>
            </a:r>
            <a:r>
              <a:rPr lang="en-US"/>
              <a:t>1,2), J = (</a:t>
            </a:r>
            <a:r>
              <a:rPr lang="en-US"/>
              <a:t>4,9</a:t>
            </a:r>
            <a:r>
              <a:rPr lang="en-US" smtClean="0"/>
              <a:t>)</a:t>
            </a:r>
          </a:p>
          <a:p>
            <a:r>
              <a:rPr lang="en-US"/>
              <a:t>Calculate the centroid, diameter, and radius of the three </a:t>
            </a:r>
            <a:r>
              <a:rPr lang="en-US"/>
              <a:t>clusters</a:t>
            </a:r>
            <a:r>
              <a:rPr lang="en-US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12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Classification</a:t>
            </a:r>
            <a:r>
              <a:rPr lang="en-US"/>
              <a:t>: Navie bayes, Support vector machines, Evaluation, Classfier and feature selection, spam, sentiment and online </a:t>
            </a:r>
            <a:r>
              <a:rPr lang="en-US" smtClean="0"/>
              <a:t>advertising</a:t>
            </a:r>
          </a:p>
          <a:p>
            <a:r>
              <a:rPr lang="en-US"/>
              <a:t>Clustering: Hierachical and K-meas clustering, K-nearest neighbor clustering, evaluation, how to choose K, clustering and Seach</a:t>
            </a:r>
          </a:p>
        </p:txBody>
      </p:sp>
    </p:spTree>
    <p:extLst>
      <p:ext uri="{BB962C8B-B14F-4D97-AF65-F5344CB8AC3E}">
        <p14:creationId xmlns:p14="http://schemas.microsoft.com/office/powerpoint/2010/main" val="174067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10.1 Classification</a:t>
            </a:r>
          </a:p>
          <a:p>
            <a:pPr marL="0" indent="0">
              <a:buNone/>
            </a:pPr>
            <a:r>
              <a:rPr lang="en-US"/>
              <a:t>10.2 Clustering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6286DE0-4D6B-5E89-BA00-4C31D26C1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32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10.1 Classification: Naïve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framework for a probabilistic retrieval model: </a:t>
            </a:r>
            <a:r>
              <a:rPr lang="en-US" i="1" dirty="0"/>
              <a:t>Bayes’ Rule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C </a:t>
            </a:r>
            <a:r>
              <a:rPr lang="en-US" dirty="0"/>
              <a:t>and </a:t>
            </a:r>
            <a:r>
              <a:rPr lang="en-US" i="1" dirty="0"/>
              <a:t>D </a:t>
            </a:r>
            <a:r>
              <a:rPr lang="en-US" dirty="0" err="1"/>
              <a:t>are</a:t>
            </a:r>
            <a:r>
              <a:rPr lang="en-US" i="1" dirty="0" err="1"/>
              <a:t>random</a:t>
            </a:r>
            <a:r>
              <a:rPr lang="en-US" i="1" dirty="0"/>
              <a:t> variables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759" y="2253355"/>
            <a:ext cx="5058481" cy="1695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677057-473F-F035-1DBD-CC24CA581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893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10.1 Classification: 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geometric principles</a:t>
            </a:r>
          </a:p>
          <a:p>
            <a:r>
              <a:rPr lang="en-US" dirty="0"/>
              <a:t>Two cases: The data set on the left is linearly separable, whereas the one on the right is not.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318" y="3173621"/>
            <a:ext cx="9173855" cy="3515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97092A-1F7D-19FB-A522-E08D6F615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94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10.1 Classification: 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Linearly separable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the hyperplane 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  <a:r>
              <a:rPr lang="en-US" i="1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194" y="1538242"/>
            <a:ext cx="5063674" cy="44953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268" y="2427473"/>
            <a:ext cx="4039164" cy="828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360" y="4153463"/>
            <a:ext cx="5115639" cy="168616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E3DE1DA5-0602-B80C-4383-D72F04208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93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10.1 Classification: Support Vector Machines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Non-linearly separable data</a:t>
            </a:r>
          </a:p>
          <a:p>
            <a:pPr lvl="1"/>
            <a:r>
              <a:rPr lang="en-US" dirty="0"/>
              <a:t>adding a penalty factor to the problem that accounts for training instances that do not satisfy the constraints of the linearly separable formulation. </a:t>
            </a:r>
          </a:p>
          <a:p>
            <a:r>
              <a:rPr lang="en-US" i="1" dirty="0"/>
              <a:t>Hinge loss function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 Find the hyperplane 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50" y="3615477"/>
            <a:ext cx="5372850" cy="771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624" y="4642189"/>
            <a:ext cx="6049219" cy="2124371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CAF35AB9-5539-4423-52AF-C195A6112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985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10.1 Classification: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commonly used are accuracy and the </a:t>
            </a:r>
            <a:r>
              <a:rPr lang="en-US" i="1" dirty="0"/>
              <a:t>F </a:t>
            </a:r>
            <a:r>
              <a:rPr lang="en-US" dirty="0"/>
              <a:t>measure</a:t>
            </a:r>
          </a:p>
          <a:p>
            <a:r>
              <a:rPr lang="en-US" dirty="0"/>
              <a:t>Two major differences between evaluating classification tasks and</a:t>
            </a:r>
            <a:br>
              <a:rPr lang="en-US" dirty="0"/>
            </a:br>
            <a:r>
              <a:rPr lang="en-US" dirty="0"/>
              <a:t>other retrieval tasks</a:t>
            </a:r>
          </a:p>
          <a:p>
            <a:pPr lvl="1"/>
            <a:r>
              <a:rPr lang="en-US" dirty="0"/>
              <a:t>The notion of “relevant” is replaced with “is classified correctly.” </a:t>
            </a:r>
          </a:p>
          <a:p>
            <a:pPr lvl="1"/>
            <a:r>
              <a:rPr lang="en-US" dirty="0" err="1"/>
              <a:t>Microaveraging</a:t>
            </a:r>
            <a:r>
              <a:rPr lang="en-US" dirty="0"/>
              <a:t> which is not commonly used to evaluate retrieval tasks is widely used in classification evaluations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6CAA187-3677-BF52-B0E4-F9D3AF584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412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29"/>
            <a:ext cx="10515600" cy="1325563"/>
          </a:xfrm>
        </p:spPr>
        <p:txBody>
          <a:bodyPr/>
          <a:lstStyle/>
          <a:p>
            <a:r>
              <a:rPr lang="en-US"/>
              <a:t>10.1 Classification:</a:t>
            </a:r>
            <a:br>
              <a:rPr lang="en-US"/>
            </a:br>
            <a:r>
              <a:rPr lang="en-US"/>
              <a:t>Classifier and 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471911" cy="4351338"/>
          </a:xfrm>
        </p:spPr>
        <p:txBody>
          <a:bodyPr/>
          <a:lstStyle/>
          <a:p>
            <a:r>
              <a:rPr lang="en-US" dirty="0"/>
              <a:t>The Naïve Bayes classifier is an example of a wider class of probabilistic models called </a:t>
            </a:r>
            <a:r>
              <a:rPr lang="en-US" i="1" dirty="0"/>
              <a:t>generative models</a:t>
            </a:r>
            <a:r>
              <a:rPr lang="en-US" dirty="0"/>
              <a:t> </a:t>
            </a:r>
          </a:p>
          <a:p>
            <a:r>
              <a:rPr lang="en-US" dirty="0"/>
              <a:t>Generative process used by the Naïve Bayes model. First, a class is chosen according to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), and then a document is chosen according to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/>
              <a:t>d|c</a:t>
            </a:r>
            <a:r>
              <a:rPr lang="en-US" dirty="0"/>
              <a:t>).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111" y="2334186"/>
            <a:ext cx="4686954" cy="3334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CCC678-58AD-6A87-A250-A61AFBD52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056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5BFE225-F8A3-0846-8864-7F189BDF409A}" vid="{8D0ADFA0-3357-E745-8556-5DC2BCB199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</TotalTime>
  <Words>840</Words>
  <Application>Microsoft Office PowerPoint</Application>
  <PresentationFormat>Widescreen</PresentationFormat>
  <Paragraphs>95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CMU Serif</vt:lpstr>
      <vt:lpstr>Times</vt:lpstr>
      <vt:lpstr>Office Theme</vt:lpstr>
      <vt:lpstr>Chapter 10 Classification and Clustering</vt:lpstr>
      <vt:lpstr>Objectives</vt:lpstr>
      <vt:lpstr>Contents</vt:lpstr>
      <vt:lpstr>10.1 Classification: Naïve Bayes</vt:lpstr>
      <vt:lpstr>10.1 Classification: Support Vector Machines</vt:lpstr>
      <vt:lpstr>10.1 Classification: Support Vector Machines</vt:lpstr>
      <vt:lpstr>10.1 Classification: Support Vector Machines</vt:lpstr>
      <vt:lpstr>10.1 Classification: Evaluation</vt:lpstr>
      <vt:lpstr>10.1 Classification: Classifier and Feature Selection</vt:lpstr>
      <vt:lpstr>10.1 Classification: Classifier and Feature Selection</vt:lpstr>
      <vt:lpstr>10.1 Classification: Classifier and Feature Selection</vt:lpstr>
      <vt:lpstr>10.1 Classification: Feature selection</vt:lpstr>
      <vt:lpstr>10.1 Classification: Spam, Sentiment, and Online Advertising</vt:lpstr>
      <vt:lpstr>10.1 Classification: Spam, Sentiment, and Online Advertising</vt:lpstr>
      <vt:lpstr>10.1 Classification: Spam, Sentiment, and Online Advertising</vt:lpstr>
      <vt:lpstr>10.2 Clustering: Hierarchical Clustering</vt:lpstr>
      <vt:lpstr>10.2 Clustering: K-Means Clustering</vt:lpstr>
      <vt:lpstr>10.2 Clustering:  K Nearest Neighbor Clustering</vt:lpstr>
      <vt:lpstr>10.2 Clustering: Evaluation</vt:lpstr>
      <vt:lpstr>10.2 Clustering: How to Choose K</vt:lpstr>
      <vt:lpstr>10.2 Clustering: Clustering and Search</vt:lpstr>
      <vt:lpstr>Exercise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 Quoc Trinh (FE FPTU DN)</dc:creator>
  <cp:lastModifiedBy>Quoc Trinh Vo</cp:lastModifiedBy>
  <cp:revision>103</cp:revision>
  <dcterms:created xsi:type="dcterms:W3CDTF">2023-06-10T01:32:40Z</dcterms:created>
  <dcterms:modified xsi:type="dcterms:W3CDTF">2023-08-30T03:44:09Z</dcterms:modified>
</cp:coreProperties>
</file>