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8" r:id="rId2"/>
    <p:sldId id="284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6" r:id="rId27"/>
    <p:sldId id="285" r:id="rId2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83540" autoAdjust="0"/>
  </p:normalViewPr>
  <p:slideViewPr>
    <p:cSldViewPr snapToGrid="0" snapToObjects="1">
      <p:cViewPr varScale="1">
        <p:scale>
          <a:sx n="70" d="100"/>
          <a:sy n="70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nh Vo Quoc" userId="d2548041-7979-4d74-85ca-89c03a80ed8e" providerId="ADAL" clId="{A3CB781A-702B-C743-8701-5FF514D0B489}"/>
    <pc:docChg chg="custSel modSld">
      <pc:chgData name="Trinh Vo Quoc" userId="d2548041-7979-4d74-85ca-89c03a80ed8e" providerId="ADAL" clId="{A3CB781A-702B-C743-8701-5FF514D0B489}" dt="2023-08-29T06:25:56.709" v="55" actId="20577"/>
      <pc:docMkLst>
        <pc:docMk/>
      </pc:docMkLst>
      <pc:sldChg chg="modSp mod">
        <pc:chgData name="Trinh Vo Quoc" userId="d2548041-7979-4d74-85ca-89c03a80ed8e" providerId="ADAL" clId="{A3CB781A-702B-C743-8701-5FF514D0B489}" dt="2023-08-29T06:22:18.813" v="0" actId="20577"/>
        <pc:sldMkLst>
          <pc:docMk/>
          <pc:sldMk cId="981872373" sldId="262"/>
        </pc:sldMkLst>
        <pc:spChg chg="mod">
          <ac:chgData name="Trinh Vo Quoc" userId="d2548041-7979-4d74-85ca-89c03a80ed8e" providerId="ADAL" clId="{A3CB781A-702B-C743-8701-5FF514D0B489}" dt="2023-08-29T06:22:18.813" v="0" actId="20577"/>
          <ac:spMkLst>
            <pc:docMk/>
            <pc:sldMk cId="981872373" sldId="262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A3CB781A-702B-C743-8701-5FF514D0B489}" dt="2023-08-29T06:22:26.928" v="2" actId="20577"/>
        <pc:sldMkLst>
          <pc:docMk/>
          <pc:sldMk cId="1082874649" sldId="263"/>
        </pc:sldMkLst>
        <pc:spChg chg="mod">
          <ac:chgData name="Trinh Vo Quoc" userId="d2548041-7979-4d74-85ca-89c03a80ed8e" providerId="ADAL" clId="{A3CB781A-702B-C743-8701-5FF514D0B489}" dt="2023-08-29T06:22:26.928" v="2" actId="20577"/>
          <ac:spMkLst>
            <pc:docMk/>
            <pc:sldMk cId="1082874649" sldId="263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A3CB781A-702B-C743-8701-5FF514D0B489}" dt="2023-08-29T06:22:47.159" v="5" actId="20577"/>
        <pc:sldMkLst>
          <pc:docMk/>
          <pc:sldMk cId="1739158894" sldId="264"/>
        </pc:sldMkLst>
        <pc:spChg chg="mod">
          <ac:chgData name="Trinh Vo Quoc" userId="d2548041-7979-4d74-85ca-89c03a80ed8e" providerId="ADAL" clId="{A3CB781A-702B-C743-8701-5FF514D0B489}" dt="2023-08-29T06:22:47.159" v="5" actId="20577"/>
          <ac:spMkLst>
            <pc:docMk/>
            <pc:sldMk cId="1739158894" sldId="264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A3CB781A-702B-C743-8701-5FF514D0B489}" dt="2023-08-29T06:23:30.328" v="25" actId="1035"/>
        <pc:sldMkLst>
          <pc:docMk/>
          <pc:sldMk cId="1159024936" sldId="266"/>
        </pc:sldMkLst>
        <pc:spChg chg="mod">
          <ac:chgData name="Trinh Vo Quoc" userId="d2548041-7979-4d74-85ca-89c03a80ed8e" providerId="ADAL" clId="{A3CB781A-702B-C743-8701-5FF514D0B489}" dt="2023-08-29T06:23:07.149" v="9" actId="27636"/>
          <ac:spMkLst>
            <pc:docMk/>
            <pc:sldMk cId="1159024936" sldId="266"/>
            <ac:spMk id="3" creationId="{00000000-0000-0000-0000-000000000000}"/>
          </ac:spMkLst>
        </pc:spChg>
        <pc:picChg chg="mod">
          <ac:chgData name="Trinh Vo Quoc" userId="d2548041-7979-4d74-85ca-89c03a80ed8e" providerId="ADAL" clId="{A3CB781A-702B-C743-8701-5FF514D0B489}" dt="2023-08-29T06:23:11.986" v="10" actId="1076"/>
          <ac:picMkLst>
            <pc:docMk/>
            <pc:sldMk cId="1159024936" sldId="266"/>
            <ac:picMk id="4" creationId="{00000000-0000-0000-0000-000000000000}"/>
          </ac:picMkLst>
        </pc:picChg>
        <pc:picChg chg="mod">
          <ac:chgData name="Trinh Vo Quoc" userId="d2548041-7979-4d74-85ca-89c03a80ed8e" providerId="ADAL" clId="{A3CB781A-702B-C743-8701-5FF514D0B489}" dt="2023-08-29T06:23:30.328" v="25" actId="1035"/>
          <ac:picMkLst>
            <pc:docMk/>
            <pc:sldMk cId="1159024936" sldId="266"/>
            <ac:picMk id="5" creationId="{00000000-0000-0000-0000-000000000000}"/>
          </ac:picMkLst>
        </pc:picChg>
        <pc:picChg chg="mod">
          <ac:chgData name="Trinh Vo Quoc" userId="d2548041-7979-4d74-85ca-89c03a80ed8e" providerId="ADAL" clId="{A3CB781A-702B-C743-8701-5FF514D0B489}" dt="2023-08-29T06:23:25.918" v="24" actId="1037"/>
          <ac:picMkLst>
            <pc:docMk/>
            <pc:sldMk cId="1159024936" sldId="266"/>
            <ac:picMk id="7" creationId="{00000000-0000-0000-0000-000000000000}"/>
          </ac:picMkLst>
        </pc:picChg>
      </pc:sldChg>
      <pc:sldChg chg="modSp mod">
        <pc:chgData name="Trinh Vo Quoc" userId="d2548041-7979-4d74-85ca-89c03a80ed8e" providerId="ADAL" clId="{A3CB781A-702B-C743-8701-5FF514D0B489}" dt="2023-08-29T06:23:48.796" v="27" actId="20577"/>
        <pc:sldMkLst>
          <pc:docMk/>
          <pc:sldMk cId="2569915734" sldId="268"/>
        </pc:sldMkLst>
        <pc:spChg chg="mod">
          <ac:chgData name="Trinh Vo Quoc" userId="d2548041-7979-4d74-85ca-89c03a80ed8e" providerId="ADAL" clId="{A3CB781A-702B-C743-8701-5FF514D0B489}" dt="2023-08-29T06:23:48.796" v="27" actId="20577"/>
          <ac:spMkLst>
            <pc:docMk/>
            <pc:sldMk cId="2569915734" sldId="268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A3CB781A-702B-C743-8701-5FF514D0B489}" dt="2023-08-29T06:24:17.605" v="36" actId="20577"/>
        <pc:sldMkLst>
          <pc:docMk/>
          <pc:sldMk cId="512547319" sldId="271"/>
        </pc:sldMkLst>
        <pc:spChg chg="mod">
          <ac:chgData name="Trinh Vo Quoc" userId="d2548041-7979-4d74-85ca-89c03a80ed8e" providerId="ADAL" clId="{A3CB781A-702B-C743-8701-5FF514D0B489}" dt="2023-08-29T06:24:17.605" v="36" actId="20577"/>
          <ac:spMkLst>
            <pc:docMk/>
            <pc:sldMk cId="512547319" sldId="271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A3CB781A-702B-C743-8701-5FF514D0B489}" dt="2023-08-29T06:24:33.456" v="37" actId="114"/>
        <pc:sldMkLst>
          <pc:docMk/>
          <pc:sldMk cId="4201877469" sldId="272"/>
        </pc:sldMkLst>
        <pc:spChg chg="mod">
          <ac:chgData name="Trinh Vo Quoc" userId="d2548041-7979-4d74-85ca-89c03a80ed8e" providerId="ADAL" clId="{A3CB781A-702B-C743-8701-5FF514D0B489}" dt="2023-08-29T06:24:33.456" v="37" actId="114"/>
          <ac:spMkLst>
            <pc:docMk/>
            <pc:sldMk cId="4201877469" sldId="272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A3CB781A-702B-C743-8701-5FF514D0B489}" dt="2023-08-29T06:25:01.137" v="45" actId="20577"/>
        <pc:sldMkLst>
          <pc:docMk/>
          <pc:sldMk cId="2973618045" sldId="274"/>
        </pc:sldMkLst>
        <pc:spChg chg="mod">
          <ac:chgData name="Trinh Vo Quoc" userId="d2548041-7979-4d74-85ca-89c03a80ed8e" providerId="ADAL" clId="{A3CB781A-702B-C743-8701-5FF514D0B489}" dt="2023-08-29T06:25:01.137" v="45" actId="20577"/>
          <ac:spMkLst>
            <pc:docMk/>
            <pc:sldMk cId="2973618045" sldId="274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A3CB781A-702B-C743-8701-5FF514D0B489}" dt="2023-08-29T06:25:25.836" v="51" actId="20577"/>
        <pc:sldMkLst>
          <pc:docMk/>
          <pc:sldMk cId="2449860699" sldId="275"/>
        </pc:sldMkLst>
        <pc:spChg chg="mod">
          <ac:chgData name="Trinh Vo Quoc" userId="d2548041-7979-4d74-85ca-89c03a80ed8e" providerId="ADAL" clId="{A3CB781A-702B-C743-8701-5FF514D0B489}" dt="2023-08-29T06:25:25.836" v="51" actId="20577"/>
          <ac:spMkLst>
            <pc:docMk/>
            <pc:sldMk cId="2449860699" sldId="275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A3CB781A-702B-C743-8701-5FF514D0B489}" dt="2023-08-29T06:25:47.879" v="54" actId="20577"/>
        <pc:sldMkLst>
          <pc:docMk/>
          <pc:sldMk cId="756186612" sldId="280"/>
        </pc:sldMkLst>
        <pc:spChg chg="mod">
          <ac:chgData name="Trinh Vo Quoc" userId="d2548041-7979-4d74-85ca-89c03a80ed8e" providerId="ADAL" clId="{A3CB781A-702B-C743-8701-5FF514D0B489}" dt="2023-08-29T06:25:47.879" v="54" actId="20577"/>
          <ac:spMkLst>
            <pc:docMk/>
            <pc:sldMk cId="756186612" sldId="280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A3CB781A-702B-C743-8701-5FF514D0B489}" dt="2023-08-29T06:25:56.709" v="55" actId="20577"/>
        <pc:sldMkLst>
          <pc:docMk/>
          <pc:sldMk cId="3806312519" sldId="281"/>
        </pc:sldMkLst>
        <pc:spChg chg="mod">
          <ac:chgData name="Trinh Vo Quoc" userId="d2548041-7979-4d74-85ca-89c03a80ed8e" providerId="ADAL" clId="{A3CB781A-702B-C743-8701-5FF514D0B489}" dt="2023-08-29T06:25:56.709" v="55" actId="20577"/>
          <ac:spMkLst>
            <pc:docMk/>
            <pc:sldMk cId="3806312519" sldId="2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D7A3D-F589-4A3C-BBD2-C4FDA6987F23}" type="datetimeFigureOut">
              <a:rPr lang="en-US" smtClean="0"/>
              <a:t>30-Aug-23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F5DCC-8254-465D-8418-16ED9ED91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45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analyzing the tags that users submit or search for, it is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to discover groups of users with related interests. For example, ice hockey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fans are likely to tag pictures of their favorite ice hockey players, tag their favorite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ice hockey web pages, search for ice hockey–related tags, and so on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F5DCC-8254-465D-8418-16ED9ED910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5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commercial websites, such as Amazon.com and Netﬂix, make heavy use of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recommender systems to provide users with a list of recommended products in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hopes that the user will see something she may like but may not have known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about, and consequentlymake a purchase.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F5DCC-8254-465D-8418-16ED9ED910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representation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Generating a description of the information resource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(i.e., the documents) stored at a node.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 selection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Selecting one or more resources to search based on their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descriptions.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merging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Merging the ranked result lists from the searches carried out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nodes containing the selected information resources.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F5DCC-8254-465D-8418-16ED9ED910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0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D991-6473-2E4C-9156-6F320CDD7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1EB10-DCF0-EA49-8205-3EAD3EAC0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7284-E73A-E24A-947C-93DD2D33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41E3-D212-BB4B-95AE-66A59DB1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F746-EBFF-704B-8D3A-2493E461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8016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9F35-424F-F843-B7F4-33087900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4112F-4E30-D54F-A201-A6788741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C737-4748-0841-BA71-8C3A0C96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E8CB-5463-7E40-B1E7-19C89E65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E329-07E4-3447-98F7-4BE421EA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775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42AD3-1478-8042-B275-D83AD7692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98E5-A394-464C-BB1D-801E9AC0C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ADDD-034C-134E-B556-C60AB405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67BC-F2D5-1242-8DE2-C1AA06F2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F5A1-49AF-0B45-B093-239A373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15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7E0F-3E42-0F4A-9C5F-F99538A0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A88E-8B78-774E-BC87-153A3B57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792D-C879-A740-BA8E-60BD0110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1628-7821-5149-B629-5B2B21F6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A791-1EB5-744A-BF42-7391746A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79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DF8F-A30B-C04D-8548-DC0B5EDA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9C27B-39C5-EB4F-AA65-B24A7C4E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2281-76F7-C441-9FF6-E5612835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052AD-7C1B-9044-B7A1-11938ED6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D988-856D-1D49-85A7-89623DE3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080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BE00-8E3B-2C41-AF98-B95AF652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22FE-E12B-C048-997B-E957097BF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A794-CE21-BB40-B78A-5B47610C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CA65-09FC-1147-8E9C-5420DDB1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1C759-0990-F745-803F-FC5020A5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872DC-DF54-EA44-A212-ED4A7ACF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32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D412-B364-854E-A90C-AF31FE98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A56A-7EF7-2347-9928-F471D2DB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72823-DD35-DB4B-A07C-99EAE0772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FA26-6C88-0546-A9CB-226095F64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7141-7CB9-7445-969E-AF9294898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4DBF6-E634-8344-916E-3EE873B5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61B1C-CBAE-CD4F-A336-AEBCF964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A2542-F613-774F-B1F5-B5EF66F0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132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A1E4-5504-6E4D-A507-73E6FA2C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1BAE0-22FD-A54B-A0F8-727083E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8E9B4-A518-104E-B5DA-79C180FF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46CAD-4545-A447-B805-D42A5AF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3419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C86F5-376F-7244-B023-DCB5D012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DC9B1-20DD-964C-8A63-78DE5088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FC64-7FF3-C54B-AB4D-BAA223E6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60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C57F-801B-A847-BF10-698E3322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D417-1009-B841-BD62-36E6353F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03C1B-3F32-4640-9287-CAB8052A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13F87-EC6D-AF43-83A9-2287794A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2B4-7290-454C-AAEC-6E3A9C8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84636-1774-B744-A97B-BE80AD96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632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03C9-67C2-8E4B-BC45-16E6DB17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31608-74A3-624E-856E-52824E10A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E72D-5283-CA44-87A1-A5171755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ACFA0-434A-F043-8236-C2EC822A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D5B08-1C1B-1546-B05C-C4157E7C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9201B-E41F-1D4D-BD53-178D3C42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258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D8A0B-D780-E443-8944-500093B7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B6DD-6E0B-364A-AF4F-FE31C0E3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2EE1-E80E-AB4C-A385-DF7A26849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0988-8033-ED48-B333-96C8FC563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963D-F7D9-764A-B5D7-59B73516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C7D7585-C682-6126-5789-94B68953A9A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015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7E86-17AF-C844-A7E4-195315097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11</a:t>
            </a:r>
            <a:br>
              <a:rPr lang="en-US"/>
            </a:br>
            <a:r>
              <a:rPr lang="en-US"/>
              <a:t>Social Search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3FE8-C94E-9245-AEE6-7D3786EBD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132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11.3 Searching with Communities:</a:t>
            </a:r>
            <a:br>
              <a:rPr lang="en-US"/>
            </a:br>
            <a:r>
              <a:rPr lang="en-US"/>
              <a:t>What Is a Community?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entities that interact in an online environment and that share common goals, traits, or interests are an </a:t>
            </a:r>
            <a:r>
              <a:rPr lang="en-US" i="1" dirty="0"/>
              <a:t>online community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Football fan: post to blogs, newsgroups, and other forums, send instant</a:t>
            </a:r>
            <a:br>
              <a:rPr lang="en-US" dirty="0"/>
            </a:br>
            <a:r>
              <a:rPr lang="en-US" dirty="0"/>
              <a:t>messages and emails, buy and sell football–related items online through sites</a:t>
            </a:r>
          </a:p>
          <a:p>
            <a:r>
              <a:rPr lang="en-US" dirty="0"/>
              <a:t>Useful for search engines and other online sites to automatically</a:t>
            </a:r>
            <a:br>
              <a:rPr lang="en-US" dirty="0"/>
            </a:br>
            <a:r>
              <a:rPr lang="en-US" dirty="0"/>
              <a:t>determine the communities associated with a given user.</a:t>
            </a:r>
          </a:p>
          <a:p>
            <a:r>
              <a:rPr lang="en-US" dirty="0"/>
              <a:t>A set of web pages that are all on the same topic form an online community that is often called a </a:t>
            </a:r>
            <a:r>
              <a:rPr lang="en-US" i="1" dirty="0"/>
              <a:t>web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91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11.3 Searching with Communities:</a:t>
            </a:r>
            <a:br>
              <a:rPr lang="en-US"/>
            </a:br>
            <a:r>
              <a:rPr lang="en-US"/>
              <a:t>Finding Communities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Input: a set of entities, such as users or web pages, information about each entity, and details about how the entities interact or are related to each other </a:t>
            </a:r>
          </a:p>
          <a:p>
            <a:r>
              <a:rPr lang="en-US"/>
              <a:t>HITS algorithm: similar to PageRank but query-dependent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49" y="3729558"/>
            <a:ext cx="4682137" cy="26916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657" y="4125249"/>
            <a:ext cx="4771143" cy="164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1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11.3 Searching with Communities:</a:t>
            </a:r>
            <a:br>
              <a:rPr lang="en-US"/>
            </a:br>
            <a:r>
              <a:rPr lang="en-US"/>
              <a:t>Finding Communities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076963" cy="4351338"/>
          </a:xfrm>
        </p:spPr>
        <p:txBody>
          <a:bodyPr/>
          <a:lstStyle/>
          <a:p>
            <a:r>
              <a:rPr lang="en-US"/>
              <a:t>Illustration of the HITS algorithm. Each row corresponds to a single iteration</a:t>
            </a:r>
            <a:br>
              <a:rPr lang="en-US"/>
            </a:br>
            <a:r>
              <a:rPr lang="en-US"/>
              <a:t>of the algorithm and each column corresponds to a specific step of the algorithm.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163" y="1610083"/>
            <a:ext cx="6276837" cy="476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11.3 Searching with Communities:</a:t>
            </a:r>
            <a:br>
              <a:rPr lang="en-US"/>
            </a:br>
            <a:r>
              <a:rPr lang="en-US"/>
              <a:t>Community-Based Question Answering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person submits a question to a community, each of whom can opt to answer the question, is called </a:t>
            </a:r>
            <a:r>
              <a:rPr lang="en-US" i="1" dirty="0"/>
              <a:t>community-based question answering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Users being able to get answers to complex or obscure information needs; </a:t>
            </a:r>
          </a:p>
          <a:p>
            <a:pPr lvl="1"/>
            <a:r>
              <a:rPr lang="en-US" dirty="0"/>
              <a:t>The chance to see multiple, possibly differing opinions about a topic; </a:t>
            </a:r>
          </a:p>
          <a:p>
            <a:pPr lvl="1"/>
            <a:r>
              <a:rPr lang="en-US" dirty="0"/>
              <a:t>And the chance to interact with other users who may share common interests, problems, and goals 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Possibility of receiving no answer at all to a question, </a:t>
            </a:r>
          </a:p>
          <a:p>
            <a:pPr lvl="1"/>
            <a:r>
              <a:rPr lang="en-US" dirty="0"/>
              <a:t>Having to wait (possibly days) for an answer,</a:t>
            </a:r>
          </a:p>
          <a:p>
            <a:pPr lvl="1"/>
            <a:r>
              <a:rPr lang="en-US" dirty="0"/>
              <a:t>Receiving answers that are incorrect, misleading, offensive, or spam</a:t>
            </a:r>
          </a:p>
        </p:txBody>
      </p:sp>
    </p:spTree>
    <p:extLst>
      <p:ext uri="{BB962C8B-B14F-4D97-AF65-F5344CB8AC3E}">
        <p14:creationId xmlns:p14="http://schemas.microsoft.com/office/powerpoint/2010/main" val="512547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11.3 Searching with Communities:</a:t>
            </a:r>
            <a:br>
              <a:rPr lang="en-US"/>
            </a:br>
            <a:r>
              <a:rPr lang="en-US"/>
              <a:t>Community-Based Question Answering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model: finding related questions and answers in an archive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r>
              <a:rPr lang="en-US" i="1" dirty="0"/>
              <a:t> </a:t>
            </a:r>
            <a:r>
              <a:rPr lang="en-US" dirty="0"/>
              <a:t>is the query,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en-US" i="1" dirty="0"/>
              <a:t> </a:t>
            </a:r>
            <a:r>
              <a:rPr lang="en-US" dirty="0"/>
              <a:t>is a related question in the archive,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</a:t>
            </a:r>
            <a:r>
              <a:rPr lang="en-US" i="1" dirty="0"/>
              <a:t> </a:t>
            </a:r>
            <a:r>
              <a:rPr lang="en-US" dirty="0"/>
              <a:t>is the vocabulary,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US" dirty="0"/>
              <a:t>(</a:t>
            </a:r>
            <a:r>
              <a:rPr lang="en-US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i="1" dirty="0" err="1"/>
              <a:t>|</a:t>
            </a:r>
            <a:r>
              <a:rPr lang="en-US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US" dirty="0"/>
              <a:t>) are the translation probabilities, and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US" dirty="0"/>
              <a:t>(</a:t>
            </a:r>
            <a:r>
              <a:rPr lang="en-US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US" dirty="0" err="1"/>
              <a:t>|</a:t>
            </a:r>
            <a:r>
              <a:rPr lang="en-US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en-US" dirty="0"/>
              <a:t>) is the smoothed probability of generating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</a:t>
            </a:r>
            <a:r>
              <a:rPr lang="en-US" i="1" dirty="0"/>
              <a:t> </a:t>
            </a:r>
            <a:r>
              <a:rPr lang="en-US" dirty="0"/>
              <a:t>given document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070" y="2385867"/>
            <a:ext cx="393437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77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11.3 Searching with Communities:</a:t>
            </a:r>
            <a:br>
              <a:rPr lang="en-US"/>
            </a:br>
            <a:r>
              <a:rPr lang="en-US"/>
              <a:t>Community-Based Question Answering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second model: allowing matches of the original query terms to be given more weight than matches of translated terms.  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where </a:t>
            </a:r>
            <a:r>
              <a:rPr lang="en-US" i="1"/>
              <a:t>β </a:t>
            </a:r>
            <a:r>
              <a:rPr lang="en-US"/>
              <a:t>is a parameter between 0 and 1 that controls the inﬂuence of the translation probabilities, and </a:t>
            </a:r>
            <a:r>
              <a:rPr lang="en-US" i="1"/>
              <a:t>µ </a:t>
            </a:r>
            <a:r>
              <a:rPr lang="en-US"/>
              <a:t>is the Dirichlet smoothing parameter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45" y="2729756"/>
            <a:ext cx="663985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11.3 Searching with Communities:</a:t>
            </a:r>
            <a:br>
              <a:rPr lang="en-US"/>
            </a:br>
            <a:r>
              <a:rPr lang="en-US"/>
              <a:t>Collaborative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Collaborative searching involves a group of users with a common goal searching together in a collaborative setting. </a:t>
            </a:r>
          </a:p>
          <a:p>
            <a:pPr lvl="1"/>
            <a:r>
              <a:rPr lang="en-US" dirty="0"/>
              <a:t>Consider a group of students working together on a world history report: must do background research on the report topic</a:t>
            </a:r>
          </a:p>
          <a:p>
            <a:r>
              <a:rPr lang="en-US" dirty="0"/>
              <a:t>Two common types of collaborative search scenarios</a:t>
            </a:r>
          </a:p>
          <a:p>
            <a:pPr lvl="1"/>
            <a:r>
              <a:rPr lang="en-US" i="1" dirty="0"/>
              <a:t>Co-located </a:t>
            </a:r>
            <a:r>
              <a:rPr lang="en-US" dirty="0"/>
              <a:t>collaborative search, occurs when all of the search participants are in the same location </a:t>
            </a:r>
          </a:p>
          <a:p>
            <a:pPr lvl="1"/>
            <a:r>
              <a:rPr lang="en-US" dirty="0"/>
              <a:t> Remote collaborative searching, occurs when the search participants are physically located in different locations</a:t>
            </a:r>
          </a:p>
        </p:txBody>
      </p:sp>
    </p:spTree>
    <p:extLst>
      <p:ext uri="{BB962C8B-B14F-4D97-AF65-F5344CB8AC3E}">
        <p14:creationId xmlns:p14="http://schemas.microsoft.com/office/powerpoint/2010/main" val="297361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11.4 Filtering and Recommending:</a:t>
            </a:r>
            <a:br>
              <a:rPr lang="en-US"/>
            </a:br>
            <a:r>
              <a:rPr lang="en-US"/>
              <a:t>Document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user’s information need stays the same, but the document collection itself is dynamic, with new documents arriving periodically</a:t>
            </a:r>
          </a:p>
          <a:p>
            <a:r>
              <a:rPr lang="en-US" dirty="0"/>
              <a:t>Goal of filtering is to identify the relevant new documents and send them to the user </a:t>
            </a:r>
          </a:p>
          <a:p>
            <a:r>
              <a:rPr lang="en-US" dirty="0"/>
              <a:t>Filtering systems typically use more specialized techniques than general classification techniques in order to overcome the lack of training data </a:t>
            </a:r>
          </a:p>
          <a:p>
            <a:r>
              <a:rPr lang="en-US" dirty="0"/>
              <a:t>Document </a:t>
            </a:r>
            <a:r>
              <a:rPr lang="en-US" dirty="0" err="1"/>
              <a:t>fltering</a:t>
            </a:r>
            <a:r>
              <a:rPr lang="en-US" dirty="0"/>
              <a:t> systems have two key components </a:t>
            </a:r>
          </a:p>
          <a:p>
            <a:pPr lvl="1"/>
            <a:r>
              <a:rPr lang="en-US" i="1" dirty="0"/>
              <a:t>Profile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Decision mechanism</a:t>
            </a:r>
          </a:p>
        </p:txBody>
      </p:sp>
    </p:spTree>
    <p:extLst>
      <p:ext uri="{BB962C8B-B14F-4D97-AF65-F5344CB8AC3E}">
        <p14:creationId xmlns:p14="http://schemas.microsoft.com/office/powerpoint/2010/main" val="244986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11.4 Filtering and Recommending:</a:t>
            </a:r>
            <a:br>
              <a:rPr lang="en-US"/>
            </a:br>
            <a:r>
              <a:rPr lang="en-US"/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Filtering that considers the relationship between profiles and uses this information to improve how incoming items are matched to profiles</a:t>
            </a:r>
          </a:p>
          <a:p>
            <a:r>
              <a:rPr lang="en-US"/>
              <a:t>Collaborative fltering is ofen used as a component of </a:t>
            </a:r>
            <a:r>
              <a:rPr lang="en-US" i="1"/>
              <a:t>recommender systems</a:t>
            </a:r>
            <a:r>
              <a:rPr lang="en-US"/>
              <a:t> </a:t>
            </a:r>
          </a:p>
          <a:p>
            <a:pPr lvl="1"/>
            <a:r>
              <a:rPr lang="en-US"/>
              <a:t>Amazon, Lazada, …</a:t>
            </a:r>
          </a:p>
        </p:txBody>
      </p:sp>
    </p:spTree>
    <p:extLst>
      <p:ext uri="{BB962C8B-B14F-4D97-AF65-F5344CB8AC3E}">
        <p14:creationId xmlns:p14="http://schemas.microsoft.com/office/powerpoint/2010/main" val="355794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11.4 Filtering and Recommending:</a:t>
            </a:r>
            <a:br>
              <a:rPr lang="en-US"/>
            </a:br>
            <a:r>
              <a:rPr lang="en-US"/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43775" cy="4351338"/>
          </a:xfrm>
        </p:spPr>
        <p:txBody>
          <a:bodyPr/>
          <a:lstStyle/>
          <a:p>
            <a:r>
              <a:rPr lang="en-US"/>
              <a:t>Users and their ratings for an</a:t>
            </a:r>
            <a:br>
              <a:rPr lang="en-US"/>
            </a:br>
            <a:r>
              <a:rPr lang="en-US"/>
              <a:t>item are given. </a:t>
            </a:r>
          </a:p>
          <a:p>
            <a:r>
              <a:rPr lang="en-US"/>
              <a:t>Users with question marks above their heads have not yet rated the item. </a:t>
            </a:r>
          </a:p>
          <a:p>
            <a:r>
              <a:rPr lang="en-US"/>
              <a:t>It is the goal of the recommender system to fill in these question marks.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801535" cy="44011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034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social search?</a:t>
            </a:r>
          </a:p>
          <a:p>
            <a:r>
              <a:rPr lang="en-US" smtClean="0"/>
              <a:t>Why are user tags </a:t>
            </a:r>
            <a:r>
              <a:rPr lang="en-US"/>
              <a:t>and </a:t>
            </a:r>
            <a:r>
              <a:rPr lang="en-US" smtClean="0"/>
              <a:t>manual indexing used?</a:t>
            </a:r>
          </a:p>
          <a:p>
            <a:r>
              <a:rPr lang="en-US" smtClean="0"/>
              <a:t>Search in communities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69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11.4 Filtering and Recommending:</a:t>
            </a:r>
            <a:br>
              <a:rPr lang="en-US"/>
            </a:br>
            <a:r>
              <a:rPr lang="en-US"/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Rating with user clusters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4" y="2398189"/>
            <a:ext cx="5046792" cy="382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629" y="2292854"/>
            <a:ext cx="5059010" cy="39339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177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11.4 Filtering and Recommending:</a:t>
            </a:r>
            <a:br>
              <a:rPr lang="en-US"/>
            </a:br>
            <a:r>
              <a:rPr lang="en-US"/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Rating with nearest neighbors</a:t>
            </a:r>
          </a:p>
          <a:p>
            <a:pPr lvl="1"/>
            <a:r>
              <a:rPr lang="en-US"/>
              <a:t>An alternative strategy to using clusters is to use nearest neighbors for predicting user ratings. This approach makes use of the K nearest neighbors clustering technique</a:t>
            </a:r>
          </a:p>
        </p:txBody>
      </p:sp>
    </p:spTree>
    <p:extLst>
      <p:ext uri="{BB962C8B-B14F-4D97-AF65-F5344CB8AC3E}">
        <p14:creationId xmlns:p14="http://schemas.microsoft.com/office/powerpoint/2010/main" val="4150826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11.4 Filtering and Recommending:</a:t>
            </a:r>
            <a:br>
              <a:rPr lang="en-US"/>
            </a:br>
            <a:r>
              <a:rPr lang="en-US"/>
              <a:t>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Evaluation</a:t>
            </a:r>
          </a:p>
          <a:p>
            <a:r>
              <a:rPr lang="en-US" i="1" dirty="0"/>
              <a:t>Absolute error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where the sums are over the set of user/item pairs for which predictions have been made. </a:t>
            </a:r>
          </a:p>
          <a:p>
            <a:r>
              <a:rPr lang="en-US" i="1" dirty="0"/>
              <a:t>Mean squared error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Mean squared error penalizes incorrect predictions more heavily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44" y="2300705"/>
            <a:ext cx="4382112" cy="8478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4" y="4471471"/>
            <a:ext cx="4601217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86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11.5 Peer-to-Peer and Metasearch:</a:t>
            </a:r>
            <a:br>
              <a:rPr lang="en-US"/>
            </a:br>
            <a:r>
              <a:rPr lang="en-US"/>
              <a:t>Distributed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search environment is a </a:t>
            </a:r>
            <a:r>
              <a:rPr lang="en-US" i="1" dirty="0"/>
              <a:t>metasearch engine</a:t>
            </a:r>
            <a:r>
              <a:rPr lang="en-US" dirty="0"/>
              <a:t>, where each node is a complete web search engine and the results from a relatively small number of different search engines are combined with the aim of improving the effectiveness of the ranking</a:t>
            </a:r>
          </a:p>
          <a:p>
            <a:r>
              <a:rPr lang="en-US" dirty="0"/>
              <a:t>A </a:t>
            </a:r>
            <a:r>
              <a:rPr lang="en-US" i="1" dirty="0"/>
              <a:t>peer-to-peer </a:t>
            </a:r>
            <a:r>
              <a:rPr lang="en-US" dirty="0"/>
              <a:t>(P2P) search application, on the other hand, typically</a:t>
            </a:r>
            <a:br>
              <a:rPr lang="en-US" dirty="0"/>
            </a:br>
            <a:r>
              <a:rPr lang="en-US" dirty="0"/>
              <a:t>has a large number of nodes, each with a relatively small amount of information and only limited knowledge about other nodes</a:t>
            </a:r>
          </a:p>
          <a:p>
            <a:r>
              <a:rPr lang="en-US"/>
              <a:t>Distributed search6 applications must carry out three additional, important functions: </a:t>
            </a:r>
            <a:r>
              <a:rPr lang="en-US" i="1"/>
              <a:t>Resource representation</a:t>
            </a:r>
            <a:r>
              <a:rPr lang="en-US"/>
              <a:t>, </a:t>
            </a:r>
            <a:r>
              <a:rPr lang="en-US" i="1"/>
              <a:t>Resource selection</a:t>
            </a:r>
            <a:r>
              <a:rPr lang="en-US"/>
              <a:t>, </a:t>
            </a:r>
            <a:r>
              <a:rPr lang="en-US" i="1"/>
              <a:t>Result merging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631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719" y="2677723"/>
            <a:ext cx="5934903" cy="3953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11.5 Peer-to-Peer and Metasearch:</a:t>
            </a:r>
            <a:br>
              <a:rPr lang="en-US"/>
            </a:br>
            <a:r>
              <a:rPr lang="en-US"/>
              <a:t>Distributed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810830" cy="4351338"/>
          </a:xfrm>
        </p:spPr>
        <p:txBody>
          <a:bodyPr/>
          <a:lstStyle/>
          <a:p>
            <a:r>
              <a:rPr lang="en-US"/>
              <a:t>Metasearch engine architecture: The query is broadcast to multiple web search engines and result lists are merged.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1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11.5 Peer-to-Peer and Metasearch:</a:t>
            </a:r>
            <a:br>
              <a:rPr lang="en-US"/>
            </a:br>
            <a:r>
              <a:rPr lang="en-US"/>
              <a:t>P2P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807857" cy="4351338"/>
          </a:xfrm>
        </p:spPr>
        <p:txBody>
          <a:bodyPr/>
          <a:lstStyle/>
          <a:p>
            <a:r>
              <a:rPr lang="en-US"/>
              <a:t>Network architectures for distributed search: (a) central hub; (b) pure P2P; and (c) hierarchical P2P. Dark circles are hub or superpeer nodes, gray circles are provider nodes, and white circles are consumer nodes.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057" y="1027906"/>
            <a:ext cx="5910943" cy="57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37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Implement the nearest neighbor–based </a:t>
            </a:r>
            <a:r>
              <a:rPr lang="en-US"/>
              <a:t>collaborative </a:t>
            </a:r>
            <a:r>
              <a:rPr lang="en-US" smtClean="0"/>
              <a:t>filtering algorithm. Using </a:t>
            </a:r>
            <a:r>
              <a:rPr lang="en-US"/>
              <a:t>a publicly available </a:t>
            </a:r>
            <a:r>
              <a:rPr lang="en-US"/>
              <a:t>collaborative </a:t>
            </a:r>
            <a:r>
              <a:rPr lang="en-US" smtClean="0"/>
              <a:t>filtering </a:t>
            </a:r>
            <a:r>
              <a:rPr lang="en-US"/>
              <a:t>data set, compare the effectiveness, in terms of mean squared error, of the Euclidean distance </a:t>
            </a:r>
            <a:r>
              <a:rPr lang="en-US"/>
              <a:t>and </a:t>
            </a:r>
            <a:r>
              <a:rPr lang="en-US" smtClean="0"/>
              <a:t>correlation similarity.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7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Social search?</a:t>
            </a:r>
          </a:p>
          <a:p>
            <a:r>
              <a:rPr lang="en-US" smtClean="0"/>
              <a:t>User </a:t>
            </a:r>
            <a:r>
              <a:rPr lang="en-US"/>
              <a:t>Tags and Manual Indexing: Searching Tags, Inferring Missing Tags,Browsing and Tag </a:t>
            </a:r>
            <a:r>
              <a:rPr lang="en-US" smtClean="0"/>
              <a:t>Clouds</a:t>
            </a:r>
          </a:p>
          <a:p>
            <a:r>
              <a:rPr lang="en-US"/>
              <a:t>Searching with Communities: What Is a Community?, Finding Communities, Community-Based Question Answering, Collaborative </a:t>
            </a:r>
            <a:r>
              <a:rPr lang="en-US" smtClean="0"/>
              <a:t>Searching</a:t>
            </a:r>
          </a:p>
          <a:p>
            <a:r>
              <a:rPr lang="en-US"/>
              <a:t>Filtering and Recommending: Document Filtering, Collaborative </a:t>
            </a:r>
            <a:r>
              <a:rPr lang="en-US" smtClean="0"/>
              <a:t>Filtering</a:t>
            </a:r>
          </a:p>
          <a:p>
            <a:r>
              <a:rPr lang="en-US" smtClean="0"/>
              <a:t>Peer-to-Peer </a:t>
            </a:r>
            <a:r>
              <a:rPr lang="en-US"/>
              <a:t>and Metasearch: Distributed Search, P2P Networks</a:t>
            </a:r>
          </a:p>
        </p:txBody>
      </p:sp>
    </p:spTree>
    <p:extLst>
      <p:ext uri="{BB962C8B-B14F-4D97-AF65-F5344CB8AC3E}">
        <p14:creationId xmlns:p14="http://schemas.microsoft.com/office/powerpoint/2010/main" val="398324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11.1 What is Social search?</a:t>
            </a:r>
          </a:p>
          <a:p>
            <a:pPr marL="0" indent="0">
              <a:buNone/>
            </a:pPr>
            <a:r>
              <a:rPr lang="en-US"/>
              <a:t>11.2 User Tags and Manual Indexing</a:t>
            </a:r>
          </a:p>
          <a:p>
            <a:pPr marL="0" indent="0">
              <a:buNone/>
            </a:pPr>
            <a:r>
              <a:rPr lang="en-US"/>
              <a:t>11.3 Searching with Communities</a:t>
            </a:r>
          </a:p>
          <a:p>
            <a:pPr marL="0" indent="0">
              <a:buNone/>
            </a:pPr>
            <a:r>
              <a:rPr lang="en-US"/>
              <a:t>11.4 Filtering and Recommending</a:t>
            </a:r>
          </a:p>
          <a:p>
            <a:pPr marL="0" indent="0">
              <a:buNone/>
            </a:pPr>
            <a:r>
              <a:rPr lang="en-US"/>
              <a:t>11.5 Peer-to-Peer and Metasearch</a:t>
            </a:r>
          </a:p>
        </p:txBody>
      </p:sp>
    </p:spTree>
    <p:extLst>
      <p:ext uri="{BB962C8B-B14F-4D97-AF65-F5344CB8AC3E}">
        <p14:creationId xmlns:p14="http://schemas.microsoft.com/office/powerpoint/2010/main" val="264038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11.1 What is Social 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search deals with search within a social environment </a:t>
            </a:r>
          </a:p>
          <a:p>
            <a:r>
              <a:rPr lang="en-US" dirty="0"/>
              <a:t>Environment where a </a:t>
            </a:r>
            <a:r>
              <a:rPr lang="en-US" i="1" dirty="0"/>
              <a:t>community </a:t>
            </a:r>
            <a:r>
              <a:rPr lang="en-US" dirty="0"/>
              <a:t>of users </a:t>
            </a:r>
            <a:r>
              <a:rPr lang="en-US" i="1" dirty="0"/>
              <a:t>actively participate </a:t>
            </a:r>
            <a:r>
              <a:rPr lang="en-US" dirty="0"/>
              <a:t>in the search process</a:t>
            </a:r>
          </a:p>
          <a:p>
            <a:pPr lvl="1"/>
            <a:r>
              <a:rPr lang="en-US" dirty="0"/>
              <a:t>Twitter (status messages), Flickr (pictures), YouTube (videos), </a:t>
            </a:r>
            <a:r>
              <a:rPr lang="en-US" dirty="0" err="1"/>
              <a:t>Del.icio.us</a:t>
            </a:r>
            <a:r>
              <a:rPr lang="en-US" dirty="0"/>
              <a:t> (bookmarks), and </a:t>
            </a:r>
            <a:r>
              <a:rPr lang="en-US" dirty="0" err="1"/>
              <a:t>CiteULike</a:t>
            </a:r>
            <a:r>
              <a:rPr lang="en-US" dirty="0"/>
              <a:t> (research papers)</a:t>
            </a:r>
          </a:p>
          <a:p>
            <a:pPr lvl="1"/>
            <a:r>
              <a:rPr lang="en-US" dirty="0"/>
              <a:t>Email, instant messenger, massively multiplayer online games (MMOGs), forums, and blogs</a:t>
            </a:r>
          </a:p>
          <a:p>
            <a:r>
              <a:rPr lang="en-US" dirty="0"/>
              <a:t>Provide new and unique data resources for search systems to exploit, as well as a myriad of privacy issues</a:t>
            </a:r>
          </a:p>
        </p:txBody>
      </p:sp>
    </p:spTree>
    <p:extLst>
      <p:ext uri="{BB962C8B-B14F-4D97-AF65-F5344CB8AC3E}">
        <p14:creationId xmlns:p14="http://schemas.microsoft.com/office/powerpoint/2010/main" val="98187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11.2 User Tags and Manual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Between manually indexing every item (library catalogs) and automatically indexing every item (search engines), social media sites provide users with the opportunity to manually </a:t>
            </a:r>
            <a:r>
              <a:rPr lang="en-US" i="1" dirty="0"/>
              <a:t>tag </a:t>
            </a:r>
            <a:r>
              <a:rPr lang="en-US" dirty="0"/>
              <a:t>items</a:t>
            </a:r>
          </a:p>
          <a:p>
            <a:r>
              <a:rPr lang="en-US" dirty="0"/>
              <a:t> Each tag is typically a single word that describes the item</a:t>
            </a:r>
          </a:p>
          <a:p>
            <a:pPr lvl="1"/>
            <a:r>
              <a:rPr lang="en-US" dirty="0"/>
              <a:t>“tiger”, “zoo”, “big”, and “cat”</a:t>
            </a:r>
          </a:p>
          <a:p>
            <a:pPr lvl="1"/>
            <a:r>
              <a:rPr lang="en-US" dirty="0"/>
              <a:t>make every item searchable</a:t>
            </a:r>
          </a:p>
          <a:p>
            <a:pPr lvl="1"/>
            <a:r>
              <a:rPr lang="en-US" dirty="0"/>
              <a:t>every item is automatically indexed</a:t>
            </a:r>
          </a:p>
          <a:p>
            <a:r>
              <a:rPr lang="en-US" i="1" dirty="0"/>
              <a:t>Manual indexing</a:t>
            </a:r>
            <a:r>
              <a:rPr lang="en-US" dirty="0"/>
              <a:t> is a process that a person had to ex tract information manually</a:t>
            </a:r>
          </a:p>
          <a:p>
            <a:pPr lvl="1"/>
            <a:r>
              <a:rPr lang="en-US" dirty="0"/>
              <a:t>Given a book, a person had to extract the author, title, and subject headings of the book so that the various catalogs could be built.</a:t>
            </a:r>
          </a:p>
        </p:txBody>
      </p:sp>
    </p:spTree>
    <p:extLst>
      <p:ext uri="{BB962C8B-B14F-4D97-AF65-F5344CB8AC3E}">
        <p14:creationId xmlns:p14="http://schemas.microsoft.com/office/powerpoint/2010/main" val="108287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11.2 User Tags and Manual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Z. Xu et al. (2006) </a:t>
            </a:r>
            <a:r>
              <a:rPr lang="en-US" dirty="0"/>
              <a:t>proposed a simplified set of five tag categories:</a:t>
            </a:r>
          </a:p>
          <a:p>
            <a:pPr marL="0" indent="0">
              <a:buNone/>
            </a:pPr>
            <a:r>
              <a:rPr lang="en-US" dirty="0"/>
              <a:t>1. Content-based tags. Tags describing the content of an item. Examples: “car”, “woman”, and “sky”.</a:t>
            </a:r>
          </a:p>
          <a:p>
            <a:pPr marL="0" indent="0">
              <a:buNone/>
            </a:pPr>
            <a:r>
              <a:rPr lang="en-US" dirty="0"/>
              <a:t>2. Context-based tags. Tags that describe the context of an item. Examples: “New York City” or “Empire State Building”. </a:t>
            </a:r>
          </a:p>
          <a:p>
            <a:pPr marL="0" indent="0">
              <a:buNone/>
            </a:pPr>
            <a:r>
              <a:rPr lang="en-US" dirty="0"/>
              <a:t>3. Attribute tags. Tags that describe implicit attributes of the item. Examples: “Nikon” (type of camera), “black and white” (type of movie), or “homepage” (type of web page).</a:t>
            </a:r>
          </a:p>
          <a:p>
            <a:pPr marL="0" indent="0">
              <a:buNone/>
            </a:pPr>
            <a:r>
              <a:rPr lang="en-US" dirty="0"/>
              <a:t>4. Subjective tags. Tags that subjectively describe an item. Examples: “pretty”, “amazing”, and “awesome”. </a:t>
            </a:r>
          </a:p>
          <a:p>
            <a:pPr marL="0" indent="0">
              <a:buNone/>
            </a:pPr>
            <a:r>
              <a:rPr lang="en-US" dirty="0"/>
              <a:t>5. Organizational tags. Tags that help organize items. Examples: “</a:t>
            </a:r>
            <a:r>
              <a:rPr lang="en-US" dirty="0" err="1"/>
              <a:t>todo</a:t>
            </a:r>
            <a:r>
              <a:rPr lang="en-US" dirty="0"/>
              <a:t>”, “my pictures”, and “readme”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5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11.2 User Tags and Manual Indexing:</a:t>
            </a:r>
            <a:br>
              <a:rPr lang="en-US"/>
            </a:br>
            <a:r>
              <a:rPr lang="en-US"/>
              <a:t>Searching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12851" cy="4351338"/>
          </a:xfrm>
        </p:spPr>
        <p:txBody>
          <a:bodyPr/>
          <a:lstStyle/>
          <a:p>
            <a:r>
              <a:rPr lang="en-US"/>
              <a:t>Search results used to enrich a tag representation. In this example, the tag being expanded is “tropical fish”. The query “tropical fish” is run against a search engine, and the snippets returned are then used to  generate a distribution over related terms.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051" y="1123406"/>
            <a:ext cx="4999785" cy="54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6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11.2 User Tags and Manual Indexing:</a:t>
            </a:r>
            <a:br>
              <a:rPr lang="en-US"/>
            </a:br>
            <a:r>
              <a:rPr lang="en-US"/>
              <a:t>Inferring Missing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Items that have no tags pose a challenge to a search system?</a:t>
            </a:r>
          </a:p>
          <a:p>
            <a:pPr lvl="1"/>
            <a:r>
              <a:rPr lang="en-US" dirty="0"/>
              <a:t>Automatically infer a set of tags for items that have no manual tags</a:t>
            </a:r>
          </a:p>
          <a:p>
            <a:r>
              <a:rPr lang="en-US" dirty="0"/>
              <a:t>Simple approach would involve computing some weight for every term that occurs in the text and then choosing the </a:t>
            </a:r>
            <a:r>
              <a:rPr lang="en-US" i="1" dirty="0"/>
              <a:t>K </a:t>
            </a:r>
            <a:r>
              <a:rPr lang="en-US" dirty="0"/>
              <a:t>terms with the highest weight as the inferred tags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       </a:t>
            </a:r>
            <a:r>
              <a:rPr lang="en-US" dirty="0"/>
              <a:t>is the number of times term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i="1" dirty="0"/>
              <a:t> </a:t>
            </a:r>
            <a:r>
              <a:rPr lang="en-US" dirty="0"/>
              <a:t>occurs in item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en-US" dirty="0"/>
              <a:t>,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</a:t>
            </a:r>
            <a:r>
              <a:rPr lang="en-US" i="1" dirty="0"/>
              <a:t> </a:t>
            </a:r>
            <a:r>
              <a:rPr lang="en-US" dirty="0"/>
              <a:t>is the total number of items, and </a:t>
            </a:r>
            <a:r>
              <a:rPr lang="en-US" i="1" dirty="0"/>
              <a:t>       </a:t>
            </a:r>
            <a:r>
              <a:rPr lang="en-US" dirty="0"/>
              <a:t>is the number of items that term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i="1" dirty="0"/>
              <a:t> </a:t>
            </a:r>
            <a:r>
              <a:rPr lang="en-US" dirty="0"/>
              <a:t>occurs 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048" y="4056442"/>
            <a:ext cx="3724795" cy="743054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f_{w,d}&#10;\end{equatio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252" y="5117601"/>
            <a:ext cx="593067" cy="35200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f_w&#10;\end{equatio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47" y="5493769"/>
            <a:ext cx="480000" cy="3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2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11.2 User Tags and Manual Indexing:</a:t>
            </a:r>
            <a:br>
              <a:rPr lang="en-US"/>
            </a:br>
            <a:r>
              <a:rPr lang="en-US"/>
              <a:t>Browsing and Tag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3646715" cy="4351338"/>
          </a:xfrm>
        </p:spPr>
        <p:txBody>
          <a:bodyPr/>
          <a:lstStyle/>
          <a:p>
            <a:r>
              <a:rPr lang="en-US"/>
              <a:t>A tag cloud in the form of a weighted list. The tags are in alphabetical order and weighted according to some criteria, such as popularity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316" y="1825625"/>
            <a:ext cx="6754168" cy="46012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93463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08.4739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f_{w,d}&#10;\end{equation*}&#10;&#10;&#10;\end{document}"/>
  <p:tag name="IGUANATEXSIZE" val="28"/>
  <p:tag name="IGUANATEXCURSOR" val="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68.7289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f_w&#10;\end{equation*}&#10;&#10;&#10;\end{document}"/>
  <p:tag name="IGUANATEXSIZE" val="28"/>
  <p:tag name="IGUANATEXCURSOR" val="3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5BFE225-F8A3-0846-8864-7F189BDF409A}" vid="{8D0ADFA0-3357-E745-8556-5DC2BCB19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</TotalTime>
  <Words>1466</Words>
  <Application>Microsoft Office PowerPoint</Application>
  <PresentationFormat>Widescreen</PresentationFormat>
  <Paragraphs>130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CMU Serif</vt:lpstr>
      <vt:lpstr>Times</vt:lpstr>
      <vt:lpstr>Office Theme</vt:lpstr>
      <vt:lpstr>Chapter 11 Social Search</vt:lpstr>
      <vt:lpstr>Objectives</vt:lpstr>
      <vt:lpstr>Contents</vt:lpstr>
      <vt:lpstr>11.1 What is Social search?</vt:lpstr>
      <vt:lpstr>11.2 User Tags and Manual Indexing</vt:lpstr>
      <vt:lpstr>11.2 User Tags and Manual Indexing</vt:lpstr>
      <vt:lpstr>11.2 User Tags and Manual Indexing: Searching Tags</vt:lpstr>
      <vt:lpstr>11.2 User Tags and Manual Indexing: Inferring Missing Tags</vt:lpstr>
      <vt:lpstr>11.2 User Tags and Manual Indexing: Browsing and Tag Clouds</vt:lpstr>
      <vt:lpstr>11.3 Searching with Communities: What Is a Community?</vt:lpstr>
      <vt:lpstr>11.3 Searching with Communities: Finding Communities</vt:lpstr>
      <vt:lpstr>11.3 Searching with Communities: Finding Communities</vt:lpstr>
      <vt:lpstr>11.3 Searching with Communities: Community-Based Question Answering</vt:lpstr>
      <vt:lpstr>11.3 Searching with Communities: Community-Based Question Answering</vt:lpstr>
      <vt:lpstr>11.3 Searching with Communities: Community-Based Question Answering</vt:lpstr>
      <vt:lpstr>11.3 Searching with Communities: Collaborative Searching</vt:lpstr>
      <vt:lpstr>11.4 Filtering and Recommending: Document Filtering</vt:lpstr>
      <vt:lpstr>11.4 Filtering and Recommending: Collaborative Filtering</vt:lpstr>
      <vt:lpstr>11.4 Filtering and Recommending: Collaborative Filtering</vt:lpstr>
      <vt:lpstr>11.4 Filtering and Recommending: Collaborative Filtering</vt:lpstr>
      <vt:lpstr>11.4 Filtering and Recommending: Collaborative Filtering</vt:lpstr>
      <vt:lpstr>11.4 Filtering and Recommending: Collaborative Filtering</vt:lpstr>
      <vt:lpstr>11.5 Peer-to-Peer and Metasearch: Distributed Search</vt:lpstr>
      <vt:lpstr>11.5 Peer-to-Peer and Metasearch: Distributed Search</vt:lpstr>
      <vt:lpstr>11.5 Peer-to-Peer and Metasearch: P2P Networks</vt:lpstr>
      <vt:lpstr>Exercise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Quoc Trinh (FE FPTU DN)</dc:creator>
  <cp:lastModifiedBy>Quoc Trinh Vo</cp:lastModifiedBy>
  <cp:revision>139</cp:revision>
  <dcterms:created xsi:type="dcterms:W3CDTF">2023-06-10T01:32:40Z</dcterms:created>
  <dcterms:modified xsi:type="dcterms:W3CDTF">2023-08-30T03:46:32Z</dcterms:modified>
</cp:coreProperties>
</file>