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9" r:id="rId2"/>
    <p:sldId id="273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1" r:id="rId14"/>
    <p:sldId id="274" r:id="rId15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81267" autoAdjust="0"/>
  </p:normalViewPr>
  <p:slideViewPr>
    <p:cSldViewPr snapToGrid="0" snapToObjects="1">
      <p:cViewPr varScale="1">
        <p:scale>
          <a:sx n="68" d="100"/>
          <a:sy n="68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nh Vo Quoc" userId="d2548041-7979-4d74-85ca-89c03a80ed8e" providerId="ADAL" clId="{762D8D25-86B1-C247-BC65-249FCCD61C0F}"/>
    <pc:docChg chg="modSld">
      <pc:chgData name="Trinh Vo Quoc" userId="d2548041-7979-4d74-85ca-89c03a80ed8e" providerId="ADAL" clId="{762D8D25-86B1-C247-BC65-249FCCD61C0F}" dt="2023-08-29T06:28:07.488" v="53" actId="20577"/>
      <pc:docMkLst>
        <pc:docMk/>
      </pc:docMkLst>
      <pc:sldChg chg="modSp mod">
        <pc:chgData name="Trinh Vo Quoc" userId="d2548041-7979-4d74-85ca-89c03a80ed8e" providerId="ADAL" clId="{762D8D25-86B1-C247-BC65-249FCCD61C0F}" dt="2023-08-29T06:26:25.920" v="4" actId="20577"/>
        <pc:sldMkLst>
          <pc:docMk/>
          <pc:sldMk cId="3933985896" sldId="266"/>
        </pc:sldMkLst>
        <pc:spChg chg="mod">
          <ac:chgData name="Trinh Vo Quoc" userId="d2548041-7979-4d74-85ca-89c03a80ed8e" providerId="ADAL" clId="{762D8D25-86B1-C247-BC65-249FCCD61C0F}" dt="2023-08-29T06:26:25.920" v="4" actId="20577"/>
          <ac:spMkLst>
            <pc:docMk/>
            <pc:sldMk cId="3933985896" sldId="266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762D8D25-86B1-C247-BC65-249FCCD61C0F}" dt="2023-08-29T06:26:48.980" v="10" actId="20577"/>
        <pc:sldMkLst>
          <pc:docMk/>
          <pc:sldMk cId="143311482" sldId="268"/>
        </pc:sldMkLst>
        <pc:spChg chg="mod">
          <ac:chgData name="Trinh Vo Quoc" userId="d2548041-7979-4d74-85ca-89c03a80ed8e" providerId="ADAL" clId="{762D8D25-86B1-C247-BC65-249FCCD61C0F}" dt="2023-08-29T06:26:48.980" v="10" actId="20577"/>
          <ac:spMkLst>
            <pc:docMk/>
            <pc:sldMk cId="143311482" sldId="268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762D8D25-86B1-C247-BC65-249FCCD61C0F}" dt="2023-08-29T06:27:13.759" v="15" actId="20577"/>
        <pc:sldMkLst>
          <pc:docMk/>
          <pc:sldMk cId="335440400" sldId="269"/>
        </pc:sldMkLst>
        <pc:spChg chg="mod">
          <ac:chgData name="Trinh Vo Quoc" userId="d2548041-7979-4d74-85ca-89c03a80ed8e" providerId="ADAL" clId="{762D8D25-86B1-C247-BC65-249FCCD61C0F}" dt="2023-08-29T06:27:13.759" v="15" actId="20577"/>
          <ac:spMkLst>
            <pc:docMk/>
            <pc:sldMk cId="335440400" sldId="269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762D8D25-86B1-C247-BC65-249FCCD61C0F}" dt="2023-08-29T06:27:43.634" v="49" actId="20577"/>
        <pc:sldMkLst>
          <pc:docMk/>
          <pc:sldMk cId="3739573653" sldId="270"/>
        </pc:sldMkLst>
        <pc:spChg chg="mod">
          <ac:chgData name="Trinh Vo Quoc" userId="d2548041-7979-4d74-85ca-89c03a80ed8e" providerId="ADAL" clId="{762D8D25-86B1-C247-BC65-249FCCD61C0F}" dt="2023-08-29T06:27:43.634" v="49" actId="20577"/>
          <ac:spMkLst>
            <pc:docMk/>
            <pc:sldMk cId="3739573653" sldId="270"/>
            <ac:spMk id="3" creationId="{00000000-0000-0000-0000-000000000000}"/>
          </ac:spMkLst>
        </pc:spChg>
        <pc:picChg chg="mod">
          <ac:chgData name="Trinh Vo Quoc" userId="d2548041-7979-4d74-85ca-89c03a80ed8e" providerId="ADAL" clId="{762D8D25-86B1-C247-BC65-249FCCD61C0F}" dt="2023-08-29T06:27:31.224" v="47" actId="1036"/>
          <ac:picMkLst>
            <pc:docMk/>
            <pc:sldMk cId="3739573653" sldId="270"/>
            <ac:picMk id="4" creationId="{00000000-0000-0000-0000-000000000000}"/>
          </ac:picMkLst>
        </pc:picChg>
      </pc:sldChg>
      <pc:sldChg chg="modSp mod">
        <pc:chgData name="Trinh Vo Quoc" userId="d2548041-7979-4d74-85ca-89c03a80ed8e" providerId="ADAL" clId="{762D8D25-86B1-C247-BC65-249FCCD61C0F}" dt="2023-08-29T06:28:07.488" v="53" actId="20577"/>
        <pc:sldMkLst>
          <pc:docMk/>
          <pc:sldMk cId="4100525990" sldId="271"/>
        </pc:sldMkLst>
        <pc:spChg chg="mod">
          <ac:chgData name="Trinh Vo Quoc" userId="d2548041-7979-4d74-85ca-89c03a80ed8e" providerId="ADAL" clId="{762D8D25-86B1-C247-BC65-249FCCD61C0F}" dt="2023-08-29T06:28:07.488" v="53" actId="20577"/>
          <ac:spMkLst>
            <pc:docMk/>
            <pc:sldMk cId="4100525990" sldId="271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762D8D25-86B1-C247-BC65-249FCCD61C0F}" dt="2023-08-29T06:27:54.236" v="52" actId="20577"/>
        <pc:sldMkLst>
          <pc:docMk/>
          <pc:sldMk cId="1796293942" sldId="272"/>
        </pc:sldMkLst>
        <pc:spChg chg="mod">
          <ac:chgData name="Trinh Vo Quoc" userId="d2548041-7979-4d74-85ca-89c03a80ed8e" providerId="ADAL" clId="{762D8D25-86B1-C247-BC65-249FCCD61C0F}" dt="2023-08-29T06:27:54.236" v="52" actId="20577"/>
          <ac:spMkLst>
            <pc:docMk/>
            <pc:sldMk cId="1796293942" sldId="27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59D2F-F197-4DF6-B425-E46A42BC5D1F}" type="datetimeFigureOut">
              <a:rPr lang="en-US" smtClean="0"/>
              <a:t>29-Aug-23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1B063-6BC0-4A53-B804-B465307B2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occurrence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whether or not a term occurs within a document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fequency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number of times a term occurs within a document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 document fequency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inverse of the proportion of documents that contain a given term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length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number of terms in a document</a:t>
            </a:r>
            <a:r>
              <a:rPr lang="en-US"/>
              <a:t> </a:t>
            </a:r>
            <a:br>
              <a:rPr lang="en-US"/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proximity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occurrence patterns of terms within a document (the most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way of incorporating term dependency)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1B063-6BC0-4A53-B804-B465307B20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2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organization entity “california institute of technology”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occurred 65 times in a corpus, every word within 20 words of those 65 occurrences would be accumulated into the pseudo-document representation.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1B063-6BC0-4A53-B804-B465307B20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rather than a ranked list of documents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 answering system architecture</a:t>
            </a:r>
            <a:r>
              <a:rPr lang="en-US"/>
              <a:t> </a:t>
            </a:r>
            <a:br>
              <a:rPr lang="en-US"/>
            </a:b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1B063-6BC0-4A53-B804-B465307B20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33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of the videos stored at video-sharing sites do not have good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textual descriptions, for example, and because there are so many of them, user tags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solve this problem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1B063-6BC0-4A53-B804-B465307B20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8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D991-6473-2E4C-9156-6F320CDD7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1EB10-DCF0-EA49-8205-3EAD3EAC0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7284-E73A-E24A-947C-93DD2D33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08/29/2023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241E3-D212-BB4B-95AE-66A59DB1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F746-EBFF-704B-8D3A-2493E461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8016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9F35-424F-F843-B7F4-33087900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4112F-4E30-D54F-A201-A6788741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C737-4748-0841-BA71-8C3A0C96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08/29/2023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9E8CB-5463-7E40-B1E7-19C89E65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6E329-07E4-3447-98F7-4BE421EA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775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42AD3-1478-8042-B275-D83AD7692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298E5-A394-464C-BB1D-801E9AC0C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ADDD-034C-134E-B556-C60AB405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08/29/2023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567BC-F2D5-1242-8DE2-C1AA06F2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5F5A1-49AF-0B45-B093-239A3739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155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7E0F-3E42-0F4A-9C5F-F99538A0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A88E-8B78-774E-BC87-153A3B57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792D-C879-A740-BA8E-60BD0110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08/29/2023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1628-7821-5149-B629-5B2B21F6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A791-1EB5-744A-BF42-7391746A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794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DF8F-A30B-C04D-8548-DC0B5EDA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9C27B-39C5-EB4F-AA65-B24A7C4E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92281-76F7-C441-9FF6-E5612835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08/29/2023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052AD-7C1B-9044-B7A1-11938ED6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DD988-856D-1D49-85A7-89623DE3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080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BE00-8E3B-2C41-AF98-B95AF652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22FE-E12B-C048-997B-E957097BF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9A794-CE21-BB40-B78A-5B47610C8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CA65-09FC-1147-8E9C-5420DDB1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08/29/2023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1C759-0990-F745-803F-FC5020A5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872DC-DF54-EA44-A212-ED4A7ACF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32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D412-B364-854E-A90C-AF31FE98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A56A-7EF7-2347-9928-F471D2DB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72823-DD35-DB4B-A07C-99EAE0772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FFA26-6C88-0546-A9CB-226095F64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D7141-7CB9-7445-969E-AF9294898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4DBF6-E634-8344-916E-3EE873B5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08/29/2023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61B1C-CBAE-CD4F-A336-AEBCF964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A2542-F613-774F-B1F5-B5EF66F0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3132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A1E4-5504-6E4D-A507-73E6FA2C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1BAE0-22FD-A54B-A0F8-727083E6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08/29/2023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8E9B4-A518-104E-B5DA-79C180FF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46CAD-4545-A447-B805-D42A5AF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3419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C86F5-376F-7244-B023-DCB5D012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08/29/2023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DC9B1-20DD-964C-8A63-78DE5088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FC64-7FF3-C54B-AB4D-BAA223E6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607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C57F-801B-A847-BF10-698E3322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D417-1009-B841-BD62-36E6353F3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03C1B-3F32-4640-9287-CAB8052A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13F87-EC6D-AF43-83A9-2287794A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08/29/2023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2B4-7290-454C-AAEC-6E3A9C8C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84636-1774-B744-A97B-BE80AD96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9632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03C9-67C2-8E4B-BC45-16E6DB17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31608-74A3-624E-856E-52824E10A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E72D-5283-CA44-87A1-A5171755E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ACFA0-434A-F043-8236-C2EC822A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08/29/2023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D5B08-1C1B-1546-B05C-C4157E7C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9201B-E41F-1D4D-BD53-178D3C42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258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D8A0B-D780-E443-8944-500093B7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1B6DD-6E0B-364A-AF4F-FE31C0E30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2EE1-E80E-AB4C-A385-DF7A26849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EADF-A7B2-014B-B525-77CA0446795D}" type="datetimeFigureOut">
              <a:rPr lang="en-VN" smtClean="0"/>
              <a:t>08/29/2023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40988-8033-ED48-B333-96C8FC563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963D-F7D9-764A-B5D7-59B735161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C7D7585-C682-6126-5789-94B68953A9A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15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12</a:t>
            </a:r>
            <a:br>
              <a:rPr lang="en-US"/>
            </a:br>
            <a:r>
              <a:rPr lang="vi-VN"/>
              <a:t>Beyond Bag of Words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43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12.3 Structure Revisited: Entity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extraction techniques that can be used to identify entities in text such as people, organizations, and locations</a:t>
            </a:r>
          </a:p>
          <a:p>
            <a:r>
              <a:rPr lang="en-US" i="1" dirty="0"/>
              <a:t>Entity search </a:t>
            </a:r>
            <a:r>
              <a:rPr lang="en-US" dirty="0"/>
              <a:t>uses this structure to provide a ranked list of entities in response to a query instead of a list of documents  </a:t>
            </a:r>
          </a:p>
          <a:p>
            <a:r>
              <a:rPr lang="en-US" dirty="0"/>
              <a:t>The simplest approach to building these representations is to create “pseudo-documents” by accumulating all words that occur within a specified text window (e.g., 20 words) for each occurrence of an entity </a:t>
            </a:r>
          </a:p>
        </p:txBody>
      </p:sp>
    </p:spTree>
    <p:extLst>
      <p:ext uri="{BB962C8B-B14F-4D97-AF65-F5344CB8AC3E}">
        <p14:creationId xmlns:p14="http://schemas.microsoft.com/office/powerpoint/2010/main" val="33544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task of </a:t>
            </a:r>
            <a:r>
              <a:rPr lang="en-US" i="1" dirty="0"/>
              <a:t>question answering</a:t>
            </a:r>
            <a:r>
              <a:rPr lang="en-US" dirty="0"/>
              <a:t> involves providing a specific answer to a user’s query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Information derived from question analysis and classification is used by the answer selection component to identify answers in candidate text passages, which are usually sentences.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193" y="2540154"/>
            <a:ext cx="8468907" cy="22101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12.4 Longer Questions, Better Answers</a:t>
            </a:r>
          </a:p>
        </p:txBody>
      </p:sp>
    </p:spTree>
    <p:extLst>
      <p:ext uri="{BB962C8B-B14F-4D97-AF65-F5344CB8AC3E}">
        <p14:creationId xmlns:p14="http://schemas.microsoft.com/office/powerpoint/2010/main" val="373957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12.5 Words, Pictures, and Music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retrieval has traditionally focused on text. But only text?</a:t>
            </a:r>
          </a:p>
          <a:p>
            <a:pPr lvl="1"/>
            <a:r>
              <a:rPr lang="en-US" dirty="0"/>
              <a:t>Others: images, videos, or audio</a:t>
            </a:r>
          </a:p>
          <a:p>
            <a:r>
              <a:rPr lang="en-US" dirty="0"/>
              <a:t>Search for images, videos, or audio: text-based services, relying on titles, captions, user-supplied “tags,” and other related text to create representations of non-text media for searching</a:t>
            </a:r>
          </a:p>
          <a:p>
            <a:pPr lvl="1"/>
            <a:r>
              <a:rPr lang="en-US" dirty="0"/>
              <a:t>Text may not capture important aspects of the object being represented</a:t>
            </a:r>
          </a:p>
          <a:p>
            <a:r>
              <a:rPr lang="en-US" i="1" dirty="0"/>
              <a:t>Optical character recognition </a:t>
            </a:r>
            <a:r>
              <a:rPr lang="en-US" dirty="0"/>
              <a:t>(OCR), </a:t>
            </a:r>
            <a:r>
              <a:rPr lang="en-US" i="1" dirty="0"/>
              <a:t>Speech recognition </a:t>
            </a:r>
            <a:r>
              <a:rPr lang="en-US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796293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12.6 One Search Fits All?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variety of different search services, rather than a single search engine with more and more capability</a:t>
            </a:r>
          </a:p>
          <a:p>
            <a:r>
              <a:rPr lang="en-US" dirty="0"/>
              <a:t>Researchers from information retrieval and related fields, such as machine learning and natural language processing, have developed similar approaches to representing text and modeling the process of retrieval </a:t>
            </a:r>
          </a:p>
        </p:txBody>
      </p:sp>
    </p:spTree>
    <p:extLst>
      <p:ext uri="{BB962C8B-B14F-4D97-AF65-F5344CB8AC3E}">
        <p14:creationId xmlns:p14="http://schemas.microsoft.com/office/powerpoint/2010/main" val="410052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Feature-Based Retrieval Models</a:t>
            </a:r>
          </a:p>
          <a:p>
            <a:r>
              <a:rPr lang="en-US" smtClean="0"/>
              <a:t>Term </a:t>
            </a:r>
            <a:r>
              <a:rPr lang="en-US"/>
              <a:t>Dependence </a:t>
            </a:r>
            <a:r>
              <a:rPr lang="en-US" smtClean="0"/>
              <a:t>Models</a:t>
            </a:r>
          </a:p>
          <a:p>
            <a:r>
              <a:rPr lang="en-US"/>
              <a:t>Structure Revisited: XML Retrieval, Entity Search</a:t>
            </a:r>
          </a:p>
          <a:p>
            <a:r>
              <a:rPr lang="en-US" smtClean="0"/>
              <a:t>Search for Words</a:t>
            </a:r>
            <a:r>
              <a:rPr lang="en-US"/>
              <a:t>, Pictures, </a:t>
            </a:r>
            <a:r>
              <a:rPr lang="en-US"/>
              <a:t>and </a:t>
            </a:r>
            <a:r>
              <a:rPr lang="en-US" smtClean="0"/>
              <a:t>Music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3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Idea of </a:t>
            </a:r>
            <a:r>
              <a:rPr lang="en-US"/>
              <a:t>Feature-Based </a:t>
            </a:r>
            <a:r>
              <a:rPr lang="en-US"/>
              <a:t>Retrieval </a:t>
            </a:r>
            <a:r>
              <a:rPr lang="en-US" smtClean="0"/>
              <a:t>Models</a:t>
            </a:r>
          </a:p>
          <a:p>
            <a:r>
              <a:rPr lang="en-US" smtClean="0"/>
              <a:t>What are Term </a:t>
            </a:r>
            <a:r>
              <a:rPr lang="en-US"/>
              <a:t>Dependence </a:t>
            </a:r>
            <a:r>
              <a:rPr lang="en-US" smtClean="0"/>
              <a:t>Models?</a:t>
            </a:r>
          </a:p>
          <a:p>
            <a:r>
              <a:rPr lang="en-US" smtClean="0"/>
              <a:t>Search for </a:t>
            </a:r>
            <a:r>
              <a:rPr lang="en-US"/>
              <a:t>Words, Pictures, and Music</a:t>
            </a:r>
          </a:p>
        </p:txBody>
      </p:sp>
    </p:spTree>
    <p:extLst>
      <p:ext uri="{BB962C8B-B14F-4D97-AF65-F5344CB8AC3E}">
        <p14:creationId xmlns:p14="http://schemas.microsoft.com/office/powerpoint/2010/main" val="205372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12.1 Feature-Based Retrieval Models</a:t>
            </a:r>
          </a:p>
          <a:p>
            <a:pPr marL="0" indent="0">
              <a:buNone/>
            </a:pPr>
            <a:r>
              <a:rPr lang="en-US"/>
              <a:t>12.2 Term Dependence Models</a:t>
            </a:r>
          </a:p>
          <a:p>
            <a:pPr marL="0" indent="0">
              <a:buNone/>
            </a:pPr>
            <a:r>
              <a:rPr lang="en-US"/>
              <a:t>12.3 Structure Revisited</a:t>
            </a:r>
          </a:p>
          <a:p>
            <a:pPr marL="0" indent="0">
              <a:buNone/>
            </a:pPr>
            <a:r>
              <a:rPr lang="en-US"/>
              <a:t>12.4 Longer Questions, Better Answers</a:t>
            </a:r>
          </a:p>
          <a:p>
            <a:pPr marL="0" indent="0">
              <a:buNone/>
            </a:pPr>
            <a:r>
              <a:rPr lang="en-US"/>
              <a:t>12.5 Words, Pictures, and Music</a:t>
            </a:r>
          </a:p>
          <a:p>
            <a:pPr marL="0" indent="0">
              <a:buNone/>
            </a:pPr>
            <a:r>
              <a:rPr lang="en-US"/>
              <a:t>12.6 One Search Fits All?</a:t>
            </a:r>
          </a:p>
        </p:txBody>
      </p:sp>
    </p:spTree>
    <p:extLst>
      <p:ext uri="{BB962C8B-B14F-4D97-AF65-F5344CB8AC3E}">
        <p14:creationId xmlns:p14="http://schemas.microsoft.com/office/powerpoint/2010/main" val="314200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12.1 Feature-Based Retrieval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set of documents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r>
              <a:rPr lang="en-US" dirty="0"/>
              <a:t> and a set of queries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r>
              <a:rPr lang="en-US" dirty="0"/>
              <a:t>, we can </a:t>
            </a:r>
            <a:r>
              <a:rPr lang="en-US" dirty="0" err="1"/>
              <a:t>defne</a:t>
            </a:r>
            <a:r>
              <a:rPr lang="en-US" dirty="0"/>
              <a:t> a scoring or ranking function                  parameterized by </a:t>
            </a:r>
            <a:r>
              <a:rPr lang="en-US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Λ</a:t>
            </a:r>
            <a:r>
              <a:rPr lang="en-US" dirty="0"/>
              <a:t>, which is a vector of parameters. Given a query      , the scoring function              is computed for each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r>
              <a:rPr lang="en-US" dirty="0"/>
              <a:t> ∈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                </a:t>
            </a:r>
            <a:r>
              <a:rPr lang="en-US" dirty="0"/>
              <a:t>is a feature function that maps query/document pairs to real values, and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</a:t>
            </a:r>
            <a:r>
              <a:rPr lang="en-US" i="1" dirty="0"/>
              <a:t> </a:t>
            </a:r>
            <a:r>
              <a:rPr lang="en-US" dirty="0"/>
              <a:t>is a constant that does not depend on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r>
              <a:rPr lang="en-US" dirty="0"/>
              <a:t> (but may depend on </a:t>
            </a:r>
            <a:r>
              <a:rPr lang="en-US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Λ</a:t>
            </a:r>
            <a:r>
              <a:rPr lang="en-US" dirty="0"/>
              <a:t> or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r>
              <a:rPr lang="en-US" dirty="0"/>
              <a:t>)</a:t>
            </a:r>
          </a:p>
        </p:txBody>
      </p:sp>
      <p:pic>
        <p:nvPicPr>
          <p:cNvPr id="4" name="Picture 3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S_\Lambda(D;Q)&#10;\end{equatio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850" y="2273783"/>
            <a:ext cx="1390933" cy="356267"/>
          </a:xfrm>
          <a:prstGeom prst="rect">
            <a:avLst/>
          </a:prstGeom>
        </p:spPr>
      </p:pic>
      <p:pic>
        <p:nvPicPr>
          <p:cNvPr id="5" name="Picture 4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Q_i&#10;\end{equation*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899" y="2709710"/>
            <a:ext cx="349867" cy="317867"/>
          </a:xfrm>
          <a:prstGeom prst="rect">
            <a:avLst/>
          </a:prstGeom>
        </p:spPr>
      </p:pic>
      <p:pic>
        <p:nvPicPr>
          <p:cNvPr id="6" name="Picture 5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\mathcal{D}&#10;\end{equation*}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83" y="3072135"/>
            <a:ext cx="266667" cy="241067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S_\Lambda(D;Q_i)&#10;\end{equation*}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67" y="2668315"/>
            <a:ext cx="1510400" cy="356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57956" y="3658346"/>
            <a:ext cx="4067743" cy="68589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f_j(D,Q)&#10;\end{equation*}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36" y="4601018"/>
            <a:ext cx="1286400" cy="37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7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12.1 Feature-Based Retrieval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goal of a linear feature-based retrieval model is to fnd a parameter setting </a:t>
            </a:r>
            <a:r>
              <a:rPr lang="en-US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Λ</a:t>
            </a:r>
            <a:r>
              <a:rPr lang="en-US"/>
              <a:t> that maximizes the evaluation metric </a:t>
            </a:r>
            <a:r>
              <a:rPr lang="en-US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r>
              <a:rPr lang="en-US"/>
              <a:t> for the training data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where       are the rankings produced by the linear scoring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986" y="2739340"/>
            <a:ext cx="2800741" cy="552527"/>
          </a:xfrm>
          <a:prstGeom prst="rect">
            <a:avLst/>
          </a:prstGeom>
        </p:spPr>
      </p:pic>
      <p:pic>
        <p:nvPicPr>
          <p:cNvPr id="6" name="Picture 5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\mathcal{T}&#10;\end{equatio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34" y="2264778"/>
            <a:ext cx="285867" cy="279467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\mathcal{R}_\Lambda&#10;\end{equation*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43" y="3336317"/>
            <a:ext cx="477867" cy="29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984" y="3765654"/>
            <a:ext cx="2562583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2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12.1 Feature-Based Retrieval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Arelatively small number of features have been used as the basis of the retrieval models </a:t>
            </a:r>
          </a:p>
          <a:p>
            <a:pPr lvl="1"/>
            <a:r>
              <a:rPr lang="en-US" i="1"/>
              <a:t>Term occurrence</a:t>
            </a:r>
            <a:endParaRPr lang="en-US"/>
          </a:p>
          <a:p>
            <a:pPr lvl="1"/>
            <a:r>
              <a:rPr lang="en-US" i="1"/>
              <a:t>Term frequency</a:t>
            </a:r>
            <a:endParaRPr lang="en-US"/>
          </a:p>
          <a:p>
            <a:pPr lvl="1"/>
            <a:r>
              <a:rPr lang="en-US" i="1"/>
              <a:t>Inverse document frequency</a:t>
            </a:r>
            <a:endParaRPr lang="en-US"/>
          </a:p>
          <a:p>
            <a:pPr lvl="1"/>
            <a:r>
              <a:rPr lang="en-US" i="1"/>
              <a:t>Document length</a:t>
            </a:r>
            <a:endParaRPr lang="en-US"/>
          </a:p>
          <a:p>
            <a:pPr lvl="1"/>
            <a:r>
              <a:rPr lang="en-US" i="1"/>
              <a:t>Term proximity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7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12.2 Term Dependence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Retrieval models that make use of term relationships are </a:t>
            </a:r>
            <a:r>
              <a:rPr lang="en-US" dirty="0" err="1"/>
              <a:t>ofen</a:t>
            </a:r>
            <a:r>
              <a:rPr lang="en-US" dirty="0"/>
              <a:t> called term dependence models </a:t>
            </a:r>
          </a:p>
          <a:p>
            <a:pPr lvl="1"/>
            <a:r>
              <a:rPr lang="en-US" dirty="0"/>
              <a:t>They do not assume that words occur independently of each other </a:t>
            </a:r>
          </a:p>
          <a:p>
            <a:r>
              <a:rPr lang="en-US" i="1" dirty="0"/>
              <a:t>Markov Random Field </a:t>
            </a:r>
          </a:p>
          <a:p>
            <a:pPr lvl="1"/>
            <a:r>
              <a:rPr lang="en-US" dirty="0"/>
              <a:t>Full independence </a:t>
            </a:r>
          </a:p>
          <a:p>
            <a:pPr lvl="1"/>
            <a:r>
              <a:rPr lang="en-US" dirty="0"/>
              <a:t>Sequential dependence </a:t>
            </a:r>
          </a:p>
          <a:p>
            <a:pPr lvl="1"/>
            <a:r>
              <a:rPr lang="en-US" dirty="0"/>
              <a:t>Full dependence </a:t>
            </a:r>
          </a:p>
          <a:p>
            <a:pPr lvl="1"/>
            <a:r>
              <a:rPr lang="en-US" dirty="0"/>
              <a:t>General dependence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034" y="3162299"/>
            <a:ext cx="4722566" cy="36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12.3 Structure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Exploiting document structure is a critical part of web search, and combining different sources of evidence effectively is an important part of many database applications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12.3 Structure Revisited: XML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XML is an important standard for both exchanging data between applications and encoding documents </a:t>
            </a:r>
          </a:p>
          <a:p>
            <a:r>
              <a:rPr lang="en-US" i="1" dirty="0"/>
              <a:t>Content-and-structure </a:t>
            </a:r>
            <a:r>
              <a:rPr lang="en-US" dirty="0"/>
              <a:t>(CAS) query: contain a description of a topic and explicit references to the XML structure</a:t>
            </a:r>
          </a:p>
          <a:p>
            <a:pPr lvl="1"/>
            <a:r>
              <a:rPr lang="en-US" dirty="0"/>
              <a:t>//article[.//</a:t>
            </a:r>
            <a:r>
              <a:rPr lang="en-US" dirty="0" err="1"/>
              <a:t>fm</a:t>
            </a:r>
            <a:r>
              <a:rPr lang="en-US" dirty="0"/>
              <a:t>/</a:t>
            </a:r>
            <a:r>
              <a:rPr lang="en-US" dirty="0" err="1"/>
              <a:t>yr</a:t>
            </a:r>
            <a:r>
              <a:rPr lang="en-US" dirty="0"/>
              <a:t> &lt; 2000]//sec[about(.,”search engines”)]</a:t>
            </a:r>
            <a:br>
              <a:rPr lang="en-US" dirty="0"/>
            </a:br>
            <a:r>
              <a:rPr lang="en-US" dirty="0"/>
              <a:t>- find articles published before 2000 (</a:t>
            </a:r>
            <a:r>
              <a:rPr lang="en-US" dirty="0" err="1"/>
              <a:t>fm</a:t>
            </a:r>
            <a:r>
              <a:rPr lang="en-US" dirty="0"/>
              <a:t> is the front matter of the article) that contain sections discussing the topic “search engines”.</a:t>
            </a:r>
          </a:p>
          <a:p>
            <a:pPr lvl="1"/>
            <a:r>
              <a:rPr lang="en-US" dirty="0"/>
              <a:t>//article[.//</a:t>
            </a:r>
            <a:r>
              <a:rPr lang="en-US" dirty="0" err="1"/>
              <a:t>fm</a:t>
            </a:r>
            <a:r>
              <a:rPr lang="en-US" dirty="0"/>
              <a:t>/</a:t>
            </a:r>
            <a:r>
              <a:rPr lang="en-US" dirty="0" err="1"/>
              <a:t>yr</a:t>
            </a:r>
            <a:r>
              <a:rPr lang="en-US" dirty="0"/>
              <a:t> &lt; 2000]//sec[about(.,”search engines”)]</a:t>
            </a:r>
            <a:br>
              <a:rPr lang="en-US" dirty="0"/>
            </a:br>
            <a:r>
              <a:rPr lang="en-US" dirty="0"/>
              <a:t>- find articles published before 2000 (</a:t>
            </a:r>
            <a:r>
              <a:rPr lang="en-US" dirty="0" err="1"/>
              <a:t>fm</a:t>
            </a:r>
            <a:r>
              <a:rPr lang="en-US" dirty="0"/>
              <a:t> is the front matter of the article) that contain sections discussing the topic “search engines”.</a:t>
            </a:r>
          </a:p>
          <a:p>
            <a:r>
              <a:rPr lang="en-US" dirty="0"/>
              <a:t>Structure is an important part of defining features for effective ranking</a:t>
            </a:r>
          </a:p>
        </p:txBody>
      </p:sp>
    </p:spTree>
    <p:extLst>
      <p:ext uri="{BB962C8B-B14F-4D97-AF65-F5344CB8AC3E}">
        <p14:creationId xmlns:p14="http://schemas.microsoft.com/office/powerpoint/2010/main" val="143311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8.9389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S_\Lambda(D;Q)&#10;\end{equation*}&#10;&#10;&#10;\end{document}"/>
  <p:tag name="IGUANATEXSIZE" val="28"/>
  <p:tag name="IGUANATEXCURSOR" val="3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22.9846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Q_i&#10;\end{equation*}&#10;&#10;&#10;\end{document}"/>
  <p:tag name="IGUANATEXSIZE" val="28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3.73827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\mathcal{D}&#10;\end{equation*}&#10;&#10;&#10;\end{document}"/>
  <p:tag name="IGUANATEXSIZE" val="28"/>
  <p:tag name="IGUANATEXCURSOR" val="3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30.9336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S_\Lambda(D;Q_i)&#10;\end{equation*}&#10;&#10;&#10;\end{document}"/>
  <p:tag name="IGUANATEXSIZE" val="28"/>
  <p:tag name="IGUANATEXCURSOR" val="3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452.1935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f_j(D,Q)&#10;\end{equation*}&#10;&#10;&#10;\end{document}"/>
  <p:tag name="IGUANATEXSIZE" val="28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23772"/>
  <p:tag name="ORIGINALWIDTH" val="100.4874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\mathcal{T}&#10;\end{equation*}&#10;&#10;&#10;\end{document}"/>
  <p:tag name="IGUANATEXSIZE" val="28"/>
  <p:tag name="IGUANATEXCURSOR" val="3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67.979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\mathcal{R}_\Lambda&#10;\end{equation*}&#10;&#10;&#10;\end{document}"/>
  <p:tag name="IGUANATEXSIZE" val="28"/>
  <p:tag name="IGUANATEXCURSOR" val="3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5BFE225-F8A3-0846-8864-7F189BDF409A}" vid="{8D0ADFA0-3357-E745-8556-5DC2BCB19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</TotalTime>
  <Words>666</Words>
  <Application>Microsoft Office PowerPoint</Application>
  <PresentationFormat>Widescreen</PresentationFormat>
  <Paragraphs>79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CMU Serif</vt:lpstr>
      <vt:lpstr>Times</vt:lpstr>
      <vt:lpstr>Office Theme</vt:lpstr>
      <vt:lpstr>Chapter 12 Beyond Bag of Words</vt:lpstr>
      <vt:lpstr>Objectives</vt:lpstr>
      <vt:lpstr>Contents</vt:lpstr>
      <vt:lpstr>12.1 Feature-Based Retrieval Models</vt:lpstr>
      <vt:lpstr>12.1 Feature-Based Retrieval Models</vt:lpstr>
      <vt:lpstr>12.1 Feature-Based Retrieval Models</vt:lpstr>
      <vt:lpstr>12.2 Term Dependence Models</vt:lpstr>
      <vt:lpstr>12.3 Structure Revisited</vt:lpstr>
      <vt:lpstr>12.3 Structure Revisited: XML Retrieval</vt:lpstr>
      <vt:lpstr>12.3 Structure Revisited: Entity Search</vt:lpstr>
      <vt:lpstr>12.4 Longer Questions, Better Answers</vt:lpstr>
      <vt:lpstr>12.5 Words, Pictures, and Music</vt:lpstr>
      <vt:lpstr>12.6 One Search Fits All?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Quoc Trinh (FE FPTU DN)</dc:creator>
  <cp:lastModifiedBy>Quoc Trinh Vo</cp:lastModifiedBy>
  <cp:revision>86</cp:revision>
  <dcterms:created xsi:type="dcterms:W3CDTF">2023-06-10T01:32:40Z</dcterms:created>
  <dcterms:modified xsi:type="dcterms:W3CDTF">2023-08-29T16:13:30Z</dcterms:modified>
</cp:coreProperties>
</file>