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8" r:id="rId2"/>
    <p:sldId id="291" r:id="rId3"/>
    <p:sldId id="260" r:id="rId4"/>
    <p:sldId id="262" r:id="rId5"/>
    <p:sldId id="269" r:id="rId6"/>
    <p:sldId id="290" r:id="rId7"/>
    <p:sldId id="288" r:id="rId8"/>
    <p:sldId id="289" r:id="rId9"/>
    <p:sldId id="282" r:id="rId10"/>
    <p:sldId id="263" r:id="rId11"/>
    <p:sldId id="271" r:id="rId12"/>
    <p:sldId id="272" r:id="rId13"/>
    <p:sldId id="273" r:id="rId14"/>
    <p:sldId id="283" r:id="rId15"/>
    <p:sldId id="264" r:id="rId16"/>
    <p:sldId id="274" r:id="rId17"/>
    <p:sldId id="275" r:id="rId18"/>
    <p:sldId id="276" r:id="rId19"/>
    <p:sldId id="284" r:id="rId20"/>
    <p:sldId id="265" r:id="rId21"/>
    <p:sldId id="277" r:id="rId22"/>
    <p:sldId id="278" r:id="rId23"/>
    <p:sldId id="285" r:id="rId24"/>
    <p:sldId id="280" r:id="rId25"/>
    <p:sldId id="266" r:id="rId26"/>
    <p:sldId id="279" r:id="rId27"/>
    <p:sldId id="286" r:id="rId28"/>
    <p:sldId id="267" r:id="rId29"/>
    <p:sldId id="281" r:id="rId30"/>
    <p:sldId id="287" r:id="rId31"/>
    <p:sldId id="268" r:id="rId32"/>
    <p:sldId id="293" r:id="rId33"/>
    <p:sldId id="294" r:id="rId34"/>
    <p:sldId id="292" r:id="rId3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1" autoAdjust="0"/>
    <p:restoredTop sz="92700" autoAdjust="0"/>
  </p:normalViewPr>
  <p:slideViewPr>
    <p:cSldViewPr snapToGrid="0" snapToObjects="1">
      <p:cViewPr varScale="1">
        <p:scale>
          <a:sx n="77" d="100"/>
          <a:sy n="77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Vo Quoc" userId="d2548041-7979-4d74-85ca-89c03a80ed8e" providerId="ADAL" clId="{5E60B876-656A-D845-8A47-86067F49445D}"/>
    <pc:docChg chg="modSld">
      <pc:chgData name="Trinh Vo Quoc" userId="d2548041-7979-4d74-85ca-89c03a80ed8e" providerId="ADAL" clId="{5E60B876-656A-D845-8A47-86067F49445D}" dt="2023-08-29T05:53:27.405" v="16" actId="20577"/>
      <pc:docMkLst>
        <pc:docMk/>
      </pc:docMkLst>
      <pc:sldChg chg="modSp mod">
        <pc:chgData name="Trinh Vo Quoc" userId="d2548041-7979-4d74-85ca-89c03a80ed8e" providerId="ADAL" clId="{5E60B876-656A-D845-8A47-86067F49445D}" dt="2023-08-29T05:51:57.366" v="5" actId="20577"/>
        <pc:sldMkLst>
          <pc:docMk/>
          <pc:sldMk cId="2806775345" sldId="262"/>
        </pc:sldMkLst>
        <pc:spChg chg="mod">
          <ac:chgData name="Trinh Vo Quoc" userId="d2548041-7979-4d74-85ca-89c03a80ed8e" providerId="ADAL" clId="{5E60B876-656A-D845-8A47-86067F49445D}" dt="2023-08-29T05:51:57.366" v="5" actId="20577"/>
          <ac:spMkLst>
            <pc:docMk/>
            <pc:sldMk cId="2806775345" sldId="262"/>
            <ac:spMk id="3" creationId="{E7C76899-BD6C-7608-62BF-8DFAE393EEAA}"/>
          </ac:spMkLst>
        </pc:spChg>
      </pc:sldChg>
      <pc:sldChg chg="modSp mod">
        <pc:chgData name="Trinh Vo Quoc" userId="d2548041-7979-4d74-85ca-89c03a80ed8e" providerId="ADAL" clId="{5E60B876-656A-D845-8A47-86067F49445D}" dt="2023-08-29T05:52:51.865" v="15" actId="20577"/>
        <pc:sldMkLst>
          <pc:docMk/>
          <pc:sldMk cId="959731538" sldId="264"/>
        </pc:sldMkLst>
        <pc:spChg chg="mod">
          <ac:chgData name="Trinh Vo Quoc" userId="d2548041-7979-4d74-85ca-89c03a80ed8e" providerId="ADAL" clId="{5E60B876-656A-D845-8A47-86067F49445D}" dt="2023-08-29T05:52:51.865" v="15" actId="20577"/>
          <ac:spMkLst>
            <pc:docMk/>
            <pc:sldMk cId="959731538" sldId="264"/>
            <ac:spMk id="3" creationId="{21205C36-3A34-08F7-5AFF-03694B907B9D}"/>
          </ac:spMkLst>
        </pc:spChg>
      </pc:sldChg>
      <pc:sldChg chg="modSp mod">
        <pc:chgData name="Trinh Vo Quoc" userId="d2548041-7979-4d74-85ca-89c03a80ed8e" providerId="ADAL" clId="{5E60B876-656A-D845-8A47-86067F49445D}" dt="2023-08-29T05:52:28.544" v="8" actId="20577"/>
        <pc:sldMkLst>
          <pc:docMk/>
          <pc:sldMk cId="231613821" sldId="272"/>
        </pc:sldMkLst>
        <pc:spChg chg="mod">
          <ac:chgData name="Trinh Vo Quoc" userId="d2548041-7979-4d74-85ca-89c03a80ed8e" providerId="ADAL" clId="{5E60B876-656A-D845-8A47-86067F49445D}" dt="2023-08-29T05:52:28.544" v="8" actId="20577"/>
          <ac:spMkLst>
            <pc:docMk/>
            <pc:sldMk cId="231613821" sldId="272"/>
            <ac:spMk id="3" creationId="{21205C36-3A34-08F7-5AFF-03694B907B9D}"/>
          </ac:spMkLst>
        </pc:spChg>
      </pc:sldChg>
      <pc:sldChg chg="modSp mod">
        <pc:chgData name="Trinh Vo Quoc" userId="d2548041-7979-4d74-85ca-89c03a80ed8e" providerId="ADAL" clId="{5E60B876-656A-D845-8A47-86067F49445D}" dt="2023-08-29T05:52:41.248" v="13" actId="20577"/>
        <pc:sldMkLst>
          <pc:docMk/>
          <pc:sldMk cId="2085370783" sldId="273"/>
        </pc:sldMkLst>
        <pc:spChg chg="mod">
          <ac:chgData name="Trinh Vo Quoc" userId="d2548041-7979-4d74-85ca-89c03a80ed8e" providerId="ADAL" clId="{5E60B876-656A-D845-8A47-86067F49445D}" dt="2023-08-29T05:52:41.248" v="13" actId="20577"/>
          <ac:spMkLst>
            <pc:docMk/>
            <pc:sldMk cId="2085370783" sldId="273"/>
            <ac:spMk id="3" creationId="{21205C36-3A34-08F7-5AFF-03694B907B9D}"/>
          </ac:spMkLst>
        </pc:spChg>
      </pc:sldChg>
      <pc:sldChg chg="modSp mod">
        <pc:chgData name="Trinh Vo Quoc" userId="d2548041-7979-4d74-85ca-89c03a80ed8e" providerId="ADAL" clId="{5E60B876-656A-D845-8A47-86067F49445D}" dt="2023-08-29T05:53:27.405" v="16" actId="20577"/>
        <pc:sldMkLst>
          <pc:docMk/>
          <pc:sldMk cId="2797866500" sldId="280"/>
        </pc:sldMkLst>
        <pc:spChg chg="mod">
          <ac:chgData name="Trinh Vo Quoc" userId="d2548041-7979-4d74-85ca-89c03a80ed8e" providerId="ADAL" clId="{5E60B876-656A-D845-8A47-86067F49445D}" dt="2023-08-29T05:53:27.405" v="16" actId="20577"/>
          <ac:spMkLst>
            <pc:docMk/>
            <pc:sldMk cId="2797866500" sldId="280"/>
            <ac:spMk id="3" creationId="{21205C36-3A34-08F7-5AFF-03694B907B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A48E4-9EB9-456F-9544-CB582AED40C5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FBAA-3EC8-4E4B-9665-ECB3AF5BB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Imformation</a:t>
            </a:r>
            <a:r>
              <a:rPr lang="en-US" baseline="0" smtClean="0"/>
              <a:t> retrieval implementing and evaluating search engine: </a:t>
            </a:r>
            <a:r>
              <a:rPr lang="en-US" smtClean="0"/>
              <a:t>Section 1.5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AF11-76F5-4DAF-A17F-51CBA59844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8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C7D7585-C682-6126-5789-94B68953A9A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E86-17AF-C844-A7E4-19531509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C</a:t>
            </a:r>
            <a:r>
              <a:rPr lang="en-VN" sz="5000" dirty="0"/>
              <a:t>hapter 2</a:t>
            </a:r>
            <a:br>
              <a:rPr lang="en-VN" sz="5000" dirty="0"/>
            </a:br>
            <a:r>
              <a:rPr lang="en-VN" sz="5000" dirty="0"/>
              <a:t>Architecture of a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3FE8-C94E-9245-AEE6-7D3786EB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SEG301m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32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Text acquisition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identify and make available the documents that will be searched </a:t>
            </a:r>
          </a:p>
          <a:p>
            <a:pPr lvl="1"/>
            <a:r>
              <a:rPr lang="en-US" dirty="0"/>
              <a:t>Crawler</a:t>
            </a:r>
          </a:p>
          <a:p>
            <a:pPr lvl="1"/>
            <a:r>
              <a:rPr lang="en-US" dirty="0"/>
              <a:t>Feeds</a:t>
            </a:r>
          </a:p>
          <a:p>
            <a:pPr lvl="1"/>
            <a:r>
              <a:rPr lang="en-US" dirty="0"/>
              <a:t>Conversion</a:t>
            </a:r>
          </a:p>
          <a:p>
            <a:pPr lvl="1"/>
            <a:r>
              <a:rPr lang="en-US" dirty="0"/>
              <a:t>Document data store</a:t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2682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Text acquisition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web crawler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Follow the links on web pages to discover and download new pages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Efficiently find huge numbers of web pages (coverage) and keep them up-to-date (freshness)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Single site crawlers for site search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Topical or focused crawlers for vertical search</a:t>
            </a:r>
          </a:p>
          <a:p>
            <a:r>
              <a:rPr lang="en-US" dirty="0"/>
              <a:t>Document crawlers for enterprise and desktop search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Follow links and scan directories</a:t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9734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Text acquisition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Feeds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Mechanism for accessing a real-time stream of documents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News feed is a constant stream of news stories and updates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search engine acquires new documents from a feed simply by monitoring 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RSS is a common standard used for web feeds for content such as news, blogs, or video</a:t>
            </a:r>
          </a:p>
          <a:p>
            <a:r>
              <a:rPr lang="en-US" dirty="0"/>
              <a:t>Conversion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Convert documents into a consistent text plus metadata format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HTML, XML, PDF, Word, … → XML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Convert text encoding for different languages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8-bit ASCII code represents 256 characters, Chinese have many more than 256 characters → cannot by represented 8-bit ASCII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Unicode (16-bit words) represent most of the world’s languages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161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Text acquisition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5720"/>
          </a:xfrm>
        </p:spPr>
        <p:txBody>
          <a:bodyPr>
            <a:normAutofit/>
          </a:bodyPr>
          <a:lstStyle/>
          <a:p>
            <a:r>
              <a:rPr lang="en-US" dirty="0"/>
              <a:t>Document data store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Database used to manage large numbers of documents and the structured data that is associated with them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Stores text, metadata and other related content (links or anchor text) for documents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Provides very fast access to document contents for search engine components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Can use a relational database system to store documents and metadata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Use a simpler, more efficient storage system is used because of huge numbers of documents</a:t>
            </a:r>
            <a:br>
              <a:rPr lang="en-US" dirty="0"/>
            </a:br>
            <a:endParaRPr lang="en-US" dirty="0"/>
          </a:p>
          <a:p>
            <a:pPr lvl="1"/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853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acquisition </a:t>
            </a:r>
          </a:p>
          <a:p>
            <a:r>
              <a:rPr lang="en-US" dirty="0"/>
              <a:t>Text transformation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Index Creation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Interaction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Ranking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Evaluation</a:t>
            </a:r>
            <a:r>
              <a:rPr lang="en-US" dirty="0"/>
              <a:t/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1070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Text transformation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Processing the sequence of text tokens in the document to recognize structural elements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e.g., titles, links, headings, etc.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Tokenizer recognizes “words” in the text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Must consider issues like capitalization, hyphens, apostrophes, non-alpha characters, separators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Markup languages such as HTML, XML often used to specify structure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Tags used to specify document elements: E.g. &lt;h/2&gt; Overview &lt;h/2&gt;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Document parser uses syntax of markup language (or other formatting) to identify structure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5973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Text transformation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Stopping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Remove common words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e.g., “and”, “or”, “the”, “in”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Some impact on efficiency and effectiveness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Can be a problem for some queries </a:t>
            </a:r>
          </a:p>
          <a:p>
            <a:r>
              <a:rPr lang="en-US" dirty="0"/>
              <a:t>Stemming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Group words derived from a common stem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e.g., “computer”, “computers”, “computing”, “compute”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Usually effective, but not for all queries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Benefits vary for different languages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6690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Text transformation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extraction and analysis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Makes use of links and anchor text in web pages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Link analysis identifies popularity and community information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e.g., PageRank, Hubs &amp; Authorities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Anchor text can significantly enhance the representation of pages pointed to by links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Significant impact on web search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Less importance in other applications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62899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Text transformation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Extraction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Identify classes of index terms that are important for some applications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e.g., named entity recognizers identify classes such as people, locations, companies, dates, etc. </a:t>
            </a:r>
          </a:p>
          <a:p>
            <a:r>
              <a:rPr lang="en-US" dirty="0"/>
              <a:t>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Identifies class-related metadata for documents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i.e., assigns labels to documents (identifying documents as spam, and identifying the non-content parts of documents, such as advertising)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e.g., topics (“sports”, “politics”, or “business”), reading levels, sentiment, genre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Use depends on application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16142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acquisition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transformation</a:t>
            </a:r>
          </a:p>
          <a:p>
            <a:r>
              <a:rPr lang="en-US" dirty="0"/>
              <a:t>Index Creation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Interaction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Ranking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Evaluation</a:t>
            </a:r>
            <a:r>
              <a:rPr lang="en-US" dirty="0"/>
              <a:t/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9747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IR System </a:t>
            </a:r>
            <a:r>
              <a:rPr lang="en-US" smtClean="0"/>
              <a:t>Architecture</a:t>
            </a:r>
          </a:p>
          <a:p>
            <a:r>
              <a:rPr lang="en-US" smtClean="0"/>
              <a:t>Basic blocks inside search engine</a:t>
            </a:r>
          </a:p>
          <a:p>
            <a:r>
              <a:rPr lang="en-US" smtClean="0"/>
              <a:t>How to rank a website and evaluate search engine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8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Index Creation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Statistics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Gathers counts and positions of words and other features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Ranking algorithm uses to compute doc scores </a:t>
            </a:r>
          </a:p>
          <a:p>
            <a:r>
              <a:rPr lang="en-US" dirty="0"/>
              <a:t>Weighting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Computes weights for index terms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Used in ranking algorithm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e.g., </a:t>
            </a:r>
            <a:r>
              <a:rPr lang="en-US" dirty="0" err="1"/>
              <a:t>tf.idf</a:t>
            </a:r>
            <a:r>
              <a:rPr lang="en-US" dirty="0"/>
              <a:t> weight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Combination of </a:t>
            </a:r>
            <a:r>
              <a:rPr lang="en-US" i="1" dirty="0"/>
              <a:t>term frequency</a:t>
            </a:r>
            <a:r>
              <a:rPr lang="en-US" dirty="0"/>
              <a:t> in document and </a:t>
            </a:r>
            <a:r>
              <a:rPr lang="en-US" i="1" dirty="0"/>
              <a:t>inverse document frequency</a:t>
            </a:r>
            <a:r>
              <a:rPr lang="en-US" dirty="0"/>
              <a:t> in the collection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6373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Index Creation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Core of indexing process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Converts document-term information to term-document for indexing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Difficult for very large numbers of documents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Format of inverted file is designed for fast query processing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Must also handle updates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Compression used for efficiency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4130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Index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Distributes indexes across multiple computers and/or multiple sites on a network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Essential for fast query processing with large numbers of documents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Many variations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Document distribution, term distribution, replication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P2P and distributed IR involve search across multiple sites</a:t>
            </a:r>
          </a:p>
        </p:txBody>
      </p:sp>
    </p:spTree>
    <p:extLst>
      <p:ext uri="{BB962C8B-B14F-4D97-AF65-F5344CB8AC3E}">
        <p14:creationId xmlns:p14="http://schemas.microsoft.com/office/powerpoint/2010/main" val="3897090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acquisition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transformation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Index Creation</a:t>
            </a:r>
          </a:p>
          <a:p>
            <a:r>
              <a:rPr lang="en-US" dirty="0"/>
              <a:t>User Interaction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Ranking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Evaluation</a:t>
            </a:r>
            <a:r>
              <a:rPr lang="en-US" dirty="0"/>
              <a:t/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0854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User Interaction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input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Provides interface and parser for query language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Most web queries are very simple (few operators), other applications may use forms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Query language used to describe more complex queries and results of query transformation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e.g., Boolean queries, Indri and </a:t>
            </a:r>
            <a:r>
              <a:rPr lang="en-US" dirty="0" err="1"/>
              <a:t>Galago</a:t>
            </a:r>
            <a:r>
              <a:rPr lang="en-US" dirty="0"/>
              <a:t> query languages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/>
              <a:t>Similar </a:t>
            </a:r>
            <a:r>
              <a:rPr lang="en-US" dirty="0"/>
              <a:t>to SQL language used in database applications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IR query languages also allow content and structure specifications, but focus on content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97866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User Interaction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transformation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Improves initial query, both before and after initial search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Includes text transformation techniques used for documents (e.g. tokenization, stopping)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Spell checking and query suggestion provide alternatives to original query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Query expansion and relevance feedback modify the original query with additional terms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0121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User Interaction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output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Constructs the display of ranked documents for a query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Generates snippets to show how queries match documents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Highlights important words and passages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Retrieves appropriate advertising in many applications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May provide clustering and other visualization tools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71713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acquisition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transformation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Index Creation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Interaction </a:t>
            </a:r>
          </a:p>
          <a:p>
            <a:r>
              <a:rPr lang="en-US" dirty="0"/>
              <a:t>Ranking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Evaluation</a:t>
            </a:r>
            <a:r>
              <a:rPr lang="en-US" dirty="0"/>
              <a:t/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954226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Ranking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Calculates scores for documents using a ranking algorithm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Core component of search engine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Basic form of score </a:t>
            </a:r>
            <a:r>
              <a:rPr lang="en-US"/>
              <a:t>is                                  are </a:t>
            </a:r>
            <a:r>
              <a:rPr lang="en-US" dirty="0"/>
              <a:t>query and document term weights for term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Many variations of ranking algorithms and retrieval models</a:t>
            </a:r>
            <a:endParaRPr lang="en-VN" dirty="0"/>
          </a:p>
        </p:txBody>
      </p:sp>
      <p:pic>
        <p:nvPicPr>
          <p:cNvPr id="4" name="Picture 3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sum_i q_i d_i:q_i \text{ and } d_i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81" y="3075940"/>
            <a:ext cx="2380799" cy="6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71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blocks: Ranking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optimization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Designing ranking algorithms for efficient processing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Term-at-a time vs. document-at-a-time processing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Safe vs. unsafe optimizations </a:t>
            </a:r>
          </a:p>
          <a:p>
            <a:r>
              <a:rPr lang="en-US" dirty="0"/>
              <a:t>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Processing queries in a distributed environment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Query broker distributes queries and assembles results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Caching is a form of distributed searching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433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D94D-B3DA-8285-927F-3100D837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VN" dirty="0"/>
              <a:t>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97F2-2364-7377-A0C2-3B1D9A71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 Basic IR System Architecture</a:t>
            </a:r>
          </a:p>
          <a:p>
            <a:pPr marL="0" indent="0">
              <a:buNone/>
            </a:pPr>
            <a:r>
              <a:rPr lang="en-US" dirty="0"/>
              <a:t>2.2 Building blocks: </a:t>
            </a:r>
          </a:p>
          <a:p>
            <a:pPr lvl="1"/>
            <a:r>
              <a:rPr lang="en-US" dirty="0"/>
              <a:t>Text acquisition </a:t>
            </a:r>
          </a:p>
          <a:p>
            <a:pPr lvl="1"/>
            <a:r>
              <a:rPr lang="en-US" dirty="0"/>
              <a:t>Text transformation</a:t>
            </a:r>
          </a:p>
          <a:p>
            <a:pPr lvl="1"/>
            <a:r>
              <a:rPr lang="en-US" dirty="0"/>
              <a:t>Index Creation</a:t>
            </a:r>
          </a:p>
          <a:p>
            <a:pPr lvl="1"/>
            <a:r>
              <a:rPr lang="en-US" dirty="0"/>
              <a:t>User Interaction </a:t>
            </a:r>
          </a:p>
          <a:p>
            <a:pPr lvl="1"/>
            <a:r>
              <a:rPr lang="en-US" dirty="0"/>
              <a:t>Ranking </a:t>
            </a:r>
          </a:p>
          <a:p>
            <a:pPr lvl="1"/>
            <a:r>
              <a:rPr lang="en-US" dirty="0"/>
              <a:t>Evaluation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39264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acquisition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transformation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Index Creation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Interaction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Ranking </a:t>
            </a:r>
          </a:p>
          <a:p>
            <a:r>
              <a:rPr lang="en-US" dirty="0"/>
              <a:t>Evaluation</a:t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63836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</a:t>
            </a:r>
            <a:r>
              <a:rPr lang="en-US"/>
              <a:t>: Evaluation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Logging user queries and interaction is crucial for improving search effectiveness and efficiency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Query </a:t>
            </a:r>
            <a:r>
              <a:rPr lang="en-US" i="1" dirty="0"/>
              <a:t>logs</a:t>
            </a:r>
            <a:r>
              <a:rPr lang="en-US" dirty="0"/>
              <a:t> and </a:t>
            </a:r>
            <a:r>
              <a:rPr lang="en-US" i="1" dirty="0"/>
              <a:t>click-through</a:t>
            </a:r>
            <a:r>
              <a:rPr lang="en-US" dirty="0"/>
              <a:t> data or dwell time used for query suggestion, spell checking, query caching, ranking, advertising search, and other components </a:t>
            </a:r>
          </a:p>
          <a:p>
            <a:r>
              <a:rPr lang="en-US" dirty="0"/>
              <a:t>Ranking analysis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Measuring and tuning ranking effectiveness </a:t>
            </a:r>
          </a:p>
          <a:p>
            <a:r>
              <a:rPr lang="en-US" dirty="0"/>
              <a:t>Performance analysis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Measuring and tuning system efficiency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9978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some examples of the search engine components described in this chapter in the Galago code. </a:t>
            </a:r>
          </a:p>
        </p:txBody>
      </p:sp>
    </p:spTree>
    <p:extLst>
      <p:ext uri="{BB962C8B-B14F-4D97-AF65-F5344CB8AC3E}">
        <p14:creationId xmlns:p14="http://schemas.microsoft.com/office/powerpoint/2010/main" val="730362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and install an open-source </a:t>
            </a:r>
            <a:r>
              <a:rPr lang="en-US"/>
              <a:t>IR </a:t>
            </a:r>
            <a:r>
              <a:rPr lang="en-US" smtClean="0"/>
              <a:t>system. </a:t>
            </a:r>
            <a:r>
              <a:rPr lang="en-US"/>
              <a:t>Create a small document collection from your e-mail, or from another source</a:t>
            </a:r>
            <a:r>
              <a:rPr lang="en-US"/>
              <a:t>. </a:t>
            </a:r>
            <a:r>
              <a:rPr lang="en-US" smtClean="0"/>
              <a:t>A few </a:t>
            </a:r>
            <a:r>
              <a:rPr lang="en-US"/>
              <a:t>dozen documents should be enough. Index your collection. Try a few queries.</a:t>
            </a:r>
          </a:p>
        </p:txBody>
      </p:sp>
    </p:spTree>
    <p:extLst>
      <p:ext uri="{BB962C8B-B14F-4D97-AF65-F5344CB8AC3E}">
        <p14:creationId xmlns:p14="http://schemas.microsoft.com/office/powerpoint/2010/main" val="2171496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Components in information retrieval </a:t>
            </a:r>
            <a:r>
              <a:rPr lang="en-US" smtClean="0"/>
              <a:t>system: information need, user, </a:t>
            </a:r>
            <a:r>
              <a:rPr lang="en-US"/>
              <a:t>IR </a:t>
            </a:r>
            <a:r>
              <a:rPr lang="en-US" smtClean="0"/>
              <a:t>system, Search engine, Index</a:t>
            </a:r>
          </a:p>
          <a:p>
            <a:r>
              <a:rPr lang="en-US" smtClean="0"/>
              <a:t>Primary goals as designing search engines: effectiveness and efficiency</a:t>
            </a:r>
          </a:p>
          <a:p>
            <a:r>
              <a:rPr lang="en-US" smtClean="0"/>
              <a:t>Building </a:t>
            </a:r>
            <a:r>
              <a:rPr lang="en-US"/>
              <a:t>blocks: </a:t>
            </a:r>
            <a:r>
              <a:rPr lang="en-US" smtClean="0"/>
              <a:t>Text acquisition, Text transformation, Index Creation, User Interaction, Ranking, Evaluation</a:t>
            </a:r>
            <a:endParaRPr lang="en-VN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9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A928-A6B1-C4A6-1919-DB7EB2F0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Basic IR System Architecture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6899-BD6C-7608-62BF-8DFAE393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823" cy="4851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Components in information retrieval 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user has an information need, which underlies and drives the search process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User constructs and issues a query to the IR system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Search engine is to maintain and manipulate an inverted index for a document collection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Index provides a mapping between terms and the locations in the collection in which they occur</a:t>
            </a:r>
            <a:br>
              <a:rPr lang="en-US" dirty="0"/>
            </a:br>
            <a:endParaRPr lang="en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23" y="1421406"/>
            <a:ext cx="6165668" cy="52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A928-A6B1-C4A6-1919-DB7EB2F0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Basic IR System Architecture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6899-BD6C-7608-62BF-8DFAE393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823" cy="4851280"/>
          </a:xfrm>
        </p:spPr>
        <p:txBody>
          <a:bodyPr>
            <a:normAutofit/>
          </a:bodyPr>
          <a:lstStyle/>
          <a:p>
            <a:r>
              <a:rPr lang="en-US" dirty="0"/>
              <a:t>Search engine has played an important role in IR system. Its primary goals include: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Effectiveness (quality): retrieve the most relevant set of documents possible for a query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Efficiency (speed): process queries from users as quickly as possible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23" y="1421406"/>
            <a:ext cx="6165668" cy="52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A928-A6B1-C4A6-1919-DB7EB2F0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Basic IR System Architecture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6899-BD6C-7608-62BF-8DFAE393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823" cy="4851280"/>
          </a:xfrm>
        </p:spPr>
        <p:txBody>
          <a:bodyPr>
            <a:normAutofit/>
          </a:bodyPr>
          <a:lstStyle/>
          <a:p>
            <a:r>
              <a:rPr lang="en-US" dirty="0"/>
              <a:t>Search engine has two major components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Indexing process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Query process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23" y="1421406"/>
            <a:ext cx="6165668" cy="52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Basic IR System Architecture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engine: Indexing process</a:t>
            </a:r>
            <a:br>
              <a:rPr lang="en-US" dirty="0"/>
            </a:br>
            <a:endParaRPr lang="en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95" y="2396189"/>
            <a:ext cx="913575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Basic IR System Architecture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engine: Query process</a:t>
            </a:r>
            <a:br>
              <a:rPr lang="en-US" dirty="0"/>
            </a:br>
            <a:endParaRPr lang="en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77" y="2385181"/>
            <a:ext cx="7788245" cy="42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3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4A1A-0901-8FE4-5158-274EBBED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Building blocks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5C36-3A34-08F7-5AFF-03694B9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acquisition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transformation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Index Creation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Interaction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Ranking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Evaluation</a:t>
            </a:r>
            <a:r>
              <a:rPr lang="en-US" dirty="0"/>
              <a:t/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57395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976.3779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sum_i q_i d_i:q_i \text{ and } d_i&#10;\end{equation*}&#10;&#10;&#10;\end{document}"/>
  <p:tag name="IGUANATEXSIZE" val="24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1442</Words>
  <Application>Microsoft Office PowerPoint</Application>
  <PresentationFormat>Widescreen</PresentationFormat>
  <Paragraphs>223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</vt:lpstr>
      <vt:lpstr>Wingdings</vt:lpstr>
      <vt:lpstr>Office Theme</vt:lpstr>
      <vt:lpstr>Chapter 2 Architecture of a Search Engine</vt:lpstr>
      <vt:lpstr>Objectives</vt:lpstr>
      <vt:lpstr>Contents</vt:lpstr>
      <vt:lpstr>2.1 Basic IR System Architecture</vt:lpstr>
      <vt:lpstr>2.1 Basic IR System Architecture</vt:lpstr>
      <vt:lpstr>2.1 Basic IR System Architecture</vt:lpstr>
      <vt:lpstr>2.1 Basic IR System Architecture</vt:lpstr>
      <vt:lpstr>2.1 Basic IR System Architecture</vt:lpstr>
      <vt:lpstr>2.2 Building blocks</vt:lpstr>
      <vt:lpstr>2.2 Building blocks: Text acquisition</vt:lpstr>
      <vt:lpstr>2.2 Building blocks: Text acquisition</vt:lpstr>
      <vt:lpstr>2.2 Building blocks: Text acquisition</vt:lpstr>
      <vt:lpstr>2.2 Building blocks: Text acquisition</vt:lpstr>
      <vt:lpstr>2.2 Building blocks</vt:lpstr>
      <vt:lpstr>2.2 Building blocks: Text transformation</vt:lpstr>
      <vt:lpstr>2.2 Building blocks: Text transformation</vt:lpstr>
      <vt:lpstr>2.2 Building blocks: Text transformation</vt:lpstr>
      <vt:lpstr>2.2 Building blocks: Text transformation</vt:lpstr>
      <vt:lpstr>2.2 Building blocks</vt:lpstr>
      <vt:lpstr>2.2 Building blocks: Index Creation</vt:lpstr>
      <vt:lpstr>2.2 Building blocks: Index Creation</vt:lpstr>
      <vt:lpstr>2.2 Building blocks: Index Creation</vt:lpstr>
      <vt:lpstr>2.2 Building blocks</vt:lpstr>
      <vt:lpstr>2.2 Building blocks: User Interaction</vt:lpstr>
      <vt:lpstr>2.2 Building blocks: User Interaction</vt:lpstr>
      <vt:lpstr>2.2 Building blocks: User Interaction</vt:lpstr>
      <vt:lpstr>2.2 Building blocks</vt:lpstr>
      <vt:lpstr>2.2 Building blocks: Ranking</vt:lpstr>
      <vt:lpstr>2.2 Building blocks: Ranking</vt:lpstr>
      <vt:lpstr>2.2 Building blocks</vt:lpstr>
      <vt:lpstr>2.2 Building blocks: Evaluation</vt:lpstr>
      <vt:lpstr>Exercise</vt:lpstr>
      <vt:lpstr>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Quoc Trinh Vo</cp:lastModifiedBy>
  <cp:revision>117</cp:revision>
  <dcterms:created xsi:type="dcterms:W3CDTF">2023-06-10T01:32:40Z</dcterms:created>
  <dcterms:modified xsi:type="dcterms:W3CDTF">2023-08-30T02:10:40Z</dcterms:modified>
</cp:coreProperties>
</file>