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8" r:id="rId2"/>
    <p:sldId id="290" r:id="rId3"/>
    <p:sldId id="260" r:id="rId4"/>
    <p:sldId id="261" r:id="rId5"/>
    <p:sldId id="262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92" r:id="rId15"/>
    <p:sldId id="280" r:id="rId16"/>
    <p:sldId id="281" r:id="rId17"/>
    <p:sldId id="282" r:id="rId18"/>
    <p:sldId id="283" r:id="rId19"/>
    <p:sldId id="263" r:id="rId20"/>
    <p:sldId id="264" r:id="rId21"/>
    <p:sldId id="265" r:id="rId22"/>
    <p:sldId id="266" r:id="rId23"/>
    <p:sldId id="284" r:id="rId24"/>
    <p:sldId id="285" r:id="rId25"/>
    <p:sldId id="286" r:id="rId26"/>
    <p:sldId id="267" r:id="rId27"/>
    <p:sldId id="287" r:id="rId28"/>
    <p:sldId id="288" r:id="rId29"/>
    <p:sldId id="289" r:id="rId30"/>
    <p:sldId id="268" r:id="rId31"/>
    <p:sldId id="269" r:id="rId32"/>
    <p:sldId id="294" r:id="rId33"/>
    <p:sldId id="293" r:id="rId3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2" autoAdjust="0"/>
    <p:restoredTop sz="87810" autoAdjust="0"/>
  </p:normalViewPr>
  <p:slideViewPr>
    <p:cSldViewPr snapToGrid="0" snapToObjects="1">
      <p:cViewPr varScale="1">
        <p:scale>
          <a:sx n="73" d="100"/>
          <a:sy n="73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31FA736F-DBBE-1743-BCC6-330659795430}"/>
    <pc:docChg chg="custSel modSld">
      <pc:chgData name="Trinh Vo Quoc" userId="d2548041-7979-4d74-85ca-89c03a80ed8e" providerId="ADAL" clId="{31FA736F-DBBE-1743-BCC6-330659795430}" dt="2023-08-29T05:57:32.960" v="22" actId="20577"/>
      <pc:docMkLst>
        <pc:docMk/>
      </pc:docMkLst>
      <pc:sldChg chg="modSp mod">
        <pc:chgData name="Trinh Vo Quoc" userId="d2548041-7979-4d74-85ca-89c03a80ed8e" providerId="ADAL" clId="{31FA736F-DBBE-1743-BCC6-330659795430}" dt="2023-08-29T05:56:32.236" v="10" actId="20577"/>
        <pc:sldMkLst>
          <pc:docMk/>
          <pc:sldMk cId="4108399230" sldId="266"/>
        </pc:sldMkLst>
        <pc:spChg chg="mod">
          <ac:chgData name="Trinh Vo Quoc" userId="d2548041-7979-4d74-85ca-89c03a80ed8e" providerId="ADAL" clId="{31FA736F-DBBE-1743-BCC6-330659795430}" dt="2023-08-29T05:56:32.236" v="10" actId="20577"/>
          <ac:spMkLst>
            <pc:docMk/>
            <pc:sldMk cId="4108399230" sldId="26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31FA736F-DBBE-1743-BCC6-330659795430}" dt="2023-08-29T05:57:02.912" v="17" actId="20577"/>
        <pc:sldMkLst>
          <pc:docMk/>
          <pc:sldMk cId="1253971291" sldId="267"/>
        </pc:sldMkLst>
        <pc:spChg chg="mod">
          <ac:chgData name="Trinh Vo Quoc" userId="d2548041-7979-4d74-85ca-89c03a80ed8e" providerId="ADAL" clId="{31FA736F-DBBE-1743-BCC6-330659795430}" dt="2023-08-29T05:57:02.912" v="17" actId="20577"/>
          <ac:spMkLst>
            <pc:docMk/>
            <pc:sldMk cId="1253971291" sldId="26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31FA736F-DBBE-1743-BCC6-330659795430}" dt="2023-08-29T05:57:25.545" v="20" actId="20577"/>
        <pc:sldMkLst>
          <pc:docMk/>
          <pc:sldMk cId="1562700931" sldId="268"/>
        </pc:sldMkLst>
        <pc:spChg chg="mod">
          <ac:chgData name="Trinh Vo Quoc" userId="d2548041-7979-4d74-85ca-89c03a80ed8e" providerId="ADAL" clId="{31FA736F-DBBE-1743-BCC6-330659795430}" dt="2023-08-29T05:57:25.545" v="20" actId="20577"/>
          <ac:spMkLst>
            <pc:docMk/>
            <pc:sldMk cId="1562700931" sldId="26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31FA736F-DBBE-1743-BCC6-330659795430}" dt="2023-08-29T05:57:32.960" v="22" actId="20577"/>
        <pc:sldMkLst>
          <pc:docMk/>
          <pc:sldMk cId="2127595035" sldId="269"/>
        </pc:sldMkLst>
        <pc:spChg chg="mod">
          <ac:chgData name="Trinh Vo Quoc" userId="d2548041-7979-4d74-85ca-89c03a80ed8e" providerId="ADAL" clId="{31FA736F-DBBE-1743-BCC6-330659795430}" dt="2023-08-29T05:57:32.960" v="22" actId="20577"/>
          <ac:spMkLst>
            <pc:docMk/>
            <pc:sldMk cId="2127595035" sldId="269"/>
            <ac:spMk id="3" creationId="{00000000-0000-0000-0000-000000000000}"/>
          </ac:spMkLst>
        </pc:spChg>
      </pc:sldChg>
      <pc:sldChg chg="modSp">
        <pc:chgData name="Trinh Vo Quoc" userId="d2548041-7979-4d74-85ca-89c03a80ed8e" providerId="ADAL" clId="{31FA736F-DBBE-1743-BCC6-330659795430}" dt="2023-08-29T05:55:12.925" v="3" actId="20577"/>
        <pc:sldMkLst>
          <pc:docMk/>
          <pc:sldMk cId="3161114159" sldId="276"/>
        </pc:sldMkLst>
        <pc:spChg chg="mod">
          <ac:chgData name="Trinh Vo Quoc" userId="d2548041-7979-4d74-85ca-89c03a80ed8e" providerId="ADAL" clId="{31FA736F-DBBE-1743-BCC6-330659795430}" dt="2023-08-29T05:55:12.925" v="3" actId="20577"/>
          <ac:spMkLst>
            <pc:docMk/>
            <pc:sldMk cId="3161114159" sldId="276"/>
            <ac:spMk id="3" creationId="{00000000-0000-0000-0000-000000000000}"/>
          </ac:spMkLst>
        </pc:spChg>
      </pc:sldChg>
      <pc:sldChg chg="modSp">
        <pc:chgData name="Trinh Vo Quoc" userId="d2548041-7979-4d74-85ca-89c03a80ed8e" providerId="ADAL" clId="{31FA736F-DBBE-1743-BCC6-330659795430}" dt="2023-08-29T05:55:40.254" v="5" actId="20577"/>
        <pc:sldMkLst>
          <pc:docMk/>
          <pc:sldMk cId="755320160" sldId="278"/>
        </pc:sldMkLst>
        <pc:spChg chg="mod">
          <ac:chgData name="Trinh Vo Quoc" userId="d2548041-7979-4d74-85ca-89c03a80ed8e" providerId="ADAL" clId="{31FA736F-DBBE-1743-BCC6-330659795430}" dt="2023-08-29T05:55:40.254" v="5" actId="20577"/>
          <ac:spMkLst>
            <pc:docMk/>
            <pc:sldMk cId="755320160" sldId="27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31FA736F-DBBE-1743-BCC6-330659795430}" dt="2023-08-29T05:56:45.486" v="13" actId="20577"/>
        <pc:sldMkLst>
          <pc:docMk/>
          <pc:sldMk cId="2695150336" sldId="285"/>
        </pc:sldMkLst>
        <pc:spChg chg="mod">
          <ac:chgData name="Trinh Vo Quoc" userId="d2548041-7979-4d74-85ca-89c03a80ed8e" providerId="ADAL" clId="{31FA736F-DBBE-1743-BCC6-330659795430}" dt="2023-08-29T05:56:45.486" v="13" actId="20577"/>
          <ac:spMkLst>
            <pc:docMk/>
            <pc:sldMk cId="2695150336" sldId="285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31FA736F-DBBE-1743-BCC6-330659795430}" dt="2023-08-29T05:56:50.947" v="15" actId="20577"/>
        <pc:sldMkLst>
          <pc:docMk/>
          <pc:sldMk cId="1298476271" sldId="286"/>
        </pc:sldMkLst>
        <pc:spChg chg="mod">
          <ac:chgData name="Trinh Vo Quoc" userId="d2548041-7979-4d74-85ca-89c03a80ed8e" providerId="ADAL" clId="{31FA736F-DBBE-1743-BCC6-330659795430}" dt="2023-08-29T05:56:50.947" v="15" actId="20577"/>
          <ac:spMkLst>
            <pc:docMk/>
            <pc:sldMk cId="1298476271" sldId="28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31FA736F-DBBE-1743-BCC6-330659795430}" dt="2023-08-29T05:55:01.323" v="1" actId="27636"/>
        <pc:sldMkLst>
          <pc:docMk/>
          <pc:sldMk cId="3398521527" sldId="288"/>
        </pc:sldMkLst>
        <pc:spChg chg="mod">
          <ac:chgData name="Trinh Vo Quoc" userId="d2548041-7979-4d74-85ca-89c03a80ed8e" providerId="ADAL" clId="{31FA736F-DBBE-1743-BCC6-330659795430}" dt="2023-08-29T05:55:01.323" v="1" actId="27636"/>
          <ac:spMkLst>
            <pc:docMk/>
            <pc:sldMk cId="3398521527" sldId="2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5B51-BA69-4966-AA52-5C82C0894CA3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92646-E8F0-449A-A330-25A0B8771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2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engine adds another document, the number of questions it can answer increases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many poor-quality documents increases the burden on the ranking process to find only the best documents to show to the user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Pseudo</a:t>
            </a:r>
            <a:r>
              <a:rPr lang="en-US" baseline="0" dirty="0"/>
              <a:t>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derivative of the Age function is always positive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speed: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for an email the instant it is received, and being able to search for a document as soon as it has been saved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disk space: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desktop crawler instead may need to read documents into memory and send them directly to the indexer.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desktop search, for example, the documents are already stored in the </a:t>
            </a:r>
            <a:r>
              <a:rPr lang="en-US" dirty="0" err="1"/>
              <a:t>fle</a:t>
            </a:r>
            <a:r>
              <a:rPr lang="en-US" dirty="0"/>
              <a:t> system and do not need to be copied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desktop search, for example, the documents are already stored in the </a:t>
            </a:r>
            <a:r>
              <a:rPr lang="en-US" dirty="0" err="1"/>
              <a:t>fle</a:t>
            </a:r>
            <a:r>
              <a:rPr lang="en-US" dirty="0"/>
              <a:t> system and do not need to be copied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desktop search, for example, the documents are already stored in the </a:t>
            </a:r>
            <a:r>
              <a:rPr lang="en-US" dirty="0" err="1"/>
              <a:t>fle</a:t>
            </a:r>
            <a:r>
              <a:rPr lang="en-US" dirty="0"/>
              <a:t> system and do not need to be copied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92646-E8F0-449A-A330-25A0B87712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7D7585-C682-6126-5789-94B68953A9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dirty="0"/>
              <a:t>Crawls and Feeds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</a:p>
        </p:txBody>
      </p:sp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the 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Problem: When a web page is fetched, it is parsed and all of the links on that page are added to the request queue</a:t>
            </a:r>
          </a:p>
          <a:p>
            <a:r>
              <a:rPr lang="en-US" dirty="0"/>
              <a:t>politeness policies:</a:t>
            </a:r>
          </a:p>
          <a:p>
            <a:pPr lvl="1"/>
            <a:r>
              <a:rPr lang="en-US" dirty="0"/>
              <a:t>Reasonable web crawlers do not fetch more than one page at a time from a particular web server</a:t>
            </a:r>
          </a:p>
          <a:p>
            <a:pPr lvl="1"/>
            <a:r>
              <a:rPr lang="en-US" dirty="0"/>
              <a:t>Web crawlers wait at least a few seconds, and sometimes minutes, between requests to the same web server</a:t>
            </a:r>
          </a:p>
          <a:p>
            <a:r>
              <a:rPr lang="en-US" dirty="0"/>
              <a:t>Request queue is logically split into a single queue per web server</a:t>
            </a:r>
          </a:p>
        </p:txBody>
      </p:sp>
    </p:spTree>
    <p:extLst>
      <p:ext uri="{BB962C8B-B14F-4D97-AF65-F5344CB8AC3E}">
        <p14:creationId xmlns:p14="http://schemas.microsoft.com/office/powerpoint/2010/main" val="31611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the 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3328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simple crawling thread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01" y="1825625"/>
            <a:ext cx="4525006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web crawler need to revisit pages it has already crawled?</a:t>
            </a:r>
          </a:p>
          <a:p>
            <a:pPr lvl="1"/>
            <a:r>
              <a:rPr lang="en-US" dirty="0"/>
              <a:t>Web pages are constantly being added, deleted, and modified</a:t>
            </a:r>
          </a:p>
          <a:p>
            <a:pPr lvl="1"/>
            <a:r>
              <a:rPr lang="en-US" dirty="0"/>
              <a:t>To see if they have changed in order to maintain the freshness of the document collection</a:t>
            </a:r>
          </a:p>
        </p:txBody>
      </p:sp>
    </p:spTree>
    <p:extLst>
      <p:ext uri="{BB962C8B-B14F-4D97-AF65-F5344CB8AC3E}">
        <p14:creationId xmlns:p14="http://schemas.microsoft.com/office/powerpoint/2010/main" val="75532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page changes: using HTTP protocol because it has a special request type called 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88" y="2725749"/>
            <a:ext cx="7611537" cy="3924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4349" y="3354963"/>
            <a:ext cx="2228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last time the page</a:t>
            </a:r>
            <a:b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content was changed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17954" y="3762531"/>
            <a:ext cx="3147935" cy="9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00800" y="4575175"/>
            <a:ext cx="1753849" cy="326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a </a:t>
            </a:r>
            <a:r>
              <a:rPr lang="en-US"/>
              <a:t>special request type called </a:t>
            </a:r>
            <a:r>
              <a:rPr lang="en-US" smtClean="0"/>
              <a:t>HEAD to check the last time the page content was change.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Freshness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to be used to optimize crawlers: Age</a:t>
            </a:r>
          </a:p>
        </p:txBody>
      </p:sp>
      <p:pic>
        <p:nvPicPr>
          <p:cNvPr id="11" name="Picture 10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begin{aligned}&#10;\text{Age}(\lambda, t) &amp;= \int_0^t P(\text{page changed at time}~x)(t-x)dx \\&#10;&amp; = \int_0^t \lambda e ^{-\lambda x}(t-x)dx&#10;\end{aligned}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0031"/>
            <a:ext cx="7965867" cy="18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3872" y="3432127"/>
            <a:ext cx="6057616" cy="3219242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lambda = 1/7~(\text{one week})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24" y="4097582"/>
            <a:ext cx="2527086" cy="3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6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Focused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a specific topic of information</a:t>
            </a:r>
          </a:p>
          <a:p>
            <a:pPr lvl="1"/>
            <a:r>
              <a:rPr lang="en-US" dirty="0"/>
              <a:t>Movie -&gt; search engine can lead to more information about movies</a:t>
            </a:r>
          </a:p>
          <a:p>
            <a:pPr lvl="1"/>
            <a:r>
              <a:rPr lang="en-US" dirty="0"/>
              <a:t>Accuracy(vertical search) &gt; Accuracy(general search): because lack of extraneous information in the  document collection</a:t>
            </a:r>
          </a:p>
          <a:p>
            <a:r>
              <a:rPr lang="en-US" dirty="0"/>
              <a:t>Method 1: crawl a full copy of the Web and then throw out all unrelated pages</a:t>
            </a:r>
          </a:p>
          <a:p>
            <a:pPr lvl="1"/>
            <a:r>
              <a:rPr lang="en-US" dirty="0"/>
              <a:t>Disadvantage: huge amount of disk space and bandwidth</a:t>
            </a:r>
          </a:p>
          <a:p>
            <a:pPr lvl="1"/>
            <a:r>
              <a:rPr lang="en-US" dirty="0"/>
              <a:t>Most of the web pages will be discarded at the end</a:t>
            </a:r>
          </a:p>
          <a:p>
            <a:r>
              <a:rPr lang="en-US" dirty="0"/>
              <a:t>Method 2: focused crawling -&gt; requires some automatic means for determining whether a page is about a </a:t>
            </a:r>
            <a:r>
              <a:rPr lang="en-US"/>
              <a:t>particular topic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Deep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Web (hidden Web): difficult to find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3052" y="3979155"/>
            <a:ext cx="27592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Private 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28114" y="3979154"/>
            <a:ext cx="27592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Form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3176" y="3979153"/>
            <a:ext cx="27592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Scripted pages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33731" y="2323475"/>
            <a:ext cx="2113415" cy="165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559" y="2473377"/>
            <a:ext cx="705821" cy="152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76341" y="2394316"/>
            <a:ext cx="3436398" cy="155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1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Sitemaps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site owners cannot adequately tell crawlers about their sites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77" y="2419083"/>
            <a:ext cx="5694622" cy="445282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34388" y="2847132"/>
            <a:ext cx="3157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URL</a:t>
            </a: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Modification time</a:t>
            </a: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Modification frequency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63908" y="2847132"/>
            <a:ext cx="3402769" cy="228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72791" y="3597639"/>
            <a:ext cx="2728599" cy="2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37486" y="3897630"/>
            <a:ext cx="2263904" cy="10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Crawling documents and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store email, word processing documents, presentation or spreadsheets? -&gt; Desktop/Laptop computer</a:t>
            </a:r>
          </a:p>
          <a:p>
            <a:r>
              <a:rPr lang="en-US" dirty="0"/>
              <a:t>Is it challenged as crawling desktop data?</a:t>
            </a:r>
          </a:p>
          <a:p>
            <a:pPr lvl="1"/>
            <a:r>
              <a:rPr lang="en-US" dirty="0"/>
              <a:t>Update speed</a:t>
            </a:r>
          </a:p>
          <a:p>
            <a:pPr lvl="1"/>
            <a:r>
              <a:rPr lang="en-US" dirty="0"/>
              <a:t>Disk space</a:t>
            </a:r>
          </a:p>
          <a:p>
            <a:pPr lvl="1"/>
            <a:r>
              <a:rPr lang="en-US" dirty="0"/>
              <a:t>Requirement of a focus on data privacy</a:t>
            </a:r>
          </a:p>
        </p:txBody>
      </p:sp>
    </p:spTree>
    <p:extLst>
      <p:ext uri="{BB962C8B-B14F-4D97-AF65-F5344CB8AC3E}">
        <p14:creationId xmlns:p14="http://schemas.microsoft.com/office/powerpoint/2010/main" val="199520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crawl webs or documents?</a:t>
            </a:r>
          </a:p>
          <a:p>
            <a:r>
              <a:rPr lang="en-US" smtClean="0"/>
              <a:t>Techniques to preprocess documents: encoding, remove noise, delete duplicates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24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Documents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a document sequence in which published documents </a:t>
            </a:r>
            <a:r>
              <a:rPr lang="en-US" dirty="0" err="1"/>
              <a:t>afrom</a:t>
            </a:r>
            <a:r>
              <a:rPr lang="en-US" dirty="0"/>
              <a:t> a single source can be ordered</a:t>
            </a:r>
          </a:p>
          <a:p>
            <a:r>
              <a:rPr lang="en-US" dirty="0"/>
              <a:t>Two kinds of document feeds: push and pull</a:t>
            </a:r>
          </a:p>
          <a:p>
            <a:r>
              <a:rPr lang="en-US" dirty="0"/>
              <a:t>Push: alerts the subscribers to new documents</a:t>
            </a:r>
          </a:p>
          <a:p>
            <a:pPr lvl="1"/>
            <a:r>
              <a:rPr lang="en-US" dirty="0"/>
              <a:t>RSS: Really Simple Syndication, RDF Site Summary, or Rich Site Summary</a:t>
            </a:r>
          </a:p>
          <a:p>
            <a:r>
              <a:rPr lang="en-US" dirty="0"/>
              <a:t>Pull: requires subscribers to check periodically for new documents</a:t>
            </a:r>
          </a:p>
        </p:txBody>
      </p:sp>
    </p:spTree>
    <p:extLst>
      <p:ext uri="{BB962C8B-B14F-4D97-AF65-F5344CB8AC3E}">
        <p14:creationId xmlns:p14="http://schemas.microsoft.com/office/powerpoint/2010/main" val="138325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Conversion problem: character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 pages is a series of little pictures called </a:t>
            </a:r>
            <a:r>
              <a:rPr lang="en-US" i="1" dirty="0"/>
              <a:t>letters</a:t>
            </a:r>
            <a:r>
              <a:rPr lang="en-US" dirty="0"/>
              <a:t> or </a:t>
            </a:r>
            <a:r>
              <a:rPr lang="en-US" i="1" dirty="0"/>
              <a:t>glyphs</a:t>
            </a:r>
          </a:p>
          <a:p>
            <a:r>
              <a:rPr lang="en-US" dirty="0"/>
              <a:t>Character encoding is a mapping between bits and glyphs</a:t>
            </a:r>
          </a:p>
          <a:p>
            <a:pPr lvl="1"/>
            <a:r>
              <a:rPr lang="en-US" dirty="0"/>
              <a:t>ASCII: 1-byte standard</a:t>
            </a:r>
          </a:p>
          <a:p>
            <a:pPr lvl="1"/>
            <a:r>
              <a:rPr lang="en-US" dirty="0"/>
              <a:t>CJK (Chinese-Japanese-Korean): 2-byte standard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006" y="3968750"/>
            <a:ext cx="8029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4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Storing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converted to some common format: need to be stored in preparation for indexing</a:t>
            </a:r>
          </a:p>
          <a:p>
            <a:pPr lvl="1"/>
            <a:r>
              <a:rPr lang="en-US" dirty="0"/>
              <a:t>Simplest document storage is no document storage </a:t>
            </a:r>
          </a:p>
          <a:p>
            <a:r>
              <a:rPr lang="en-US" dirty="0"/>
              <a:t>Basic requirements</a:t>
            </a:r>
          </a:p>
          <a:p>
            <a:pPr lvl="1"/>
            <a:r>
              <a:rPr lang="en-US"/>
              <a:t>Random </a:t>
            </a:r>
            <a:r>
              <a:rPr lang="en-US" smtClean="0"/>
              <a:t>access</a:t>
            </a:r>
            <a:endParaRPr lang="en-US" dirty="0"/>
          </a:p>
          <a:p>
            <a:pPr lvl="1"/>
            <a:r>
              <a:rPr lang="en-US" smtClean="0"/>
              <a:t>Compression</a:t>
            </a:r>
            <a:endParaRPr lang="en-US" dirty="0"/>
          </a:p>
          <a:p>
            <a:pPr lvl="1"/>
            <a:r>
              <a:rPr lang="en-US" dirty="0"/>
              <a:t>Updating </a:t>
            </a:r>
          </a:p>
          <a:p>
            <a:pPr lvl="1"/>
            <a:r>
              <a:rPr lang="en-US" dirty="0"/>
              <a:t>Benefits of using a database system or a customized storage system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99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Storing documents: using a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takes care of the difficult details of storing small pieces of data </a:t>
            </a:r>
          </a:p>
          <a:p>
            <a:r>
              <a:rPr lang="en-US" dirty="0"/>
              <a:t>Most databases also run as a network server, so that the documents are easily available on the network</a:t>
            </a:r>
          </a:p>
          <a:p>
            <a:r>
              <a:rPr lang="en-US" dirty="0"/>
              <a:t>Databases also tend to come with useful import and analysis tools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9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Storing documents: Random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retrieve documents quickly in order to compute a snippet for a search result: random access</a:t>
            </a:r>
          </a:p>
          <a:p>
            <a:r>
              <a:rPr lang="en-US" dirty="0"/>
              <a:t>Data store such that we can request the content of a document based on its URL</a:t>
            </a:r>
          </a:p>
          <a:p>
            <a:pPr lvl="1"/>
            <a:r>
              <a:rPr lang="en-US" dirty="0"/>
              <a:t>Easiest way to handle this kind of lookup is with hashing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Storing documents: </a:t>
            </a:r>
            <a:r>
              <a:rPr lang="en-US" dirty="0" err="1"/>
              <a:t>BigTable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9672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largest document collections demand custom document storage systems</a:t>
            </a:r>
          </a:p>
          <a:p>
            <a:r>
              <a:rPr lang="en-US" dirty="0"/>
              <a:t>The table is split into small pieces, called tablets, which are served by thousands of machines</a:t>
            </a:r>
          </a:p>
          <a:p>
            <a:pPr lvl="1"/>
            <a:r>
              <a:rPr lang="en-US" dirty="0"/>
              <a:t>No query language: no complex queries -&gt; row-level transactions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861" y="1964571"/>
            <a:ext cx="361950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56" y="4632456"/>
            <a:ext cx="6739609" cy="176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Delete duplicates: duplicate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multiple URLs to point to the same web page and mirror sites can cause a crawler to generate large numbers of duplicate pages</a:t>
            </a:r>
          </a:p>
          <a:p>
            <a:r>
              <a:rPr lang="en-US" dirty="0"/>
              <a:t>Detecting exact duplicates is a relatively simple task that can be done using </a:t>
            </a:r>
            <a:r>
              <a:rPr lang="en-US" i="1" dirty="0" err="1"/>
              <a:t>checksumming</a:t>
            </a:r>
            <a:r>
              <a:rPr lang="en-US" i="1" dirty="0"/>
              <a:t> </a:t>
            </a:r>
            <a:r>
              <a:rPr lang="en-US" dirty="0"/>
              <a:t>techniques.</a:t>
            </a:r>
          </a:p>
          <a:p>
            <a:pPr lvl="1"/>
            <a:r>
              <a:rPr lang="en-US" dirty="0"/>
              <a:t>Based on the content of the document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4202243"/>
            <a:ext cx="6467475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91652" y="5466211"/>
            <a:ext cx="5067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Any document file containing the same text would have the same checksum!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71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Delete duplicates: nearly duplicate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Near-duplicate documents: more difficult to detect</a:t>
            </a:r>
          </a:p>
          <a:p>
            <a:pPr lvl="1"/>
            <a:r>
              <a:rPr lang="en-US" dirty="0"/>
              <a:t>Web: same content but differ in the advertisements, dates or formatting</a:t>
            </a:r>
          </a:p>
          <a:p>
            <a:r>
              <a:rPr lang="en-US" dirty="0"/>
              <a:t>Use threshold to define a near-duplicate document</a:t>
            </a:r>
          </a:p>
          <a:p>
            <a:pPr lvl="1"/>
            <a:r>
              <a:rPr lang="en-US" dirty="0"/>
              <a:t>90% of the words in the documents are the same</a:t>
            </a:r>
          </a:p>
          <a:p>
            <a:r>
              <a:rPr lang="en-US" dirty="0"/>
              <a:t>Two scenarios for near-duplicate detection</a:t>
            </a:r>
          </a:p>
          <a:p>
            <a:pPr lvl="1"/>
            <a:r>
              <a:rPr lang="en-US" dirty="0"/>
              <a:t>Search scenario:</a:t>
            </a:r>
          </a:p>
          <a:p>
            <a:pPr lvl="1"/>
            <a:r>
              <a:rPr lang="en-US" dirty="0"/>
              <a:t>Discovery scenario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O}(N)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84" y="4158939"/>
            <a:ext cx="716800" cy="305371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O}(N^2)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84" y="4552640"/>
            <a:ext cx="852114" cy="34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0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Delete duplicates: fingerprints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basic process of generating fingerprints: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document is parsed into words. Non-word content, such as punctuation, HTML tags, and additional whitespace, is removed (see section 4.3).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words are grouped into contiguous n-grams for some n. These are usually overlapping sequences of words (see section 4.3.5), although some techniques use non-overlapping sequences.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of the n-grams are selected to represent the document.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selected n-grams are hashed to improve retrieval efficiency and further reduce the size of the representation.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hash values are stored, typically in an inverted index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2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Delete duplicates: fingerprints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84" y="1504203"/>
            <a:ext cx="6058746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3.1 What to search?</a:t>
            </a:r>
          </a:p>
          <a:p>
            <a:pPr marL="0" indent="0">
              <a:buNone/>
            </a:pPr>
            <a:r>
              <a:rPr lang="en-US" dirty="0"/>
              <a:t>3.2 Crawling the Web</a:t>
            </a:r>
          </a:p>
          <a:p>
            <a:pPr marL="0" indent="0">
              <a:buNone/>
            </a:pPr>
            <a:r>
              <a:rPr lang="en-US" dirty="0"/>
              <a:t>3.3 Crawling documents and emails</a:t>
            </a:r>
          </a:p>
          <a:p>
            <a:pPr marL="0" indent="0">
              <a:buNone/>
            </a:pPr>
            <a:r>
              <a:rPr lang="en-US" dirty="0"/>
              <a:t>3.4 Documents feeds</a:t>
            </a:r>
          </a:p>
          <a:p>
            <a:pPr marL="0" indent="0">
              <a:buNone/>
            </a:pPr>
            <a:r>
              <a:rPr lang="en-US" dirty="0"/>
              <a:t>3.5 Conversion problem: character encodings</a:t>
            </a:r>
          </a:p>
          <a:p>
            <a:pPr marL="0" indent="0">
              <a:buNone/>
            </a:pPr>
            <a:r>
              <a:rPr lang="en-US" dirty="0"/>
              <a:t>3.6 Storing documents</a:t>
            </a:r>
          </a:p>
          <a:p>
            <a:pPr marL="0" indent="0">
              <a:buNone/>
            </a:pPr>
            <a:r>
              <a:rPr lang="en-US" dirty="0"/>
              <a:t>3.7 Delete duplicates</a:t>
            </a:r>
          </a:p>
          <a:p>
            <a:pPr marL="0" indent="0">
              <a:buNone/>
            </a:pPr>
            <a:r>
              <a:rPr lang="en-US" dirty="0"/>
              <a:t>3.8 Remove noise</a:t>
            </a:r>
          </a:p>
        </p:txBody>
      </p:sp>
    </p:spTree>
    <p:extLst>
      <p:ext uri="{BB962C8B-B14F-4D97-AF65-F5344CB8AC3E}">
        <p14:creationId xmlns:p14="http://schemas.microsoft.com/office/powerpoint/2010/main" val="3951230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Remove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4121" cy="4351338"/>
          </a:xfrm>
        </p:spPr>
        <p:txBody>
          <a:bodyPr/>
          <a:lstStyle/>
          <a:p>
            <a:r>
              <a:rPr lang="en-US" dirty="0"/>
              <a:t>Content block takes up less than 20% of the display area of the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21" y="365125"/>
            <a:ext cx="3791479" cy="63350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79314" y="4528457"/>
            <a:ext cx="874486" cy="754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91471" y="2913352"/>
            <a:ext cx="33399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Banners</a:t>
            </a:r>
          </a:p>
          <a:p>
            <a:endParaRPr lang="en-US"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Advertisements</a:t>
            </a:r>
          </a:p>
          <a:p>
            <a:endParaRPr lang="en-US"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Images</a:t>
            </a:r>
          </a:p>
          <a:p>
            <a:endParaRPr lang="en-US"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General navigation links</a:t>
            </a:r>
          </a:p>
          <a:p>
            <a:endParaRPr lang="en-US" sz="24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services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8942" y="4390679"/>
            <a:ext cx="107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2306936" y="3018971"/>
            <a:ext cx="493485" cy="315799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0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Remove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detect the largest ﬂat area of the distribution is to represent a web page as a sequence of bits </a:t>
            </a:r>
          </a:p>
          <a:p>
            <a:r>
              <a:rPr lang="en-US" dirty="0"/>
              <a:t>             indicates that the </a:t>
            </a:r>
            <a:r>
              <a:rPr lang="en-US" i="1" dirty="0"/>
              <a:t>n</a:t>
            </a:r>
            <a:r>
              <a:rPr lang="en-US" dirty="0"/>
              <a:t>th token is a tag, and </a:t>
            </a:r>
            <a:r>
              <a:rPr lang="en-US" i="1" dirty="0"/>
              <a:t>             </a:t>
            </a:r>
            <a:r>
              <a:rPr lang="en-US" dirty="0"/>
              <a:t>otherwise </a:t>
            </a:r>
          </a:p>
          <a:p>
            <a:r>
              <a:rPr lang="en-US" dirty="0"/>
              <a:t>F</a:t>
            </a:r>
            <a:r>
              <a:rPr lang="en-US"/>
              <a:t>ind </a:t>
            </a:r>
            <a:r>
              <a:rPr lang="en-US" dirty="0"/>
              <a:t>values of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 </a:t>
            </a:r>
            <a:r>
              <a:rPr lang="en-US" dirty="0"/>
              <a:t>to maximize both the number of tags below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above </a:t>
            </a:r>
            <a:r>
              <a:rPr lang="en-US" i="1" dirty="0"/>
              <a:t>j </a:t>
            </a:r>
            <a:r>
              <a:rPr lang="en-US" dirty="0"/>
              <a:t>and the number of non-tag tokens between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j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the number of tokens in the pages.</a:t>
            </a:r>
          </a:p>
        </p:txBody>
      </p:sp>
      <p:pic>
        <p:nvPicPr>
          <p:cNvPr id="4" name="Picture 3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b_n = 1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2825637"/>
            <a:ext cx="951467" cy="300800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b_n = 0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15" y="2825637"/>
            <a:ext cx="966400" cy="3008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sum_{n=0}^{i-1}b_n + \sum_{n=i}^{j}(1-b_n)+\sum_{n = j+1}^{N-1}b_n&#10;\end{equatio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14" y="4187242"/>
            <a:ext cx="4106971" cy="9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95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the above </a:t>
            </a:r>
            <a:r>
              <a:rPr lang="en-US" smtClean="0"/>
              <a:t>algorithm (crawlerThread) </a:t>
            </a:r>
            <a:r>
              <a:rPr lang="en-US" smtClean="0"/>
              <a:t>to crawl any website.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Crawl webs, documents and emails</a:t>
            </a:r>
          </a:p>
          <a:p>
            <a:r>
              <a:rPr lang="en-US" smtClean="0"/>
              <a:t>Character encoding</a:t>
            </a:r>
          </a:p>
          <a:p>
            <a:r>
              <a:rPr lang="en-US" smtClean="0"/>
              <a:t>Preprocess: delete duplicates and remove noise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What to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 possibly can!</a:t>
            </a:r>
          </a:p>
          <a:p>
            <a:r>
              <a:rPr lang="en-US" dirty="0"/>
              <a:t>Every document answers at least one question</a:t>
            </a:r>
          </a:p>
          <a:p>
            <a:r>
              <a:rPr lang="en-US" dirty="0"/>
              <a:t>The best documents answer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4259" y="3739684"/>
            <a:ext cx="81932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 “Search engine adds another document” good or not?</a:t>
            </a:r>
          </a:p>
        </p:txBody>
      </p:sp>
      <p:sp>
        <p:nvSpPr>
          <p:cNvPr id="5" name="Oval 4"/>
          <p:cNvSpPr/>
          <p:nvPr/>
        </p:nvSpPr>
        <p:spPr>
          <a:xfrm>
            <a:off x="725213" y="5173236"/>
            <a:ext cx="4477408" cy="125812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number of questions it can answer increases </a:t>
            </a:r>
          </a:p>
        </p:txBody>
      </p:sp>
      <p:sp>
        <p:nvSpPr>
          <p:cNvPr id="7" name="Oval 6"/>
          <p:cNvSpPr/>
          <p:nvPr/>
        </p:nvSpPr>
        <p:spPr>
          <a:xfrm>
            <a:off x="6350893" y="5173236"/>
            <a:ext cx="5570483" cy="1258122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not easy to find the best documents to show to the user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99945" y="4311273"/>
            <a:ext cx="472965" cy="81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240110" y="4311273"/>
            <a:ext cx="423060" cy="81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3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search engine that searches web pages → need the content of web pages → copy web pages</a:t>
            </a:r>
          </a:p>
          <a:p>
            <a:r>
              <a:rPr lang="en-US" dirty="0"/>
              <a:t>Finding and downloading web pages: crawling, the program downloads pages: web crawler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68467" y="3852451"/>
            <a:ext cx="44550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Challenges in copying pages?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96000" y="3188368"/>
            <a:ext cx="0" cy="52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9441" y="5273756"/>
            <a:ext cx="508935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sheer scale of the Web: at least tens of billions of pages on the Internet and constantly created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305" y="5289841"/>
            <a:ext cx="538212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web pages are usually not under the control of the people building the search engine database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256547" y="4487779"/>
            <a:ext cx="1207169" cy="63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4450006"/>
            <a:ext cx="1057088" cy="7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retrieving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web page has unique uniform resource locator (URL)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612" y="2784457"/>
            <a:ext cx="5439534" cy="1457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537" y="5491091"/>
            <a:ext cx="275924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Scheme’s resource retrieved using http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00727" y="4241985"/>
            <a:ext cx="2085473" cy="12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3139" y="5491091"/>
            <a:ext cx="32651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Name of the computer running web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06085" y="4241985"/>
            <a:ext cx="92245" cy="12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99367" y="5491091"/>
            <a:ext cx="21141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Specific page in the computer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088602" y="4241985"/>
            <a:ext cx="1467854" cy="12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5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retrieving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HTTP request type is GET request: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asks server to send the page called </a:t>
            </a:r>
            <a:r>
              <a:rPr lang="en-US" dirty="0">
                <a:latin typeface="Gill Sans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Gill Sans"/>
                <a:ea typeface="Tahoma" panose="020B0604030504040204" pitchFamily="34" charset="0"/>
                <a:cs typeface="Tahoma" panose="020B0604030504040204" pitchFamily="34" charset="0"/>
              </a:rPr>
              <a:t>csinfo</a:t>
            </a:r>
            <a:r>
              <a:rPr lang="en-US" dirty="0">
                <a:latin typeface="Gill Sans"/>
                <a:ea typeface="Tahoma" panose="020B0604030504040204" pitchFamily="34" charset="0"/>
                <a:cs typeface="Tahoma" panose="020B0604030504040204" pitchFamily="34" charset="0"/>
              </a:rPr>
              <a:t>/people.html</a:t>
            </a:r>
          </a:p>
          <a:p>
            <a:r>
              <a:rPr lang="en-US" dirty="0"/>
              <a:t>Other request is POST request: similar to GET request but sending additional information to the server → click a button to buy something or to edit a web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60" y="2376898"/>
            <a:ext cx="451548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1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the 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9916" cy="4351338"/>
          </a:xfrm>
        </p:spPr>
        <p:txBody>
          <a:bodyPr/>
          <a:lstStyle/>
          <a:p>
            <a:r>
              <a:rPr lang="en-US" dirty="0"/>
              <a:t>The web crawler connects to web servers to find pages. Pages may link to other pages on the same server or on different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709" y="1306753"/>
            <a:ext cx="6318857" cy="53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3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Crawling the Web: the Web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Frontier: request queue that is used to store new URL that the crawler has not seen it before.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53259" y="3323359"/>
            <a:ext cx="6505732" cy="51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should a crawler use multiple threads?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2754" y="5273697"/>
            <a:ext cx="2894351" cy="902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waits for the DNS server response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1750" y="5336523"/>
            <a:ext cx="3808750" cy="975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sz="11200" dirty="0"/>
              <a:t>waits for the connection to the web server to be acknowledged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45145" y="4848682"/>
            <a:ext cx="2920583" cy="888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waits for the web page data to be sent from the serve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653259" y="3852007"/>
            <a:ext cx="1325187" cy="1421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698330" y="3852007"/>
            <a:ext cx="92245" cy="12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180847" y="3852007"/>
            <a:ext cx="783271" cy="9598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2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3.667"/>
  <p:tag name="ORIGINALWIDTH" val="2800.15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begin{aligned}&#10;\text{Age}(\lambda, t) &amp;= \int_0^t P(\text{page changed at time}~x)(t-x)dx \\&#10;&amp; = \int_0^t \lambda e ^{-\lambda x}(t-x)dx&#10;\end{aligned}&#10;\end{equation*}&#10;&#10;&#10;\end{document}"/>
  <p:tag name="IGUANATEXSIZE" val="28"/>
  <p:tag name="IGUANATEXCURSOR" val="3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36.37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lambda = 1/7~(\text{one week})&#10;\end{equation*}&#10;&#10;&#10;\end{document}"/>
  <p:tag name="IGUANATEXSIZE" val="24"/>
  <p:tag name="IGUANATEXCURSOR" val="3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3.963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O}(N)&#10;\end{equation*}&#10;&#10;&#10;\end{document}"/>
  <p:tag name="IGUANATEXSIZE" val="24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49.4563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O}(N^2)&#10;\end{equation*}&#10;&#10;&#10;\end{document}"/>
  <p:tag name="IGUANATEXSIZE" val="24"/>
  <p:tag name="IGUANATEXCURSOR" val="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34.458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b_n = 1&#10;\end{equation*}&#10;&#10;&#10;\end{document}"/>
  <p:tag name="IGUANATEXSIZE" val="28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39.7076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b_n = 0&#10;\end{equation*}&#10;&#10;&#10;\end{document}"/>
  <p:tag name="IGUANATEXSIZE" val="28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952"/>
  <p:tag name="ORIGINALWIDTH" val="1684.28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sum_{n=0}^{i-1}b_n + \sum_{n=i}^{j}(1-b_n)+\sum_{n = j+1}^{N-1}b_n&#10;\end{equation*}&#10;&#10;&#10;\end{document}"/>
  <p:tag name="IGUANATEXSIZE" val="24"/>
  <p:tag name="IGUANATEXCURSOR" val="3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3607</TotalTime>
  <Words>1565</Words>
  <Application>Microsoft Office PowerPoint</Application>
  <PresentationFormat>Widescreen</PresentationFormat>
  <Paragraphs>192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Gill Sans</vt:lpstr>
      <vt:lpstr>Arial</vt:lpstr>
      <vt:lpstr>Calibri</vt:lpstr>
      <vt:lpstr>Tahoma</vt:lpstr>
      <vt:lpstr>Times</vt:lpstr>
      <vt:lpstr>Office Theme</vt:lpstr>
      <vt:lpstr>Chapter 3 Crawls and Feeds</vt:lpstr>
      <vt:lpstr>Objectives</vt:lpstr>
      <vt:lpstr>Contents</vt:lpstr>
      <vt:lpstr>3.1 What to search?</vt:lpstr>
      <vt:lpstr>3.2 Crawling the Web</vt:lpstr>
      <vt:lpstr>3.2 Crawling the Web: retrieving Web pages</vt:lpstr>
      <vt:lpstr>3.2 Crawling the Web: retrieving Web pages</vt:lpstr>
      <vt:lpstr>3.2 Crawling the Web: the Web Crawler</vt:lpstr>
      <vt:lpstr>3.2 Crawling the Web: the Web Crawler</vt:lpstr>
      <vt:lpstr>3.2 Crawling the Web: the Web Crawler</vt:lpstr>
      <vt:lpstr>3.2 Crawling the Web: the Web Crawler</vt:lpstr>
      <vt:lpstr>3.2 Crawling the Web: Freshness</vt:lpstr>
      <vt:lpstr>3.2 Crawling the Web: Freshness</vt:lpstr>
      <vt:lpstr>Exercise</vt:lpstr>
      <vt:lpstr>3.2 Crawling the Web: Freshness</vt:lpstr>
      <vt:lpstr>3.2 Crawling the Web: Focused Crawling</vt:lpstr>
      <vt:lpstr>3.2 Crawling the Web: Deep Web</vt:lpstr>
      <vt:lpstr>3.2 Crawling the Web: Sitemaps</vt:lpstr>
      <vt:lpstr>3.3 Crawling documents and emails</vt:lpstr>
      <vt:lpstr>3.4 Documents feeds</vt:lpstr>
      <vt:lpstr>3.5 Conversion problem: character encodings</vt:lpstr>
      <vt:lpstr>3.6 Storing documents</vt:lpstr>
      <vt:lpstr>3.6 Storing documents: using a Database System</vt:lpstr>
      <vt:lpstr>3.6 Storing documents: Random Access</vt:lpstr>
      <vt:lpstr>3.6 Storing documents: BigTable</vt:lpstr>
      <vt:lpstr>3.7 Delete duplicates: duplicate</vt:lpstr>
      <vt:lpstr>3.7 Delete duplicates: nearly duplicate</vt:lpstr>
      <vt:lpstr>3.7 Delete duplicates: fingerprints</vt:lpstr>
      <vt:lpstr>3.7 Delete duplicates: fingerprints</vt:lpstr>
      <vt:lpstr>3.8 Remove noise</vt:lpstr>
      <vt:lpstr>3.8 Remove noise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197</cp:revision>
  <dcterms:created xsi:type="dcterms:W3CDTF">2023-06-10T01:32:40Z</dcterms:created>
  <dcterms:modified xsi:type="dcterms:W3CDTF">2023-08-30T02:13:06Z</dcterms:modified>
</cp:coreProperties>
</file>