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8" r:id="rId2"/>
    <p:sldId id="29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1" r:id="rId43"/>
    <p:sldId id="300" r:id="rId4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5" autoAdjust="0"/>
    <p:restoredTop sz="91942" autoAdjust="0"/>
  </p:normalViewPr>
  <p:slideViewPr>
    <p:cSldViewPr snapToGrid="0" snapToObjects="1">
      <p:cViewPr varScale="1">
        <p:scale>
          <a:sx n="77" d="100"/>
          <a:sy n="77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nh Vo Quoc" userId="d2548041-7979-4d74-85ca-89c03a80ed8e" providerId="ADAL" clId="{27924D2C-5D21-444A-BCF3-7A8D9F8387CF}"/>
    <pc:docChg chg="modSld">
      <pc:chgData name="Trinh Vo Quoc" userId="d2548041-7979-4d74-85ca-89c03a80ed8e" providerId="ADAL" clId="{27924D2C-5D21-444A-BCF3-7A8D9F8387CF}" dt="2023-08-29T06:04:51.565" v="24" actId="20577"/>
      <pc:docMkLst>
        <pc:docMk/>
      </pc:docMkLst>
      <pc:sldChg chg="modSp mod">
        <pc:chgData name="Trinh Vo Quoc" userId="d2548041-7979-4d74-85ca-89c03a80ed8e" providerId="ADAL" clId="{27924D2C-5D21-444A-BCF3-7A8D9F8387CF}" dt="2023-08-29T06:01:57.941" v="0" actId="20577"/>
        <pc:sldMkLst>
          <pc:docMk/>
          <pc:sldMk cId="4262690891" sldId="262"/>
        </pc:sldMkLst>
        <pc:spChg chg="mod">
          <ac:chgData name="Trinh Vo Quoc" userId="d2548041-7979-4d74-85ca-89c03a80ed8e" providerId="ADAL" clId="{27924D2C-5D21-444A-BCF3-7A8D9F8387CF}" dt="2023-08-29T06:01:57.941" v="0" actId="20577"/>
          <ac:spMkLst>
            <pc:docMk/>
            <pc:sldMk cId="4262690891" sldId="262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27924D2C-5D21-444A-BCF3-7A8D9F8387CF}" dt="2023-08-29T06:02:12.205" v="2" actId="20577"/>
        <pc:sldMkLst>
          <pc:docMk/>
          <pc:sldMk cId="2630567714" sldId="263"/>
        </pc:sldMkLst>
        <pc:spChg chg="mod">
          <ac:chgData name="Trinh Vo Quoc" userId="d2548041-7979-4d74-85ca-89c03a80ed8e" providerId="ADAL" clId="{27924D2C-5D21-444A-BCF3-7A8D9F8387CF}" dt="2023-08-29T06:02:12.205" v="2" actId="20577"/>
          <ac:spMkLst>
            <pc:docMk/>
            <pc:sldMk cId="2630567714" sldId="263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27924D2C-5D21-444A-BCF3-7A8D9F8387CF}" dt="2023-08-29T06:02:24.516" v="3" actId="20577"/>
        <pc:sldMkLst>
          <pc:docMk/>
          <pc:sldMk cId="1019892831" sldId="266"/>
        </pc:sldMkLst>
        <pc:spChg chg="mod">
          <ac:chgData name="Trinh Vo Quoc" userId="d2548041-7979-4d74-85ca-89c03a80ed8e" providerId="ADAL" clId="{27924D2C-5D21-444A-BCF3-7A8D9F8387CF}" dt="2023-08-29T06:02:24.516" v="3" actId="20577"/>
          <ac:spMkLst>
            <pc:docMk/>
            <pc:sldMk cId="1019892831" sldId="266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27924D2C-5D21-444A-BCF3-7A8D9F8387CF}" dt="2023-08-29T06:02:45.053" v="4" actId="20577"/>
        <pc:sldMkLst>
          <pc:docMk/>
          <pc:sldMk cId="4215005607" sldId="272"/>
        </pc:sldMkLst>
        <pc:spChg chg="mod">
          <ac:chgData name="Trinh Vo Quoc" userId="d2548041-7979-4d74-85ca-89c03a80ed8e" providerId="ADAL" clId="{27924D2C-5D21-444A-BCF3-7A8D9F8387CF}" dt="2023-08-29T06:02:45.053" v="4" actId="20577"/>
          <ac:spMkLst>
            <pc:docMk/>
            <pc:sldMk cId="4215005607" sldId="272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27924D2C-5D21-444A-BCF3-7A8D9F8387CF}" dt="2023-08-29T06:02:57.925" v="6" actId="20577"/>
        <pc:sldMkLst>
          <pc:docMk/>
          <pc:sldMk cId="462967029" sldId="274"/>
        </pc:sldMkLst>
        <pc:spChg chg="mod">
          <ac:chgData name="Trinh Vo Quoc" userId="d2548041-7979-4d74-85ca-89c03a80ed8e" providerId="ADAL" clId="{27924D2C-5D21-444A-BCF3-7A8D9F8387CF}" dt="2023-08-29T06:02:57.925" v="6" actId="20577"/>
          <ac:spMkLst>
            <pc:docMk/>
            <pc:sldMk cId="462967029" sldId="274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27924D2C-5D21-444A-BCF3-7A8D9F8387CF}" dt="2023-08-29T06:03:08.265" v="7" actId="20577"/>
        <pc:sldMkLst>
          <pc:docMk/>
          <pc:sldMk cId="3180411835" sldId="277"/>
        </pc:sldMkLst>
        <pc:spChg chg="mod">
          <ac:chgData name="Trinh Vo Quoc" userId="d2548041-7979-4d74-85ca-89c03a80ed8e" providerId="ADAL" clId="{27924D2C-5D21-444A-BCF3-7A8D9F8387CF}" dt="2023-08-29T06:03:08.265" v="7" actId="20577"/>
          <ac:spMkLst>
            <pc:docMk/>
            <pc:sldMk cId="3180411835" sldId="277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27924D2C-5D21-444A-BCF3-7A8D9F8387CF}" dt="2023-08-29T06:03:16.322" v="8" actId="20577"/>
        <pc:sldMkLst>
          <pc:docMk/>
          <pc:sldMk cId="2280433410" sldId="278"/>
        </pc:sldMkLst>
        <pc:spChg chg="mod">
          <ac:chgData name="Trinh Vo Quoc" userId="d2548041-7979-4d74-85ca-89c03a80ed8e" providerId="ADAL" clId="{27924D2C-5D21-444A-BCF3-7A8D9F8387CF}" dt="2023-08-29T06:03:16.322" v="8" actId="20577"/>
          <ac:spMkLst>
            <pc:docMk/>
            <pc:sldMk cId="2280433410" sldId="278"/>
            <ac:spMk id="5" creationId="{00000000-0000-0000-0000-000000000000}"/>
          </ac:spMkLst>
        </pc:spChg>
      </pc:sldChg>
      <pc:sldChg chg="modSp mod">
        <pc:chgData name="Trinh Vo Quoc" userId="d2548041-7979-4d74-85ca-89c03a80ed8e" providerId="ADAL" clId="{27924D2C-5D21-444A-BCF3-7A8D9F8387CF}" dt="2023-08-29T06:03:32.764" v="12" actId="20577"/>
        <pc:sldMkLst>
          <pc:docMk/>
          <pc:sldMk cId="4042649431" sldId="279"/>
        </pc:sldMkLst>
        <pc:spChg chg="mod">
          <ac:chgData name="Trinh Vo Quoc" userId="d2548041-7979-4d74-85ca-89c03a80ed8e" providerId="ADAL" clId="{27924D2C-5D21-444A-BCF3-7A8D9F8387CF}" dt="2023-08-29T06:03:32.764" v="12" actId="20577"/>
          <ac:spMkLst>
            <pc:docMk/>
            <pc:sldMk cId="4042649431" sldId="279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27924D2C-5D21-444A-BCF3-7A8D9F8387CF}" dt="2023-08-29T06:03:49.825" v="13" actId="20577"/>
        <pc:sldMkLst>
          <pc:docMk/>
          <pc:sldMk cId="180264650" sldId="284"/>
        </pc:sldMkLst>
        <pc:spChg chg="mod">
          <ac:chgData name="Trinh Vo Quoc" userId="d2548041-7979-4d74-85ca-89c03a80ed8e" providerId="ADAL" clId="{27924D2C-5D21-444A-BCF3-7A8D9F8387CF}" dt="2023-08-29T06:03:49.825" v="13" actId="20577"/>
          <ac:spMkLst>
            <pc:docMk/>
            <pc:sldMk cId="180264650" sldId="284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27924D2C-5D21-444A-BCF3-7A8D9F8387CF}" dt="2023-08-29T06:04:13.975" v="18" actId="20577"/>
        <pc:sldMkLst>
          <pc:docMk/>
          <pc:sldMk cId="228839278" sldId="288"/>
        </pc:sldMkLst>
        <pc:spChg chg="mod">
          <ac:chgData name="Trinh Vo Quoc" userId="d2548041-7979-4d74-85ca-89c03a80ed8e" providerId="ADAL" clId="{27924D2C-5D21-444A-BCF3-7A8D9F8387CF}" dt="2023-08-29T06:04:13.975" v="18" actId="20577"/>
          <ac:spMkLst>
            <pc:docMk/>
            <pc:sldMk cId="228839278" sldId="288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27924D2C-5D21-444A-BCF3-7A8D9F8387CF}" dt="2023-08-29T06:04:19.520" v="19" actId="20577"/>
        <pc:sldMkLst>
          <pc:docMk/>
          <pc:sldMk cId="147152424" sldId="289"/>
        </pc:sldMkLst>
        <pc:spChg chg="mod">
          <ac:chgData name="Trinh Vo Quoc" userId="d2548041-7979-4d74-85ca-89c03a80ed8e" providerId="ADAL" clId="{27924D2C-5D21-444A-BCF3-7A8D9F8387CF}" dt="2023-08-29T06:04:19.520" v="19" actId="20577"/>
          <ac:spMkLst>
            <pc:docMk/>
            <pc:sldMk cId="147152424" sldId="289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27924D2C-5D21-444A-BCF3-7A8D9F8387CF}" dt="2023-08-29T06:04:45.632" v="23" actId="20577"/>
        <pc:sldMkLst>
          <pc:docMk/>
          <pc:sldMk cId="1433487918" sldId="297"/>
        </pc:sldMkLst>
        <pc:spChg chg="mod">
          <ac:chgData name="Trinh Vo Quoc" userId="d2548041-7979-4d74-85ca-89c03a80ed8e" providerId="ADAL" clId="{27924D2C-5D21-444A-BCF3-7A8D9F8387CF}" dt="2023-08-29T06:04:45.632" v="23" actId="20577"/>
          <ac:spMkLst>
            <pc:docMk/>
            <pc:sldMk cId="1433487918" sldId="297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27924D2C-5D21-444A-BCF3-7A8D9F8387CF}" dt="2023-08-29T06:04:51.565" v="24" actId="20577"/>
        <pc:sldMkLst>
          <pc:docMk/>
          <pc:sldMk cId="2031714177" sldId="298"/>
        </pc:sldMkLst>
        <pc:spChg chg="mod">
          <ac:chgData name="Trinh Vo Quoc" userId="d2548041-7979-4d74-85ca-89c03a80ed8e" providerId="ADAL" clId="{27924D2C-5D21-444A-BCF3-7A8D9F8387CF}" dt="2023-08-29T06:04:51.565" v="24" actId="20577"/>
          <ac:spMkLst>
            <pc:docMk/>
            <pc:sldMk cId="2031714177" sldId="29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3785C-B34C-436C-9E7E-89E1D639A267}" type="datetimeFigureOut">
              <a:rPr lang="en-US" smtClean="0"/>
              <a:t>30-Aug-23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33E13-C924-41F5-90D5-9059EADD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5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modern search engine indexes are based on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inverted indexes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3E13-C924-41F5-90D5-9059EADDCB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06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Tis information is most interesting when we look at intersections with other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posting lists. Using an intersection with the list for “tropical”, we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phrase “tropical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occurs.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3E13-C924-41F5-90D5-9059EADDCB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00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increases ﬂexibility because computationally expensive scoring becomes possible,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much of the hard work of scoring documents is moved into the index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ﬂexibility is lost, since we can no longer change the scoring mechanism once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index is built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3E13-C924-41F5-90D5-9059EADDCB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2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3E13-C924-41F5-90D5-9059EADDCB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processor must decompress the data in order to use it</a:t>
            </a:r>
            <a:r>
              <a:rPr lang="en-US" dirty="0"/>
              <a:t> :</a:t>
            </a:r>
            <a:r>
              <a:rPr lang="en-US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reduces space and is easy to decompress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compression is a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useful performance technique only when the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&gt; 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when the processor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process inverted list data faster than the memory system can supply it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3E13-C924-41F5-90D5-9059EADDCB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8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merging is a reasonable update strategy when index updates come in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batches, perhaps many thousands of documents at a time.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merging solves the problem of how to handle new documents: just put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 in a new index.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3E13-C924-41F5-90D5-9059EADDCB1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D991-6473-2E4C-9156-6F320CDD7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1EB10-DCF0-EA49-8205-3EAD3EAC0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7284-E73A-E24A-947C-93DD2D33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41E3-D212-BB4B-95AE-66A59DB1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F746-EBFF-704B-8D3A-2493E461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8016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9F35-424F-F843-B7F4-33087900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4112F-4E30-D54F-A201-A6788741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C737-4748-0841-BA71-8C3A0C96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E8CB-5463-7E40-B1E7-19C89E65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E329-07E4-3447-98F7-4BE421EA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775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42AD3-1478-8042-B275-D83AD7692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98E5-A394-464C-BB1D-801E9AC0C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ADDD-034C-134E-B556-C60AB405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67BC-F2D5-1242-8DE2-C1AA06F2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F5A1-49AF-0B45-B093-239A3739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15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7E0F-3E42-0F4A-9C5F-F99538A0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A88E-8B78-774E-BC87-153A3B57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792D-C879-A740-BA8E-60BD0110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1628-7821-5149-B629-5B2B21F6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A791-1EB5-744A-BF42-7391746A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79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DF8F-A30B-C04D-8548-DC0B5EDA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9C27B-39C5-EB4F-AA65-B24A7C4E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2281-76F7-C441-9FF6-E5612835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052AD-7C1B-9044-B7A1-11938ED6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D988-856D-1D49-85A7-89623DE3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080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BE00-8E3B-2C41-AF98-B95AF652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22FE-E12B-C048-997B-E957097BF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9A794-CE21-BB40-B78A-5B47610C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CA65-09FC-1147-8E9C-5420DDB1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1C759-0990-F745-803F-FC5020A5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872DC-DF54-EA44-A212-ED4A7ACF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32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D412-B364-854E-A90C-AF31FE98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A56A-7EF7-2347-9928-F471D2DB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72823-DD35-DB4B-A07C-99EAE0772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FA26-6C88-0546-A9CB-226095F64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D7141-7CB9-7445-969E-AF9294898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4DBF6-E634-8344-916E-3EE873B5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61B1C-CBAE-CD4F-A336-AEBCF964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A2542-F613-774F-B1F5-B5EF66F0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132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A1E4-5504-6E4D-A507-73E6FA2C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1BAE0-22FD-A54B-A0F8-727083E6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8E9B4-A518-104E-B5DA-79C180FF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46CAD-4545-A447-B805-D42A5AF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3419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C86F5-376F-7244-B023-DCB5D012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DC9B1-20DD-964C-8A63-78DE5088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FC64-7FF3-C54B-AB4D-BAA223E6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607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C57F-801B-A847-BF10-698E3322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D417-1009-B841-BD62-36E6353F3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03C1B-3F32-4640-9287-CAB8052A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13F87-EC6D-AF43-83A9-2287794A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2B4-7290-454C-AAEC-6E3A9C8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84636-1774-B744-A97B-BE80AD96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632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03C9-67C2-8E4B-BC45-16E6DB17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31608-74A3-624E-856E-52824E10A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E72D-5283-CA44-87A1-A5171755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ACFA0-434A-F043-8236-C2EC822A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D5B08-1C1B-1546-B05C-C4157E7C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9201B-E41F-1D4D-BD53-178D3C42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258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D8A0B-D780-E443-8944-500093B7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1B6DD-6E0B-364A-AF4F-FE31C0E3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2EE1-E80E-AB4C-A385-DF7A26849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0988-8033-ED48-B333-96C8FC563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963D-F7D9-764A-B5D7-59B735161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C7D7585-C682-6126-5789-94B68953A9A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15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1.png"/><Relationship Id="rId2" Type="http://schemas.openxmlformats.org/officeDocument/2006/relationships/tags" Target="../tags/tag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19.png"/><Relationship Id="rId10" Type="http://schemas.openxmlformats.org/officeDocument/2006/relationships/tags" Target="../tags/tag13.xml"/><Relationship Id="rId19" Type="http://schemas.openxmlformats.org/officeDocument/2006/relationships/image" Target="../media/image23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7E86-17AF-C844-A7E4-195315097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</a:t>
            </a:r>
            <a:br>
              <a:rPr lang="en-US" dirty="0"/>
            </a:br>
            <a:r>
              <a:rPr lang="en-US" dirty="0"/>
              <a:t>Ranking with Indexes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73FE8-C94E-9245-AEE6-7D3786EBD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SEG301m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132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149" y="2382991"/>
            <a:ext cx="5983851" cy="3503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Inverted Indexes: 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76700" cy="4351338"/>
          </a:xfrm>
        </p:spPr>
        <p:txBody>
          <a:bodyPr/>
          <a:lstStyle/>
          <a:p>
            <a:r>
              <a:rPr lang="en-US" dirty="0"/>
              <a:t>An inverted index, with word positions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05" y="3107854"/>
            <a:ext cx="5815495" cy="267111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4509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Inverted Indexes: 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Aligning posting lists for “tropical” and “fish” to find the phrase “tropical fish”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40" y="3058187"/>
            <a:ext cx="926911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3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Inverted Indexes: fields and extents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every email contains sender information and a subject line. All of these are instances of what we will call </a:t>
            </a:r>
            <a:r>
              <a:rPr lang="en-US" i="1" dirty="0"/>
              <a:t>document fields</a:t>
            </a:r>
            <a:r>
              <a:rPr lang="en-US" dirty="0"/>
              <a:t>, which are sections of documents that carry some kind of semantic meaning.</a:t>
            </a:r>
          </a:p>
          <a:p>
            <a:r>
              <a:rPr lang="en-US" dirty="0"/>
              <a:t>An </a:t>
            </a:r>
            <a:r>
              <a:rPr lang="en-US" i="1" dirty="0"/>
              <a:t>extent </a:t>
            </a:r>
            <a:r>
              <a:rPr lang="en-US" dirty="0"/>
              <a:t>is a contiguous region of a document</a:t>
            </a:r>
          </a:p>
          <a:p>
            <a:pPr lvl="1"/>
            <a:r>
              <a:rPr lang="en-US" dirty="0"/>
              <a:t>if the title of a book started on the fifth word and ended just before the ninth word we could encode that as (5,9)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1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Inverted Indexes: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should system store the value of the feature function? </a:t>
            </a:r>
          </a:p>
          <a:p>
            <a:pPr lvl="1"/>
            <a:r>
              <a:rPr lang="en-US" dirty="0"/>
              <a:t>It should store feature function values because it is too computationally intensive to compute during the query processing phase</a:t>
            </a:r>
          </a:p>
          <a:p>
            <a:r>
              <a:rPr lang="en-US" dirty="0"/>
              <a:t>Store the final value right in the inverted list</a:t>
            </a:r>
          </a:p>
          <a:p>
            <a:pPr lvl="1"/>
            <a:r>
              <a:rPr lang="en-US" dirty="0"/>
              <a:t>“fish” that has postings like [(1:3.6), (3:2.2)]: total feature value for “fish” in document 1 is 3.6, and in document 3 it is 2.2</a:t>
            </a:r>
          </a:p>
          <a:p>
            <a:r>
              <a:rPr lang="en-US" dirty="0"/>
              <a:t>How about the system’s flexibility?</a:t>
            </a:r>
          </a:p>
          <a:p>
            <a:pPr lvl="1"/>
            <a:r>
              <a:rPr lang="en-US" dirty="0"/>
              <a:t>Both increase and decrease</a:t>
            </a:r>
          </a:p>
        </p:txBody>
      </p:sp>
    </p:spTree>
    <p:extLst>
      <p:ext uri="{BB962C8B-B14F-4D97-AF65-F5344CB8AC3E}">
        <p14:creationId xmlns:p14="http://schemas.microsoft.com/office/powerpoint/2010/main" val="397390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Inverted Indexes: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a system need an ordering score?</a:t>
            </a:r>
          </a:p>
          <a:p>
            <a:pPr lvl="1"/>
            <a:r>
              <a:rPr lang="en-US" dirty="0"/>
              <a:t>the query processing engine can focus only on the top part of each inverted list</a:t>
            </a:r>
          </a:p>
        </p:txBody>
      </p:sp>
    </p:spTree>
    <p:extLst>
      <p:ext uri="{BB962C8B-B14F-4D97-AF65-F5344CB8AC3E}">
        <p14:creationId xmlns:p14="http://schemas.microsoft.com/office/powerpoint/2010/main" val="398827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Memory hierarchy?</a:t>
            </a:r>
            <a:r>
              <a:rPr lang="en-US" dirty="0"/>
              <a:t> </a:t>
            </a:r>
          </a:p>
          <a:p>
            <a:r>
              <a:rPr lang="en-US" dirty="0"/>
              <a:t>The inverted lists for a large collection are themselves very large </a:t>
            </a:r>
          </a:p>
          <a:p>
            <a:pPr lvl="1"/>
            <a:r>
              <a:rPr lang="en-US" dirty="0"/>
              <a:t>Compression allows the same inverted list data to be stored in less space </a:t>
            </a:r>
          </a:p>
          <a:p>
            <a:pPr lvl="1"/>
            <a:r>
              <a:rPr lang="en-US" dirty="0"/>
              <a:t>Any disadvantage of compression?</a:t>
            </a:r>
          </a:p>
          <a:p>
            <a:r>
              <a:rPr lang="en-US" dirty="0"/>
              <a:t>processor can process </a:t>
            </a:r>
            <a:r>
              <a:rPr lang="en-US" i="1" dirty="0"/>
              <a:t>p </a:t>
            </a:r>
            <a:r>
              <a:rPr lang="en-US" dirty="0"/>
              <a:t>inverted list postings per second, a memory system that can supply the processor with </a:t>
            </a:r>
            <a:r>
              <a:rPr lang="en-US" i="1" dirty="0"/>
              <a:t>m </a:t>
            </a:r>
            <a:r>
              <a:rPr lang="en-US" dirty="0"/>
              <a:t>postings each second</a:t>
            </a:r>
          </a:p>
          <a:p>
            <a:pPr lvl="1"/>
            <a:r>
              <a:rPr lang="en-US" dirty="0"/>
              <a:t>The number of postings processed each second is then min(</a:t>
            </a:r>
            <a:r>
              <a:rPr lang="en-US" i="1" dirty="0"/>
              <a:t>m, 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happens if </a:t>
            </a:r>
            <a:r>
              <a:rPr lang="en-US" i="1" dirty="0"/>
              <a:t>p &gt; m</a:t>
            </a:r>
            <a:r>
              <a:rPr lang="en-US" dirty="0"/>
              <a:t> or </a:t>
            </a:r>
            <a:r>
              <a:rPr lang="en-US" i="1" dirty="0"/>
              <a:t>p &lt; m?</a:t>
            </a:r>
          </a:p>
        </p:txBody>
      </p:sp>
    </p:spTree>
    <p:extLst>
      <p:ext uri="{BB962C8B-B14F-4D97-AF65-F5344CB8AC3E}">
        <p14:creationId xmlns:p14="http://schemas.microsoft.com/office/powerpoint/2010/main" val="421500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compression ratio </a:t>
            </a:r>
            <a:r>
              <a:rPr lang="en-US" i="1" dirty="0"/>
              <a:t>r </a:t>
            </a:r>
            <a:r>
              <a:rPr lang="en-US" dirty="0"/>
              <a:t>(processor read </a:t>
            </a:r>
            <a:r>
              <a:rPr lang="en-US" i="1" dirty="0" err="1"/>
              <a:t>mr</a:t>
            </a:r>
            <a:r>
              <a:rPr lang="en-US" i="1" dirty="0"/>
              <a:t> </a:t>
            </a:r>
            <a:r>
              <a:rPr lang="en-US" dirty="0"/>
              <a:t>postings each second), decompress factor </a:t>
            </a:r>
            <a:r>
              <a:rPr lang="en-US" i="1" dirty="0"/>
              <a:t>d </a:t>
            </a:r>
            <a:r>
              <a:rPr lang="en-US" dirty="0"/>
              <a:t>(processor process </a:t>
            </a:r>
            <a:r>
              <a:rPr lang="en-US" i="1" dirty="0" err="1"/>
              <a:t>dp</a:t>
            </a:r>
            <a:r>
              <a:rPr lang="en-US" i="1" dirty="0"/>
              <a:t> </a:t>
            </a:r>
            <a:r>
              <a:rPr lang="en-US" dirty="0"/>
              <a:t>postings each second)</a:t>
            </a:r>
          </a:p>
          <a:p>
            <a:pPr lvl="1"/>
            <a:r>
              <a:rPr lang="en-US" dirty="0"/>
              <a:t>Process min(</a:t>
            </a:r>
            <a:r>
              <a:rPr lang="en-US" i="1" dirty="0" err="1"/>
              <a:t>mr</a:t>
            </a:r>
            <a:r>
              <a:rPr lang="en-US" i="1" dirty="0"/>
              <a:t>, </a:t>
            </a:r>
            <a:r>
              <a:rPr lang="en-US" i="1" dirty="0" err="1"/>
              <a:t>dp</a:t>
            </a:r>
            <a:r>
              <a:rPr lang="en-US" dirty="0"/>
              <a:t>) postings each second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1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Compression: Entropy and  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sequence: 0</a:t>
            </a:r>
            <a:r>
              <a:rPr lang="en-US" i="1" dirty="0"/>
              <a:t>, </a:t>
            </a:r>
            <a:r>
              <a:rPr lang="en-US" dirty="0"/>
              <a:t>1</a:t>
            </a:r>
            <a:r>
              <a:rPr lang="en-US" i="1" dirty="0"/>
              <a:t>, </a:t>
            </a:r>
            <a:r>
              <a:rPr lang="en-US" dirty="0"/>
              <a:t>0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/>
              <a:t>, </a:t>
            </a:r>
            <a:r>
              <a:rPr lang="en-US" dirty="0"/>
              <a:t>0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0</a:t>
            </a:r>
          </a:p>
          <a:p>
            <a:r>
              <a:rPr lang="en-US" dirty="0"/>
              <a:t>Encoded by binary digits: 00 01 00 10 00 11 00</a:t>
            </a:r>
          </a:p>
          <a:p>
            <a:r>
              <a:rPr lang="en-US" dirty="0"/>
              <a:t>Encoding 0 using just a single 0 bit: 0 01 0 10 0 11 0</a:t>
            </a:r>
          </a:p>
          <a:p>
            <a:pPr lvl="1"/>
            <a:r>
              <a:rPr lang="en-US" dirty="0"/>
              <a:t>What’s wrong?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6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Compression: Entropy and  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i="1" dirty="0"/>
              <a:t>prefix codes </a:t>
            </a:r>
            <a:r>
              <a:rPr lang="en-US" dirty="0"/>
              <a:t>and </a:t>
            </a:r>
            <a:r>
              <a:rPr lang="en-US" i="1" dirty="0"/>
              <a:t>prefix-fee codes</a:t>
            </a:r>
            <a:r>
              <a:rPr lang="en-US" dirty="0"/>
              <a:t> to avoid ambiguity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result: 0 101 0 111 0 110 0 (13 bits)</a:t>
            </a:r>
          </a:p>
          <a:p>
            <a:r>
              <a:rPr lang="en-US" i="1" dirty="0"/>
              <a:t>Entropy </a:t>
            </a:r>
            <a:r>
              <a:rPr lang="en-US" dirty="0"/>
              <a:t>measures the predictability of the input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892" y="2504942"/>
            <a:ext cx="1848108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43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Compression: Delta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sequence: 1</a:t>
            </a:r>
            <a:r>
              <a:rPr lang="en-US" i="1" dirty="0"/>
              <a:t>, </a:t>
            </a:r>
            <a:r>
              <a:rPr lang="en-US" dirty="0"/>
              <a:t>5</a:t>
            </a:r>
            <a:r>
              <a:rPr lang="en-US" i="1" dirty="0"/>
              <a:t>, </a:t>
            </a:r>
            <a:r>
              <a:rPr lang="en-US" dirty="0"/>
              <a:t>9</a:t>
            </a:r>
            <a:r>
              <a:rPr lang="en-US" i="1" dirty="0"/>
              <a:t>, </a:t>
            </a:r>
            <a:r>
              <a:rPr lang="en-US" dirty="0"/>
              <a:t>18</a:t>
            </a:r>
            <a:r>
              <a:rPr lang="en-US" i="1" dirty="0"/>
              <a:t>, </a:t>
            </a:r>
            <a:r>
              <a:rPr lang="en-US" dirty="0"/>
              <a:t>23</a:t>
            </a:r>
            <a:r>
              <a:rPr lang="en-US" i="1" dirty="0"/>
              <a:t>, </a:t>
            </a:r>
            <a:r>
              <a:rPr lang="en-US" dirty="0"/>
              <a:t>24</a:t>
            </a:r>
            <a:r>
              <a:rPr lang="en-US" i="1" dirty="0"/>
              <a:t>, </a:t>
            </a:r>
            <a:r>
              <a:rPr lang="en-US" dirty="0"/>
              <a:t>30</a:t>
            </a:r>
            <a:r>
              <a:rPr lang="en-US" i="1" dirty="0"/>
              <a:t>, </a:t>
            </a:r>
            <a:r>
              <a:rPr lang="en-US" dirty="0"/>
              <a:t>44</a:t>
            </a:r>
            <a:r>
              <a:rPr lang="en-US" i="1" dirty="0"/>
              <a:t>, </a:t>
            </a:r>
            <a:r>
              <a:rPr lang="en-US" dirty="0"/>
              <a:t>45</a:t>
            </a:r>
            <a:r>
              <a:rPr lang="en-US" i="1" dirty="0"/>
              <a:t>, </a:t>
            </a:r>
            <a:r>
              <a:rPr lang="en-US" dirty="0"/>
              <a:t>48</a:t>
            </a:r>
          </a:p>
          <a:p>
            <a:r>
              <a:rPr lang="en-US" dirty="0"/>
              <a:t>The encoding sequence: 1</a:t>
            </a:r>
            <a:r>
              <a:rPr lang="en-US" i="1" dirty="0"/>
              <a:t>, </a:t>
            </a:r>
            <a:r>
              <a:rPr lang="en-US" dirty="0"/>
              <a:t>4</a:t>
            </a:r>
            <a:r>
              <a:rPr lang="en-US" i="1" dirty="0"/>
              <a:t>, </a:t>
            </a:r>
            <a:r>
              <a:rPr lang="en-US" dirty="0"/>
              <a:t>4</a:t>
            </a:r>
            <a:r>
              <a:rPr lang="en-US" i="1" dirty="0"/>
              <a:t>, </a:t>
            </a:r>
            <a:r>
              <a:rPr lang="en-US" dirty="0"/>
              <a:t>9</a:t>
            </a:r>
            <a:r>
              <a:rPr lang="en-US" i="1" dirty="0"/>
              <a:t>, </a:t>
            </a:r>
            <a:r>
              <a:rPr lang="en-US" dirty="0"/>
              <a:t>5</a:t>
            </a:r>
            <a:r>
              <a:rPr lang="en-US" i="1" dirty="0"/>
              <a:t>, </a:t>
            </a:r>
            <a:r>
              <a:rPr lang="en-US" dirty="0"/>
              <a:t>1</a:t>
            </a:r>
            <a:r>
              <a:rPr lang="en-US" i="1" dirty="0"/>
              <a:t>, </a:t>
            </a:r>
            <a:r>
              <a:rPr lang="en-US" dirty="0"/>
              <a:t>6</a:t>
            </a:r>
            <a:r>
              <a:rPr lang="en-US" i="1" dirty="0"/>
              <a:t>, </a:t>
            </a:r>
            <a:r>
              <a:rPr lang="en-US" dirty="0"/>
              <a:t>14</a:t>
            </a:r>
            <a:r>
              <a:rPr lang="en-US" i="1" dirty="0"/>
              <a:t>, </a:t>
            </a:r>
            <a:r>
              <a:rPr lang="en-US" dirty="0"/>
              <a:t>1</a:t>
            </a:r>
            <a:r>
              <a:rPr lang="en-US" i="1" dirty="0"/>
              <a:t>, </a:t>
            </a:r>
            <a:r>
              <a:rPr lang="en-US" dirty="0"/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262481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rank a web, document</a:t>
            </a:r>
          </a:p>
          <a:p>
            <a:r>
              <a:rPr lang="en-US" smtClean="0"/>
              <a:t>How to index a web, document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9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Compression: Bit-Aligned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single symbol to encode numbers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14" y="2710476"/>
            <a:ext cx="212437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11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Compression: Byte-Aligned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encodings for v-byte (variable byte length)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22" y="3086766"/>
            <a:ext cx="3620005" cy="1829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1327" y="5511750"/>
            <a:ext cx="3695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" pitchFamily="2" charset="0"/>
              </a:rPr>
              <a:t>Space requirements for numbers encoded in v-byte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747" y="3086766"/>
            <a:ext cx="5963482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33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Compression: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compression schemes are developed every year.</a:t>
            </a:r>
          </a:p>
          <a:p>
            <a:r>
              <a:rPr lang="en-US" dirty="0"/>
              <a:t> Why are these new schemes necessary?</a:t>
            </a:r>
          </a:p>
          <a:p>
            <a:pPr lvl="1"/>
            <a:r>
              <a:rPr lang="en-US" dirty="0"/>
              <a:t>Compression algorithm is tightly coupled with the state of modern CPUs and memory systems</a:t>
            </a:r>
          </a:p>
          <a:p>
            <a:pPr lvl="1"/>
            <a:r>
              <a:rPr lang="en-US" dirty="0"/>
              <a:t>Now: are lower compression ratios attractive?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49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Compression: Skipping and Skip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the Boolean query “</a:t>
            </a:r>
            <a:r>
              <a:rPr lang="en-US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galago</a:t>
            </a:r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AND animal</a:t>
            </a:r>
            <a:r>
              <a:rPr lang="en-US" dirty="0"/>
              <a:t>”. </a:t>
            </a:r>
          </a:p>
          <a:p>
            <a:r>
              <a:rPr lang="en-US" dirty="0"/>
              <a:t>Let </a:t>
            </a:r>
            <a:r>
              <a:rPr lang="en-US" i="1" dirty="0"/>
              <a:t>                   </a:t>
            </a:r>
            <a:r>
              <a:rPr lang="en-US" dirty="0"/>
              <a:t>be the first document number in the inverted list for “</a:t>
            </a:r>
            <a:r>
              <a:rPr lang="en-US" dirty="0" err="1"/>
              <a:t>galago</a:t>
            </a:r>
            <a:r>
              <a:rPr lang="en-US" dirty="0"/>
              <a:t>.” and “animal.” respectively</a:t>
            </a:r>
          </a:p>
          <a:p>
            <a:r>
              <a:rPr lang="en-US" dirty="0"/>
              <a:t>While there are still documents in the lists for “</a:t>
            </a:r>
            <a:r>
              <a:rPr lang="en-US" dirty="0" err="1"/>
              <a:t>galago</a:t>
            </a:r>
            <a:r>
              <a:rPr lang="en-US" dirty="0"/>
              <a:t>” and “animal,” loop: 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              </a:t>
            </a:r>
            <a:r>
              <a:rPr lang="en-US" dirty="0"/>
              <a:t>, set </a:t>
            </a:r>
            <a:r>
              <a:rPr lang="en-US" i="1" dirty="0"/>
              <a:t>      </a:t>
            </a:r>
            <a:r>
              <a:rPr lang="en-US" dirty="0"/>
              <a:t>to the next document number in the “</a:t>
            </a:r>
            <a:r>
              <a:rPr lang="en-US" dirty="0" err="1"/>
              <a:t>galago</a:t>
            </a:r>
            <a:r>
              <a:rPr lang="en-US" dirty="0"/>
              <a:t>” list 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              </a:t>
            </a:r>
            <a:r>
              <a:rPr lang="en-US" dirty="0"/>
              <a:t>, set </a:t>
            </a:r>
            <a:r>
              <a:rPr lang="en-US" i="1" dirty="0"/>
              <a:t>      </a:t>
            </a:r>
            <a:r>
              <a:rPr lang="en-US" dirty="0"/>
              <a:t>to the next document number in the “animal” list.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              </a:t>
            </a:r>
            <a:r>
              <a:rPr lang="en-US" dirty="0"/>
              <a:t>, the document </a:t>
            </a:r>
            <a:r>
              <a:rPr lang="en-US" i="1" dirty="0"/>
              <a:t>     </a:t>
            </a:r>
            <a:r>
              <a:rPr lang="en-US" dirty="0"/>
              <a:t>contains both “</a:t>
            </a:r>
            <a:r>
              <a:rPr lang="en-US" dirty="0" err="1"/>
              <a:t>galago</a:t>
            </a:r>
            <a:r>
              <a:rPr lang="en-US" dirty="0"/>
              <a:t>” and “animal”. Move    both      and </a:t>
            </a:r>
            <a:r>
              <a:rPr lang="en-US" i="1" dirty="0"/>
              <a:t>    </a:t>
            </a:r>
            <a:r>
              <a:rPr lang="en-US" dirty="0"/>
              <a:t>to the next documents in the inverted lists for “</a:t>
            </a:r>
            <a:r>
              <a:rPr lang="en-US" dirty="0" err="1"/>
              <a:t>galago</a:t>
            </a:r>
            <a:r>
              <a:rPr lang="en-US" dirty="0"/>
              <a:t>” and “animal,” respectively</a:t>
            </a:r>
          </a:p>
          <a:p>
            <a:pPr marL="0" indent="0">
              <a:buNone/>
            </a:pPr>
            <a:r>
              <a:rPr lang="en-US" dirty="0"/>
              <a:t>Skip ahead </a:t>
            </a:r>
            <a:r>
              <a:rPr lang="en-US" i="1" dirty="0"/>
              <a:t>k</a:t>
            </a:r>
            <a:r>
              <a:rPr lang="en-US" dirty="0"/>
              <a:t> documents to a new document     . Repeat until              → narrow down to </a:t>
            </a:r>
            <a:r>
              <a:rPr lang="en-US" i="1" dirty="0"/>
              <a:t>k</a:t>
            </a:r>
            <a:r>
              <a:rPr lang="en-US" dirty="0"/>
              <a:t> documents</a:t>
            </a:r>
          </a:p>
        </p:txBody>
      </p:sp>
      <p:pic>
        <p:nvPicPr>
          <p:cNvPr id="4" name="Picture 3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g~\text{and}~d_a&#10;\end{equatio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71" y="2365066"/>
            <a:ext cx="1469867" cy="349867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g&lt;d_a&#10;\end{equatio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6" y="3913338"/>
            <a:ext cx="972800" cy="299886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g&#10;\end{equation*}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225" y="3913338"/>
            <a:ext cx="261486" cy="299886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a&lt;d_g&#10;\end{equation*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6" y="4251475"/>
            <a:ext cx="970971" cy="299886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a&#10;\end{equation*}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225" y="4257106"/>
            <a:ext cx="268800" cy="257829"/>
          </a:xfrm>
          <a:prstGeom prst="rect">
            <a:avLst/>
          </a:prstGeom>
        </p:spPr>
      </p:pic>
      <p:pic>
        <p:nvPicPr>
          <p:cNvPr id="15" name="Picture 14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g = d_a&#10;\end{equation*}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67" y="4589612"/>
            <a:ext cx="972800" cy="299886"/>
          </a:xfrm>
          <a:prstGeom prst="rect">
            <a:avLst/>
          </a:prstGeom>
        </p:spPr>
      </p:pic>
      <p:pic>
        <p:nvPicPr>
          <p:cNvPr id="16" name="Picture 15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a&#10;\end{equation*}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913" y="4610640"/>
            <a:ext cx="268800" cy="257829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g&#10;\end{equation*}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99" y="4927749"/>
            <a:ext cx="261486" cy="299886"/>
          </a:xfrm>
          <a:prstGeom prst="rect">
            <a:avLst/>
          </a:prstGeom>
        </p:spPr>
      </p:pic>
      <p:pic>
        <p:nvPicPr>
          <p:cNvPr id="18" name="Picture 17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a&#10;\end{equation*}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37" y="4909416"/>
            <a:ext cx="268800" cy="257829"/>
          </a:xfrm>
          <a:prstGeom prst="rect">
            <a:avLst/>
          </a:prstGeom>
        </p:spPr>
      </p:pic>
      <p:pic>
        <p:nvPicPr>
          <p:cNvPr id="21" name="Picture 20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s_a&#10;\end{equation*}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16" y="5711103"/>
            <a:ext cx="292267" cy="21120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s_a \ge d_g&#10;\end{equation*}&#10;&#10;&#10;\end{document}" title="IguanaTex Bitmap Display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96" y="5626937"/>
            <a:ext cx="1111467" cy="3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7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Auxiliary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Vocabulary and statistics</a:t>
            </a:r>
          </a:p>
          <a:p>
            <a:r>
              <a:rPr lang="en-US" dirty="0"/>
              <a:t>Documents, snippets, and external systems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88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Index construction: simple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19425" cy="4351338"/>
          </a:xfrm>
        </p:spPr>
        <p:txBody>
          <a:bodyPr/>
          <a:lstStyle/>
          <a:p>
            <a:r>
              <a:rPr lang="en-US" dirty="0"/>
              <a:t>Pseudocode for a simple indexer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67" y="1424422"/>
            <a:ext cx="8383170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41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Index construction: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index merging. The first and second indexes are merged together to produce the combined index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65" y="2847772"/>
            <a:ext cx="821169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70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Index construction: </a:t>
            </a:r>
            <a:br>
              <a:rPr lang="en-US" dirty="0"/>
            </a:br>
            <a:r>
              <a:rPr lang="en-US" dirty="0"/>
              <a:t>parallelism and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many inexpensive servers together and use distributed processing software to coordinate the activities of search engine</a:t>
            </a:r>
          </a:p>
          <a:p>
            <a:pPr lvl="1"/>
            <a:r>
              <a:rPr lang="en-US" dirty="0"/>
              <a:t>the amount of data to index in the largest systems is exploding</a:t>
            </a:r>
          </a:p>
          <a:p>
            <a:pPr lvl="1"/>
            <a:r>
              <a:rPr lang="en-US" dirty="0"/>
              <a:t>simple economics</a:t>
            </a:r>
          </a:p>
          <a:p>
            <a:r>
              <a:rPr lang="en-US" dirty="0"/>
              <a:t>RPC, CORBA, Java RMI, and SOAP have been developed to allow function calls across machine boundaries </a:t>
            </a:r>
          </a:p>
        </p:txBody>
      </p:sp>
    </p:spTree>
    <p:extLst>
      <p:ext uri="{BB962C8B-B14F-4D97-AF65-F5344CB8AC3E}">
        <p14:creationId xmlns:p14="http://schemas.microsoft.com/office/powerpoint/2010/main" val="180264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Index construction: </a:t>
            </a:r>
            <a:br>
              <a:rPr lang="en-US" dirty="0"/>
            </a:br>
            <a:r>
              <a:rPr lang="en-US" dirty="0"/>
              <a:t>parallelism and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placement: decides whether data processing is efficient </a:t>
            </a:r>
          </a:p>
          <a:p>
            <a:r>
              <a:rPr lang="en-US" dirty="0"/>
              <a:t>Example: Suppose you have a text file that contains data about credit card transactions. Each line of the file contains a credit card number and an amount of money. How might you determine the number of unique credit card numbers in the file?</a:t>
            </a:r>
          </a:p>
          <a:p>
            <a:pPr lvl="1"/>
            <a:r>
              <a:rPr lang="en-US" dirty="0"/>
              <a:t>Many files in one computer?</a:t>
            </a:r>
          </a:p>
          <a:p>
            <a:pPr lvl="1"/>
            <a:r>
              <a:rPr lang="en-US" dirty="0"/>
              <a:t>Many files in many computers?</a:t>
            </a:r>
          </a:p>
          <a:p>
            <a:pPr lvl="1"/>
            <a:r>
              <a:rPr lang="en-US" dirty="0"/>
              <a:t>Easiest way?</a:t>
            </a:r>
          </a:p>
        </p:txBody>
      </p:sp>
    </p:spTree>
    <p:extLst>
      <p:ext uri="{BB962C8B-B14F-4D97-AF65-F5344CB8AC3E}">
        <p14:creationId xmlns:p14="http://schemas.microsoft.com/office/powerpoint/2010/main" val="2454696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Index construction: </a:t>
            </a:r>
            <a:br>
              <a:rPr lang="en-US" dirty="0"/>
            </a:br>
            <a:r>
              <a:rPr lang="en-US" dirty="0"/>
              <a:t>parallelism and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205413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MapReduce</a:t>
            </a:r>
            <a:r>
              <a:rPr lang="en-US" dirty="0"/>
              <a:t> library automatically launches many Mapper and Reducer tasks on a cluster of machines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435" y="1647900"/>
            <a:ext cx="5772956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0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5.1 Abstract model of raking</a:t>
            </a:r>
          </a:p>
          <a:p>
            <a:pPr marL="0" indent="0">
              <a:buNone/>
            </a:pPr>
            <a:r>
              <a:rPr lang="en-US" dirty="0"/>
              <a:t>5.2 Inverted Indexes</a:t>
            </a:r>
          </a:p>
          <a:p>
            <a:pPr marL="0" indent="0">
              <a:buNone/>
            </a:pPr>
            <a:r>
              <a:rPr lang="en-US" dirty="0"/>
              <a:t>5.3 Compression</a:t>
            </a:r>
          </a:p>
          <a:p>
            <a:pPr marL="0" indent="0">
              <a:buNone/>
            </a:pPr>
            <a:r>
              <a:rPr lang="en-US" dirty="0"/>
              <a:t>5.4 </a:t>
            </a:r>
            <a:r>
              <a:rPr lang="en-US" dirty="0" err="1"/>
              <a:t>Axuiliary</a:t>
            </a:r>
            <a:r>
              <a:rPr lang="en-US" dirty="0"/>
              <a:t> structures</a:t>
            </a:r>
          </a:p>
          <a:p>
            <a:pPr marL="0" indent="0">
              <a:buNone/>
            </a:pPr>
            <a:r>
              <a:rPr lang="en-US" dirty="0"/>
              <a:t>5.5 Index construction</a:t>
            </a:r>
          </a:p>
          <a:p>
            <a:pPr marL="0" indent="0">
              <a:buNone/>
            </a:pPr>
            <a:r>
              <a:rPr lang="en-US" dirty="0"/>
              <a:t>5.6 Query processing</a:t>
            </a:r>
          </a:p>
        </p:txBody>
      </p:sp>
    </p:spTree>
    <p:extLst>
      <p:ext uri="{BB962C8B-B14F-4D97-AF65-F5344CB8AC3E}">
        <p14:creationId xmlns:p14="http://schemas.microsoft.com/office/powerpoint/2010/main" val="3161323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Index construction: </a:t>
            </a:r>
            <a:br>
              <a:rPr lang="en-US" dirty="0"/>
            </a:br>
            <a:r>
              <a:rPr lang="en-US" dirty="0"/>
              <a:t>parallelism and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Mapper and Reducer tasks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85" y="2823984"/>
            <a:ext cx="3991532" cy="2553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056" y="2823984"/>
            <a:ext cx="479174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50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Index construction: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interesting document collections are constantly changing</a:t>
            </a:r>
          </a:p>
          <a:p>
            <a:pPr lvl="1"/>
            <a:r>
              <a:rPr lang="en-US" dirty="0"/>
              <a:t>Collections tend to get bigger over time</a:t>
            </a:r>
          </a:p>
          <a:p>
            <a:pPr lvl="1"/>
            <a:r>
              <a:rPr lang="en-US" dirty="0"/>
              <a:t>The contents of documents can change over time</a:t>
            </a:r>
          </a:p>
          <a:p>
            <a:r>
              <a:rPr lang="en-US" dirty="0"/>
              <a:t>Two techniques to solve the problem of update</a:t>
            </a:r>
          </a:p>
          <a:p>
            <a:pPr lvl="1"/>
            <a:r>
              <a:rPr lang="en-US" dirty="0"/>
              <a:t>Index merging </a:t>
            </a:r>
          </a:p>
          <a:p>
            <a:pPr lvl="1"/>
            <a:r>
              <a:rPr lang="en-US" dirty="0"/>
              <a:t>Result merging </a:t>
            </a:r>
          </a:p>
        </p:txBody>
      </p:sp>
    </p:spTree>
    <p:extLst>
      <p:ext uri="{BB962C8B-B14F-4D97-AF65-F5344CB8AC3E}">
        <p14:creationId xmlns:p14="http://schemas.microsoft.com/office/powerpoint/2010/main" val="228839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 Query Processing: </a:t>
            </a:r>
            <a:br>
              <a:rPr lang="en-US" dirty="0"/>
            </a:br>
            <a:r>
              <a:rPr lang="en-US" dirty="0"/>
              <a:t>Document-at-a-time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simplest way, at least conceptually, to perform retrieval with an inverted file.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Document-at-a-time query evaluation. The numbers (</a:t>
            </a:r>
            <a:r>
              <a:rPr lang="en-US" i="1" dirty="0" err="1"/>
              <a:t>x</a:t>
            </a:r>
            <a:r>
              <a:rPr lang="en-US" dirty="0" err="1"/>
              <a:t>:</a:t>
            </a:r>
            <a:r>
              <a:rPr lang="en-US" i="1" dirty="0" err="1"/>
              <a:t>y</a:t>
            </a:r>
            <a:r>
              <a:rPr lang="en-US" dirty="0"/>
              <a:t>) represent a document number (</a:t>
            </a:r>
            <a:r>
              <a:rPr lang="en-US" i="1" dirty="0"/>
              <a:t>x</a:t>
            </a:r>
            <a:r>
              <a:rPr lang="en-US" dirty="0"/>
              <a:t>) and a word count (</a:t>
            </a:r>
            <a:r>
              <a:rPr lang="en-US" i="1" dirty="0"/>
              <a:t>y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33" y="2633148"/>
            <a:ext cx="5249008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2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 Query Processing: </a:t>
            </a:r>
            <a:br>
              <a:rPr lang="en-US" dirty="0"/>
            </a:br>
            <a:r>
              <a:rPr lang="en-US" dirty="0"/>
              <a:t>Document-at-a-time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05275" cy="4351338"/>
          </a:xfrm>
        </p:spPr>
        <p:txBody>
          <a:bodyPr/>
          <a:lstStyle/>
          <a:p>
            <a:r>
              <a:rPr lang="en-US" dirty="0"/>
              <a:t>A simple document-at-a-time retrieval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5" y="1570548"/>
            <a:ext cx="7248525" cy="528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1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 Query Processing: </a:t>
            </a:r>
            <a:br>
              <a:rPr lang="en-US" dirty="0"/>
            </a:br>
            <a:r>
              <a:rPr lang="en-US" dirty="0"/>
              <a:t>Term-at-a-time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Term-at-a-time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24475"/>
            <a:ext cx="4877481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78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 Query Processing: </a:t>
            </a:r>
            <a:br>
              <a:rPr lang="en-US" dirty="0"/>
            </a:br>
            <a:r>
              <a:rPr lang="en-US" dirty="0"/>
              <a:t>Term-at-a-time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90988" cy="4351338"/>
          </a:xfrm>
        </p:spPr>
        <p:txBody>
          <a:bodyPr/>
          <a:lstStyle/>
          <a:p>
            <a:r>
              <a:rPr lang="en-US" dirty="0"/>
              <a:t>A simple term-at-a-time retrieval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988" y="1587381"/>
            <a:ext cx="6577012" cy="527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48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 Query Processing: </a:t>
            </a:r>
            <a:br>
              <a:rPr lang="en-US" dirty="0"/>
            </a:br>
            <a:r>
              <a:rPr lang="en-US" dirty="0"/>
              <a:t>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skipping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Skip pointers in an inverted list. The gray boxes show skip pointers, which point into the white boxes, which are inverted list postings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2781209"/>
            <a:ext cx="782111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24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 Query Processing: </a:t>
            </a:r>
            <a:br>
              <a:rPr lang="en-US" dirty="0"/>
            </a:br>
            <a:r>
              <a:rPr lang="en-US" dirty="0"/>
              <a:t>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Conjunctive processing</a:t>
            </a:r>
          </a:p>
          <a:p>
            <a:pPr lvl="1"/>
            <a:r>
              <a:rPr lang="en-US" dirty="0"/>
              <a:t>Conjunctive processing works best when one of the query terms is rare</a:t>
            </a:r>
          </a:p>
          <a:p>
            <a:pPr lvl="1"/>
            <a:r>
              <a:rPr lang="en-US" dirty="0"/>
              <a:t>Conjunctive processing can be employed with both term-at-a-time and document-at-a-time systems</a:t>
            </a:r>
          </a:p>
        </p:txBody>
      </p:sp>
    </p:spTree>
    <p:extLst>
      <p:ext uri="{BB962C8B-B14F-4D97-AF65-F5344CB8AC3E}">
        <p14:creationId xmlns:p14="http://schemas.microsoft.com/office/powerpoint/2010/main" val="3702618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 Query Processing: </a:t>
            </a:r>
            <a:br>
              <a:rPr lang="en-US" dirty="0"/>
            </a:br>
            <a:r>
              <a:rPr lang="en-US" dirty="0"/>
              <a:t>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 methods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is the number of results requested by the user: usually from 10 to 20</a:t>
            </a:r>
          </a:p>
        </p:txBody>
      </p:sp>
    </p:spTree>
    <p:extLst>
      <p:ext uri="{BB962C8B-B14F-4D97-AF65-F5344CB8AC3E}">
        <p14:creationId xmlns:p14="http://schemas.microsoft.com/office/powerpoint/2010/main" val="529977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 Query Processing: Structured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tree for the structured query #combine(#od:1(tropical fish)</a:t>
            </a:r>
            <a:br>
              <a:rPr lang="en-US" dirty="0"/>
            </a:br>
            <a:r>
              <a:rPr lang="en-US" dirty="0"/>
              <a:t>#od:1(aquarium fish) fish)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3034843"/>
            <a:ext cx="8192643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4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Abstract model of raking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components of the abstract model of ranking: documents, features, queries, the retrieval function, and document scores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23" y="3147638"/>
            <a:ext cx="902143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21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 Query Processing: Distributed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distribution</a:t>
            </a:r>
          </a:p>
          <a:p>
            <a:pPr lvl="1"/>
            <a:r>
              <a:rPr lang="en-US" dirty="0"/>
              <a:t>Each index server acts as a search engine for a small fraction of the total document collection</a:t>
            </a:r>
          </a:p>
          <a:p>
            <a:r>
              <a:rPr lang="en-US" dirty="0"/>
              <a:t>Term distribution</a:t>
            </a:r>
          </a:p>
          <a:p>
            <a:pPr lvl="1"/>
            <a:r>
              <a:rPr lang="en-US" dirty="0"/>
              <a:t>A single index is built for the whole cluster of machines. Each inverted list in that index is then assigned to one index server.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87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 Query Processing: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Broadly speaking, caching means storing something you might want to use later </a:t>
            </a:r>
          </a:p>
          <a:p>
            <a:r>
              <a:rPr lang="en-US" dirty="0"/>
              <a:t>Broadly speaking, caching means storing something you might want to use later </a:t>
            </a:r>
          </a:p>
          <a:p>
            <a:r>
              <a:rPr lang="en-US"/>
              <a:t>Processing </a:t>
            </a:r>
            <a:r>
              <a:rPr lang="en-US" dirty="0"/>
              <a:t>a query against a large corpus can be very computationally intensive → keep it around. </a:t>
            </a:r>
          </a:p>
        </p:txBody>
      </p:sp>
    </p:spTree>
    <p:extLst>
      <p:ext uri="{BB962C8B-B14F-4D97-AF65-F5344CB8AC3E}">
        <p14:creationId xmlns:p14="http://schemas.microsoft.com/office/powerpoint/2010/main" val="2031714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Given two documents:</a:t>
            </a:r>
          </a:p>
          <a:p>
            <a:pPr lvl="1"/>
            <a:r>
              <a:rPr lang="en-US" smtClean="0"/>
              <a:t>Document </a:t>
            </a:r>
            <a:r>
              <a:rPr lang="en-US"/>
              <a:t>1: Football is a family of team sports that involve, to varying degrees, kicking a ball to score a </a:t>
            </a:r>
            <a:r>
              <a:rPr lang="en-US"/>
              <a:t>goal</a:t>
            </a:r>
            <a:r>
              <a:rPr lang="en-US" smtClean="0"/>
              <a:t>.</a:t>
            </a:r>
          </a:p>
          <a:p>
            <a:pPr lvl="1"/>
            <a:r>
              <a:rPr lang="en-US"/>
              <a:t>Document 2: A football team is a group of players selected to play together in the various team sports known as </a:t>
            </a:r>
            <a:r>
              <a:rPr lang="en-US"/>
              <a:t>football</a:t>
            </a:r>
            <a:r>
              <a:rPr lang="en-US" smtClean="0"/>
              <a:t>.</a:t>
            </a:r>
          </a:p>
          <a:p>
            <a:r>
              <a:rPr lang="en-US" smtClean="0"/>
              <a:t>Implement the algorithm generating the inverted index, write an algorithm that locates all “sports” term.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14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Abstract model of </a:t>
            </a:r>
            <a:r>
              <a:rPr lang="en-US" smtClean="0"/>
              <a:t>raking</a:t>
            </a:r>
          </a:p>
          <a:p>
            <a:r>
              <a:rPr lang="en-US" smtClean="0"/>
              <a:t>Inverted indexed, compression</a:t>
            </a:r>
          </a:p>
          <a:p>
            <a:r>
              <a:rPr lang="en-US"/>
              <a:t>Query </a:t>
            </a:r>
            <a:r>
              <a:rPr lang="en-US" smtClean="0"/>
              <a:t>processing techniques and evaluation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Abstract model of raking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Ranking function can be expressed as</a:t>
            </a:r>
          </a:p>
          <a:p>
            <a:pPr marL="0" indent="0">
              <a:buNone/>
            </a:pPr>
            <a:r>
              <a:rPr lang="en-US" dirty="0"/>
              <a:t>where     is feature function extracting a number from the document, while     is feature function extracting a value from the query</a:t>
            </a:r>
          </a:p>
        </p:txBody>
      </p:sp>
      <p:pic>
        <p:nvPicPr>
          <p:cNvPr id="9" name="Picture 8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$&#10;R(Q,D) = \sum_i g_i(Q) f_i(D)&#10;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55" y="1888475"/>
            <a:ext cx="3974399" cy="375466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f_i&#10;\end{equatio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42" y="2440978"/>
            <a:ext cx="243200" cy="322133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g_i&#10;\end{equation*}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06" y="2908272"/>
            <a:ext cx="251734" cy="228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700" y="3256149"/>
            <a:ext cx="7230911" cy="34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9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005263" cy="4351338"/>
          </a:xfrm>
        </p:spPr>
        <p:txBody>
          <a:bodyPr/>
          <a:lstStyle/>
          <a:p>
            <a:r>
              <a:rPr lang="en-US" dirty="0"/>
              <a:t>Example: look for “adaptive filtering” </a:t>
            </a:r>
          </a:p>
          <a:p>
            <a:pPr marL="0" indent="0">
              <a:buNone/>
            </a:pPr>
            <a:r>
              <a:rPr lang="en-US" i="1" dirty="0"/>
              <a:t>→ </a:t>
            </a:r>
            <a:r>
              <a:rPr lang="en-US" dirty="0"/>
              <a:t>Go to “Index” and find the word starts with “a” </a:t>
            </a:r>
          </a:p>
          <a:p>
            <a:pPr marL="0" indent="0">
              <a:buNone/>
            </a:pPr>
            <a:r>
              <a:rPr lang="en-US" i="1" dirty="0"/>
              <a:t>→</a:t>
            </a:r>
            <a:r>
              <a:rPr lang="en-US" dirty="0"/>
              <a:t> See “adaptive filtering”</a:t>
            </a:r>
          </a:p>
          <a:p>
            <a:pPr marL="0" indent="0">
              <a:buNone/>
            </a:pPr>
            <a:r>
              <a:rPr lang="en-US" i="1" dirty="0"/>
              <a:t>→ </a:t>
            </a:r>
            <a:r>
              <a:rPr lang="en-US" dirty="0"/>
              <a:t>See the pages that contain that words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347517"/>
            <a:ext cx="7301495" cy="53533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89846" y="3186113"/>
            <a:ext cx="253604" cy="1057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43374" y="4024177"/>
            <a:ext cx="700088" cy="927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3330" y="4636754"/>
            <a:ext cx="2678908" cy="315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6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think of words being a part of documents </a:t>
            </a:r>
            <a:r>
              <a:rPr lang="en-US" i="1" dirty="0"/>
              <a:t>→ inverted → </a:t>
            </a:r>
            <a:r>
              <a:rPr lang="en-US" dirty="0"/>
              <a:t>documents are associated with words</a:t>
            </a:r>
          </a:p>
          <a:p>
            <a:r>
              <a:rPr lang="en-US" dirty="0"/>
              <a:t>Each index term has its own </a:t>
            </a:r>
            <a:r>
              <a:rPr lang="en-US" i="1" dirty="0"/>
              <a:t>inverted list </a:t>
            </a:r>
            <a:r>
              <a:rPr lang="en-US" dirty="0"/>
              <a:t>that holds the</a:t>
            </a:r>
            <a:br>
              <a:rPr lang="en-US" dirty="0"/>
            </a:br>
            <a:r>
              <a:rPr lang="en-US" dirty="0"/>
              <a:t>relevant data for that term</a:t>
            </a:r>
          </a:p>
          <a:p>
            <a:pPr lvl="1"/>
            <a:r>
              <a:rPr lang="en-US" dirty="0"/>
              <a:t>In an index for a book, the relevant data is a list of page numbers</a:t>
            </a:r>
          </a:p>
          <a:p>
            <a:pPr lvl="1"/>
            <a:r>
              <a:rPr lang="en-US" dirty="0"/>
              <a:t>In a search engine, the data might be a list of documents or a list of word occurrences</a:t>
            </a:r>
          </a:p>
        </p:txBody>
      </p:sp>
    </p:spTree>
    <p:extLst>
      <p:ext uri="{BB962C8B-B14F-4D97-AF65-F5344CB8AC3E}">
        <p14:creationId xmlns:p14="http://schemas.microsoft.com/office/powerpoint/2010/main" val="183285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Inverted Indexes: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455" y="4492919"/>
            <a:ext cx="6005513" cy="2150770"/>
          </a:xfrm>
        </p:spPr>
        <p:txBody>
          <a:bodyPr>
            <a:normAutofit/>
          </a:bodyPr>
          <a:lstStyle/>
          <a:p>
            <a:r>
              <a:rPr lang="en-US" dirty="0"/>
              <a:t>Each one of these boxes is a posting</a:t>
            </a:r>
          </a:p>
          <a:p>
            <a:r>
              <a:rPr lang="en-US" dirty="0"/>
              <a:t>“fish” appears in all four sentences, because the numbers 1, 2, 3, and 4 appear by it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624" y="1690688"/>
            <a:ext cx="5563376" cy="4001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55" y="1511724"/>
            <a:ext cx="5815495" cy="267111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8789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Inverted Indexes: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word in the index corresponds to a document feature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990" y="2309515"/>
            <a:ext cx="6181010" cy="3867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05" y="3107854"/>
            <a:ext cx="5815495" cy="267111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198928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397.075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$&#10;R(Q,D) = \sum_i g_i(Q) f_i(D)&#10;$&#10;&#10;&#10;\end{document}"/>
  <p:tag name="IGUANATEXSIZE" val="28"/>
  <p:tag name="IGUANATEXCURSOR" val="3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10.2362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a&#10;\end{equation*}&#10;&#10;&#10;\end{document}"/>
  <p:tag name="IGUANATEXSIZE" val="24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07.2366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g&#10;\end{equation*}&#10;&#10;&#10;\end{document}"/>
  <p:tag name="IGUANATEXSIZE" val="24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10.2362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a&#10;\end{equation*}&#10;&#10;&#10;\end{document}"/>
  <p:tag name="IGUANATEXSIZE" val="24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2.7372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s_a&#10;\end{equation*}&#10;&#10;&#10;\end{document}"/>
  <p:tag name="IGUANATEXSIZE" val="28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390.7012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s_a \ge d_g&#10;\end{equation*}&#10;&#10;&#10;\end{document}"/>
  <p:tag name="IGUANATEXSIZE" val="28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85.48929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f_i&#10;\end{equation*}&#10;&#10;&#10;\end{document}"/>
  <p:tag name="IGUANATEXSIZE" val="28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88.48898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g_i&#10;\end{equation*}&#10;&#10;&#10;\end{document}"/>
  <p:tag name="IGUANATEXSIZE" val="28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516.6854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g~\text{and}~d_a&#10;\end{equation*}&#10;&#10;&#10;\end{document}"/>
  <p:tag name="IGUANATEXSIZE" val="28"/>
  <p:tag name="IGUANATEXCURSOR" val="3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398.9502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g&lt;d_a&#10;\end{equation*}&#10;&#10;&#10;\end{document}"/>
  <p:tag name="IGUANATEXSIZE" val="24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07.2366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g&#10;\end{equation*}&#10;&#10;&#10;\end{document}"/>
  <p:tag name="IGUANATEXSIZE" val="24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398.2002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a&lt;d_g&#10;\end{equation*}&#10;&#10;&#10;\end{document}"/>
  <p:tag name="IGUANATEXSIZE" val="24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10.2362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a&#10;\end{equation*}&#10;&#10;&#10;\end{document}"/>
  <p:tag name="IGUANATEXSIZE" val="24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398.9502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g = d_a&#10;\end{equation*}&#10;&#10;&#10;\end{document}"/>
  <p:tag name="IGUANATEXSIZE" val="24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5BFE225-F8A3-0846-8864-7F189BDF409A}" vid="{8D0ADFA0-3357-E745-8556-5DC2BCB19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2189</TotalTime>
  <Words>1585</Words>
  <Application>Microsoft Office PowerPoint</Application>
  <PresentationFormat>Widescreen</PresentationFormat>
  <Paragraphs>189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CMU Sans Serif</vt:lpstr>
      <vt:lpstr>Times</vt:lpstr>
      <vt:lpstr>Office Theme</vt:lpstr>
      <vt:lpstr>Chapter 5 Ranking with Indexes</vt:lpstr>
      <vt:lpstr>Objectives</vt:lpstr>
      <vt:lpstr>Contents</vt:lpstr>
      <vt:lpstr>5.1 Abstract model of raking</vt:lpstr>
      <vt:lpstr>5.1 Abstract model of raking</vt:lpstr>
      <vt:lpstr>5.2 Inverted Indexes</vt:lpstr>
      <vt:lpstr>5.2 Inverted Indexes</vt:lpstr>
      <vt:lpstr>5.2 Inverted Indexes: Documents</vt:lpstr>
      <vt:lpstr>5.2 Inverted Indexes: counts</vt:lpstr>
      <vt:lpstr>5.2 Inverted Indexes: positions</vt:lpstr>
      <vt:lpstr>5.2 Inverted Indexes: positions</vt:lpstr>
      <vt:lpstr>5.2 Inverted Indexes: fields and extents</vt:lpstr>
      <vt:lpstr>5.2 Inverted Indexes: Scores</vt:lpstr>
      <vt:lpstr>5.2 Inverted Indexes: Ordering</vt:lpstr>
      <vt:lpstr>5.3 Compression</vt:lpstr>
      <vt:lpstr>5.3 Compression</vt:lpstr>
      <vt:lpstr>5.3 Compression: Entropy and  Ambiguity</vt:lpstr>
      <vt:lpstr>5.3 Compression: Entropy and  Ambiguity</vt:lpstr>
      <vt:lpstr>5.3 Compression: Delta Encoding</vt:lpstr>
      <vt:lpstr>5.3 Compression: Bit-Aligned Codes</vt:lpstr>
      <vt:lpstr>5.3 Compression: Byte-Aligned Codes</vt:lpstr>
      <vt:lpstr>5.3 Compression: In practice</vt:lpstr>
      <vt:lpstr>5.3 Compression: Skipping and Skip Pointers</vt:lpstr>
      <vt:lpstr>5.4 Auxiliary Structures</vt:lpstr>
      <vt:lpstr>5.6 Index construction: simple construction</vt:lpstr>
      <vt:lpstr>5.6 Index construction: merging</vt:lpstr>
      <vt:lpstr>5.6 Index construction:  parallelism and distribution</vt:lpstr>
      <vt:lpstr>5.6 Index construction:  parallelism and distribution</vt:lpstr>
      <vt:lpstr>5.6 Index construction:  parallelism and distribution</vt:lpstr>
      <vt:lpstr>5.6 Index construction:  parallelism and distribution</vt:lpstr>
      <vt:lpstr>5.6 Index construction: update</vt:lpstr>
      <vt:lpstr>5.7 Query Processing:  Document-at-a-time evaluation</vt:lpstr>
      <vt:lpstr>5.7 Query Processing:  Document-at-a-time evaluation</vt:lpstr>
      <vt:lpstr>5.7 Query Processing:  Term-at-a-time evaluation</vt:lpstr>
      <vt:lpstr>5.7 Query Processing:  Term-at-a-time evaluation</vt:lpstr>
      <vt:lpstr>5.7 Query Processing:  Optimization techniques</vt:lpstr>
      <vt:lpstr>5.7 Query Processing:  Optimization techniques</vt:lpstr>
      <vt:lpstr>5.7 Query Processing:  Optimization techniques</vt:lpstr>
      <vt:lpstr>5.7 Query Processing: Structured queries</vt:lpstr>
      <vt:lpstr>5.7 Query Processing: Distributed evaluation</vt:lpstr>
      <vt:lpstr>5.7 Query Processing: caching</vt:lpstr>
      <vt:lpstr>Exercise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Quoc Trinh (FE FPTU DN)</dc:creator>
  <cp:lastModifiedBy>Quoc Trinh Vo</cp:lastModifiedBy>
  <cp:revision>253</cp:revision>
  <dcterms:created xsi:type="dcterms:W3CDTF">2023-06-10T01:32:40Z</dcterms:created>
  <dcterms:modified xsi:type="dcterms:W3CDTF">2023-08-30T03:13:31Z</dcterms:modified>
</cp:coreProperties>
</file>