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75"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7" r:id="rId19"/>
    <p:sldId id="276" r:id="rId2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6088" autoAdjust="0"/>
  </p:normalViewPr>
  <p:slideViewPr>
    <p:cSldViewPr snapToGrid="0" snapToObjects="1">
      <p:cViewPr varScale="1">
        <p:scale>
          <a:sx n="72" d="100"/>
          <a:sy n="72" d="100"/>
        </p:scale>
        <p:origin x="5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h Vo Quoc" userId="d2548041-7979-4d74-85ca-89c03a80ed8e" providerId="ADAL" clId="{23D5850A-EA15-3443-94A5-DD224159DB17}"/>
    <pc:docChg chg="undo redo custSel modSld">
      <pc:chgData name="Trinh Vo Quoc" userId="d2548041-7979-4d74-85ca-89c03a80ed8e" providerId="ADAL" clId="{23D5850A-EA15-3443-94A5-DD224159DB17}" dt="2023-08-29T06:08:54.970" v="41" actId="20577"/>
      <pc:docMkLst>
        <pc:docMk/>
      </pc:docMkLst>
      <pc:sldChg chg="modSp mod">
        <pc:chgData name="Trinh Vo Quoc" userId="d2548041-7979-4d74-85ca-89c03a80ed8e" providerId="ADAL" clId="{23D5850A-EA15-3443-94A5-DD224159DB17}" dt="2023-08-29T06:05:17.038" v="2" actId="20577"/>
        <pc:sldMkLst>
          <pc:docMk/>
          <pc:sldMk cId="3985969386" sldId="261"/>
        </pc:sldMkLst>
        <pc:spChg chg="mod">
          <ac:chgData name="Trinh Vo Quoc" userId="d2548041-7979-4d74-85ca-89c03a80ed8e" providerId="ADAL" clId="{23D5850A-EA15-3443-94A5-DD224159DB17}" dt="2023-08-29T06:05:17.038" v="2" actId="20577"/>
          <ac:spMkLst>
            <pc:docMk/>
            <pc:sldMk cId="3985969386" sldId="261"/>
            <ac:spMk id="3" creationId="{00000000-0000-0000-0000-000000000000}"/>
          </ac:spMkLst>
        </pc:spChg>
      </pc:sldChg>
      <pc:sldChg chg="modSp mod">
        <pc:chgData name="Trinh Vo Quoc" userId="d2548041-7979-4d74-85ca-89c03a80ed8e" providerId="ADAL" clId="{23D5850A-EA15-3443-94A5-DD224159DB17}" dt="2023-08-29T06:05:25.078" v="4" actId="20577"/>
        <pc:sldMkLst>
          <pc:docMk/>
          <pc:sldMk cId="4197765281" sldId="262"/>
        </pc:sldMkLst>
        <pc:spChg chg="mod">
          <ac:chgData name="Trinh Vo Quoc" userId="d2548041-7979-4d74-85ca-89c03a80ed8e" providerId="ADAL" clId="{23D5850A-EA15-3443-94A5-DD224159DB17}" dt="2023-08-29T06:05:25.078" v="4" actId="20577"/>
          <ac:spMkLst>
            <pc:docMk/>
            <pc:sldMk cId="4197765281" sldId="262"/>
            <ac:spMk id="3" creationId="{00000000-0000-0000-0000-000000000000}"/>
          </ac:spMkLst>
        </pc:spChg>
      </pc:sldChg>
      <pc:sldChg chg="modSp mod">
        <pc:chgData name="Trinh Vo Quoc" userId="d2548041-7979-4d74-85ca-89c03a80ed8e" providerId="ADAL" clId="{23D5850A-EA15-3443-94A5-DD224159DB17}" dt="2023-08-29T06:06:07.386" v="11" actId="20577"/>
        <pc:sldMkLst>
          <pc:docMk/>
          <pc:sldMk cId="3412845267" sldId="263"/>
        </pc:sldMkLst>
        <pc:spChg chg="mod">
          <ac:chgData name="Trinh Vo Quoc" userId="d2548041-7979-4d74-85ca-89c03a80ed8e" providerId="ADAL" clId="{23D5850A-EA15-3443-94A5-DD224159DB17}" dt="2023-08-29T06:06:07.386" v="11" actId="20577"/>
          <ac:spMkLst>
            <pc:docMk/>
            <pc:sldMk cId="3412845267" sldId="263"/>
            <ac:spMk id="3" creationId="{00000000-0000-0000-0000-000000000000}"/>
          </ac:spMkLst>
        </pc:spChg>
      </pc:sldChg>
      <pc:sldChg chg="modSp mod">
        <pc:chgData name="Trinh Vo Quoc" userId="d2548041-7979-4d74-85ca-89c03a80ed8e" providerId="ADAL" clId="{23D5850A-EA15-3443-94A5-DD224159DB17}" dt="2023-08-29T06:06:05.138" v="9" actId="20577"/>
        <pc:sldMkLst>
          <pc:docMk/>
          <pc:sldMk cId="945864350" sldId="264"/>
        </pc:sldMkLst>
        <pc:spChg chg="mod">
          <ac:chgData name="Trinh Vo Quoc" userId="d2548041-7979-4d74-85ca-89c03a80ed8e" providerId="ADAL" clId="{23D5850A-EA15-3443-94A5-DD224159DB17}" dt="2023-08-29T06:06:05.138" v="9" actId="20577"/>
          <ac:spMkLst>
            <pc:docMk/>
            <pc:sldMk cId="945864350" sldId="264"/>
            <ac:spMk id="3" creationId="{00000000-0000-0000-0000-000000000000}"/>
          </ac:spMkLst>
        </pc:spChg>
      </pc:sldChg>
      <pc:sldChg chg="modSp mod">
        <pc:chgData name="Trinh Vo Quoc" userId="d2548041-7979-4d74-85ca-89c03a80ed8e" providerId="ADAL" clId="{23D5850A-EA15-3443-94A5-DD224159DB17}" dt="2023-08-29T06:06:23.651" v="12" actId="20577"/>
        <pc:sldMkLst>
          <pc:docMk/>
          <pc:sldMk cId="1658822820" sldId="265"/>
        </pc:sldMkLst>
        <pc:spChg chg="mod">
          <ac:chgData name="Trinh Vo Quoc" userId="d2548041-7979-4d74-85ca-89c03a80ed8e" providerId="ADAL" clId="{23D5850A-EA15-3443-94A5-DD224159DB17}" dt="2023-08-29T06:06:23.651" v="12" actId="20577"/>
          <ac:spMkLst>
            <pc:docMk/>
            <pc:sldMk cId="1658822820" sldId="265"/>
            <ac:spMk id="3" creationId="{00000000-0000-0000-0000-000000000000}"/>
          </ac:spMkLst>
        </pc:spChg>
      </pc:sldChg>
      <pc:sldChg chg="modSp mod">
        <pc:chgData name="Trinh Vo Quoc" userId="d2548041-7979-4d74-85ca-89c03a80ed8e" providerId="ADAL" clId="{23D5850A-EA15-3443-94A5-DD224159DB17}" dt="2023-08-29T06:06:55.583" v="18" actId="20577"/>
        <pc:sldMkLst>
          <pc:docMk/>
          <pc:sldMk cId="4110472442" sldId="267"/>
        </pc:sldMkLst>
        <pc:spChg chg="mod">
          <ac:chgData name="Trinh Vo Quoc" userId="d2548041-7979-4d74-85ca-89c03a80ed8e" providerId="ADAL" clId="{23D5850A-EA15-3443-94A5-DD224159DB17}" dt="2023-08-29T06:06:55.583" v="18" actId="20577"/>
          <ac:spMkLst>
            <pc:docMk/>
            <pc:sldMk cId="4110472442" sldId="267"/>
            <ac:spMk id="3" creationId="{00000000-0000-0000-0000-000000000000}"/>
          </ac:spMkLst>
        </pc:spChg>
      </pc:sldChg>
      <pc:sldChg chg="modSp mod">
        <pc:chgData name="Trinh Vo Quoc" userId="d2548041-7979-4d74-85ca-89c03a80ed8e" providerId="ADAL" clId="{23D5850A-EA15-3443-94A5-DD224159DB17}" dt="2023-08-29T06:07:00.226" v="19" actId="20577"/>
        <pc:sldMkLst>
          <pc:docMk/>
          <pc:sldMk cId="2678479887" sldId="268"/>
        </pc:sldMkLst>
        <pc:spChg chg="mod">
          <ac:chgData name="Trinh Vo Quoc" userId="d2548041-7979-4d74-85ca-89c03a80ed8e" providerId="ADAL" clId="{23D5850A-EA15-3443-94A5-DD224159DB17}" dt="2023-08-29T06:07:00.226" v="19" actId="20577"/>
          <ac:spMkLst>
            <pc:docMk/>
            <pc:sldMk cId="2678479887" sldId="268"/>
            <ac:spMk id="3" creationId="{00000000-0000-0000-0000-000000000000}"/>
          </ac:spMkLst>
        </pc:spChg>
      </pc:sldChg>
      <pc:sldChg chg="modSp mod">
        <pc:chgData name="Trinh Vo Quoc" userId="d2548041-7979-4d74-85ca-89c03a80ed8e" providerId="ADAL" clId="{23D5850A-EA15-3443-94A5-DD224159DB17}" dt="2023-08-29T06:07:11.606" v="21" actId="20577"/>
        <pc:sldMkLst>
          <pc:docMk/>
          <pc:sldMk cId="3364369691" sldId="269"/>
        </pc:sldMkLst>
        <pc:spChg chg="mod">
          <ac:chgData name="Trinh Vo Quoc" userId="d2548041-7979-4d74-85ca-89c03a80ed8e" providerId="ADAL" clId="{23D5850A-EA15-3443-94A5-DD224159DB17}" dt="2023-08-29T06:07:11.606" v="21" actId="20577"/>
          <ac:spMkLst>
            <pc:docMk/>
            <pc:sldMk cId="3364369691" sldId="269"/>
            <ac:spMk id="3" creationId="{00000000-0000-0000-0000-000000000000}"/>
          </ac:spMkLst>
        </pc:spChg>
      </pc:sldChg>
      <pc:sldChg chg="modSp">
        <pc:chgData name="Trinh Vo Quoc" userId="d2548041-7979-4d74-85ca-89c03a80ed8e" providerId="ADAL" clId="{23D5850A-EA15-3443-94A5-DD224159DB17}" dt="2023-08-29T06:07:35.408" v="28" actId="20577"/>
        <pc:sldMkLst>
          <pc:docMk/>
          <pc:sldMk cId="3753254096" sldId="271"/>
        </pc:sldMkLst>
        <pc:spChg chg="mod">
          <ac:chgData name="Trinh Vo Quoc" userId="d2548041-7979-4d74-85ca-89c03a80ed8e" providerId="ADAL" clId="{23D5850A-EA15-3443-94A5-DD224159DB17}" dt="2023-08-29T06:07:35.408" v="28" actId="20577"/>
          <ac:spMkLst>
            <pc:docMk/>
            <pc:sldMk cId="3753254096" sldId="271"/>
            <ac:spMk id="3" creationId="{00000000-0000-0000-0000-000000000000}"/>
          </ac:spMkLst>
        </pc:spChg>
      </pc:sldChg>
      <pc:sldChg chg="modSp mod">
        <pc:chgData name="Trinh Vo Quoc" userId="d2548041-7979-4d74-85ca-89c03a80ed8e" providerId="ADAL" clId="{23D5850A-EA15-3443-94A5-DD224159DB17}" dt="2023-08-29T06:07:42.208" v="29" actId="20577"/>
        <pc:sldMkLst>
          <pc:docMk/>
          <pc:sldMk cId="2474836449" sldId="272"/>
        </pc:sldMkLst>
        <pc:spChg chg="mod">
          <ac:chgData name="Trinh Vo Quoc" userId="d2548041-7979-4d74-85ca-89c03a80ed8e" providerId="ADAL" clId="{23D5850A-EA15-3443-94A5-DD224159DB17}" dt="2023-08-29T06:07:42.208" v="29" actId="20577"/>
          <ac:spMkLst>
            <pc:docMk/>
            <pc:sldMk cId="2474836449" sldId="272"/>
            <ac:spMk id="3" creationId="{00000000-0000-0000-0000-000000000000}"/>
          </ac:spMkLst>
        </pc:spChg>
      </pc:sldChg>
      <pc:sldChg chg="modSp">
        <pc:chgData name="Trinh Vo Quoc" userId="d2548041-7979-4d74-85ca-89c03a80ed8e" providerId="ADAL" clId="{23D5850A-EA15-3443-94A5-DD224159DB17}" dt="2023-08-29T06:07:48.245" v="30" actId="20577"/>
        <pc:sldMkLst>
          <pc:docMk/>
          <pc:sldMk cId="640480393" sldId="273"/>
        </pc:sldMkLst>
        <pc:spChg chg="mod">
          <ac:chgData name="Trinh Vo Quoc" userId="d2548041-7979-4d74-85ca-89c03a80ed8e" providerId="ADAL" clId="{23D5850A-EA15-3443-94A5-DD224159DB17}" dt="2023-08-29T06:07:48.245" v="30" actId="20577"/>
          <ac:spMkLst>
            <pc:docMk/>
            <pc:sldMk cId="640480393" sldId="273"/>
            <ac:spMk id="3" creationId="{00000000-0000-0000-0000-000000000000}"/>
          </ac:spMkLst>
        </pc:spChg>
      </pc:sldChg>
      <pc:sldChg chg="modSp mod">
        <pc:chgData name="Trinh Vo Quoc" userId="d2548041-7979-4d74-85ca-89c03a80ed8e" providerId="ADAL" clId="{23D5850A-EA15-3443-94A5-DD224159DB17}" dt="2023-08-29T06:08:54.970" v="41" actId="20577"/>
        <pc:sldMkLst>
          <pc:docMk/>
          <pc:sldMk cId="321630820" sldId="274"/>
        </pc:sldMkLst>
        <pc:spChg chg="mod">
          <ac:chgData name="Trinh Vo Quoc" userId="d2548041-7979-4d74-85ca-89c03a80ed8e" providerId="ADAL" clId="{23D5850A-EA15-3443-94A5-DD224159DB17}" dt="2023-08-29T06:08:54.970" v="41" actId="20577"/>
          <ac:spMkLst>
            <pc:docMk/>
            <pc:sldMk cId="321630820" sldId="274"/>
            <ac:spMk id="2" creationId="{00000000-0000-0000-0000-000000000000}"/>
          </ac:spMkLst>
        </pc:spChg>
        <pc:spChg chg="mod">
          <ac:chgData name="Trinh Vo Quoc" userId="d2548041-7979-4d74-85ca-89c03a80ed8e" providerId="ADAL" clId="{23D5850A-EA15-3443-94A5-DD224159DB17}" dt="2023-08-29T06:07:56.644" v="32" actId="20577"/>
          <ac:spMkLst>
            <pc:docMk/>
            <pc:sldMk cId="321630820" sldId="27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9027D-11A4-42AB-B658-18BCEADE6603}" type="datetimeFigureOut">
              <a:rPr lang="en-US" smtClean="0"/>
              <a:t>30-Aug-23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80EF1-298E-483B-B983-65112A5E0CB0}" type="slidenum">
              <a:rPr lang="en-US" smtClean="0"/>
              <a:t>‹#›</a:t>
            </a:fld>
            <a:endParaRPr lang="en-US"/>
          </a:p>
        </p:txBody>
      </p:sp>
    </p:spTree>
    <p:extLst>
      <p:ext uri="{BB962C8B-B14F-4D97-AF65-F5344CB8AC3E}">
        <p14:creationId xmlns:p14="http://schemas.microsoft.com/office/powerpoint/2010/main" val="336941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accuracy of</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the user models</a:t>
            </a:r>
            <a:r>
              <a:rPr lang="en-US"/>
              <a:t> </a:t>
            </a:r>
          </a:p>
          <a:p>
            <a:r>
              <a:rPr lang="en-US" sz="1200" b="0" i="0" kern="1200">
                <a:solidFill>
                  <a:schemeClr val="tx1"/>
                </a:solidFill>
                <a:effectLst/>
                <a:latin typeface="+mn-lt"/>
                <a:ea typeface="+mn-ea"/>
                <a:cs typeface="+mn-cs"/>
              </a:rPr>
              <a:t>create the profles based on the documents that the person looks at, such as web pages visited, email messages</a:t>
            </a:r>
            <a:r>
              <a:rPr lang="en-US"/>
              <a:t> →</a:t>
            </a:r>
            <a:r>
              <a:rPr lang="en-US" baseline="0"/>
              <a:t> </a:t>
            </a:r>
            <a:r>
              <a:rPr lang="en-US" sz="1200" b="0" i="1" kern="1200">
                <a:solidFill>
                  <a:schemeClr val="tx1"/>
                </a:solidFill>
                <a:effectLst/>
                <a:latin typeface="+mn-lt"/>
                <a:ea typeface="+mn-ea"/>
                <a:cs typeface="+mn-cs"/>
              </a:rPr>
              <a:t>privacy</a:t>
            </a:r>
            <a:r>
              <a:rPr lang="en-US"/>
              <a:t> </a:t>
            </a:r>
            <a:br>
              <a:rPr lang="en-US"/>
            </a:br>
            <a:endParaRPr lang="en-US"/>
          </a:p>
        </p:txBody>
      </p:sp>
      <p:sp>
        <p:nvSpPr>
          <p:cNvPr id="4" name="Slide Number Placeholder 3"/>
          <p:cNvSpPr>
            <a:spLocks noGrp="1"/>
          </p:cNvSpPr>
          <p:nvPr>
            <p:ph type="sldNum" sz="quarter" idx="10"/>
          </p:nvPr>
        </p:nvSpPr>
        <p:spPr/>
        <p:txBody>
          <a:bodyPr/>
          <a:lstStyle/>
          <a:p>
            <a:fld id="{10880EF1-298E-483B-B983-65112A5E0CB0}" type="slidenum">
              <a:rPr lang="en-US" smtClean="0"/>
              <a:t>10</a:t>
            </a:fld>
            <a:endParaRPr lang="en-US"/>
          </a:p>
        </p:txBody>
      </p:sp>
    </p:spTree>
    <p:extLst>
      <p:ext uri="{BB962C8B-B14F-4D97-AF65-F5344CB8AC3E}">
        <p14:creationId xmlns:p14="http://schemas.microsoft.com/office/powerpoint/2010/main" val="171364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Analysis of query logs has shown that 10–15% of queries contain some location reference.</a:t>
            </a:r>
          </a:p>
        </p:txBody>
      </p:sp>
      <p:sp>
        <p:nvSpPr>
          <p:cNvPr id="4" name="Slide Number Placeholder 3"/>
          <p:cNvSpPr>
            <a:spLocks noGrp="1"/>
          </p:cNvSpPr>
          <p:nvPr>
            <p:ph type="sldNum" sz="quarter" idx="10"/>
          </p:nvPr>
        </p:nvSpPr>
        <p:spPr/>
        <p:txBody>
          <a:bodyPr/>
          <a:lstStyle/>
          <a:p>
            <a:fld id="{10880EF1-298E-483B-B983-65112A5E0CB0}" type="slidenum">
              <a:rPr lang="en-US" smtClean="0"/>
              <a:t>11</a:t>
            </a:fld>
            <a:endParaRPr lang="en-US"/>
          </a:p>
        </p:txBody>
      </p:sp>
    </p:spTree>
    <p:extLst>
      <p:ext uri="{BB962C8B-B14F-4D97-AF65-F5344CB8AC3E}">
        <p14:creationId xmlns:p14="http://schemas.microsoft.com/office/powerpoint/2010/main" val="1879557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Successful interactions with a search engine depend on the user understanding the results.</a:t>
            </a:r>
            <a:r>
              <a:rPr lang="en-US"/>
              <a:t> </a:t>
            </a:r>
          </a:p>
          <a:p>
            <a:endParaRPr lang="en-US"/>
          </a:p>
          <a:p>
            <a:r>
              <a:rPr lang="en-US" sz="1200" b="0" i="0" kern="1200">
                <a:solidFill>
                  <a:schemeClr val="tx1"/>
                </a:solidFill>
                <a:effectLst/>
                <a:latin typeface="+mn-lt"/>
                <a:ea typeface="+mn-ea"/>
                <a:cs typeface="+mn-cs"/>
              </a:rPr>
              <a:t>Typical document summary for a web search</a:t>
            </a:r>
            <a:r>
              <a:rPr lang="en-US"/>
              <a:t> </a:t>
            </a:r>
          </a:p>
        </p:txBody>
      </p:sp>
      <p:sp>
        <p:nvSpPr>
          <p:cNvPr id="4" name="Slide Number Placeholder 3"/>
          <p:cNvSpPr>
            <a:spLocks noGrp="1"/>
          </p:cNvSpPr>
          <p:nvPr>
            <p:ph type="sldNum" sz="quarter" idx="10"/>
          </p:nvPr>
        </p:nvSpPr>
        <p:spPr/>
        <p:txBody>
          <a:bodyPr/>
          <a:lstStyle/>
          <a:p>
            <a:fld id="{10880EF1-298E-483B-B983-65112A5E0CB0}" type="slidenum">
              <a:rPr lang="en-US" smtClean="0"/>
              <a:t>12</a:t>
            </a:fld>
            <a:endParaRPr lang="en-US"/>
          </a:p>
        </p:txBody>
      </p:sp>
    </p:spTree>
    <p:extLst>
      <p:ext uri="{BB962C8B-B14F-4D97-AF65-F5344CB8AC3E}">
        <p14:creationId xmlns:p14="http://schemas.microsoft.com/office/powerpoint/2010/main" val="409771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 The amount bid for a keyword that matches a query is an important factor in determining which advertisement is selected</a:t>
            </a:r>
          </a:p>
          <a:p>
            <a:r>
              <a:rPr lang="en-US" sz="1200" b="0" i="0" kern="1200">
                <a:solidFill>
                  <a:schemeClr val="tx1"/>
                </a:solidFill>
                <a:effectLst/>
                <a:latin typeface="+mn-lt"/>
                <a:ea typeface="+mn-ea"/>
                <a:cs typeface="+mn-cs"/>
              </a:rPr>
              <a:t>- some advertisements generatemore clickthrough</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because they are more appealing to the user population</a:t>
            </a:r>
            <a:r>
              <a:rPr lang="en-US"/>
              <a:t> </a:t>
            </a:r>
            <a:br>
              <a:rPr lang="en-US"/>
            </a:br>
            <a:endParaRPr lang="en-US"/>
          </a:p>
        </p:txBody>
      </p:sp>
      <p:sp>
        <p:nvSpPr>
          <p:cNvPr id="4" name="Slide Number Placeholder 3"/>
          <p:cNvSpPr>
            <a:spLocks noGrp="1"/>
          </p:cNvSpPr>
          <p:nvPr>
            <p:ph type="sldNum" sz="quarter" idx="10"/>
          </p:nvPr>
        </p:nvSpPr>
        <p:spPr/>
        <p:txBody>
          <a:bodyPr/>
          <a:lstStyle/>
          <a:p>
            <a:fld id="{10880EF1-298E-483B-B983-65112A5E0CB0}" type="slidenum">
              <a:rPr lang="en-US" smtClean="0"/>
              <a:t>14</a:t>
            </a:fld>
            <a:endParaRPr lang="en-US"/>
          </a:p>
        </p:txBody>
      </p:sp>
    </p:spTree>
    <p:extLst>
      <p:ext uri="{BB962C8B-B14F-4D97-AF65-F5344CB8AC3E}">
        <p14:creationId xmlns:p14="http://schemas.microsoft.com/office/powerpoint/2010/main" val="400083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D991-6473-2E4C-9156-6F320CDD7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521EB10-DCF0-EA49-8205-3EAD3EAC0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B127284-E73A-E24A-947C-93DD2D338C38}"/>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A67241E3-D212-BB4B-95AE-66A59DB154C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2E4F746-EBFF-704B-8D3A-2493E461C1FF}"/>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98016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9F35-424F-F843-B7F4-33087900174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494112F-4E30-D54F-A201-A67887412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C0BC737-4748-0841-BA71-8C3A0C96514F}"/>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5729E8CB-5463-7E40-B1E7-19C89E65FEA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326E329-07E4-3447-98F7-4BE421EA46C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47758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42AD3-1478-8042-B275-D83AD7692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87298E5-A394-464C-BB1D-801E9AC0C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08DADDD-034C-134E-B556-C60AB405672F}"/>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850567BC-F2D5-1242-8DE2-C1AA06F250C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DD5F5A1-49AF-0B45-B093-239A3739B442}"/>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5415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E0F-3E42-0F4A-9C5F-F99538A051C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9A4A88E-8B78-774E-BC87-153A3B57E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DBD792D-C879-A740-BA8E-60BD0110E215}"/>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3CB41628-7821-5149-B629-5B2B21F683E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D9FA791-1EB5-744A-BF42-7391746A061A}"/>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73794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DF8F-A30B-C04D-8548-DC0B5EDA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F39C27B-39C5-EB4F-AA65-B24A7C4EB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92281-76F7-C441-9FF6-E5612835A8DE}"/>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485052AD-7C1B-9044-B7A1-11938ED603A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51DD988-856D-1D49-85A7-89623DE3F5A8}"/>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36080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BE00-8E3B-2C41-AF98-B95AF652ACB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C6B22FE-E12B-C048-997B-E957097BF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1E9A794-CE21-BB40-B78A-5B47610C8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FB0CA65-09FC-1147-8E9C-5420DDB11A8E}"/>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6" name="Footer Placeholder 5">
            <a:extLst>
              <a:ext uri="{FF2B5EF4-FFF2-40B4-BE49-F238E27FC236}">
                <a16:creationId xmlns:a16="http://schemas.microsoft.com/office/drawing/2014/main" id="{22F1C759-0990-F745-803F-FC5020A5D1C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E6872DC-DF54-EA44-A212-ED4A7ACF1B1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1232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D412-B364-854E-A90C-AF31FE98D14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B67A56A-7EF7-2347-9928-F471D2DB8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72823-DD35-DB4B-A07C-99EAE0772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6EFFA26-6C88-0546-A9CB-226095F64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D7141-7CB9-7445-969E-AF9294898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CE34DBF6-E634-8344-916E-3EE873B5588E}"/>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8" name="Footer Placeholder 7">
            <a:extLst>
              <a:ext uri="{FF2B5EF4-FFF2-40B4-BE49-F238E27FC236}">
                <a16:creationId xmlns:a16="http://schemas.microsoft.com/office/drawing/2014/main" id="{7F461B1C-CBAE-CD4F-A336-AEBCF964336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3B2A2542-F613-774F-B1F5-B5EF66F07C4B}"/>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83132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A1E4-5504-6E4D-A507-73E6FA2C8A8E}"/>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DF01BAE0-22FD-A54B-A0F8-727083E6E64C}"/>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4" name="Footer Placeholder 3">
            <a:extLst>
              <a:ext uri="{FF2B5EF4-FFF2-40B4-BE49-F238E27FC236}">
                <a16:creationId xmlns:a16="http://schemas.microsoft.com/office/drawing/2014/main" id="{5418E9B4-A518-104E-B5DA-79C180FF166A}"/>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AE46CAD-4545-A447-B805-D42A5AF086D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63419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C86F5-376F-7244-B023-DCB5D0122057}"/>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3" name="Footer Placeholder 2">
            <a:extLst>
              <a:ext uri="{FF2B5EF4-FFF2-40B4-BE49-F238E27FC236}">
                <a16:creationId xmlns:a16="http://schemas.microsoft.com/office/drawing/2014/main" id="{9CEDC9B1-20DD-964C-8A63-78DE508806E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C2FFFC64-7FF3-C54B-AB4D-BAA223E6726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91607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C57F-801B-A847-BF10-698E33227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2698D417-1009-B841-BD62-36E6353F3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D1B03C1B-3F32-4640-9287-CAB8052AD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13F87-EC6D-AF43-83A9-2287794A1E11}"/>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6" name="Footer Placeholder 5">
            <a:extLst>
              <a:ext uri="{FF2B5EF4-FFF2-40B4-BE49-F238E27FC236}">
                <a16:creationId xmlns:a16="http://schemas.microsoft.com/office/drawing/2014/main" id="{82E272B4-7290-454C-AAEC-6E3A9C8C2C4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8F84636-1774-B744-A97B-BE80AD96FF65}"/>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39632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03C9-67C2-8E4B-BC45-16E6DB176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E7731608-74A3-624E-856E-52824E10A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VN"/>
          </a:p>
        </p:txBody>
      </p:sp>
      <p:sp>
        <p:nvSpPr>
          <p:cNvPr id="4" name="Text Placeholder 3">
            <a:extLst>
              <a:ext uri="{FF2B5EF4-FFF2-40B4-BE49-F238E27FC236}">
                <a16:creationId xmlns:a16="http://schemas.microsoft.com/office/drawing/2014/main" id="{AD2CE72D-5283-CA44-87A1-A5171755E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CFA0-434A-F043-8236-C2EC822A2E7F}"/>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6" name="Footer Placeholder 5">
            <a:extLst>
              <a:ext uri="{FF2B5EF4-FFF2-40B4-BE49-F238E27FC236}">
                <a16:creationId xmlns:a16="http://schemas.microsoft.com/office/drawing/2014/main" id="{68FD5B08-1C1B-1546-B05C-C4157E7C914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189201B-E41F-1D4D-BD53-178D3C42E24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39258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D8A0B-D780-E443-8944-500093B79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dirty="0"/>
          </a:p>
        </p:txBody>
      </p:sp>
      <p:sp>
        <p:nvSpPr>
          <p:cNvPr id="3" name="Text Placeholder 2">
            <a:extLst>
              <a:ext uri="{FF2B5EF4-FFF2-40B4-BE49-F238E27FC236}">
                <a16:creationId xmlns:a16="http://schemas.microsoft.com/office/drawing/2014/main" id="{32D1B6DD-6E0B-364A-AF4F-FE31C0E30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Date Placeholder 3">
            <a:extLst>
              <a:ext uri="{FF2B5EF4-FFF2-40B4-BE49-F238E27FC236}">
                <a16:creationId xmlns:a16="http://schemas.microsoft.com/office/drawing/2014/main" id="{787E2EE1-E80E-AB4C-A385-DF7A26849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00140988-8033-ED48-B333-96C8FC563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EEC963D-F7D9-764A-B5D7-59B735161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0BF58-377D-294C-94E9-1796C39CACB8}" type="slidenum">
              <a:rPr lang="en-VN" smtClean="0"/>
              <a:t>‹#›</a:t>
            </a:fld>
            <a:endParaRPr lang="en-VN"/>
          </a:p>
        </p:txBody>
      </p:sp>
    </p:spTree>
    <p:extLst>
      <p:ext uri="{BB962C8B-B14F-4D97-AF65-F5344CB8AC3E}">
        <p14:creationId xmlns:p14="http://schemas.microsoft.com/office/powerpoint/2010/main" val="228015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slideLayout" Target="../slideLayouts/slideLayout2.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slideLayout" Target="../slideLayouts/slideLayout2.xml"/><Relationship Id="rId10" Type="http://schemas.openxmlformats.org/officeDocument/2006/relationships/image" Target="../media/image1.png"/><Relationship Id="rId4" Type="http://schemas.openxmlformats.org/officeDocument/2006/relationships/tags" Target="../tags/tag8.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7E86-17AF-C844-A7E4-195315097138}"/>
              </a:ext>
            </a:extLst>
          </p:cNvPr>
          <p:cNvSpPr>
            <a:spLocks noGrp="1"/>
          </p:cNvSpPr>
          <p:nvPr>
            <p:ph type="ctrTitle"/>
          </p:nvPr>
        </p:nvSpPr>
        <p:spPr/>
        <p:txBody>
          <a:bodyPr/>
          <a:lstStyle/>
          <a:p>
            <a:r>
              <a:rPr lang="en-US" dirty="0"/>
              <a:t>Chapter 6</a:t>
            </a:r>
            <a:br>
              <a:rPr lang="en-US" dirty="0"/>
            </a:br>
            <a:r>
              <a:rPr lang="en-US" dirty="0"/>
              <a:t>Queries and Interfaces</a:t>
            </a:r>
            <a:endParaRPr lang="en-VN" dirty="0"/>
          </a:p>
        </p:txBody>
      </p:sp>
      <p:sp>
        <p:nvSpPr>
          <p:cNvPr id="3" name="Subtitle 2">
            <a:extLst>
              <a:ext uri="{FF2B5EF4-FFF2-40B4-BE49-F238E27FC236}">
                <a16:creationId xmlns:a16="http://schemas.microsoft.com/office/drawing/2014/main" id="{08273FE8-C94E-9245-AEE6-7D3786EBDEAE}"/>
              </a:ext>
            </a:extLst>
          </p:cNvPr>
          <p:cNvSpPr>
            <a:spLocks noGrp="1"/>
          </p:cNvSpPr>
          <p:nvPr>
            <p:ph type="subTitle" idx="1"/>
          </p:nvPr>
        </p:nvSpPr>
        <p:spPr/>
        <p:txBody>
          <a:bodyPr/>
          <a:lstStyle/>
          <a:p>
            <a:r>
              <a:rPr lang="en-US"/>
              <a:t>SEG301m</a:t>
            </a:r>
            <a:endParaRPr lang="en-VN"/>
          </a:p>
        </p:txBody>
      </p:sp>
      <p:pic>
        <p:nvPicPr>
          <p:cNvPr id="4" name="Picture 4">
            <a:extLst>
              <a:ext uri="{FF2B5EF4-FFF2-40B4-BE49-F238E27FC236}">
                <a16:creationId xmlns:a16="http://schemas.microsoft.com/office/drawing/2014/main" id="{503D8016-0BC2-0B9F-107F-29394DE8DE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299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855"/>
            <a:ext cx="10515600" cy="1325563"/>
          </a:xfrm>
        </p:spPr>
        <p:txBody>
          <a:bodyPr/>
          <a:lstStyle/>
          <a:p>
            <a:r>
              <a:rPr lang="en-US"/>
              <a:t>6.2 Query transformation and refinement:</a:t>
            </a:r>
            <a:br>
              <a:rPr lang="en-US"/>
            </a:br>
            <a:r>
              <a:rPr lang="en-US"/>
              <a:t>Context and Personalization</a:t>
            </a:r>
          </a:p>
        </p:txBody>
      </p:sp>
      <p:sp>
        <p:nvSpPr>
          <p:cNvPr id="3" name="Content Placeholder 2"/>
          <p:cNvSpPr>
            <a:spLocks noGrp="1"/>
          </p:cNvSpPr>
          <p:nvPr>
            <p:ph idx="1"/>
          </p:nvPr>
        </p:nvSpPr>
        <p:spPr/>
        <p:txBody>
          <a:bodyPr/>
          <a:lstStyle/>
          <a:p>
            <a:r>
              <a:rPr lang="en-US" dirty="0"/>
              <a:t>The results of a query will be the same regardless of </a:t>
            </a:r>
          </a:p>
          <a:p>
            <a:pPr lvl="1"/>
            <a:r>
              <a:rPr lang="en-US" dirty="0"/>
              <a:t>Who submitted the query, </a:t>
            </a:r>
          </a:p>
          <a:p>
            <a:pPr lvl="1"/>
            <a:r>
              <a:rPr lang="en-US" dirty="0"/>
              <a:t>Why the query was submitted, </a:t>
            </a:r>
          </a:p>
          <a:p>
            <a:pPr lvl="1"/>
            <a:r>
              <a:rPr lang="en-US" dirty="0"/>
              <a:t>Where the query was submitted, </a:t>
            </a:r>
          </a:p>
          <a:p>
            <a:pPr lvl="1"/>
            <a:r>
              <a:rPr lang="en-US" dirty="0"/>
              <a:t>What other queries were submitted in the same session</a:t>
            </a:r>
          </a:p>
          <a:p>
            <a:r>
              <a:rPr lang="en-US" dirty="0"/>
              <a:t>Context: affects the relevance of retrieved documents and could potentially have a </a:t>
            </a:r>
            <a:r>
              <a:rPr lang="en-US" dirty="0" err="1"/>
              <a:t>signifcant</a:t>
            </a:r>
            <a:r>
              <a:rPr lang="en-US" dirty="0"/>
              <a:t> impact on the ranking algorithm</a:t>
            </a:r>
          </a:p>
          <a:p>
            <a:pPr lvl="1"/>
            <a:r>
              <a:rPr lang="en-US" dirty="0"/>
              <a:t>Difficult to capture and represent</a:t>
            </a:r>
          </a:p>
          <a:p>
            <a:pPr lvl="1"/>
            <a:r>
              <a:rPr lang="en-US" dirty="0"/>
              <a:t>→</a:t>
            </a:r>
            <a:r>
              <a:rPr lang="en-US" i="1" dirty="0"/>
              <a:t> </a:t>
            </a:r>
            <a:r>
              <a:rPr lang="en-US" dirty="0"/>
              <a:t>learning</a:t>
            </a:r>
            <a:r>
              <a:rPr lang="en-US" i="1" dirty="0"/>
              <a:t> user models </a:t>
            </a:r>
            <a:r>
              <a:rPr lang="en-US" dirty="0"/>
              <a:t>→ personalized: problems?</a:t>
            </a:r>
            <a:br>
              <a:rPr lang="en-US" dirty="0"/>
            </a:br>
            <a:endParaRPr lang="en-US" dirty="0"/>
          </a:p>
        </p:txBody>
      </p:sp>
      <p:pic>
        <p:nvPicPr>
          <p:cNvPr id="4" name="Picture 4">
            <a:extLst>
              <a:ext uri="{FF2B5EF4-FFF2-40B4-BE49-F238E27FC236}">
                <a16:creationId xmlns:a16="http://schemas.microsoft.com/office/drawing/2014/main" id="{3E571DA8-8F9C-ED16-C098-1855837C4F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47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855"/>
            <a:ext cx="10515600" cy="1325563"/>
          </a:xfrm>
        </p:spPr>
        <p:txBody>
          <a:bodyPr/>
          <a:lstStyle/>
          <a:p>
            <a:r>
              <a:rPr lang="en-US"/>
              <a:t>6.2 Query transformation and refinement:</a:t>
            </a:r>
            <a:br>
              <a:rPr lang="en-US"/>
            </a:br>
            <a:r>
              <a:rPr lang="en-US"/>
              <a:t>Context and Personalization</a:t>
            </a:r>
          </a:p>
        </p:txBody>
      </p:sp>
      <p:sp>
        <p:nvSpPr>
          <p:cNvPr id="3" name="Content Placeholder 2"/>
          <p:cNvSpPr>
            <a:spLocks noGrp="1"/>
          </p:cNvSpPr>
          <p:nvPr>
            <p:ph idx="1"/>
          </p:nvPr>
        </p:nvSpPr>
        <p:spPr/>
        <p:txBody>
          <a:bodyPr>
            <a:normAutofit lnSpcReduction="10000"/>
          </a:bodyPr>
          <a:lstStyle/>
          <a:p>
            <a:r>
              <a:rPr lang="en-US" dirty="0"/>
              <a:t>The most useful contextual information for improving search quality is based on past interactions with the search engine</a:t>
            </a:r>
          </a:p>
          <a:p>
            <a:r>
              <a:rPr lang="en-US" dirty="0"/>
              <a:t>Local search based on geographic context can also produce substantial improvements, including 3 main steps:</a:t>
            </a:r>
          </a:p>
          <a:p>
            <a:pPr marL="914400" lvl="1" indent="-457200">
              <a:buFont typeface="+mj-lt"/>
              <a:buAutoNum type="arabicPeriod"/>
            </a:pPr>
            <a:r>
              <a:rPr lang="en-US" dirty="0"/>
              <a:t>Identify the geographic region associated with web pages, using location metadata that has been manually added to the document, or by automatically identifying locations, such as place names, city names, or country names, in the document text.</a:t>
            </a:r>
          </a:p>
          <a:p>
            <a:pPr marL="914400" lvl="1" indent="-457200">
              <a:buFont typeface="+mj-lt"/>
              <a:buAutoNum type="arabicPeriod"/>
            </a:pPr>
            <a:r>
              <a:rPr lang="en-US" dirty="0"/>
              <a:t>Identify the geographic region associated with the query using automatic techniques. </a:t>
            </a:r>
          </a:p>
          <a:p>
            <a:pPr marL="914400" lvl="1" indent="-457200">
              <a:buFont typeface="+mj-lt"/>
              <a:buAutoNum type="arabicPeriod"/>
            </a:pPr>
            <a:r>
              <a:rPr lang="en-US" dirty="0"/>
              <a:t>Rank web pages using a comparison of the query and document location information in addition to the usual text- and link-based features </a:t>
            </a:r>
          </a:p>
        </p:txBody>
      </p:sp>
      <p:pic>
        <p:nvPicPr>
          <p:cNvPr id="4" name="Picture 4">
            <a:extLst>
              <a:ext uri="{FF2B5EF4-FFF2-40B4-BE49-F238E27FC236}">
                <a16:creationId xmlns:a16="http://schemas.microsoft.com/office/drawing/2014/main" id="{7D5985D8-4BA7-5EC8-4B9F-B7722E9F77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47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310"/>
            <a:ext cx="10515600" cy="1325563"/>
          </a:xfrm>
        </p:spPr>
        <p:txBody>
          <a:bodyPr/>
          <a:lstStyle/>
          <a:p>
            <a:r>
              <a:rPr lang="en-US"/>
              <a:t>6.3 Showing the results:</a:t>
            </a:r>
            <a:br>
              <a:rPr lang="en-US"/>
            </a:br>
            <a:r>
              <a:rPr lang="en-US"/>
              <a:t>Result page and Snippets</a:t>
            </a:r>
          </a:p>
        </p:txBody>
      </p:sp>
      <p:sp>
        <p:nvSpPr>
          <p:cNvPr id="3" name="Content Placeholder 2"/>
          <p:cNvSpPr>
            <a:spLocks noGrp="1"/>
          </p:cNvSpPr>
          <p:nvPr>
            <p:ph idx="1"/>
          </p:nvPr>
        </p:nvSpPr>
        <p:spPr/>
        <p:txBody>
          <a:bodyPr/>
          <a:lstStyle/>
          <a:p>
            <a:r>
              <a:rPr lang="en-US" dirty="0"/>
              <a:t>Successful interactions with a search engine depend on the user understanding the results. </a:t>
            </a:r>
          </a:p>
          <a:p>
            <a:pPr lvl="1"/>
            <a:r>
              <a:rPr lang="en-US" dirty="0"/>
              <a:t>Visualization techniques</a:t>
            </a:r>
          </a:p>
          <a:p>
            <a:pPr lvl="1"/>
            <a:r>
              <a:rPr lang="en-US" i="1" dirty="0"/>
              <a:t>Document summaries</a:t>
            </a:r>
            <a:r>
              <a:rPr lang="en-US" dirty="0"/>
              <a:t>: title, URL, links to live, cached versions of the page, a short text summary (snippet)</a:t>
            </a:r>
          </a:p>
        </p:txBody>
      </p:sp>
      <p:pic>
        <p:nvPicPr>
          <p:cNvPr id="4" name="Picture 3"/>
          <p:cNvPicPr>
            <a:picLocks noChangeAspect="1"/>
          </p:cNvPicPr>
          <p:nvPr/>
        </p:nvPicPr>
        <p:blipFill>
          <a:blip r:embed="rId3"/>
          <a:stretch>
            <a:fillRect/>
          </a:stretch>
        </p:blipFill>
        <p:spPr>
          <a:xfrm>
            <a:off x="3657259" y="4001294"/>
            <a:ext cx="4877481" cy="847843"/>
          </a:xfrm>
          <a:prstGeom prst="rect">
            <a:avLst/>
          </a:prstGeom>
        </p:spPr>
      </p:pic>
      <p:sp>
        <p:nvSpPr>
          <p:cNvPr id="5" name="Rectangle 4"/>
          <p:cNvSpPr/>
          <p:nvPr/>
        </p:nvSpPr>
        <p:spPr>
          <a:xfrm>
            <a:off x="3257549" y="5495492"/>
            <a:ext cx="5676900" cy="523220"/>
          </a:xfrm>
          <a:prstGeom prst="rect">
            <a:avLst/>
          </a:prstGeom>
          <a:ln>
            <a:solidFill>
              <a:srgbClr val="FF0000"/>
            </a:solidFill>
          </a:ln>
        </p:spPr>
        <p:txBody>
          <a:bodyPr wrap="square">
            <a:spAutoFit/>
          </a:bodyPr>
          <a:lstStyle/>
          <a:p>
            <a:r>
              <a:rPr lang="en-US" sz="2800">
                <a:latin typeface="Times" pitchFamily="2" charset="0"/>
              </a:rPr>
              <a:t>Need: </a:t>
            </a:r>
            <a:r>
              <a:rPr lang="en-US" sz="2800">
                <a:solidFill>
                  <a:srgbClr val="FF0000"/>
                </a:solidFill>
                <a:latin typeface="Times" pitchFamily="2" charset="0"/>
              </a:rPr>
              <a:t>text summarization techniques</a:t>
            </a:r>
            <a:r>
              <a:rPr lang="en-US" sz="2800">
                <a:latin typeface="Times" pitchFamily="2" charset="0"/>
              </a:rPr>
              <a:t>! </a:t>
            </a:r>
          </a:p>
        </p:txBody>
      </p:sp>
      <p:pic>
        <p:nvPicPr>
          <p:cNvPr id="6" name="Picture 4">
            <a:extLst>
              <a:ext uri="{FF2B5EF4-FFF2-40B4-BE49-F238E27FC236}">
                <a16:creationId xmlns:a16="http://schemas.microsoft.com/office/drawing/2014/main" id="{1D3B8F6D-1A8F-001E-F478-FADC91C8D5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3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0765"/>
            <a:ext cx="10515600" cy="1325563"/>
          </a:xfrm>
        </p:spPr>
        <p:txBody>
          <a:bodyPr/>
          <a:lstStyle/>
          <a:p>
            <a:r>
              <a:rPr lang="en-US"/>
              <a:t>6.3 Showing the results:</a:t>
            </a:r>
            <a:br>
              <a:rPr lang="en-US"/>
            </a:br>
            <a:r>
              <a:rPr lang="en-US"/>
              <a:t>Result page and Snippets</a:t>
            </a:r>
          </a:p>
        </p:txBody>
      </p:sp>
      <p:sp>
        <p:nvSpPr>
          <p:cNvPr id="3" name="Content Placeholder 2"/>
          <p:cNvSpPr>
            <a:spLocks noGrp="1"/>
          </p:cNvSpPr>
          <p:nvPr>
            <p:ph idx="1"/>
          </p:nvPr>
        </p:nvSpPr>
        <p:spPr/>
        <p:txBody>
          <a:bodyPr/>
          <a:lstStyle/>
          <a:p>
            <a:r>
              <a:rPr lang="en-US"/>
              <a:t>Luhn’s algorithm?</a:t>
            </a:r>
          </a:p>
        </p:txBody>
      </p:sp>
      <p:pic>
        <p:nvPicPr>
          <p:cNvPr id="4" name="Picture 4">
            <a:extLst>
              <a:ext uri="{FF2B5EF4-FFF2-40B4-BE49-F238E27FC236}">
                <a16:creationId xmlns:a16="http://schemas.microsoft.com/office/drawing/2014/main" id="{BC32C61D-8764-6BA6-DEAC-B31030CF4E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7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310"/>
            <a:ext cx="10515600" cy="1325563"/>
          </a:xfrm>
        </p:spPr>
        <p:txBody>
          <a:bodyPr/>
          <a:lstStyle/>
          <a:p>
            <a:r>
              <a:rPr lang="en-US"/>
              <a:t>6.3 Showing the results:</a:t>
            </a:r>
            <a:br>
              <a:rPr lang="en-US"/>
            </a:br>
            <a:r>
              <a:rPr lang="en-US"/>
              <a:t>Advertising and Search</a:t>
            </a:r>
          </a:p>
        </p:txBody>
      </p:sp>
      <p:sp>
        <p:nvSpPr>
          <p:cNvPr id="3" name="Content Placeholder 2"/>
          <p:cNvSpPr>
            <a:spLocks noGrp="1"/>
          </p:cNvSpPr>
          <p:nvPr>
            <p:ph idx="1"/>
          </p:nvPr>
        </p:nvSpPr>
        <p:spPr/>
        <p:txBody>
          <a:bodyPr>
            <a:normAutofit/>
          </a:bodyPr>
          <a:lstStyle/>
          <a:p>
            <a:r>
              <a:rPr lang="en-US" dirty="0"/>
              <a:t>Advertising is a key component of web search engines?</a:t>
            </a:r>
          </a:p>
          <a:p>
            <a:pPr lvl="1"/>
            <a:r>
              <a:rPr lang="en-US" dirty="0"/>
              <a:t>That is how companies generate revenue</a:t>
            </a:r>
          </a:p>
          <a:p>
            <a:r>
              <a:rPr lang="en-US" dirty="0"/>
              <a:t>Goal?</a:t>
            </a:r>
          </a:p>
          <a:p>
            <a:pPr lvl="1"/>
            <a:r>
              <a:rPr lang="en-US" dirty="0"/>
              <a:t>Find advertisements that are appropriate for the query context</a:t>
            </a:r>
          </a:p>
          <a:p>
            <a:r>
              <a:rPr lang="en-US" dirty="0"/>
              <a:t>Advertisers bid for keywords that describe topics associated with their product</a:t>
            </a:r>
          </a:p>
          <a:p>
            <a:r>
              <a:rPr lang="en-US" dirty="0"/>
              <a:t>The key issues:</a:t>
            </a:r>
          </a:p>
          <a:p>
            <a:pPr lvl="1"/>
            <a:r>
              <a:rPr lang="en-US" dirty="0"/>
              <a:t>Techniques for matching short pieces of text (the query and the advertisement) </a:t>
            </a:r>
          </a:p>
          <a:p>
            <a:pPr lvl="1"/>
            <a:r>
              <a:rPr lang="en-US" dirty="0"/>
              <a:t>Selecting keywords to represent the content of web pages</a:t>
            </a:r>
          </a:p>
        </p:txBody>
      </p:sp>
      <p:pic>
        <p:nvPicPr>
          <p:cNvPr id="4" name="Picture 4">
            <a:extLst>
              <a:ext uri="{FF2B5EF4-FFF2-40B4-BE49-F238E27FC236}">
                <a16:creationId xmlns:a16="http://schemas.microsoft.com/office/drawing/2014/main" id="{6FF09D56-DDF1-C672-8112-8642D6E99C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25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855"/>
            <a:ext cx="10515600" cy="1325563"/>
          </a:xfrm>
        </p:spPr>
        <p:txBody>
          <a:bodyPr/>
          <a:lstStyle/>
          <a:p>
            <a:r>
              <a:rPr lang="en-US"/>
              <a:t>6.3 Showing the results:</a:t>
            </a:r>
            <a:br>
              <a:rPr lang="en-US"/>
            </a:br>
            <a:r>
              <a:rPr lang="en-US"/>
              <a:t>Advertising and Search</a:t>
            </a:r>
          </a:p>
        </p:txBody>
      </p:sp>
      <p:sp>
        <p:nvSpPr>
          <p:cNvPr id="3" name="Content Placeholder 2"/>
          <p:cNvSpPr>
            <a:spLocks noGrp="1"/>
          </p:cNvSpPr>
          <p:nvPr>
            <p:ph idx="1"/>
          </p:nvPr>
        </p:nvSpPr>
        <p:spPr>
          <a:xfrm>
            <a:off x="838200" y="1825625"/>
            <a:ext cx="5214411" cy="4351338"/>
          </a:xfrm>
        </p:spPr>
        <p:txBody>
          <a:bodyPr>
            <a:normAutofit/>
          </a:bodyPr>
          <a:lstStyle/>
          <a:p>
            <a:r>
              <a:rPr lang="en-US" dirty="0"/>
              <a:t>The list of advertisements generated by a search engine for the query “fish tanks”</a:t>
            </a:r>
          </a:p>
          <a:p>
            <a:pPr lvl="1"/>
            <a:r>
              <a:rPr lang="en-US" dirty="0"/>
              <a:t>Two of the advertisements are obvious matches, in that “fish tanks” occurs in the titles</a:t>
            </a:r>
          </a:p>
          <a:p>
            <a:pPr lvl="1"/>
            <a:r>
              <a:rPr lang="en-US" dirty="0"/>
              <a:t>Two of the others have no words in common with the query, although they are clearly relevant</a:t>
            </a:r>
          </a:p>
          <a:p>
            <a:pPr lvl="1"/>
            <a:r>
              <a:rPr lang="en-US" dirty="0"/>
              <a:t>Third advertisement is similar and matches one of the query words</a:t>
            </a:r>
          </a:p>
        </p:txBody>
      </p:sp>
      <p:pic>
        <p:nvPicPr>
          <p:cNvPr id="4" name="Picture 3"/>
          <p:cNvPicPr>
            <a:picLocks noChangeAspect="1"/>
          </p:cNvPicPr>
          <p:nvPr/>
        </p:nvPicPr>
        <p:blipFill>
          <a:blip r:embed="rId2"/>
          <a:stretch>
            <a:fillRect/>
          </a:stretch>
        </p:blipFill>
        <p:spPr>
          <a:xfrm>
            <a:off x="6052611" y="2182102"/>
            <a:ext cx="6139389" cy="3994861"/>
          </a:xfrm>
          <a:prstGeom prst="rect">
            <a:avLst/>
          </a:prstGeom>
        </p:spPr>
      </p:pic>
      <p:pic>
        <p:nvPicPr>
          <p:cNvPr id="5" name="Picture 4">
            <a:extLst>
              <a:ext uri="{FF2B5EF4-FFF2-40B4-BE49-F238E27FC236}">
                <a16:creationId xmlns:a16="http://schemas.microsoft.com/office/drawing/2014/main" id="{AD4F9741-740D-33D1-B234-F2D17584C4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83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 Showing the results: Clustering the results</a:t>
            </a:r>
          </a:p>
        </p:txBody>
      </p:sp>
      <p:sp>
        <p:nvSpPr>
          <p:cNvPr id="3" name="Content Placeholder 2"/>
          <p:cNvSpPr>
            <a:spLocks noGrp="1"/>
          </p:cNvSpPr>
          <p:nvPr>
            <p:ph idx="1"/>
          </p:nvPr>
        </p:nvSpPr>
        <p:spPr>
          <a:xfrm>
            <a:off x="838200" y="1825625"/>
            <a:ext cx="7099300" cy="4351338"/>
          </a:xfrm>
        </p:spPr>
        <p:txBody>
          <a:bodyPr/>
          <a:lstStyle/>
          <a:p>
            <a:r>
              <a:rPr lang="en-US" dirty="0"/>
              <a:t>Clustering groups documents? </a:t>
            </a:r>
          </a:p>
          <a:p>
            <a:pPr lvl="1"/>
            <a:r>
              <a:rPr lang="en-US" dirty="0"/>
              <a:t>Similar in content and labels → quickly scanned for relevance.</a:t>
            </a:r>
          </a:p>
          <a:p>
            <a:r>
              <a:rPr lang="en-US" dirty="0"/>
              <a:t>Clusters formed by a search engine from top-ranked documents for the query “tropical fish”. Numbers in brackets are the number of documents in the cluster. </a:t>
            </a:r>
            <a:br>
              <a:rPr lang="en-US" dirty="0"/>
            </a:br>
            <a:endParaRPr lang="en-US" dirty="0"/>
          </a:p>
        </p:txBody>
      </p:sp>
      <p:pic>
        <p:nvPicPr>
          <p:cNvPr id="4" name="Picture 3"/>
          <p:cNvPicPr>
            <a:picLocks noChangeAspect="1"/>
          </p:cNvPicPr>
          <p:nvPr/>
        </p:nvPicPr>
        <p:blipFill>
          <a:blip r:embed="rId2"/>
          <a:stretch>
            <a:fillRect/>
          </a:stretch>
        </p:blipFill>
        <p:spPr>
          <a:xfrm>
            <a:off x="8872340" y="2110317"/>
            <a:ext cx="2829320" cy="3781953"/>
          </a:xfrm>
          <a:prstGeom prst="rect">
            <a:avLst/>
          </a:prstGeom>
        </p:spPr>
      </p:pic>
      <p:pic>
        <p:nvPicPr>
          <p:cNvPr id="5" name="Picture 4">
            <a:extLst>
              <a:ext uri="{FF2B5EF4-FFF2-40B4-BE49-F238E27FC236}">
                <a16:creationId xmlns:a16="http://schemas.microsoft.com/office/drawing/2014/main" id="{B49E6A3C-A17E-62A8-45EE-B499E50A92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48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62018" y="2282825"/>
            <a:ext cx="5550582" cy="3615379"/>
          </a:xfrm>
          <a:prstGeom prst="rect">
            <a:avLst/>
          </a:prstGeom>
        </p:spPr>
      </p:pic>
      <p:sp>
        <p:nvSpPr>
          <p:cNvPr id="2" name="Title 1"/>
          <p:cNvSpPr>
            <a:spLocks noGrp="1"/>
          </p:cNvSpPr>
          <p:nvPr>
            <p:ph type="title"/>
          </p:nvPr>
        </p:nvSpPr>
        <p:spPr>
          <a:xfrm>
            <a:off x="838200" y="481855"/>
            <a:ext cx="10515600" cy="1325563"/>
          </a:xfrm>
        </p:spPr>
        <p:txBody>
          <a:bodyPr/>
          <a:lstStyle/>
          <a:p>
            <a:r>
              <a:rPr lang="en-US"/>
              <a:t>6.4 Cross-Language </a:t>
            </a:r>
            <a:r>
              <a:rPr lang="en-US" dirty="0"/>
              <a:t>Search</a:t>
            </a:r>
          </a:p>
        </p:txBody>
      </p:sp>
      <p:sp>
        <p:nvSpPr>
          <p:cNvPr id="3" name="Content Placeholder 2"/>
          <p:cNvSpPr>
            <a:spLocks noGrp="1"/>
          </p:cNvSpPr>
          <p:nvPr>
            <p:ph idx="1"/>
          </p:nvPr>
        </p:nvSpPr>
        <p:spPr>
          <a:xfrm>
            <a:off x="838200" y="1825625"/>
            <a:ext cx="8394700" cy="4351338"/>
          </a:xfrm>
        </p:spPr>
        <p:txBody>
          <a:bodyPr/>
          <a:lstStyle/>
          <a:p>
            <a:r>
              <a:rPr lang="en-US" dirty="0"/>
              <a:t>Translating queries for one or more monolingual search engines covering different languages</a:t>
            </a:r>
          </a:p>
          <a:p>
            <a:r>
              <a:rPr lang="en-US" dirty="0"/>
              <a:t>Use a large bilingual dictionary</a:t>
            </a:r>
          </a:p>
          <a:p>
            <a:pPr lvl="1"/>
            <a:r>
              <a:rPr lang="en-US" dirty="0"/>
              <a:t>Statistical machine translation models</a:t>
            </a:r>
          </a:p>
        </p:txBody>
      </p:sp>
      <p:pic>
        <p:nvPicPr>
          <p:cNvPr id="5" name="Picture 4">
            <a:extLst>
              <a:ext uri="{FF2B5EF4-FFF2-40B4-BE49-F238E27FC236}">
                <a16:creationId xmlns:a16="http://schemas.microsoft.com/office/drawing/2014/main" id="{FDB974F7-3B3A-1B37-DE03-499FAFCD75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3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a:p>
        </p:txBody>
      </p:sp>
      <p:sp>
        <p:nvSpPr>
          <p:cNvPr id="3" name="Content Placeholder 2"/>
          <p:cNvSpPr>
            <a:spLocks noGrp="1"/>
          </p:cNvSpPr>
          <p:nvPr>
            <p:ph idx="1"/>
          </p:nvPr>
        </p:nvSpPr>
        <p:spPr/>
        <p:txBody>
          <a:bodyPr/>
          <a:lstStyle/>
          <a:p>
            <a:r>
              <a:rPr lang="en-US"/>
              <a:t>Using </a:t>
            </a:r>
            <a:r>
              <a:rPr lang="en-US" smtClean="0"/>
              <a:t>the Wikipedia </a:t>
            </a:r>
            <a:r>
              <a:rPr lang="en-US"/>
              <a:t>collection</a:t>
            </a:r>
            <a:r>
              <a:rPr lang="en-US"/>
              <a:t> </a:t>
            </a:r>
            <a:endParaRPr lang="en-US" smtClean="0"/>
          </a:p>
          <a:p>
            <a:pPr lvl="1"/>
            <a:r>
              <a:rPr lang="en-US"/>
              <a:t>Index the collection without stemming</a:t>
            </a:r>
            <a:r>
              <a:rPr lang="en-US"/>
              <a:t>.</a:t>
            </a:r>
            <a:r>
              <a:rPr lang="en-US"/>
              <a:t> </a:t>
            </a:r>
            <a:endParaRPr lang="en-US" smtClean="0"/>
          </a:p>
          <a:p>
            <a:pPr lvl="1"/>
            <a:r>
              <a:rPr lang="en-US"/>
              <a:t>Identify the </a:t>
            </a:r>
            <a:r>
              <a:rPr lang="en-US"/>
              <a:t>frst </a:t>
            </a:r>
            <a:r>
              <a:rPr lang="en-US" smtClean="0"/>
              <a:t>1,000 </a:t>
            </a:r>
            <a:r>
              <a:rPr lang="en-US"/>
              <a:t>words (in alphabetical order) in </a:t>
            </a:r>
            <a:r>
              <a:rPr lang="en-US"/>
              <a:t>the </a:t>
            </a:r>
            <a:r>
              <a:rPr lang="en-US" smtClean="0"/>
              <a:t>index</a:t>
            </a:r>
          </a:p>
          <a:p>
            <a:pPr lvl="1"/>
            <a:r>
              <a:rPr lang="en-US"/>
              <a:t>Create stem classes by stemming these 1,000 words and recording which</a:t>
            </a:r>
            <a:br>
              <a:rPr lang="en-US"/>
            </a:br>
            <a:r>
              <a:rPr lang="en-US"/>
              <a:t>words become the </a:t>
            </a:r>
            <a:r>
              <a:rPr lang="en-US"/>
              <a:t>same </a:t>
            </a:r>
            <a:r>
              <a:rPr lang="en-US" smtClean="0"/>
              <a:t>stem</a:t>
            </a:r>
          </a:p>
          <a:p>
            <a:pPr lvl="1"/>
            <a:r>
              <a:rPr lang="en-US"/>
              <a:t>Compute association measures (Dice’s coefficient) between all pairs of stems</a:t>
            </a:r>
            <a:br>
              <a:rPr lang="en-US"/>
            </a:br>
            <a:r>
              <a:rPr lang="en-US"/>
              <a:t>in each </a:t>
            </a:r>
            <a:r>
              <a:rPr lang="en-US"/>
              <a:t>stem </a:t>
            </a:r>
            <a:r>
              <a:rPr lang="en-US" smtClean="0"/>
              <a:t>class</a:t>
            </a:r>
            <a:endParaRPr lang="en-US"/>
          </a:p>
        </p:txBody>
      </p:sp>
    </p:spTree>
    <p:extLst>
      <p:ext uri="{BB962C8B-B14F-4D97-AF65-F5344CB8AC3E}">
        <p14:creationId xmlns:p14="http://schemas.microsoft.com/office/powerpoint/2010/main" val="310174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a:t>Information needs and </a:t>
            </a:r>
            <a:r>
              <a:rPr lang="en-US" smtClean="0"/>
              <a:t>queries</a:t>
            </a:r>
          </a:p>
          <a:p>
            <a:r>
              <a:rPr lang="en-US"/>
              <a:t>Query Transformation and </a:t>
            </a:r>
            <a:r>
              <a:rPr lang="en-US" smtClean="0"/>
              <a:t>refinement</a:t>
            </a:r>
          </a:p>
          <a:p>
            <a:r>
              <a:rPr lang="en-US" smtClean="0"/>
              <a:t>Show the results</a:t>
            </a:r>
          </a:p>
          <a:p>
            <a:r>
              <a:rPr lang="en-US" smtClean="0"/>
              <a:t>Cross-language search</a:t>
            </a:r>
            <a:endParaRPr lang="en-US"/>
          </a:p>
        </p:txBody>
      </p:sp>
    </p:spTree>
    <p:extLst>
      <p:ext uri="{BB962C8B-B14F-4D97-AF65-F5344CB8AC3E}">
        <p14:creationId xmlns:p14="http://schemas.microsoft.com/office/powerpoint/2010/main" val="128405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VN"/>
              <a:t>Objectives</a:t>
            </a:r>
            <a:endParaRPr lang="en-US"/>
          </a:p>
        </p:txBody>
      </p:sp>
      <p:sp>
        <p:nvSpPr>
          <p:cNvPr id="3" name="Content Placeholder 2"/>
          <p:cNvSpPr>
            <a:spLocks noGrp="1"/>
          </p:cNvSpPr>
          <p:nvPr>
            <p:ph idx="1"/>
          </p:nvPr>
        </p:nvSpPr>
        <p:spPr/>
        <p:txBody>
          <a:bodyPr/>
          <a:lstStyle/>
          <a:p>
            <a:r>
              <a:rPr lang="en-US" smtClean="0"/>
              <a:t>What are information needs and queries?</a:t>
            </a:r>
          </a:p>
          <a:p>
            <a:r>
              <a:rPr lang="en-US" smtClean="0"/>
              <a:t>What is query transformation?</a:t>
            </a:r>
          </a:p>
          <a:p>
            <a:r>
              <a:rPr lang="en-US" smtClean="0"/>
              <a:t>How to show the results?</a:t>
            </a:r>
            <a:endParaRPr lang="en-US"/>
          </a:p>
        </p:txBody>
      </p:sp>
    </p:spTree>
    <p:extLst>
      <p:ext uri="{BB962C8B-B14F-4D97-AF65-F5344CB8AC3E}">
        <p14:creationId xmlns:p14="http://schemas.microsoft.com/office/powerpoint/2010/main" val="400932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pPr marL="0" indent="0">
              <a:buNone/>
            </a:pPr>
            <a:r>
              <a:rPr lang="en-US" dirty="0"/>
              <a:t>6.1 Information needs and queries</a:t>
            </a:r>
          </a:p>
          <a:p>
            <a:pPr marL="0" indent="0">
              <a:buNone/>
            </a:pPr>
            <a:r>
              <a:rPr lang="en-US" dirty="0"/>
              <a:t>6.2 Query Transformation and refinement: stopping and stemming revisited, spell checking and suggestions, query expansion, relevance feedback, context and personalization</a:t>
            </a:r>
          </a:p>
          <a:p>
            <a:pPr marL="0" indent="0">
              <a:buNone/>
            </a:pPr>
            <a:r>
              <a:rPr lang="en-US" dirty="0"/>
              <a:t>6.3 Showing the results: result pages and snippets, advertising and search, clustering the results</a:t>
            </a:r>
          </a:p>
          <a:p>
            <a:pPr marL="0" indent="0">
              <a:buNone/>
            </a:pPr>
            <a:r>
              <a:rPr lang="en-US" dirty="0"/>
              <a:t>6.4 Cross-language search</a:t>
            </a:r>
          </a:p>
        </p:txBody>
      </p:sp>
      <p:pic>
        <p:nvPicPr>
          <p:cNvPr id="4" name="Picture 4">
            <a:extLst>
              <a:ext uri="{FF2B5EF4-FFF2-40B4-BE49-F238E27FC236}">
                <a16:creationId xmlns:a16="http://schemas.microsoft.com/office/drawing/2014/main" id="{871ED348-EFB9-2F8A-7B2E-028677332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404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Information needs and queries</a:t>
            </a:r>
          </a:p>
        </p:txBody>
      </p:sp>
      <p:sp>
        <p:nvSpPr>
          <p:cNvPr id="3" name="Content Placeholder 2"/>
          <p:cNvSpPr>
            <a:spLocks noGrp="1"/>
          </p:cNvSpPr>
          <p:nvPr>
            <p:ph idx="1"/>
          </p:nvPr>
        </p:nvSpPr>
        <p:spPr/>
        <p:txBody>
          <a:bodyPr/>
          <a:lstStyle/>
          <a:p>
            <a:r>
              <a:rPr lang="en-US" dirty="0"/>
              <a:t>The number of relevant documents being sought </a:t>
            </a:r>
          </a:p>
          <a:p>
            <a:r>
              <a:rPr lang="en-US" dirty="0"/>
              <a:t>The tasks that led to the requirement for information</a:t>
            </a:r>
          </a:p>
          <a:p>
            <a:r>
              <a:rPr lang="en-US" dirty="0"/>
              <a:t>Queries can represent very different information needs and may require different search techniques and ranking algorithms to produce the best rankings.</a:t>
            </a:r>
          </a:p>
          <a:p>
            <a:r>
              <a:rPr lang="en-US" dirty="0"/>
              <a:t>A query can be a poor representation of the information need. </a:t>
            </a:r>
          </a:p>
        </p:txBody>
      </p:sp>
      <p:pic>
        <p:nvPicPr>
          <p:cNvPr id="4" name="Picture 4">
            <a:extLst>
              <a:ext uri="{FF2B5EF4-FFF2-40B4-BE49-F238E27FC236}">
                <a16:creationId xmlns:a16="http://schemas.microsoft.com/office/drawing/2014/main" id="{D409AE9F-30E8-D8BD-B43C-99FC7F87B5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96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945"/>
            <a:ext cx="10515600" cy="1325563"/>
          </a:xfrm>
        </p:spPr>
        <p:txBody>
          <a:bodyPr/>
          <a:lstStyle/>
          <a:p>
            <a:r>
              <a:rPr lang="en-US" dirty="0"/>
              <a:t>6.2 Query transformation and refinement:</a:t>
            </a:r>
            <a:br>
              <a:rPr lang="en-US" dirty="0"/>
            </a:br>
            <a:r>
              <a:rPr lang="en-US" dirty="0"/>
              <a:t>Stopping and Stemming revisited</a:t>
            </a:r>
          </a:p>
        </p:txBody>
      </p:sp>
      <p:sp>
        <p:nvSpPr>
          <p:cNvPr id="3" name="Content Placeholder 2"/>
          <p:cNvSpPr>
            <a:spLocks noGrp="1"/>
          </p:cNvSpPr>
          <p:nvPr>
            <p:ph idx="1"/>
          </p:nvPr>
        </p:nvSpPr>
        <p:spPr>
          <a:xfrm>
            <a:off x="838200" y="1825624"/>
            <a:ext cx="10515600" cy="4482411"/>
          </a:xfrm>
        </p:spPr>
        <p:txBody>
          <a:bodyPr>
            <a:normAutofit/>
          </a:bodyPr>
          <a:lstStyle/>
          <a:p>
            <a:r>
              <a:rPr lang="en-US" dirty="0" err="1"/>
              <a:t>Stopword</a:t>
            </a:r>
            <a:r>
              <a:rPr lang="en-US" dirty="0"/>
              <a:t> removal can be done at query time instead of during document indexing. </a:t>
            </a:r>
            <a:r>
              <a:rPr lang="en-US" dirty="0" err="1"/>
              <a:t>Stopwords</a:t>
            </a:r>
            <a:r>
              <a:rPr lang="en-US" dirty="0"/>
              <a:t> can be treated as:</a:t>
            </a:r>
          </a:p>
          <a:p>
            <a:pPr lvl="1"/>
            <a:r>
              <a:rPr lang="en-US" dirty="0"/>
              <a:t>Normal words</a:t>
            </a:r>
          </a:p>
          <a:p>
            <a:pPr lvl="1"/>
            <a:r>
              <a:rPr lang="en-US" dirty="0"/>
              <a:t>Removed, or removed except under certain conditions</a:t>
            </a:r>
          </a:p>
          <a:p>
            <a:r>
              <a:rPr lang="en-US" i="1" dirty="0"/>
              <a:t>Query-based stemming </a:t>
            </a:r>
            <a:r>
              <a:rPr lang="en-US" dirty="0"/>
              <a:t>is another technique for increasing the ﬂexibility of the search engine</a:t>
            </a:r>
          </a:p>
          <a:p>
            <a:pPr lvl="1"/>
            <a:r>
              <a:rPr lang="en-US" dirty="0"/>
              <a:t>Bad case: The query “fish village” will produce very different results from the query “fishing village”, but many stemming algorithms </a:t>
            </a:r>
            <a:r>
              <a:rPr lang="en-US"/>
              <a:t>would </a:t>
            </a:r>
            <a:r>
              <a:rPr lang="en-US" smtClean="0"/>
              <a:t>reduce “fishing</a:t>
            </a:r>
            <a:r>
              <a:rPr lang="en-US" dirty="0"/>
              <a:t>” to “fish” → using the appropriate word variants, instead of word to a word stem</a:t>
            </a:r>
          </a:p>
        </p:txBody>
      </p:sp>
      <p:pic>
        <p:nvPicPr>
          <p:cNvPr id="4" name="Picture 4">
            <a:extLst>
              <a:ext uri="{FF2B5EF4-FFF2-40B4-BE49-F238E27FC236}">
                <a16:creationId xmlns:a16="http://schemas.microsoft.com/office/drawing/2014/main" id="{E95A0A71-3CB7-759B-C2EC-7A0D911938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76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310"/>
            <a:ext cx="10515600" cy="1325563"/>
          </a:xfrm>
        </p:spPr>
        <p:txBody>
          <a:bodyPr/>
          <a:lstStyle/>
          <a:p>
            <a:r>
              <a:rPr lang="en-US" dirty="0"/>
              <a:t>6.2 Query transformation and refinement:</a:t>
            </a:r>
            <a:br>
              <a:rPr lang="en-US" dirty="0"/>
            </a:br>
            <a:r>
              <a:rPr lang="en-US" dirty="0"/>
              <a:t>Stopping and Stemming revisited</a:t>
            </a:r>
          </a:p>
        </p:txBody>
      </p:sp>
      <p:sp>
        <p:nvSpPr>
          <p:cNvPr id="3" name="Content Placeholder 2"/>
          <p:cNvSpPr>
            <a:spLocks noGrp="1"/>
          </p:cNvSpPr>
          <p:nvPr>
            <p:ph idx="1"/>
          </p:nvPr>
        </p:nvSpPr>
        <p:spPr/>
        <p:txBody>
          <a:bodyPr/>
          <a:lstStyle/>
          <a:p>
            <a:r>
              <a:rPr lang="en-US" i="1" dirty="0"/>
              <a:t>Term association measure </a:t>
            </a:r>
            <a:r>
              <a:rPr lang="en-US" dirty="0"/>
              <a:t>: </a:t>
            </a:r>
            <a:r>
              <a:rPr lang="en-US" i="1" dirty="0"/>
              <a:t>Dice’s coefficient</a:t>
            </a:r>
            <a:r>
              <a:rPr lang="en-US" dirty="0"/>
              <a:t> </a:t>
            </a:r>
          </a:p>
          <a:p>
            <a:r>
              <a:rPr lang="en-US" i="1" dirty="0"/>
              <a:t>     </a:t>
            </a:r>
            <a:r>
              <a:rPr lang="en-US" dirty="0"/>
              <a:t>is the number of windows (or documents) containing word </a:t>
            </a:r>
            <a:r>
              <a:rPr lang="en-US" i="1" dirty="0"/>
              <a:t>a</a:t>
            </a:r>
            <a:r>
              <a:rPr lang="en-US" dirty="0"/>
              <a:t>,      is the number of windows containing word </a:t>
            </a:r>
            <a:r>
              <a:rPr lang="en-US" i="1" dirty="0"/>
              <a:t>b</a:t>
            </a:r>
            <a:r>
              <a:rPr lang="en-US" dirty="0"/>
              <a:t>, </a:t>
            </a:r>
            <a:r>
              <a:rPr lang="en-US" i="1" dirty="0"/>
              <a:t>       </a:t>
            </a:r>
            <a:r>
              <a:rPr lang="en-US" dirty="0"/>
              <a:t>is the number of windows containing both words </a:t>
            </a:r>
            <a:r>
              <a:rPr lang="en-US" i="1" dirty="0"/>
              <a:t>a </a:t>
            </a:r>
            <a:r>
              <a:rPr lang="en-US" dirty="0"/>
              <a:t>and </a:t>
            </a:r>
            <a:r>
              <a:rPr lang="en-US" i="1" dirty="0"/>
              <a:t>b</a:t>
            </a:r>
            <a:r>
              <a:rPr lang="en-US" dirty="0"/>
              <a:t>, and </a:t>
            </a:r>
            <a:r>
              <a:rPr lang="en-US" i="1" dirty="0"/>
              <a:t>N </a:t>
            </a:r>
            <a:r>
              <a:rPr lang="en-US" dirty="0"/>
              <a:t>is the number of text windows in the collection, then Dice’s coefficient is</a:t>
            </a:r>
          </a:p>
        </p:txBody>
      </p:sp>
      <p:pic>
        <p:nvPicPr>
          <p:cNvPr id="4" name="Picture 3" descr="\documentclass{article}&#10;\usepackage{amsmath}&#10;\usepackage{amssymb}&#10;\usepackage{xcolor}&#10;\DeclareMathOperator{\tr}{Tr}&#10;\newcommand{\rtext}[1]{{\color{red}#1}}&#10;\newcommand{\vect}[1]{\boldsymbol{#1}}&#10;\newcommand{\matr}[1]{\boldsymbol{#1}}&#10;\newcommand{\gset}[1]{\mathbb{#1}}&#10;\pagestyle{empty}&#10;&#10;\begin{document}&#10;\begin{equation*}&#10;n_a&#10;\end{equation*}&#10;&#10;&#10;\end{document}" title="IguanaTex Bitmap Display"/>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181894" y="2540000"/>
            <a:ext cx="347733" cy="211200"/>
          </a:xfrm>
          <a:prstGeom prst="rect">
            <a:avLst/>
          </a:prstGeom>
        </p:spPr>
      </p:pic>
      <p:pic>
        <p:nvPicPr>
          <p:cNvPr id="6" name="Picture 5" descr="\documentclass{article}&#10;\usepackage{amsmath}&#10;\usepackage{amssymb}&#10;\usepackage{xcolor}&#10;\DeclareMathOperator{\tr}{Tr}&#10;\newcommand{\rtext}[1]{{\color{red}#1}}&#10;\newcommand{\vect}[1]{\boldsymbol{#1}}&#10;\newcommand{\matr}[1]{\boldsymbol{#1}}&#10;\newcommand{\gset}[1]{\mathbb{#1}}&#10;\pagestyle{empty}&#10;&#10;\begin{document}&#10;\begin{equation*}&#10;n_b&#10;\end{equation*}&#10;&#10;&#10;\end{document}" title="IguanaTex Bitmap Display"/>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0430704" y="2540000"/>
            <a:ext cx="322133" cy="211200"/>
          </a:xfrm>
          <a:prstGeom prst="rect">
            <a:avLst/>
          </a:prstGeom>
        </p:spPr>
      </p:pic>
      <p:pic>
        <p:nvPicPr>
          <p:cNvPr id="8" name="Picture 7" descr="\documentclass{article}&#10;\usepackage{amsmath}&#10;\usepackage{amssymb}&#10;\usepackage{xcolor}&#10;\DeclareMathOperator{\tr}{Tr}&#10;\newcommand{\rtext}[1]{{\color{red}#1}}&#10;\newcommand{\vect}[1]{\boldsymbol{#1}}&#10;\newcommand{\matr}[1]{\boldsymbol{#1}}&#10;\newcommand{\gset}[1]{\mathbb{#1}}&#10;\pagestyle{empty}&#10;&#10;\begin{document}&#10;\begin{equation*}&#10;n_{ab}&#10;\end{equation*}&#10;&#10;&#10;\end{document}" title="IguanaTex Bitmap Display"/>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7444300" y="2915285"/>
            <a:ext cx="475733" cy="211200"/>
          </a:xfrm>
          <a:prstGeom prst="rect">
            <a:avLst/>
          </a:prstGeom>
        </p:spPr>
      </p:pic>
      <p:pic>
        <p:nvPicPr>
          <p:cNvPr id="9" name="Picture 8" descr="\documentclass{article}&#10;\usepackage{amsmath}&#10;\usepackage{amssymb}&#10;\usepackage{xcolor}&#10;\DeclareMathOperator{\tr}{Tr}&#10;\newcommand{\rtext}[1]{{\color{red}#1}}&#10;\newcommand{\vect}[1]{\boldsymbol{#1}}&#10;\newcommand{\matr}[1]{\boldsymbol{#1}}&#10;\newcommand{\gset}[1]{\mathbb{#1}}&#10;\pagestyle{empty}&#10;&#10;\begin{document}&#10;\begin{equation*}&#10;2\cdot\frac{n_{ab}}{n_a+n_b}&#10;\end{equation*}&#10;&#10;&#10;\end{document}" title="IguanaTex Bitmap Display"/>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4864100" y="4047534"/>
            <a:ext cx="1632000" cy="693333"/>
          </a:xfrm>
          <a:prstGeom prst="rect">
            <a:avLst/>
          </a:prstGeom>
        </p:spPr>
      </p:pic>
      <p:pic>
        <p:nvPicPr>
          <p:cNvPr id="5" name="Picture 4">
            <a:extLst>
              <a:ext uri="{FF2B5EF4-FFF2-40B4-BE49-F238E27FC236}">
                <a16:creationId xmlns:a16="http://schemas.microsoft.com/office/drawing/2014/main" id="{BB74A1B2-AD75-E6C4-27E6-E023E88040EC}"/>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84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310"/>
            <a:ext cx="10515600" cy="1325563"/>
          </a:xfrm>
        </p:spPr>
        <p:txBody>
          <a:bodyPr/>
          <a:lstStyle/>
          <a:p>
            <a:r>
              <a:rPr lang="en-US" dirty="0"/>
              <a:t>6.2 Query transformation and refinement:</a:t>
            </a:r>
            <a:br>
              <a:rPr lang="en-US" dirty="0"/>
            </a:br>
            <a:r>
              <a:rPr lang="en-US" dirty="0"/>
              <a:t>Spell Checking and Suggestions</a:t>
            </a:r>
          </a:p>
        </p:txBody>
      </p:sp>
      <p:sp>
        <p:nvSpPr>
          <p:cNvPr id="3" name="Content Placeholder 2"/>
          <p:cNvSpPr>
            <a:spLocks noGrp="1"/>
          </p:cNvSpPr>
          <p:nvPr>
            <p:ph idx="1"/>
          </p:nvPr>
        </p:nvSpPr>
        <p:spPr/>
        <p:txBody>
          <a:bodyPr/>
          <a:lstStyle/>
          <a:p>
            <a:r>
              <a:rPr lang="en-US" dirty="0"/>
              <a:t>Spell checking is an extremely important part of query processing?</a:t>
            </a:r>
          </a:p>
          <a:p>
            <a:r>
              <a:rPr lang="en-US" dirty="0"/>
              <a:t>Basic approach used in many spelling checkers: </a:t>
            </a:r>
            <a:r>
              <a:rPr lang="en-US" i="1" dirty="0"/>
              <a:t>spelling dictionary</a:t>
            </a:r>
          </a:p>
          <a:p>
            <a:pPr lvl="1"/>
            <a:r>
              <a:rPr lang="en-US" dirty="0"/>
              <a:t>“Word” Not found? → similarity measure: edit distance</a:t>
            </a:r>
          </a:p>
          <a:p>
            <a:pPr lvl="1"/>
            <a:r>
              <a:rPr lang="en-US" dirty="0" err="1"/>
              <a:t>extenssions</a:t>
            </a:r>
            <a:r>
              <a:rPr lang="en-US" dirty="0"/>
              <a:t> </a:t>
            </a:r>
            <a:r>
              <a:rPr lang="en-US" i="1" dirty="0"/>
              <a:t>→ </a:t>
            </a:r>
            <a:r>
              <a:rPr lang="en-US" dirty="0"/>
              <a:t>extensions (insertion error): edit distance 2</a:t>
            </a:r>
          </a:p>
          <a:p>
            <a:pPr lvl="1"/>
            <a:r>
              <a:rPr lang="en-US" dirty="0" err="1"/>
              <a:t>poiner</a:t>
            </a:r>
            <a:r>
              <a:rPr lang="en-US" dirty="0"/>
              <a:t> </a:t>
            </a:r>
            <a:r>
              <a:rPr lang="en-US" i="1" dirty="0"/>
              <a:t>→ </a:t>
            </a:r>
            <a:r>
              <a:rPr lang="en-US" dirty="0"/>
              <a:t>pointer (deletion error)</a:t>
            </a:r>
          </a:p>
          <a:p>
            <a:pPr lvl="1"/>
            <a:r>
              <a:rPr lang="en-US" dirty="0" err="1"/>
              <a:t>marshmellow</a:t>
            </a:r>
            <a:r>
              <a:rPr lang="en-US" dirty="0"/>
              <a:t> </a:t>
            </a:r>
            <a:r>
              <a:rPr lang="en-US" i="1" dirty="0"/>
              <a:t>→ </a:t>
            </a:r>
            <a:r>
              <a:rPr lang="en-US" dirty="0"/>
              <a:t>marshmallow (substitution error)</a:t>
            </a:r>
          </a:p>
          <a:p>
            <a:pPr lvl="1"/>
            <a:r>
              <a:rPr lang="en-US" dirty="0" err="1"/>
              <a:t>brimingham</a:t>
            </a:r>
            <a:r>
              <a:rPr lang="en-US" dirty="0"/>
              <a:t> </a:t>
            </a:r>
            <a:r>
              <a:rPr lang="en-US" i="1" dirty="0"/>
              <a:t>→ </a:t>
            </a:r>
            <a:r>
              <a:rPr lang="en-US" dirty="0" err="1"/>
              <a:t>birmingham</a:t>
            </a:r>
            <a:r>
              <a:rPr lang="en-US" dirty="0"/>
              <a:t> (transposition error) </a:t>
            </a:r>
          </a:p>
        </p:txBody>
      </p:sp>
      <p:pic>
        <p:nvPicPr>
          <p:cNvPr id="4" name="Picture 4">
            <a:extLst>
              <a:ext uri="{FF2B5EF4-FFF2-40B4-BE49-F238E27FC236}">
                <a16:creationId xmlns:a16="http://schemas.microsoft.com/office/drawing/2014/main" id="{DA866012-184A-128D-42C1-A2C2E51061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86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310"/>
            <a:ext cx="10515600" cy="1325563"/>
          </a:xfrm>
        </p:spPr>
        <p:txBody>
          <a:bodyPr/>
          <a:lstStyle/>
          <a:p>
            <a:r>
              <a:rPr lang="en-US" dirty="0"/>
              <a:t>6.2 Query transformation and refinement:</a:t>
            </a:r>
            <a:br>
              <a:rPr lang="en-US" dirty="0"/>
            </a:br>
            <a:r>
              <a:rPr lang="en-US" dirty="0"/>
              <a:t>Spell Checking and Suggestions</a:t>
            </a:r>
          </a:p>
        </p:txBody>
      </p:sp>
      <p:sp>
        <p:nvSpPr>
          <p:cNvPr id="3" name="Content Placeholder 2"/>
          <p:cNvSpPr>
            <a:spLocks noGrp="1"/>
          </p:cNvSpPr>
          <p:nvPr>
            <p:ph idx="1"/>
          </p:nvPr>
        </p:nvSpPr>
        <p:spPr/>
        <p:txBody>
          <a:bodyPr>
            <a:normAutofit/>
          </a:bodyPr>
          <a:lstStyle/>
          <a:p>
            <a:r>
              <a:rPr lang="en-US" i="1" dirty="0"/>
              <a:t>Noisy channel model</a:t>
            </a:r>
            <a:r>
              <a:rPr lang="en-US" dirty="0"/>
              <a:t>: a person chooses a word </a:t>
            </a:r>
            <a:r>
              <a:rPr lang="en-US" i="1" dirty="0">
                <a:latin typeface="CMU Serif" panose="02000603000000000000" pitchFamily="2" charset="0"/>
                <a:ea typeface="CMU Serif" panose="02000603000000000000" pitchFamily="2" charset="0"/>
                <a:cs typeface="CMU Serif" panose="02000603000000000000" pitchFamily="2" charset="0"/>
              </a:rPr>
              <a:t>w</a:t>
            </a:r>
            <a:r>
              <a:rPr lang="en-US" i="1" dirty="0"/>
              <a:t>, </a:t>
            </a:r>
            <a:r>
              <a:rPr lang="en-US" dirty="0"/>
              <a:t>probability distribution </a:t>
            </a:r>
            <a:r>
              <a:rPr lang="en-US" i="1" dirty="0"/>
              <a:t>P</a:t>
            </a:r>
            <a:r>
              <a:rPr lang="en-US" dirty="0"/>
              <a:t>(</a:t>
            </a:r>
            <a:r>
              <a:rPr lang="en-US" i="1" dirty="0">
                <a:latin typeface="CMU Serif" panose="02000603000000000000" pitchFamily="2" charset="0"/>
                <a:ea typeface="CMU Serif" panose="02000603000000000000" pitchFamily="2" charset="0"/>
                <a:cs typeface="CMU Serif" panose="02000603000000000000" pitchFamily="2" charset="0"/>
              </a:rPr>
              <a:t>w</a:t>
            </a:r>
            <a:r>
              <a:rPr lang="en-US" dirty="0"/>
              <a:t>). noisy channel causes the person to write the word </a:t>
            </a:r>
            <a:r>
              <a:rPr lang="en-US" i="1" dirty="0">
                <a:latin typeface="CMU Serif" panose="02000603000000000000" pitchFamily="2" charset="0"/>
                <a:ea typeface="CMU Serif" panose="02000603000000000000" pitchFamily="2" charset="0"/>
                <a:cs typeface="CMU Serif" panose="02000603000000000000" pitchFamily="2" charset="0"/>
              </a:rPr>
              <a:t>e</a:t>
            </a:r>
            <a:r>
              <a:rPr lang="en-US" i="1" dirty="0"/>
              <a:t> </a:t>
            </a:r>
            <a:r>
              <a:rPr lang="en-US" dirty="0"/>
              <a:t>instead with probability </a:t>
            </a:r>
            <a:r>
              <a:rPr lang="en-US" i="1" dirty="0"/>
              <a:t>P</a:t>
            </a:r>
            <a:r>
              <a:rPr lang="en-US" dirty="0"/>
              <a:t>(</a:t>
            </a:r>
            <a:r>
              <a:rPr lang="en-US" i="1" dirty="0" err="1">
                <a:latin typeface="CMU Serif" panose="02000603000000000000" pitchFamily="2" charset="0"/>
                <a:ea typeface="CMU Serif" panose="02000603000000000000" pitchFamily="2" charset="0"/>
                <a:cs typeface="CMU Serif" panose="02000603000000000000" pitchFamily="2" charset="0"/>
              </a:rPr>
              <a:t>e</a:t>
            </a:r>
            <a:r>
              <a:rPr lang="en-US" dirty="0" err="1">
                <a:latin typeface="CMU Serif" panose="02000603000000000000" pitchFamily="2" charset="0"/>
                <a:ea typeface="CMU Serif" panose="02000603000000000000" pitchFamily="2" charset="0"/>
                <a:cs typeface="CMU Serif" panose="02000603000000000000" pitchFamily="2" charset="0"/>
              </a:rPr>
              <a:t>|</a:t>
            </a:r>
            <a:r>
              <a:rPr lang="en-US" i="1" dirty="0" err="1">
                <a:latin typeface="CMU Serif" panose="02000603000000000000" pitchFamily="2" charset="0"/>
                <a:ea typeface="CMU Serif" panose="02000603000000000000" pitchFamily="2" charset="0"/>
                <a:cs typeface="CMU Serif" panose="02000603000000000000" pitchFamily="2" charset="0"/>
              </a:rPr>
              <a:t>w</a:t>
            </a:r>
            <a:r>
              <a:rPr lang="en-US" dirty="0"/>
              <a:t>). Probabilities </a:t>
            </a:r>
            <a:r>
              <a:rPr lang="en-US" i="1" dirty="0"/>
              <a:t>P</a:t>
            </a:r>
            <a:r>
              <a:rPr lang="en-US" dirty="0"/>
              <a:t>(</a:t>
            </a:r>
            <a:r>
              <a:rPr lang="en-US" i="1" dirty="0">
                <a:latin typeface="CMU Serif" panose="02000603000000000000" pitchFamily="2" charset="0"/>
                <a:ea typeface="CMU Serif" panose="02000603000000000000" pitchFamily="2" charset="0"/>
                <a:cs typeface="CMU Serif" panose="02000603000000000000" pitchFamily="2" charset="0"/>
              </a:rPr>
              <a:t>w</a:t>
            </a:r>
            <a:r>
              <a:rPr lang="en-US" dirty="0"/>
              <a:t>), called the </a:t>
            </a:r>
            <a:r>
              <a:rPr lang="en-US" i="1" dirty="0"/>
              <a:t>language model. </a:t>
            </a:r>
            <a:r>
              <a:rPr lang="en-US" dirty="0"/>
              <a:t>rank the corrections </a:t>
            </a:r>
            <a:r>
              <a:rPr lang="en-US" i="1" dirty="0"/>
              <a:t>→</a:t>
            </a:r>
            <a:r>
              <a:rPr lang="en-US" dirty="0"/>
              <a:t> </a:t>
            </a:r>
            <a:r>
              <a:rPr lang="en-US" i="1" dirty="0"/>
              <a:t>P</a:t>
            </a:r>
            <a:r>
              <a:rPr lang="en-US" dirty="0"/>
              <a:t>(</a:t>
            </a:r>
            <a:r>
              <a:rPr lang="en-US" i="1" dirty="0" err="1">
                <a:latin typeface="CMU Serif" panose="02000603000000000000" pitchFamily="2" charset="0"/>
                <a:ea typeface="CMU Serif" panose="02000603000000000000" pitchFamily="2" charset="0"/>
                <a:cs typeface="CMU Serif" panose="02000603000000000000" pitchFamily="2" charset="0"/>
              </a:rPr>
              <a:t>e</a:t>
            </a:r>
            <a:r>
              <a:rPr lang="en-US" i="1" dirty="0" err="1"/>
              <a:t>|</a:t>
            </a:r>
            <a:r>
              <a:rPr lang="en-US" i="1" dirty="0" err="1">
                <a:latin typeface="CMU Serif" panose="02000603000000000000" pitchFamily="2" charset="0"/>
                <a:ea typeface="CMU Serif" panose="02000603000000000000" pitchFamily="2" charset="0"/>
                <a:cs typeface="CMU Serif" panose="02000603000000000000" pitchFamily="2" charset="0"/>
              </a:rPr>
              <a:t>w</a:t>
            </a:r>
            <a:r>
              <a:rPr lang="en-US" dirty="0"/>
              <a:t>)</a:t>
            </a:r>
            <a:r>
              <a:rPr lang="en-US" i="1" dirty="0"/>
              <a:t>P</a:t>
            </a:r>
            <a:r>
              <a:rPr lang="en-US" dirty="0"/>
              <a:t>(</a:t>
            </a:r>
            <a:r>
              <a:rPr lang="en-US" i="1" dirty="0">
                <a:latin typeface="CMU Serif" panose="02000603000000000000" pitchFamily="2" charset="0"/>
                <a:ea typeface="CMU Serif" panose="02000603000000000000" pitchFamily="2" charset="0"/>
                <a:cs typeface="CMU Serif" panose="02000603000000000000" pitchFamily="2" charset="0"/>
              </a:rPr>
              <a:t>w</a:t>
            </a:r>
            <a:r>
              <a:rPr lang="en-US" dirty="0"/>
              <a:t>)</a:t>
            </a:r>
          </a:p>
          <a:p>
            <a:r>
              <a:rPr lang="en-US" dirty="0"/>
              <a:t>Context?</a:t>
            </a:r>
          </a:p>
          <a:p>
            <a:endParaRPr lang="en-US" dirty="0"/>
          </a:p>
          <a:p>
            <a:pPr marL="0" indent="0">
              <a:buNone/>
            </a:pPr>
            <a:r>
              <a:rPr lang="en-US" dirty="0"/>
              <a:t>where                 the probability of a word </a:t>
            </a:r>
            <a:r>
              <a:rPr lang="en-US" i="1" dirty="0">
                <a:latin typeface="CMU Serif" panose="02000603000000000000" pitchFamily="2" charset="0"/>
                <a:ea typeface="CMU Serif" panose="02000603000000000000" pitchFamily="2" charset="0"/>
                <a:cs typeface="CMU Serif" panose="02000603000000000000" pitchFamily="2" charset="0"/>
              </a:rPr>
              <a:t>w</a:t>
            </a:r>
            <a:r>
              <a:rPr lang="en-US" i="1" dirty="0"/>
              <a:t> </a:t>
            </a:r>
            <a:r>
              <a:rPr lang="en-US" dirty="0"/>
              <a:t>following the previous word      ,     is a parameter that specifies the relative importance of the two probabilities</a:t>
            </a:r>
          </a:p>
        </p:txBody>
      </p:sp>
      <p:pic>
        <p:nvPicPr>
          <p:cNvPr id="4" name="Picture 3" descr="\documentclass{article}&#10;\usepackage{amsmath}&#10;\usepackage{amssymb}&#10;\usepackage{xcolor}&#10;\DeclareMathOperator{\tr}{Tr}&#10;\newcommand{\rtext}[1]{{\color{red}#1}}&#10;\newcommand{\vect}[1]{\boldsymbol{#1}}&#10;\newcommand{\matr}[1]{\boldsymbol{#1}}&#10;\newcommand{\gset}[1]{\mathbb{#1}}&#10;\pagestyle{empty}&#10;&#10;\begin{document}&#10;\begin{equation*}&#10;\lambda P(w)+(1- \lambda)P(w|w_p)&#10;\end{equation*}&#10;&#10;&#10;\end{document}" title="IguanaTex Bitmap Display"/>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625851" y="3816760"/>
            <a:ext cx="3825067" cy="369067"/>
          </a:xfrm>
          <a:prstGeom prst="rect">
            <a:avLst/>
          </a:prstGeom>
        </p:spPr>
      </p:pic>
      <p:pic>
        <p:nvPicPr>
          <p:cNvPr id="5" name="Picture 4" descr="\documentclass{article}&#10;\usepackage{amsmath}&#10;\usepackage{amssymb}&#10;\usepackage{xcolor}&#10;\DeclareMathOperator{\tr}{Tr}&#10;\newcommand{\rtext}[1]{{\color{red}#1}}&#10;\newcommand{\vect}[1]{\boldsymbol{#1}}&#10;\newcommand{\matr}[1]{\boldsymbol{#1}}&#10;\newcommand{\gset}[1]{\mathbb{#1}}&#10;\pagestyle{empty}&#10;&#10;\begin{document}&#10;\begin{equation*}&#10;P(w|w_p)&#10;\end{equation*}&#10;&#10;&#10;\end{document}" title="IguanaTex Bitmap Display"/>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898933" y="4597400"/>
            <a:ext cx="1282133" cy="369067"/>
          </a:xfrm>
          <a:prstGeom prst="rect">
            <a:avLst/>
          </a:prstGeom>
        </p:spPr>
      </p:pic>
      <p:pic>
        <p:nvPicPr>
          <p:cNvPr id="6" name="Picture 5" descr="\documentclass{article}&#10;\usepackage{amsmath}&#10;\usepackage{amssymb}&#10;\usepackage{xcolor}&#10;\DeclareMathOperator{\tr}{Tr}&#10;\newcommand{\rtext}[1]{{\color{red}#1}}&#10;\newcommand{\vect}[1]{\boldsymbol{#1}}&#10;\newcommand{\matr}[1]{\boldsymbol{#1}}&#10;\newcommand{\gset}[1]{\mathbb{#1}}&#10;\pagestyle{empty}&#10;&#10;\begin{document}&#10;\begin{equation*}&#10;w_p&#10;\end{equation*}&#10;&#10;&#10;\end{document}" title="IguanaTex Bitmap Display"/>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760220" y="5086164"/>
            <a:ext cx="384000" cy="258133"/>
          </a:xfrm>
          <a:prstGeom prst="rect">
            <a:avLst/>
          </a:prstGeom>
        </p:spPr>
      </p:pic>
      <p:pic>
        <p:nvPicPr>
          <p:cNvPr id="7" name="Picture 6" descr="\documentclass{article}&#10;\usepackage{amsmath}&#10;\usepackage{amssymb}&#10;\usepackage{xcolor}&#10;\DeclareMathOperator{\tr}{Tr}&#10;\newcommand{\rtext}[1]{{\color{red}#1}}&#10;\newcommand{\vect}[1]{\boldsymbol{#1}}&#10;\newcommand{\matr}[1]{\boldsymbol{#1}}&#10;\newcommand{\gset}[1]{\mathbb{#1}}&#10;\pagestyle{empty}&#10;&#10;\begin{document}&#10;\begin{equation*}&#10;\lambda&#10;\end{equation*}&#10;&#10;&#10;\end{document}" title="IguanaTex Bitmap Display"/>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2425700" y="4976604"/>
            <a:ext cx="177067" cy="249600"/>
          </a:xfrm>
          <a:prstGeom prst="rect">
            <a:avLst/>
          </a:prstGeom>
        </p:spPr>
      </p:pic>
      <p:pic>
        <p:nvPicPr>
          <p:cNvPr id="8" name="Picture 4">
            <a:extLst>
              <a:ext uri="{FF2B5EF4-FFF2-40B4-BE49-F238E27FC236}">
                <a16:creationId xmlns:a16="http://schemas.microsoft.com/office/drawing/2014/main" id="{479BF938-4D49-4D5C-A1AB-AF3E12378CD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82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310"/>
            <a:ext cx="10515600" cy="1325563"/>
          </a:xfrm>
        </p:spPr>
        <p:txBody>
          <a:bodyPr/>
          <a:lstStyle/>
          <a:p>
            <a:r>
              <a:rPr lang="en-US" dirty="0"/>
              <a:t>6.2 Query transformation and refinement:</a:t>
            </a:r>
            <a:br>
              <a:rPr lang="en-US" dirty="0"/>
            </a:br>
            <a:r>
              <a:rPr lang="en-US" dirty="0"/>
              <a:t>Query expansion</a:t>
            </a:r>
          </a:p>
        </p:txBody>
      </p:sp>
      <p:sp>
        <p:nvSpPr>
          <p:cNvPr id="3" name="Content Placeholder 2"/>
          <p:cNvSpPr>
            <a:spLocks noGrp="1"/>
          </p:cNvSpPr>
          <p:nvPr>
            <p:ph idx="1"/>
          </p:nvPr>
        </p:nvSpPr>
        <p:spPr/>
        <p:txBody>
          <a:bodyPr/>
          <a:lstStyle/>
          <a:p>
            <a:r>
              <a:rPr lang="en-US" dirty="0"/>
              <a:t>Term association measures</a:t>
            </a:r>
          </a:p>
        </p:txBody>
      </p:sp>
      <p:pic>
        <p:nvPicPr>
          <p:cNvPr id="4" name="Picture 3"/>
          <p:cNvPicPr>
            <a:picLocks noChangeAspect="1"/>
          </p:cNvPicPr>
          <p:nvPr/>
        </p:nvPicPr>
        <p:blipFill>
          <a:blip r:embed="rId2"/>
          <a:stretch>
            <a:fillRect/>
          </a:stretch>
        </p:blipFill>
        <p:spPr>
          <a:xfrm>
            <a:off x="2941469" y="2277746"/>
            <a:ext cx="6495670" cy="4034154"/>
          </a:xfrm>
          <a:prstGeom prst="rect">
            <a:avLst/>
          </a:prstGeom>
        </p:spPr>
      </p:pic>
      <p:pic>
        <p:nvPicPr>
          <p:cNvPr id="5" name="Picture 4">
            <a:extLst>
              <a:ext uri="{FF2B5EF4-FFF2-40B4-BE49-F238E27FC236}">
                <a16:creationId xmlns:a16="http://schemas.microsoft.com/office/drawing/2014/main" id="{66F3D7FD-69DB-C63B-2F53-A0C1E5F7E4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662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22.2347"/>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n_a&#10;\end{equation*}&#10;&#10;&#10;\end{document}"/>
  <p:tag name="IGUANATEXSIZE" val="28"/>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13.2358"/>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n_b&#10;\end{equation*}&#10;&#10;&#10;\end{document}"/>
  <p:tag name="IGUANATEXSIZE" val="28"/>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67.229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n_{ab}&#10;\end{equation*}&#10;&#10;&#10;\end{document}"/>
  <p:tag name="IGUANATEXSIZE" val="28"/>
  <p:tag name="IGUANATEXCURSOR" val="329"/>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573.6783"/>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2\cdot\frac{n_{ab}}{n_a+n_b}&#10;\end{equation*}&#10;&#10;&#10;\end{document}"/>
  <p:tag name="IGUANATEXSIZE" val="28"/>
  <p:tag name="IGUANATEXCURSOR" val="35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344.582"/>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lambda P(w)+(1- \lambda)P(w|w_p)&#10;\end{equation*}&#10;&#10;&#10;\end{document}"/>
  <p:tag name="IGUANATEXSIZE" val="28"/>
  <p:tag name="IGUANATEXCURSOR" val="356"/>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450.6936"/>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P(w|w_p)&#10;\end{equation*}&#10;&#10;&#10;\end{document}"/>
  <p:tag name="IGUANATEXSIZE" val="28"/>
  <p:tag name="IGUANATEXCURSOR" val="33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4.9832"/>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w_p&#10;\end{equation*}&#10;&#10;&#10;\end{document}"/>
  <p:tag name="IGUANATEXSIZE" val="28"/>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2.2422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lambda&#10;\end{equation*}&#10;&#10;&#10;\end{document}"/>
  <p:tag name="IGUANATEXSIZE" val="28"/>
  <p:tag name="IGUANATEXCURSOR" val="33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5BFE225-F8A3-0846-8864-7F189BDF409A}" vid="{8D0ADFA0-3357-E745-8556-5DC2BCB19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3331</TotalTime>
  <Words>1064</Words>
  <Application>Microsoft Office PowerPoint</Application>
  <PresentationFormat>Widescreen</PresentationFormat>
  <Paragraphs>107</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CMU Serif</vt:lpstr>
      <vt:lpstr>Times</vt:lpstr>
      <vt:lpstr>Office Theme</vt:lpstr>
      <vt:lpstr>Chapter 6 Queries and Interfaces</vt:lpstr>
      <vt:lpstr>Objectives</vt:lpstr>
      <vt:lpstr>Contents</vt:lpstr>
      <vt:lpstr>6.1 Information needs and queries</vt:lpstr>
      <vt:lpstr>6.2 Query transformation and refinement: Stopping and Stemming revisited</vt:lpstr>
      <vt:lpstr>6.2 Query transformation and refinement: Stopping and Stemming revisited</vt:lpstr>
      <vt:lpstr>6.2 Query transformation and refinement: Spell Checking and Suggestions</vt:lpstr>
      <vt:lpstr>6.2 Query transformation and refinement: Spell Checking and Suggestions</vt:lpstr>
      <vt:lpstr>6.2 Query transformation and refinement: Query expansion</vt:lpstr>
      <vt:lpstr>6.2 Query transformation and refinement: Context and Personalization</vt:lpstr>
      <vt:lpstr>6.2 Query transformation and refinement: Context and Personalization</vt:lpstr>
      <vt:lpstr>6.3 Showing the results: Result page and Snippets</vt:lpstr>
      <vt:lpstr>6.3 Showing the results: Result page and Snippets</vt:lpstr>
      <vt:lpstr>6.3 Showing the results: Advertising and Search</vt:lpstr>
      <vt:lpstr>6.3 Showing the results: Advertising and Search</vt:lpstr>
      <vt:lpstr>6.3 Showing the results: Clustering the results</vt:lpstr>
      <vt:lpstr>6.4 Cross-Language Search</vt:lpstr>
      <vt:lpstr>Exercise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Quoc Trinh (FE FPTU DN)</dc:creator>
  <cp:lastModifiedBy>Quoc Trinh Vo</cp:lastModifiedBy>
  <cp:revision>122</cp:revision>
  <dcterms:created xsi:type="dcterms:W3CDTF">2023-06-10T01:32:40Z</dcterms:created>
  <dcterms:modified xsi:type="dcterms:W3CDTF">2023-08-30T03:33:24Z</dcterms:modified>
</cp:coreProperties>
</file>