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82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4" r:id="rId25"/>
    <p:sldId id="283" r:id="rId2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7"/>
    <p:restoredTop sz="95788"/>
  </p:normalViewPr>
  <p:slideViewPr>
    <p:cSldViewPr snapToGrid="0" snapToObjects="1">
      <p:cViewPr varScale="1">
        <p:scale>
          <a:sx n="83" d="100"/>
          <a:sy n="83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nh Vo Quoc" userId="d2548041-7979-4d74-85ca-89c03a80ed8e" providerId="ADAL" clId="{F48937CE-A002-C346-B2D2-F8E58BD0AAF1}"/>
    <pc:docChg chg="undo custSel modSld">
      <pc:chgData name="Trinh Vo Quoc" userId="d2548041-7979-4d74-85ca-89c03a80ed8e" providerId="ADAL" clId="{F48937CE-A002-C346-B2D2-F8E58BD0AAF1}" dt="2023-08-29T06:11:44.598" v="31" actId="20577"/>
      <pc:docMkLst>
        <pc:docMk/>
      </pc:docMkLst>
      <pc:sldChg chg="modSp mod">
        <pc:chgData name="Trinh Vo Quoc" userId="d2548041-7979-4d74-85ca-89c03a80ed8e" providerId="ADAL" clId="{F48937CE-A002-C346-B2D2-F8E58BD0AAF1}" dt="2023-08-29T06:09:14.368" v="3" actId="20577"/>
        <pc:sldMkLst>
          <pc:docMk/>
          <pc:sldMk cId="3437484796" sldId="262"/>
        </pc:sldMkLst>
        <pc:spChg chg="mod">
          <ac:chgData name="Trinh Vo Quoc" userId="d2548041-7979-4d74-85ca-89c03a80ed8e" providerId="ADAL" clId="{F48937CE-A002-C346-B2D2-F8E58BD0AAF1}" dt="2023-08-29T06:09:14.368" v="3" actId="20577"/>
          <ac:spMkLst>
            <pc:docMk/>
            <pc:sldMk cId="3437484796" sldId="262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F48937CE-A002-C346-B2D2-F8E58BD0AAF1}" dt="2023-08-29T06:09:25.549" v="7" actId="20577"/>
        <pc:sldMkLst>
          <pc:docMk/>
          <pc:sldMk cId="645380071" sldId="263"/>
        </pc:sldMkLst>
        <pc:spChg chg="mod">
          <ac:chgData name="Trinh Vo Quoc" userId="d2548041-7979-4d74-85ca-89c03a80ed8e" providerId="ADAL" clId="{F48937CE-A002-C346-B2D2-F8E58BD0AAF1}" dt="2023-08-29T06:09:25.549" v="7" actId="20577"/>
          <ac:spMkLst>
            <pc:docMk/>
            <pc:sldMk cId="645380071" sldId="263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F48937CE-A002-C346-B2D2-F8E58BD0AAF1}" dt="2023-08-29T06:09:50.809" v="11" actId="20577"/>
        <pc:sldMkLst>
          <pc:docMk/>
          <pc:sldMk cId="3865624088" sldId="267"/>
        </pc:sldMkLst>
        <pc:spChg chg="mod">
          <ac:chgData name="Trinh Vo Quoc" userId="d2548041-7979-4d74-85ca-89c03a80ed8e" providerId="ADAL" clId="{F48937CE-A002-C346-B2D2-F8E58BD0AAF1}" dt="2023-08-29T06:09:50.809" v="11" actId="20577"/>
          <ac:spMkLst>
            <pc:docMk/>
            <pc:sldMk cId="3865624088" sldId="267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F48937CE-A002-C346-B2D2-F8E58BD0AAF1}" dt="2023-08-29T06:10:07.509" v="14" actId="20577"/>
        <pc:sldMkLst>
          <pc:docMk/>
          <pc:sldMk cId="1017301516" sldId="269"/>
        </pc:sldMkLst>
        <pc:spChg chg="mod">
          <ac:chgData name="Trinh Vo Quoc" userId="d2548041-7979-4d74-85ca-89c03a80ed8e" providerId="ADAL" clId="{F48937CE-A002-C346-B2D2-F8E58BD0AAF1}" dt="2023-08-29T06:10:07.509" v="14" actId="20577"/>
          <ac:spMkLst>
            <pc:docMk/>
            <pc:sldMk cId="1017301516" sldId="269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F48937CE-A002-C346-B2D2-F8E58BD0AAF1}" dt="2023-08-29T06:10:12.064" v="15" actId="20577"/>
        <pc:sldMkLst>
          <pc:docMk/>
          <pc:sldMk cId="2792370039" sldId="270"/>
        </pc:sldMkLst>
        <pc:spChg chg="mod">
          <ac:chgData name="Trinh Vo Quoc" userId="d2548041-7979-4d74-85ca-89c03a80ed8e" providerId="ADAL" clId="{F48937CE-A002-C346-B2D2-F8E58BD0AAF1}" dt="2023-08-29T06:10:12.064" v="15" actId="20577"/>
          <ac:spMkLst>
            <pc:docMk/>
            <pc:sldMk cId="2792370039" sldId="270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F48937CE-A002-C346-B2D2-F8E58BD0AAF1}" dt="2023-08-29T06:10:18.755" v="16" actId="20577"/>
        <pc:sldMkLst>
          <pc:docMk/>
          <pc:sldMk cId="1465157819" sldId="271"/>
        </pc:sldMkLst>
        <pc:spChg chg="mod">
          <ac:chgData name="Trinh Vo Quoc" userId="d2548041-7979-4d74-85ca-89c03a80ed8e" providerId="ADAL" clId="{F48937CE-A002-C346-B2D2-F8E58BD0AAF1}" dt="2023-08-29T06:10:18.755" v="16" actId="20577"/>
          <ac:spMkLst>
            <pc:docMk/>
            <pc:sldMk cId="1465157819" sldId="271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F48937CE-A002-C346-B2D2-F8E58BD0AAF1}" dt="2023-08-29T06:10:29.278" v="18" actId="20577"/>
        <pc:sldMkLst>
          <pc:docMk/>
          <pc:sldMk cId="515670535" sldId="272"/>
        </pc:sldMkLst>
        <pc:spChg chg="mod">
          <ac:chgData name="Trinh Vo Quoc" userId="d2548041-7979-4d74-85ca-89c03a80ed8e" providerId="ADAL" clId="{F48937CE-A002-C346-B2D2-F8E58BD0AAF1}" dt="2023-08-29T06:10:29.278" v="18" actId="20577"/>
          <ac:spMkLst>
            <pc:docMk/>
            <pc:sldMk cId="515670535" sldId="272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F48937CE-A002-C346-B2D2-F8E58BD0AAF1}" dt="2023-08-29T06:11:01.449" v="25" actId="20577"/>
        <pc:sldMkLst>
          <pc:docMk/>
          <pc:sldMk cId="1824486985" sldId="277"/>
        </pc:sldMkLst>
        <pc:spChg chg="mod">
          <ac:chgData name="Trinh Vo Quoc" userId="d2548041-7979-4d74-85ca-89c03a80ed8e" providerId="ADAL" clId="{F48937CE-A002-C346-B2D2-F8E58BD0AAF1}" dt="2023-08-29T06:11:01.449" v="25" actId="20577"/>
          <ac:spMkLst>
            <pc:docMk/>
            <pc:sldMk cId="1824486985" sldId="277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F48937CE-A002-C346-B2D2-F8E58BD0AAF1}" dt="2023-08-29T06:11:07.267" v="26" actId="20577"/>
        <pc:sldMkLst>
          <pc:docMk/>
          <pc:sldMk cId="2222546154" sldId="278"/>
        </pc:sldMkLst>
        <pc:spChg chg="mod">
          <ac:chgData name="Trinh Vo Quoc" userId="d2548041-7979-4d74-85ca-89c03a80ed8e" providerId="ADAL" clId="{F48937CE-A002-C346-B2D2-F8E58BD0AAF1}" dt="2023-08-29T06:11:07.267" v="26" actId="20577"/>
          <ac:spMkLst>
            <pc:docMk/>
            <pc:sldMk cId="2222546154" sldId="278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F48937CE-A002-C346-B2D2-F8E58BD0AAF1}" dt="2023-08-29T06:11:27.063" v="29" actId="20577"/>
        <pc:sldMkLst>
          <pc:docMk/>
          <pc:sldMk cId="1719986920" sldId="279"/>
        </pc:sldMkLst>
        <pc:spChg chg="mod">
          <ac:chgData name="Trinh Vo Quoc" userId="d2548041-7979-4d74-85ca-89c03a80ed8e" providerId="ADAL" clId="{F48937CE-A002-C346-B2D2-F8E58BD0AAF1}" dt="2023-08-29T06:11:27.063" v="29" actId="20577"/>
          <ac:spMkLst>
            <pc:docMk/>
            <pc:sldMk cId="1719986920" sldId="279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F48937CE-A002-C346-B2D2-F8E58BD0AAF1}" dt="2023-08-29T06:11:44.598" v="31" actId="20577"/>
        <pc:sldMkLst>
          <pc:docMk/>
          <pc:sldMk cId="1099888937" sldId="281"/>
        </pc:sldMkLst>
        <pc:spChg chg="mod">
          <ac:chgData name="Trinh Vo Quoc" userId="d2548041-7979-4d74-85ca-89c03a80ed8e" providerId="ADAL" clId="{F48937CE-A002-C346-B2D2-F8E58BD0AAF1}" dt="2023-08-29T06:11:44.598" v="31" actId="20577"/>
          <ac:spMkLst>
            <pc:docMk/>
            <pc:sldMk cId="1099888937" sldId="28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D991-6473-2E4C-9156-6F320CDD7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1EB10-DCF0-EA49-8205-3EAD3EAC0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7284-E73A-E24A-947C-93DD2D33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241E3-D212-BB4B-95AE-66A59DB1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4F746-EBFF-704B-8D3A-2493E461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8016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9F35-424F-F843-B7F4-33087900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4112F-4E30-D54F-A201-A6788741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BC737-4748-0841-BA71-8C3A0C96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9E8CB-5463-7E40-B1E7-19C89E65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6E329-07E4-3447-98F7-4BE421EA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775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42AD3-1478-8042-B275-D83AD7692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298E5-A394-464C-BB1D-801E9AC0C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ADDD-034C-134E-B556-C60AB405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567BC-F2D5-1242-8DE2-C1AA06F2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5F5A1-49AF-0B45-B093-239A3739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155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7E0F-3E42-0F4A-9C5F-F99538A0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A88E-8B78-774E-BC87-153A3B57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792D-C879-A740-BA8E-60BD0110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1628-7821-5149-B629-5B2B21F6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A791-1EB5-744A-BF42-7391746A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794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DF8F-A30B-C04D-8548-DC0B5EDA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9C27B-39C5-EB4F-AA65-B24A7C4E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92281-76F7-C441-9FF6-E5612835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052AD-7C1B-9044-B7A1-11938ED6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DD988-856D-1D49-85A7-89623DE3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080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BE00-8E3B-2C41-AF98-B95AF652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22FE-E12B-C048-997B-E957097BF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9A794-CE21-BB40-B78A-5B47610C8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CA65-09FC-1147-8E9C-5420DDB1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1C759-0990-F745-803F-FC5020A5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872DC-DF54-EA44-A212-ED4A7ACF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32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D412-B364-854E-A90C-AF31FE98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A56A-7EF7-2347-9928-F471D2DB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72823-DD35-DB4B-A07C-99EAE0772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FFA26-6C88-0546-A9CB-226095F64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D7141-7CB9-7445-969E-AF9294898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4DBF6-E634-8344-916E-3EE873B5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61B1C-CBAE-CD4F-A336-AEBCF964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A2542-F613-774F-B1F5-B5EF66F0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3132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A1E4-5504-6E4D-A507-73E6FA2C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1BAE0-22FD-A54B-A0F8-727083E6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8E9B4-A518-104E-B5DA-79C180FF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46CAD-4545-A447-B805-D42A5AF0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3419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C86F5-376F-7244-B023-DCB5D012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DC9B1-20DD-964C-8A63-78DE5088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FFC64-7FF3-C54B-AB4D-BAA223E6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607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C57F-801B-A847-BF10-698E3322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D417-1009-B841-BD62-36E6353F3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03C1B-3F32-4640-9287-CAB8052A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13F87-EC6D-AF43-83A9-2287794A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2B4-7290-454C-AAEC-6E3A9C8C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84636-1774-B744-A97B-BE80AD96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9632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03C9-67C2-8E4B-BC45-16E6DB17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31608-74A3-624E-856E-52824E10A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E72D-5283-CA44-87A1-A5171755E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ACFA0-434A-F043-8236-C2EC822A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D5B08-1C1B-1546-B05C-C4157E7C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9201B-E41F-1D4D-BD53-178D3C42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9258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D8A0B-D780-E443-8944-500093B7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1B6DD-6E0B-364A-AF4F-FE31C0E30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E2EE1-E80E-AB4C-A385-DF7A26849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40988-8033-ED48-B333-96C8FC563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963D-F7D9-764A-B5D7-59B735161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8015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tags" Target="../tags/tag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15.png"/><Relationship Id="rId5" Type="http://schemas.openxmlformats.org/officeDocument/2006/relationships/tags" Target="../tags/tag7.xml"/><Relationship Id="rId15" Type="http://schemas.openxmlformats.org/officeDocument/2006/relationships/image" Target="../media/image1.png"/><Relationship Id="rId10" Type="http://schemas.openxmlformats.org/officeDocument/2006/relationships/image" Target="../media/image14.png"/><Relationship Id="rId4" Type="http://schemas.openxmlformats.org/officeDocument/2006/relationships/tags" Target="../tags/tag6.xml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7E86-17AF-C844-A7E4-195315097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7</a:t>
            </a:r>
            <a:br>
              <a:rPr lang="en-US"/>
            </a:br>
            <a:r>
              <a:rPr lang="en-US"/>
              <a:t>Retrieval Models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73FE8-C94E-9245-AEE6-7D3786EBD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SEG301m</a:t>
            </a:r>
            <a:endParaRPr lang="en-VN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B73F36C-A8B0-A41B-9205-E308B2A96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29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8923"/>
            <a:ext cx="10515600" cy="1325563"/>
          </a:xfrm>
        </p:spPr>
        <p:txBody>
          <a:bodyPr/>
          <a:lstStyle/>
          <a:p>
            <a:r>
              <a:rPr lang="en-US"/>
              <a:t>7.2 Probabilistic models:</a:t>
            </a:r>
            <a:br>
              <a:rPr lang="en-US"/>
            </a:br>
            <a:r>
              <a:rPr lang="en-US"/>
              <a:t>The BM25 Ranking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BM25 extends the </a:t>
            </a:r>
            <a:r>
              <a:rPr lang="en-US">
                <a:solidFill>
                  <a:srgbClr val="FF0000"/>
                </a:solidFill>
              </a:rPr>
              <a:t>scoring function </a:t>
            </a:r>
            <a:r>
              <a:rPr lang="en-US"/>
              <a:t>for the binary independence model to include document and query term weights.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where </a:t>
            </a:r>
            <a:r>
              <a:rPr lang="en-US" i="1"/>
              <a:t>N: </a:t>
            </a:r>
            <a:r>
              <a:rPr lang="en-US"/>
              <a:t>number of documents, </a:t>
            </a:r>
            <a:r>
              <a:rPr lang="en-US" i="1"/>
              <a:t>R: </a:t>
            </a:r>
            <a:r>
              <a:rPr lang="en-US"/>
              <a:t>relevant documents, </a:t>
            </a:r>
            <a:r>
              <a:rPr lang="en-US" i="1"/>
              <a:t>    : i</a:t>
            </a:r>
            <a:r>
              <a:rPr lang="en-US"/>
              <a:t>th non-relevant document, and </a:t>
            </a:r>
            <a:r>
              <a:rPr lang="en-US" i="1"/>
              <a:t>     : i</a:t>
            </a:r>
            <a:r>
              <a:rPr lang="en-US"/>
              <a:t>th relevant document, with the additional condition that </a:t>
            </a:r>
            <a:r>
              <a:rPr lang="en-US" i="1"/>
              <a:t>r </a:t>
            </a:r>
            <a:r>
              <a:rPr lang="en-US"/>
              <a:t>and </a:t>
            </a:r>
            <a:r>
              <a:rPr lang="en-US" i="1"/>
              <a:t>R </a:t>
            </a:r>
            <a:r>
              <a:rPr lang="en-US"/>
              <a:t>are set to zero if there is no relevance information, </a:t>
            </a:r>
            <a:r>
              <a:rPr lang="en-US" i="1"/>
              <a:t>    </a:t>
            </a:r>
            <a:r>
              <a:rPr lang="en-US"/>
              <a:t>is the frequency of term </a:t>
            </a:r>
            <a:r>
              <a:rPr lang="en-US" i="1"/>
              <a:t>i </a:t>
            </a:r>
            <a:r>
              <a:rPr lang="en-US"/>
              <a:t>in the document; </a:t>
            </a:r>
            <a:r>
              <a:rPr lang="en-US" i="1"/>
              <a:t>       </a:t>
            </a:r>
            <a:r>
              <a:rPr lang="en-US"/>
              <a:t>is the frequency of term </a:t>
            </a:r>
            <a:r>
              <a:rPr lang="en-US" i="1"/>
              <a:t>i </a:t>
            </a:r>
            <a:r>
              <a:rPr lang="en-US"/>
              <a:t>in the query;     ,</a:t>
            </a:r>
            <a:r>
              <a:rPr lang="en-US" i="1"/>
              <a:t>      </a:t>
            </a:r>
            <a:r>
              <a:rPr lang="en-US"/>
              <a:t>, and </a:t>
            </a:r>
            <a:r>
              <a:rPr lang="en-US" i="1"/>
              <a:t>K </a:t>
            </a:r>
            <a:r>
              <a:rPr lang="en-US"/>
              <a:t>are parameters whose values are set empirically 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7921" y="2496275"/>
            <a:ext cx="6858957" cy="762106"/>
          </a:xfrm>
          <a:prstGeom prst="rect">
            <a:avLst/>
          </a:prstGeom>
        </p:spPr>
      </p:pic>
      <p:pic>
        <p:nvPicPr>
          <p:cNvPr id="5" name="Picture 4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n_i&#10;\end{equatio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80" y="3573006"/>
            <a:ext cx="292267" cy="211200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r_i&#10;\end{equation*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624" y="3921888"/>
            <a:ext cx="238934" cy="211200"/>
          </a:xfrm>
          <a:prstGeom prst="rect">
            <a:avLst/>
          </a:prstGeom>
        </p:spPr>
      </p:pic>
      <p:pic>
        <p:nvPicPr>
          <p:cNvPr id="11" name="Picture 10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f_i&#10;\end{equation*}&#10;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747" y="4132626"/>
            <a:ext cx="243201" cy="322133"/>
          </a:xfrm>
          <a:prstGeom prst="rect">
            <a:avLst/>
          </a:prstGeom>
        </p:spPr>
      </p:pic>
      <p:pic>
        <p:nvPicPr>
          <p:cNvPr id="13" name="Picture 12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qf_i&#10;\end{equation*}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23" y="4454759"/>
            <a:ext cx="418135" cy="322133"/>
          </a:xfrm>
          <a:prstGeom prst="rect">
            <a:avLst/>
          </a:prstGeom>
        </p:spPr>
      </p:pic>
      <p:pic>
        <p:nvPicPr>
          <p:cNvPr id="15" name="Picture 14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k_1&#10;\end{equation*}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190" y="4480443"/>
            <a:ext cx="281600" cy="298667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k_2&#10;\end{equation*}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731" y="4480443"/>
            <a:ext cx="290133" cy="298667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B7D1084-0622-E586-1181-F83B79C385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95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7.3 Ranking based on Language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models are used to represent text: speech recognition, machine translation, and handwriting recognition</a:t>
            </a:r>
          </a:p>
          <a:p>
            <a:r>
              <a:rPr lang="en-US" dirty="0"/>
              <a:t>Simplest form is </a:t>
            </a:r>
            <a:r>
              <a:rPr lang="en-US" i="1" dirty="0"/>
              <a:t>unigram</a:t>
            </a:r>
            <a:r>
              <a:rPr lang="en-US" dirty="0"/>
              <a:t> language model: </a:t>
            </a:r>
            <a:r>
              <a:rPr lang="en-US" i="1" dirty="0"/>
              <a:t>probability distribution </a:t>
            </a:r>
            <a:r>
              <a:rPr lang="en-US" dirty="0"/>
              <a:t>over the words</a:t>
            </a:r>
          </a:p>
          <a:p>
            <a:r>
              <a:rPr lang="en-US" i="1" dirty="0"/>
              <a:t>Topic model </a:t>
            </a:r>
            <a:r>
              <a:rPr lang="en-US" dirty="0"/>
              <a:t>for short, contains probabilities for all words, not just the most important</a:t>
            </a:r>
          </a:p>
          <a:p>
            <a:r>
              <a:rPr lang="en-US" dirty="0"/>
              <a:t>Text is modeled as a finite sequence of words: </a:t>
            </a:r>
            <a:r>
              <a:rPr lang="en-US" i="1" dirty="0"/>
              <a:t>multinomial </a:t>
            </a:r>
            <a:r>
              <a:rPr lang="en-US" dirty="0"/>
              <a:t>distribution over words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5DA1E26-04DC-6E74-0795-A0ADB8A27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30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8923"/>
            <a:ext cx="10515600" cy="1325563"/>
          </a:xfrm>
        </p:spPr>
        <p:txBody>
          <a:bodyPr/>
          <a:lstStyle/>
          <a:p>
            <a:r>
              <a:rPr lang="en-US"/>
              <a:t>7.3 Ranking based on Language models:</a:t>
            </a:r>
            <a:br>
              <a:rPr lang="en-US"/>
            </a:br>
            <a:r>
              <a:rPr lang="en-US"/>
              <a:t>Query Likelihood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Rank documents by the probability that the query text could be generated by the document language model</a:t>
            </a:r>
          </a:p>
          <a:p>
            <a:endParaRPr lang="en-US" dirty="0"/>
          </a:p>
          <a:p>
            <a:r>
              <a:rPr lang="en-US" dirty="0"/>
              <a:t>Unigram language model for the document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is the number of times word qi occurs in document 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r>
              <a:rPr lang="en-US" dirty="0"/>
              <a:t>, and |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r>
              <a:rPr lang="en-US" dirty="0"/>
              <a:t>| is</a:t>
            </a:r>
          </a:p>
          <a:p>
            <a:pPr marL="0" indent="0">
              <a:buNone/>
            </a:pPr>
            <a:r>
              <a:rPr lang="en-US" dirty="0"/>
              <a:t>the number of words in 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260" y="2551172"/>
            <a:ext cx="2514951" cy="4286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260" y="3520988"/>
            <a:ext cx="2172003" cy="704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260" y="4365126"/>
            <a:ext cx="1533739" cy="600159"/>
          </a:xfrm>
          <a:prstGeom prst="rect">
            <a:avLst/>
          </a:prstGeom>
        </p:spPr>
      </p:pic>
      <p:pic>
        <p:nvPicPr>
          <p:cNvPr id="8" name="Picture 7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f_{q_i,D}&#10;\end{equatio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1" y="5046199"/>
            <a:ext cx="653714" cy="326857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BA63DC6-3BC5-019F-431F-2CBE67830A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2370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9556"/>
            <a:ext cx="10515600" cy="1325563"/>
          </a:xfrm>
        </p:spPr>
        <p:txBody>
          <a:bodyPr/>
          <a:lstStyle/>
          <a:p>
            <a:r>
              <a:rPr lang="en-US"/>
              <a:t>7.3 Ranking based on Language models:</a:t>
            </a:r>
            <a:br>
              <a:rPr lang="en-US"/>
            </a:br>
            <a:r>
              <a:rPr lang="en-US"/>
              <a:t>Query Likelihood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document containing 15 occurrences of “president” and 1 of “</a:t>
            </a:r>
            <a:r>
              <a:rPr lang="en-US" dirty="0" err="1"/>
              <a:t>lincoln</a:t>
            </a:r>
            <a:r>
              <a:rPr lang="en-US" dirty="0"/>
              <a:t>” is ranked higher than the document containing 0 occurrences of “president” and 25 occurrences of “</a:t>
            </a:r>
            <a:r>
              <a:rPr lang="en-US" dirty="0" err="1"/>
              <a:t>lincoln</a:t>
            </a:r>
            <a:r>
              <a:rPr lang="en-US" dirty="0"/>
              <a:t>” in the QL scores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928" y="3453986"/>
            <a:ext cx="3648584" cy="2010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3EA16-5088-769A-38B1-9CDBC3B47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515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7.3 Ranking based on Language models: </a:t>
            </a:r>
            <a:br>
              <a:rPr lang="en-US" sz="3600"/>
            </a:br>
            <a:r>
              <a:rPr lang="en-US" sz="3600"/>
              <a:t>Relevance Models and Pseudo-Relevance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 of basic query likelihood model?</a:t>
            </a:r>
          </a:p>
          <a:p>
            <a:pPr lvl="1"/>
            <a:r>
              <a:rPr lang="en-US" dirty="0"/>
              <a:t>limited in terms of how it models information needs and queries</a:t>
            </a:r>
          </a:p>
          <a:p>
            <a:r>
              <a:rPr lang="en-US" i="1" dirty="0" err="1"/>
              <a:t>Kullback-Leibler</a:t>
            </a:r>
            <a:r>
              <a:rPr lang="en-US" i="1" dirty="0"/>
              <a:t> divergence</a:t>
            </a:r>
          </a:p>
          <a:p>
            <a:r>
              <a:rPr lang="en-US" dirty="0"/>
              <a:t>True distribution to be the relevance model for the query (</a:t>
            </a:r>
            <a:r>
              <a:rPr lang="en-US" i="1" dirty="0"/>
              <a:t>R</a:t>
            </a:r>
            <a:r>
              <a:rPr lang="en-US" dirty="0"/>
              <a:t>) and</a:t>
            </a:r>
            <a:br>
              <a:rPr lang="en-US" dirty="0"/>
            </a:br>
            <a:r>
              <a:rPr lang="en-US" dirty="0"/>
              <a:t>the approximation to be the document language model (</a:t>
            </a:r>
            <a:r>
              <a:rPr lang="en-US" i="1" dirty="0"/>
              <a:t>D</a:t>
            </a:r>
            <a:r>
              <a:rPr lang="en-US" dirty="0"/>
              <a:t>), then the negative KL-divergence can be expressed as</a:t>
            </a:r>
          </a:p>
          <a:p>
            <a:endParaRPr lang="en-US" dirty="0"/>
          </a:p>
          <a:p>
            <a:r>
              <a:rPr lang="en-US" dirty="0"/>
              <a:t>The score for a document 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KL(P\Vert Q) = \sum_x P(x) \log\frac{P(x)}{Q(x)}&#10;\end{equatio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857" y="2633722"/>
            <a:ext cx="3722819" cy="719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748" y="4526728"/>
            <a:ext cx="4782217" cy="5715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828" y="5415666"/>
            <a:ext cx="2010056" cy="666843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AE31576-DC9C-B3F1-2949-9C7CDE0381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567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7.3 Ranking based on Language models: </a:t>
            </a:r>
            <a:br>
              <a:rPr lang="en-US" sz="3600"/>
            </a:br>
            <a:r>
              <a:rPr lang="en-US" sz="3600"/>
              <a:t>Relevance Models and Pseudo-Relevance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1. Rank documents using the query likelihood score for query </a:t>
            </a:r>
            <a:r>
              <a:rPr lang="en-US" i="1"/>
              <a:t>Q</a:t>
            </a:r>
            <a:r>
              <a:rPr lang="en-US"/>
              <a:t>.</a:t>
            </a:r>
            <a:br>
              <a:rPr lang="en-US"/>
            </a:br>
            <a:r>
              <a:rPr lang="en-US"/>
              <a:t>2. Select some number of the top-ranked documents to be the set </a:t>
            </a:r>
            <a:r>
              <a:rPr lang="en-US" i="1"/>
              <a:t>C</a:t>
            </a:r>
            <a:r>
              <a:rPr lang="en-US"/>
              <a:t>.</a:t>
            </a:r>
            <a:br>
              <a:rPr lang="en-US"/>
            </a:br>
            <a:r>
              <a:rPr lang="en-US"/>
              <a:t>3. Calculate the relevance model probabilities </a:t>
            </a:r>
            <a:r>
              <a:rPr lang="en-US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en-US"/>
              <a:t>(</a:t>
            </a:r>
            <a:r>
              <a:rPr lang="en-US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US" i="1"/>
              <a:t>|</a:t>
            </a:r>
            <a:r>
              <a:rPr lang="en-US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en-US"/>
              <a:t>) using the estimate for</a:t>
            </a:r>
            <a:br>
              <a:rPr lang="en-US"/>
            </a:br>
            <a:r>
              <a:rPr lang="en-US"/>
              <a:t>4. Rank documents again using the KL-divergence score: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367" y="4001294"/>
            <a:ext cx="2267266" cy="562053"/>
          </a:xfrm>
          <a:prstGeom prst="rect">
            <a:avLst/>
          </a:prstGeom>
        </p:spPr>
      </p:pic>
      <p:pic>
        <p:nvPicPr>
          <p:cNvPr id="5" name="Picture 4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P(w,q_1\dots q_n)&#10;\end{equatio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26" y="3054351"/>
            <a:ext cx="2122667" cy="356267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1A3C2CB-3DE3-FB87-0705-956B18785A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757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7.4 Complex queries and combining evidence:</a:t>
            </a:r>
            <a:br>
              <a:rPr lang="en-US"/>
            </a:br>
            <a:r>
              <a:rPr lang="en-US"/>
              <a:t>The Inference Network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Example: calculate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I|D,µ</a:t>
            </a:r>
            <a:r>
              <a:rPr lang="en-US"/>
              <a:t>) → probability that an information need is met given the document and the parameters </a:t>
            </a:r>
            <a:r>
              <a:rPr lang="en-US" i="1"/>
              <a:t>µ</a:t>
            </a:r>
            <a:r>
              <a:rPr lang="en-US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65" y="2809310"/>
            <a:ext cx="6773220" cy="40486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39C8EC-1649-52BF-5DA0-0632442CC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2053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7.4 Complex queries and combining evidence:</a:t>
            </a:r>
            <a:br>
              <a:rPr lang="en-US"/>
            </a:br>
            <a:r>
              <a:rPr lang="en-US"/>
              <a:t>The Inference Network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       </a:t>
            </a:r>
            <a:r>
              <a:rPr lang="en-US"/>
              <a:t>is the number of times feature </a:t>
            </a:r>
            <a:r>
              <a:rPr lang="en-US" i="1"/>
              <a:t>ri </a:t>
            </a:r>
            <a:r>
              <a:rPr lang="en-US"/>
              <a:t>occurs in document </a:t>
            </a:r>
            <a:r>
              <a:rPr lang="en-US" i="1"/>
              <a:t>D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ri|C</a:t>
            </a:r>
            <a:r>
              <a:rPr lang="en-US"/>
              <a:t>) is</a:t>
            </a:r>
            <a:br>
              <a:rPr lang="en-US"/>
            </a:br>
            <a:r>
              <a:rPr lang="en-US"/>
              <a:t>the collection probability for feature </a:t>
            </a:r>
            <a:r>
              <a:rPr lang="en-US" i="1"/>
              <a:t>ri</a:t>
            </a:r>
            <a:r>
              <a:rPr lang="en-US"/>
              <a:t>, and </a:t>
            </a:r>
            <a:r>
              <a:rPr lang="en-US" i="1"/>
              <a:t>µ </a:t>
            </a:r>
            <a:r>
              <a:rPr lang="en-US"/>
              <a:t>is the Dirichlet smoothing parameter </a:t>
            </a:r>
            <a:br>
              <a:rPr lang="en-US"/>
            </a:b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664" y="3253233"/>
            <a:ext cx="2943636" cy="666843"/>
          </a:xfrm>
          <a:prstGeom prst="rect">
            <a:avLst/>
          </a:prstGeom>
        </p:spPr>
      </p:pic>
      <p:pic>
        <p:nvPicPr>
          <p:cNvPr id="6" name="Picture 5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f_{i,D}&#10;\end{equatio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57" y="1945647"/>
            <a:ext cx="520990" cy="326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4AE386-33D0-61AD-9DA2-73C94B827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629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7.4 Complex queries and combining evidence:</a:t>
            </a:r>
            <a:br>
              <a:rPr lang="en-US"/>
            </a:br>
            <a:r>
              <a:rPr lang="en-US"/>
              <a:t>The Galago Query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Galago query language presented here is similar to query languages used in open source search engines that are based on the inference network retrieval model. </a:t>
            </a:r>
          </a:p>
          <a:p>
            <a:r>
              <a:rPr lang="en-US"/>
              <a:t>Galago query language, a document is viewed as a sequence of text that may contain arbitrary tags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04997E0-AA90-719D-0A93-65B5CFB7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9791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7.5 Web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most important search application. </a:t>
            </a:r>
          </a:p>
          <a:p>
            <a:pPr lvl="1"/>
            <a:r>
              <a:rPr lang="en-US" dirty="0"/>
              <a:t>Millions of people use web search engines every day </a:t>
            </a:r>
          </a:p>
          <a:p>
            <a:r>
              <a:rPr lang="en-US" dirty="0"/>
              <a:t>Major differences between web search and an application that provides  search for a collection of news stories</a:t>
            </a:r>
          </a:p>
          <a:p>
            <a:r>
              <a:rPr lang="en-US" dirty="0"/>
              <a:t>Different types of search in a web environment</a:t>
            </a:r>
          </a:p>
          <a:p>
            <a:pPr lvl="1"/>
            <a:r>
              <a:rPr lang="en-US" i="1" dirty="0"/>
              <a:t>Informational: </a:t>
            </a:r>
            <a:r>
              <a:rPr lang="en-US" dirty="0"/>
              <a:t>goal of finding information about some topic that may</a:t>
            </a:r>
            <a:br>
              <a:rPr lang="en-US" dirty="0"/>
            </a:br>
            <a:r>
              <a:rPr lang="en-US" dirty="0"/>
              <a:t>be on one or more web pages </a:t>
            </a:r>
          </a:p>
          <a:p>
            <a:pPr lvl="1"/>
            <a:r>
              <a:rPr lang="en-US" i="1" dirty="0"/>
              <a:t>Navigational: </a:t>
            </a:r>
            <a:r>
              <a:rPr lang="en-US" dirty="0"/>
              <a:t>goal of finding a particular web page that the user has either seen before or assumes must exist </a:t>
            </a:r>
          </a:p>
          <a:p>
            <a:pPr lvl="1"/>
            <a:r>
              <a:rPr lang="en-US" i="1" dirty="0"/>
              <a:t>Transactional: </a:t>
            </a:r>
            <a:r>
              <a:rPr lang="en-US" dirty="0"/>
              <a:t>goal of finding a site where a task such as shopping or downloading music can be performed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9D7C7A6-63C1-D9F6-F5EB-493CE889C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448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Several type of </a:t>
            </a:r>
            <a:r>
              <a:rPr lang="en-US" smtClean="0"/>
              <a:t>retrievals</a:t>
            </a:r>
            <a:endParaRPr lang="en-US" smtClean="0"/>
          </a:p>
          <a:p>
            <a:r>
              <a:rPr lang="en-US" smtClean="0"/>
              <a:t>Probabilistic models used as retrieval models</a:t>
            </a:r>
          </a:p>
          <a:p>
            <a:r>
              <a:rPr lang="en-US" smtClean="0"/>
              <a:t>How to rank a document/web based on language model</a:t>
            </a:r>
          </a:p>
          <a:p>
            <a:r>
              <a:rPr lang="en-US" smtClean="0"/>
              <a:t>What is web search</a:t>
            </a:r>
          </a:p>
          <a:p>
            <a:r>
              <a:rPr lang="en-US" smtClean="0"/>
              <a:t>The relation between machine learning and information retrieval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59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7.5 Web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Commercial web search engines incorporate </a:t>
            </a:r>
            <a:r>
              <a:rPr lang="en-US" i="1" dirty="0"/>
              <a:t>hundreds </a:t>
            </a:r>
            <a:r>
              <a:rPr lang="en-US" dirty="0"/>
              <a:t>of features</a:t>
            </a:r>
          </a:p>
          <a:p>
            <a:r>
              <a:rPr lang="en-US" dirty="0"/>
              <a:t>The relative importance of these features and how they can be manipulated to obtain better search rankings for a web page is the basis of </a:t>
            </a:r>
            <a:r>
              <a:rPr lang="en-US" i="1" dirty="0"/>
              <a:t>search engine optimization </a:t>
            </a:r>
            <a:r>
              <a:rPr lang="en-US" dirty="0"/>
              <a:t>(SEO)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FDCBED9-1EEE-2D3D-3914-4E30FE526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2546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7.6 Machine learning and information retrieval: </a:t>
            </a:r>
            <a:br>
              <a:rPr lang="en-US"/>
            </a:br>
            <a:r>
              <a:rPr lang="en-US"/>
              <a:t>Learning to 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of the probabilistic retrieval models presented so far fall into the category of </a:t>
            </a:r>
            <a:r>
              <a:rPr lang="en-US" i="1" dirty="0"/>
              <a:t>generative </a:t>
            </a:r>
            <a:r>
              <a:rPr lang="en-US" dirty="0"/>
              <a:t>models</a:t>
            </a:r>
          </a:p>
          <a:p>
            <a:r>
              <a:rPr lang="en-US" dirty="0"/>
              <a:t>A </a:t>
            </a:r>
            <a:r>
              <a:rPr lang="en-US" i="1" dirty="0"/>
              <a:t>discriminative </a:t>
            </a:r>
            <a:r>
              <a:rPr lang="en-US" dirty="0"/>
              <a:t>model, in contrast, estimates the probability of belonging to a class directly from the observed features of the document based on the training data</a:t>
            </a:r>
          </a:p>
          <a:p>
            <a:r>
              <a:rPr lang="en-US" dirty="0"/>
              <a:t>The well-known of the approaches used to learn a ranking function for search is based on the </a:t>
            </a:r>
            <a:r>
              <a:rPr lang="en-US" i="1" dirty="0"/>
              <a:t>Support Vector Machine (SVM) </a:t>
            </a:r>
            <a:r>
              <a:rPr lang="en-US" dirty="0"/>
              <a:t>classifier with input:</a:t>
            </a:r>
          </a:p>
          <a:p>
            <a:pPr marL="0" indent="0">
              <a:buNone/>
            </a:pP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is a query and     is partial information about the desired ranking, or relevance level, of documents for that query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837" y="4748377"/>
            <a:ext cx="3687607" cy="457586"/>
          </a:xfrm>
          <a:prstGeom prst="rect">
            <a:avLst/>
          </a:prstGeom>
        </p:spPr>
      </p:pic>
      <p:pic>
        <p:nvPicPr>
          <p:cNvPr id="5" name="Picture 4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q_i&#10;\end{equatio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3" y="5439954"/>
            <a:ext cx="232533" cy="224000"/>
          </a:xfrm>
          <a:prstGeom prst="rect">
            <a:avLst/>
          </a:prstGeom>
        </p:spPr>
      </p:pic>
      <p:pic>
        <p:nvPicPr>
          <p:cNvPr id="7" name="Picture 6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r_i&#10;\end{equation*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433" y="5452754"/>
            <a:ext cx="238933" cy="2112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807EB7B-1E13-DA65-301A-EE0FF2B1C5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986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7.6 Machine learning and information retrieval: Topic Models and Vocabulary Mismatch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/>
              <a:t>Latent Semantic Indexing</a:t>
            </a:r>
            <a:r>
              <a:rPr lang="en-US"/>
              <a:t> : maps documents and terms into a reduced dimensionality space, so that documents that were previously indexed using a vocabulary of hundreds of thousands of words are now represented using just a few hundred features </a:t>
            </a:r>
          </a:p>
          <a:p>
            <a:r>
              <a:rPr lang="en-US" i="1"/>
              <a:t>Latent Dirichlet Allocation</a:t>
            </a:r>
            <a:r>
              <a:rPr lang="en-US"/>
              <a:t>: models documents as a mixture of topics</a:t>
            </a:r>
          </a:p>
          <a:p>
            <a:pPr lvl="1"/>
            <a:r>
              <a:rPr lang="en-US"/>
              <a:t>For each document </a:t>
            </a:r>
            <a:r>
              <a:rPr lang="en-US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r>
              <a:rPr lang="en-US"/>
              <a:t>, pick a multinomial distribution </a:t>
            </a:r>
            <a:r>
              <a:rPr lang="en-US" i="1"/>
              <a:t>      </a:t>
            </a:r>
            <a:r>
              <a:rPr lang="en-US"/>
              <a:t>from a Dirichlet</a:t>
            </a:r>
            <a:br>
              <a:rPr lang="en-US"/>
            </a:br>
            <a:r>
              <a:rPr lang="en-US"/>
              <a:t>distribution with parameter </a:t>
            </a:r>
            <a:r>
              <a:rPr lang="en-US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α</a:t>
            </a:r>
            <a:r>
              <a:rPr lang="en-US"/>
              <a:t>. </a:t>
            </a:r>
          </a:p>
          <a:p>
            <a:pPr lvl="1"/>
            <a:r>
              <a:rPr lang="en-US"/>
              <a:t>For each word position in document </a:t>
            </a:r>
            <a:r>
              <a:rPr lang="en-US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r>
              <a:rPr lang="en-US"/>
              <a:t>:</a:t>
            </a:r>
            <a:br>
              <a:rPr lang="en-US"/>
            </a:br>
            <a:r>
              <a:rPr lang="en-US"/>
              <a:t>a) Pick a topic </a:t>
            </a:r>
            <a:r>
              <a:rPr lang="en-US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</a:t>
            </a:r>
            <a:r>
              <a:rPr lang="en-US" i="1"/>
              <a:t> </a:t>
            </a:r>
            <a:r>
              <a:rPr lang="en-US"/>
              <a:t>from the multinomial distribution </a:t>
            </a:r>
            <a:r>
              <a:rPr lang="en-US" i="1"/>
              <a:t>     </a:t>
            </a:r>
            <a:r>
              <a:rPr lang="en-US"/>
              <a:t>.</a:t>
            </a:r>
            <a:br>
              <a:rPr lang="en-US"/>
            </a:br>
            <a:r>
              <a:rPr lang="en-US"/>
              <a:t>b) Choose a word </a:t>
            </a:r>
            <a:r>
              <a:rPr lang="en-US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US" i="1"/>
              <a:t> </a:t>
            </a:r>
            <a:r>
              <a:rPr lang="en-US"/>
              <a:t>from </a:t>
            </a:r>
            <a:r>
              <a:rPr lang="en-US" i="1"/>
              <a:t>P </a:t>
            </a:r>
            <a:r>
              <a:rPr lang="en-US"/>
              <a:t>(</a:t>
            </a:r>
            <a:r>
              <a:rPr lang="en-US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</a:t>
            </a:r>
            <a:r>
              <a:rPr lang="en-US" i="1"/>
              <a:t>|</a:t>
            </a:r>
            <a:r>
              <a:rPr lang="en-US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</a:t>
            </a:r>
            <a:r>
              <a:rPr lang="en-US" i="1"/>
              <a:t>, </a:t>
            </a:r>
            <a:r>
              <a:rPr lang="en-US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β</a:t>
            </a:r>
            <a:r>
              <a:rPr lang="en-US"/>
              <a:t>), a multinomial probability conditioned on the topic </a:t>
            </a:r>
            <a:r>
              <a:rPr lang="en-US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</a:t>
            </a:r>
            <a:r>
              <a:rPr lang="en-US" i="1"/>
              <a:t> </a:t>
            </a:r>
            <a:r>
              <a:rPr lang="en-US"/>
              <a:t>with parameter </a:t>
            </a:r>
            <a:r>
              <a:rPr lang="en-US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β</a:t>
            </a:r>
          </a:p>
        </p:txBody>
      </p:sp>
      <p:pic>
        <p:nvPicPr>
          <p:cNvPr id="4" name="Picture 3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\theta_D&#10;\end{equatio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038946"/>
            <a:ext cx="321828" cy="259657"/>
          </a:xfrm>
          <a:prstGeom prst="rect">
            <a:avLst/>
          </a:prstGeom>
        </p:spPr>
      </p:pic>
      <p:pic>
        <p:nvPicPr>
          <p:cNvPr id="5" name="Picture 4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\theta_D&#10;\end{equation*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550" y="5086696"/>
            <a:ext cx="321828" cy="259657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938887F-A759-4096-8310-A33E26724C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67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7.7 Application-based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Customizing a ranking algorithm for the application will nearly always</a:t>
            </a:r>
            <a:br>
              <a:rPr lang="en-US" dirty="0"/>
            </a:br>
            <a:r>
              <a:rPr lang="en-US" dirty="0"/>
              <a:t>produce the best results</a:t>
            </a:r>
          </a:p>
          <a:p>
            <a:pPr lvl="1"/>
            <a:r>
              <a:rPr lang="en-US" dirty="0"/>
              <a:t>First step in doing this is to construct a test collection of queries, documents, and relevance judgments so that different versions of the ranking algorithm can be compared quantitatively</a:t>
            </a:r>
          </a:p>
          <a:p>
            <a:pPr lvl="1"/>
            <a:r>
              <a:rPr lang="en-US"/>
              <a:t>Next </a:t>
            </a:r>
            <a:r>
              <a:rPr lang="en-US" dirty="0"/>
              <a:t>step is to identify what evidence or features might be used to represent documents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093AEB7-D4BD-AE70-2845-1C5A576A1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888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 a class project, undertake a TREC-style </a:t>
            </a:r>
            <a:r>
              <a:rPr lang="en-US"/>
              <a:t>adhoc </a:t>
            </a:r>
            <a:r>
              <a:rPr lang="en-US" smtClean="0"/>
              <a:t>retrieval experiment</a:t>
            </a:r>
            <a:r>
              <a:rPr lang="en-US"/>
              <a:t>, developing a test collection based </a:t>
            </a:r>
            <a:r>
              <a:rPr lang="en-US"/>
              <a:t>on </a:t>
            </a:r>
            <a:r>
              <a:rPr lang="en-US" smtClean="0"/>
              <a:t>Wikipedia</a:t>
            </a:r>
            <a:endParaRPr lang="en-US" smtClean="0"/>
          </a:p>
          <a:p>
            <a:r>
              <a:rPr lang="en-US"/>
              <a:t>Implement the BM25 </a:t>
            </a:r>
            <a:r>
              <a:rPr lang="en-US"/>
              <a:t>ranking </a:t>
            </a:r>
            <a:r>
              <a:rPr lang="en-US" smtClean="0"/>
              <a:t>formula. Test </a:t>
            </a:r>
            <a:r>
              <a:rPr lang="en-US"/>
              <a:t>your implementation using the test </a:t>
            </a:r>
            <a:r>
              <a:rPr lang="en-US"/>
              <a:t>collection </a:t>
            </a:r>
            <a:r>
              <a:rPr lang="en-US" smtClean="0"/>
              <a:t>developed</a:t>
            </a:r>
          </a:p>
          <a:p>
            <a:r>
              <a:rPr lang="en-US"/>
              <a:t>Implement the term selection step of </a:t>
            </a:r>
            <a:r>
              <a:rPr lang="en-US"/>
              <a:t>the </a:t>
            </a:r>
            <a:r>
              <a:rPr lang="en-US" smtClean="0"/>
              <a:t>pseudo-relevance feedback </a:t>
            </a:r>
            <a:r>
              <a:rPr lang="en-US"/>
              <a:t>method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7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Boolen </a:t>
            </a:r>
            <a:r>
              <a:rPr lang="en-US"/>
              <a:t>retrieval, Proximity Ranking and vector space model</a:t>
            </a:r>
          </a:p>
          <a:p>
            <a:r>
              <a:rPr lang="en-US" smtClean="0"/>
              <a:t>Probabilistic </a:t>
            </a:r>
            <a:r>
              <a:rPr lang="en-US"/>
              <a:t>models: Information retrieval as classification, BM25 Ranking </a:t>
            </a:r>
            <a:r>
              <a:rPr lang="en-US" smtClean="0"/>
              <a:t>Algorithm</a:t>
            </a:r>
          </a:p>
          <a:p>
            <a:r>
              <a:rPr lang="en-US" smtClean="0"/>
              <a:t>Ranking </a:t>
            </a:r>
            <a:r>
              <a:rPr lang="en-US"/>
              <a:t>based on Language models: Query likelihood ranking, relevance models and pseudo- relevance </a:t>
            </a:r>
            <a:r>
              <a:rPr lang="en-US" smtClean="0"/>
              <a:t>feedback</a:t>
            </a:r>
          </a:p>
          <a:p>
            <a:r>
              <a:rPr lang="en-US" smtClean="0"/>
              <a:t>Complex </a:t>
            </a:r>
            <a:r>
              <a:rPr lang="en-US"/>
              <a:t>queries and combining evidence: The inference Network model, the Galago Query Language</a:t>
            </a:r>
          </a:p>
          <a:p>
            <a:r>
              <a:rPr lang="en-US" smtClean="0"/>
              <a:t>Web search</a:t>
            </a:r>
          </a:p>
          <a:p>
            <a:r>
              <a:rPr lang="en-US" smtClean="0"/>
              <a:t>Machine </a:t>
            </a:r>
            <a:r>
              <a:rPr lang="en-US"/>
              <a:t>learning and information retrieval: learning to rank. Topic models and vocabulary mismatch</a:t>
            </a:r>
          </a:p>
          <a:p>
            <a:r>
              <a:rPr lang="en-US" smtClean="0"/>
              <a:t>Application-based </a:t>
            </a:r>
            <a:r>
              <a:rPr lang="en-US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14205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7.1 Boolen retrieval, Proximity Ranking and vector space model</a:t>
            </a:r>
          </a:p>
          <a:p>
            <a:pPr marL="0" indent="0">
              <a:buNone/>
            </a:pPr>
            <a:r>
              <a:rPr lang="en-US"/>
              <a:t>7.2 Probabilistic models</a:t>
            </a:r>
          </a:p>
          <a:p>
            <a:pPr marL="0" indent="0">
              <a:buNone/>
            </a:pPr>
            <a:r>
              <a:rPr lang="en-US"/>
              <a:t>7.3 Ranking based on Language models</a:t>
            </a:r>
          </a:p>
          <a:p>
            <a:pPr marL="0" indent="0">
              <a:buNone/>
            </a:pPr>
            <a:r>
              <a:rPr lang="en-US"/>
              <a:t>7.4 Complex queries and combining evidence</a:t>
            </a:r>
          </a:p>
          <a:p>
            <a:pPr marL="0" indent="0">
              <a:buNone/>
            </a:pPr>
            <a:r>
              <a:rPr lang="en-US"/>
              <a:t>7.5 Web search</a:t>
            </a:r>
          </a:p>
          <a:p>
            <a:pPr marL="0" indent="0">
              <a:buNone/>
            </a:pPr>
            <a:r>
              <a:rPr lang="en-US"/>
              <a:t>7.6 Machine learning and information retrieval</a:t>
            </a:r>
          </a:p>
          <a:p>
            <a:pPr marL="0" indent="0">
              <a:buNone/>
            </a:pPr>
            <a:r>
              <a:rPr lang="en-US"/>
              <a:t>7.7 Application-based models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3A25598-855D-CA70-5DCD-9731B4866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708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7.1 Boolen retrieval and vector space model:</a:t>
            </a:r>
            <a:br>
              <a:rPr lang="en-US"/>
            </a:br>
            <a:r>
              <a:rPr lang="en-US"/>
              <a:t>Boolen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Exact-match retrieval since documents are retrieved if they exactly match the query </a:t>
            </a:r>
            <a:r>
              <a:rPr lang="en-US" dirty="0" err="1"/>
              <a:t>specifcation</a:t>
            </a:r>
            <a:r>
              <a:rPr lang="en-US" dirty="0"/>
              <a:t>, and otherwise are not retrieved</a:t>
            </a:r>
          </a:p>
          <a:p>
            <a:r>
              <a:rPr lang="en-US" dirty="0"/>
              <a:t>Not generally described as a ranking algorithm</a:t>
            </a:r>
          </a:p>
          <a:p>
            <a:r>
              <a:rPr lang="en-US" dirty="0"/>
              <a:t>Two possible outcomes for query evaluation (TRUE and FALSE)</a:t>
            </a:r>
          </a:p>
          <a:p>
            <a:pPr lvl="1"/>
            <a:r>
              <a:rPr lang="en-US" dirty="0"/>
              <a:t>Using operators from Boolean logic (AND, OR, NOT)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6F6922B-E0CC-8FC1-11F3-9AB1A0757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48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8923"/>
            <a:ext cx="10515600" cy="1325563"/>
          </a:xfrm>
        </p:spPr>
        <p:txBody>
          <a:bodyPr/>
          <a:lstStyle/>
          <a:p>
            <a:r>
              <a:rPr lang="en-US"/>
              <a:t>7.1 Boolen retrieval and vector space model:</a:t>
            </a:r>
            <a:br>
              <a:rPr lang="en-US"/>
            </a:br>
            <a:r>
              <a:rPr lang="en-US"/>
              <a:t>Boolen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Results of the model are very predictable and easy to explain to users</a:t>
            </a:r>
          </a:p>
          <a:p>
            <a:pPr lvl="1"/>
            <a:r>
              <a:rPr lang="en-US" dirty="0"/>
              <a:t>More efficient than ranked retrieval because documents can be rapidly eliminated from consideration in the scoring process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Lack of a sophisticated ranking algorithm, simple queries will not work well</a:t>
            </a:r>
          </a:p>
          <a:p>
            <a:pPr lvl="1"/>
            <a:r>
              <a:rPr lang="en-US" dirty="0"/>
              <a:t>Construct complex Boolean: difficult task requires considerable experience 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D4D03EC-1523-4677-3FCB-8F0063FD9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538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8290"/>
            <a:ext cx="10515600" cy="1325563"/>
          </a:xfrm>
        </p:spPr>
        <p:txBody>
          <a:bodyPr/>
          <a:lstStyle/>
          <a:p>
            <a:r>
              <a:rPr lang="en-US"/>
              <a:t>7.1 Boolen retrieval and vector space model:</a:t>
            </a:r>
            <a:br>
              <a:rPr lang="en-US"/>
            </a:br>
            <a:r>
              <a:rPr lang="en-US"/>
              <a:t>vector space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document      is represented by a vector of index terms: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where </a:t>
            </a:r>
            <a:r>
              <a:rPr lang="en-US" i="1"/>
              <a:t>      </a:t>
            </a:r>
            <a:r>
              <a:rPr lang="en-US"/>
              <a:t>represents the weight of the </a:t>
            </a:r>
            <a:r>
              <a:rPr lang="en-US" i="1"/>
              <a:t>j</a:t>
            </a:r>
            <a:r>
              <a:rPr lang="en-US"/>
              <a:t>th term </a:t>
            </a:r>
          </a:p>
          <a:p>
            <a:r>
              <a:rPr lang="fr-FR"/>
              <a:t>A document collection containing </a:t>
            </a:r>
            <a:r>
              <a:rPr lang="fr-FR" i="1"/>
              <a:t>n </a:t>
            </a:r>
            <a:r>
              <a:rPr lang="fr-FR"/>
              <a:t>documents: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D_i&#10;\end{equation*}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675" y="1930401"/>
            <a:ext cx="366933" cy="296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8492" y="2305021"/>
            <a:ext cx="2791215" cy="419158"/>
          </a:xfrm>
          <a:prstGeom prst="rect">
            <a:avLst/>
          </a:prstGeom>
        </p:spPr>
      </p:pic>
      <p:pic>
        <p:nvPicPr>
          <p:cNvPr id="6" name="Picture 5" descr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d_{ij}&#10;\end{equation*}&#10;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18" y="2949575"/>
            <a:ext cx="379733" cy="349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3092" y="4001294"/>
            <a:ext cx="3877216" cy="1886213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8560C5AC-52A5-40C5-4875-576D422EEF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421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8923"/>
            <a:ext cx="10515600" cy="1325563"/>
          </a:xfrm>
        </p:spPr>
        <p:txBody>
          <a:bodyPr/>
          <a:lstStyle/>
          <a:p>
            <a:r>
              <a:rPr lang="en-US"/>
              <a:t>7.1 Boolen retrieval and vector space model:</a:t>
            </a:r>
            <a:br>
              <a:rPr lang="en-US"/>
            </a:br>
            <a:r>
              <a:rPr lang="en-US"/>
              <a:t>vector space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99" y="1450892"/>
            <a:ext cx="4891495" cy="4907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C6A22E-A7F8-B79E-4C20-8C569BE6F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7476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9556"/>
            <a:ext cx="10515600" cy="1325563"/>
          </a:xfrm>
        </p:spPr>
        <p:txBody>
          <a:bodyPr/>
          <a:lstStyle/>
          <a:p>
            <a:r>
              <a:rPr lang="en-US"/>
              <a:t>7.1 Boolen retrieval and vector space model:</a:t>
            </a:r>
            <a:br>
              <a:rPr lang="en-US"/>
            </a:br>
            <a:r>
              <a:rPr lang="en-US"/>
              <a:t>vector space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Similarity measure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where </a:t>
            </a:r>
            <a:r>
              <a:rPr lang="en-US" i="1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</a:t>
            </a:r>
            <a:r>
              <a:rPr lang="en-US"/>
              <a:t> is query vector with weights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898" y="2191291"/>
            <a:ext cx="4505954" cy="18100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344" y="4452913"/>
            <a:ext cx="2410161" cy="352474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90DB0D7-082C-FC5F-616B-4857B178DD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482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9556"/>
            <a:ext cx="10515600" cy="1325563"/>
          </a:xfrm>
        </p:spPr>
        <p:txBody>
          <a:bodyPr/>
          <a:lstStyle/>
          <a:p>
            <a:r>
              <a:rPr lang="en-US"/>
              <a:t>7.2 Probabilistic models:</a:t>
            </a:r>
            <a:br>
              <a:rPr lang="en-US"/>
            </a:br>
            <a:r>
              <a:rPr lang="en-US"/>
              <a:t>Information Retrieval as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a document as relevant if 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|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 &gt;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P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|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NR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</a:t>
            </a:r>
            <a:r>
              <a:rPr lang="en-US" i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NR</a:t>
            </a:r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 </a:t>
            </a:r>
            <a:r>
              <a:rPr lang="en-US" dirty="0"/>
              <a:t>or </a:t>
            </a:r>
          </a:p>
          <a:p>
            <a:endParaRPr lang="en-US" dirty="0"/>
          </a:p>
          <a:p>
            <a:r>
              <a:rPr lang="en-US" i="1" dirty="0"/>
              <a:t>pi </a:t>
            </a:r>
            <a:r>
              <a:rPr lang="en-US" dirty="0"/>
              <a:t>is the probability that term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occurs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2672683"/>
            <a:ext cx="4910574" cy="37520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927" y="2543085"/>
            <a:ext cx="2038635" cy="647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691" y="3908335"/>
            <a:ext cx="3343742" cy="714475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2015906-387E-4F8B-61EA-0CA98B02B3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6240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128.9839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D_i&#10;\end{equation*}&#10;&#10;&#10;\end{document}"/>
  <p:tag name="IGUANATEXSIZE" val="28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1.7098"/>
  <p:tag name="ORIGINALWIDTH" val="1665.542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KL(P\Vert Q) = \sum_x P(x) \log\frac{P(x)}{Q(x)}&#10;\end{equation*}&#10;&#10;&#10;\end{document}"/>
  <p:tag name="IGUANATEXSIZE" val="22"/>
  <p:tag name="IGUANATEXCURSOR" val="3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46.1567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P(w,q_1\dots q_n)&#10;\end{equation*}&#10;&#10;&#10;\end{document}"/>
  <p:tag name="IGUANATEXSIZE" val="28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97.2254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f_{i,D}&#10;\end{equation*}&#10;&#10;&#10;\end{document}"/>
  <p:tag name="IGUANATEXSIZE" val="26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81.73976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q_i&#10;\end{equation*}&#10;&#10;&#10;\end{document}"/>
  <p:tag name="IGUANATEXSIZE" val="28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83.98952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r_i&#10;\end{equation*}&#10;&#10;&#10;\end{document}"/>
  <p:tag name="IGUANATEXSIZE" val="28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31.9835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\theta_D&#10;\end{equation*}&#10;&#10;&#10;\end{document}"/>
  <p:tag name="IGUANATEXSIZE" val="24"/>
  <p:tag name="IGUANATEXCURSOR" val="3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31.9835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\theta_D&#10;\end{equation*}&#10;&#10;&#10;\end{document}"/>
  <p:tag name="IGUANATEXSIZE" val="24"/>
  <p:tag name="IGUANATEXCURSOR" val="3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.9846"/>
  <p:tag name="ORIGINALWIDTH" val="133.4833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d_{ij}&#10;\end{equation*}&#10;&#10;&#10;\end{document}"/>
  <p:tag name="IGUANATEXSIZE" val="28"/>
  <p:tag name="IGUANATEXCURSOR" val="3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102.7372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n_i&#10;\end{equation*}&#10;&#10;&#10;\end{document}"/>
  <p:tag name="IGUANATEXSIZE" val="28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24071"/>
  <p:tag name="ORIGINALWIDTH" val="83.98952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r_i&#10;\end{equation*}&#10;&#10;&#10;\end{document}"/>
  <p:tag name="IGUANATEXSIZE" val="28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85.48929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f_i&#10;\end{equation*}&#10;&#10;&#10;\end{document}"/>
  <p:tag name="IGUANATEXSIZE" val="28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6.9817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qf_i&#10;\end{equation*}&#10;&#10;&#10;\end{document}"/>
  <p:tag name="IGUANATEXSIZE" val="28"/>
  <p:tag name="IGUANATEXCURSOR" val="3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98.98764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k_1&#10;\end{equation*}&#10;&#10;&#10;\end{document}"/>
  <p:tag name="IGUANATEXSIZE" val="28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01.9872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k_2&#10;\end{equation*}&#10;&#10;&#10;\end{document}"/>
  <p:tag name="IGUANATEXSIZE" val="28"/>
  <p:tag name="IGUANATEXCURSOR" val="3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47.4691"/>
  <p:tag name="LATEXADDIN" val="\documentclass{article}&#10;\usepackage{amsmath}&#10;\usepackage{amssymb}&#10;\usepackage{xcolor}&#10;\DeclareMathOperator{\tr}{Tr}&#10;\newcommand{\rtext}[1]{{\color{red}#1}}&#10;\newcommand{\vect}[1]{\boldsymbol{#1}}&#10;\newcommand{\matr}[1]{\boldsymbol{#1}}&#10;\newcommand{\gset}[1]{\mathbb{#1}}&#10;\pagestyle{empty}&#10;&#10;\begin{document}&#10;\begin{equation*}&#10;f_{q_i,D}&#10;\end{equation*}&#10;&#10;&#10;\end{document}"/>
  <p:tag name="IGUANATEXSIZE" val="26"/>
  <p:tag name="IGUANATEXCURSOR" val="33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5BFE225-F8A3-0846-8864-7F189BDF409A}" vid="{8D0ADFA0-3357-E745-8556-5DC2BCB199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1632</TotalTime>
  <Words>1077</Words>
  <Application>Microsoft Office PowerPoint</Application>
  <PresentationFormat>Widescreen</PresentationFormat>
  <Paragraphs>119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CMU Serif</vt:lpstr>
      <vt:lpstr>Times</vt:lpstr>
      <vt:lpstr>Office Theme</vt:lpstr>
      <vt:lpstr>Chapter 7 Retrieval Models</vt:lpstr>
      <vt:lpstr>Objectives</vt:lpstr>
      <vt:lpstr>Contents</vt:lpstr>
      <vt:lpstr>7.1 Boolen retrieval and vector space model: Boolen retrieval</vt:lpstr>
      <vt:lpstr>7.1 Boolen retrieval and vector space model: Boolen retrieval</vt:lpstr>
      <vt:lpstr>7.1 Boolen retrieval and vector space model: vector space model</vt:lpstr>
      <vt:lpstr>7.1 Boolen retrieval and vector space model: vector space model</vt:lpstr>
      <vt:lpstr>7.1 Boolen retrieval and vector space model: vector space model</vt:lpstr>
      <vt:lpstr>7.2 Probabilistic models: Information Retrieval as Classification</vt:lpstr>
      <vt:lpstr>7.2 Probabilistic models: The BM25 Ranking Algorithm</vt:lpstr>
      <vt:lpstr>7.3 Ranking based on Language models</vt:lpstr>
      <vt:lpstr>7.3 Ranking based on Language models: Query Likelihood Ranking</vt:lpstr>
      <vt:lpstr>7.3 Ranking based on Language models: Query Likelihood Ranking</vt:lpstr>
      <vt:lpstr>7.3 Ranking based on Language models:  Relevance Models and Pseudo-Relevance Feedback</vt:lpstr>
      <vt:lpstr>7.3 Ranking based on Language models:  Relevance Models and Pseudo-Relevance Feedback</vt:lpstr>
      <vt:lpstr>7.4 Complex queries and combining evidence: The Inference Network Model</vt:lpstr>
      <vt:lpstr>7.4 Complex queries and combining evidence: The Inference Network Model</vt:lpstr>
      <vt:lpstr>7.4 Complex queries and combining evidence: The Galago Query Language</vt:lpstr>
      <vt:lpstr>7.5 Web Search</vt:lpstr>
      <vt:lpstr>7.5 Web Search</vt:lpstr>
      <vt:lpstr>7.6 Machine learning and information retrieval:  Learning to Rank</vt:lpstr>
      <vt:lpstr>7.6 Machine learning and information retrieval: Topic Models and Vocabulary Mismatch</vt:lpstr>
      <vt:lpstr>7.7 Application-based models</vt:lpstr>
      <vt:lpstr>Exercise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Quoc Trinh (FE FPTU DN)</dc:creator>
  <cp:lastModifiedBy>Quoc Trinh Vo</cp:lastModifiedBy>
  <cp:revision>145</cp:revision>
  <dcterms:created xsi:type="dcterms:W3CDTF">2023-06-10T01:32:40Z</dcterms:created>
  <dcterms:modified xsi:type="dcterms:W3CDTF">2023-08-30T03:39:33Z</dcterms:modified>
</cp:coreProperties>
</file>