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85" r:id="rId3"/>
    <p:sldId id="259" r:id="rId4"/>
    <p:sldId id="260" r:id="rId5"/>
    <p:sldId id="270" r:id="rId6"/>
    <p:sldId id="261" r:id="rId7"/>
    <p:sldId id="271" r:id="rId8"/>
    <p:sldId id="262" r:id="rId9"/>
    <p:sldId id="272" r:id="rId10"/>
    <p:sldId id="273" r:id="rId11"/>
    <p:sldId id="274" r:id="rId12"/>
    <p:sldId id="263" r:id="rId13"/>
    <p:sldId id="264" r:id="rId14"/>
    <p:sldId id="276" r:id="rId15"/>
    <p:sldId id="275" r:id="rId16"/>
    <p:sldId id="277" r:id="rId17"/>
    <p:sldId id="265" r:id="rId18"/>
    <p:sldId id="278" r:id="rId19"/>
    <p:sldId id="279" r:id="rId20"/>
    <p:sldId id="266" r:id="rId21"/>
    <p:sldId id="280" r:id="rId22"/>
    <p:sldId id="281" r:id="rId23"/>
    <p:sldId id="282" r:id="rId24"/>
    <p:sldId id="283" r:id="rId25"/>
    <p:sldId id="284" r:id="rId26"/>
    <p:sldId id="268" r:id="rId2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95788"/>
  </p:normalViewPr>
  <p:slideViewPr>
    <p:cSldViewPr snapToGrid="0" snapToObjects="1">
      <p:cViewPr varScale="1">
        <p:scale>
          <a:sx n="83" d="100"/>
          <a:sy n="83"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Vo Quoc" userId="d2548041-7979-4d74-85ca-89c03a80ed8e" providerId="ADAL" clId="{5D893D88-E751-B545-805A-8FF7599A765B}"/>
    <pc:docChg chg="undo redo custSel modSld">
      <pc:chgData name="Trinh Vo Quoc" userId="d2548041-7979-4d74-85ca-89c03a80ed8e" providerId="ADAL" clId="{5D893D88-E751-B545-805A-8FF7599A765B}" dt="2023-08-29T06:14:13.198" v="61" actId="108"/>
      <pc:docMkLst>
        <pc:docMk/>
      </pc:docMkLst>
      <pc:sldChg chg="modSp mod">
        <pc:chgData name="Trinh Vo Quoc" userId="d2548041-7979-4d74-85ca-89c03a80ed8e" providerId="ADAL" clId="{5D893D88-E751-B545-805A-8FF7599A765B}" dt="2023-08-29T06:12:20.472" v="27" actId="20577"/>
        <pc:sldMkLst>
          <pc:docMk/>
          <pc:sldMk cId="3170612046" sldId="259"/>
        </pc:sldMkLst>
        <pc:spChg chg="mod">
          <ac:chgData name="Trinh Vo Quoc" userId="d2548041-7979-4d74-85ca-89c03a80ed8e" providerId="ADAL" clId="{5D893D88-E751-B545-805A-8FF7599A765B}" dt="2023-08-29T06:12:20.472" v="27" actId="20577"/>
          <ac:spMkLst>
            <pc:docMk/>
            <pc:sldMk cId="3170612046" sldId="259"/>
            <ac:spMk id="3" creationId="{00000000-0000-0000-0000-000000000000}"/>
          </ac:spMkLst>
        </pc:spChg>
      </pc:sldChg>
      <pc:sldChg chg="modSp mod">
        <pc:chgData name="Trinh Vo Quoc" userId="d2548041-7979-4d74-85ca-89c03a80ed8e" providerId="ADAL" clId="{5D893D88-E751-B545-805A-8FF7599A765B}" dt="2023-08-29T06:14:13.198" v="61" actId="108"/>
        <pc:sldMkLst>
          <pc:docMk/>
          <pc:sldMk cId="633143312" sldId="272"/>
        </pc:sldMkLst>
        <pc:spChg chg="mod">
          <ac:chgData name="Trinh Vo Quoc" userId="d2548041-7979-4d74-85ca-89c03a80ed8e" providerId="ADAL" clId="{5D893D88-E751-B545-805A-8FF7599A765B}" dt="2023-08-29T06:14:13.198" v="61" actId="108"/>
          <ac:spMkLst>
            <pc:docMk/>
            <pc:sldMk cId="633143312"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D991-6473-2E4C-9156-6F320CDD7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521EB10-DCF0-EA49-8205-3EAD3EAC0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B127284-E73A-E24A-947C-93DD2D338C38}"/>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A67241E3-D212-BB4B-95AE-66A59DB154C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E4F746-EBFF-704B-8D3A-2493E461C1FF}"/>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98016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9F35-424F-F843-B7F4-33087900174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94112F-4E30-D54F-A201-A6788741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C0BC737-4748-0841-BA71-8C3A0C96514F}"/>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5729E8CB-5463-7E40-B1E7-19C89E65FEA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326E329-07E4-3447-98F7-4BE421EA46C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47758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2AD3-1478-8042-B275-D83AD7692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87298E5-A394-464C-BB1D-801E9AC0C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08DADDD-034C-134E-B556-C60AB405672F}"/>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850567BC-F2D5-1242-8DE2-C1AA06F250C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D5F5A1-49AF-0B45-B093-239A3739B442}"/>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5415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E0F-3E42-0F4A-9C5F-F99538A051C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9A4A88E-8B78-774E-BC87-153A3B57E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DBD792D-C879-A740-BA8E-60BD0110E215}"/>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3CB41628-7821-5149-B629-5B2B21F683E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9FA791-1EB5-744A-BF42-7391746A061A}"/>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7379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DF8F-A30B-C04D-8548-DC0B5EDA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F39C27B-39C5-EB4F-AA65-B24A7C4EB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92281-76F7-C441-9FF6-E5612835A8DE}"/>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485052AD-7C1B-9044-B7A1-11938ED603A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51DD988-856D-1D49-85A7-89623DE3F5A8}"/>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36080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BE00-8E3B-2C41-AF98-B95AF652ACB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C6B22FE-E12B-C048-997B-E957097BF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1E9A794-CE21-BB40-B78A-5B47610C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FB0CA65-09FC-1147-8E9C-5420DDB11A8E}"/>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6" name="Footer Placeholder 5">
            <a:extLst>
              <a:ext uri="{FF2B5EF4-FFF2-40B4-BE49-F238E27FC236}">
                <a16:creationId xmlns:a16="http://schemas.microsoft.com/office/drawing/2014/main" id="{22F1C759-0990-F745-803F-FC5020A5D1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6872DC-DF54-EA44-A212-ED4A7ACF1B1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1232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D412-B364-854E-A90C-AF31FE98D14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B67A56A-7EF7-2347-9928-F471D2DB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72823-DD35-DB4B-A07C-99EAE0772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6EFFA26-6C88-0546-A9CB-226095F64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D7141-7CB9-7445-969E-AF9294898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E34DBF6-E634-8344-916E-3EE873B5588E}"/>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8" name="Footer Placeholder 7">
            <a:extLst>
              <a:ext uri="{FF2B5EF4-FFF2-40B4-BE49-F238E27FC236}">
                <a16:creationId xmlns:a16="http://schemas.microsoft.com/office/drawing/2014/main" id="{7F461B1C-CBAE-CD4F-A336-AEBCF964336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2A2542-F613-774F-B1F5-B5EF66F07C4B}"/>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83132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A1E4-5504-6E4D-A507-73E6FA2C8A8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F01BAE0-22FD-A54B-A0F8-727083E6E64C}"/>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4" name="Footer Placeholder 3">
            <a:extLst>
              <a:ext uri="{FF2B5EF4-FFF2-40B4-BE49-F238E27FC236}">
                <a16:creationId xmlns:a16="http://schemas.microsoft.com/office/drawing/2014/main" id="{5418E9B4-A518-104E-B5DA-79C180FF166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E46CAD-4545-A447-B805-D42A5AF086D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63419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C86F5-376F-7244-B023-DCB5D0122057}"/>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3" name="Footer Placeholder 2">
            <a:extLst>
              <a:ext uri="{FF2B5EF4-FFF2-40B4-BE49-F238E27FC236}">
                <a16:creationId xmlns:a16="http://schemas.microsoft.com/office/drawing/2014/main" id="{9CEDC9B1-20DD-964C-8A63-78DE508806E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2FFFC64-7FF3-C54B-AB4D-BAA223E6726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9160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C57F-801B-A847-BF10-698E3322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698D417-1009-B841-BD62-36E6353F3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D1B03C1B-3F32-4640-9287-CAB8052AD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3F87-EC6D-AF43-83A9-2287794A1E11}"/>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6" name="Footer Placeholder 5">
            <a:extLst>
              <a:ext uri="{FF2B5EF4-FFF2-40B4-BE49-F238E27FC236}">
                <a16:creationId xmlns:a16="http://schemas.microsoft.com/office/drawing/2014/main" id="{82E272B4-7290-454C-AAEC-6E3A9C8C2C4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8F84636-1774-B744-A97B-BE80AD96FF65}"/>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39632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03C9-67C2-8E4B-BC45-16E6DB176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E7731608-74A3-624E-856E-52824E10A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VN"/>
          </a:p>
        </p:txBody>
      </p:sp>
      <p:sp>
        <p:nvSpPr>
          <p:cNvPr id="4" name="Text Placeholder 3">
            <a:extLst>
              <a:ext uri="{FF2B5EF4-FFF2-40B4-BE49-F238E27FC236}">
                <a16:creationId xmlns:a16="http://schemas.microsoft.com/office/drawing/2014/main" id="{AD2CE72D-5283-CA44-87A1-A5171755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CFA0-434A-F043-8236-C2EC822A2E7F}"/>
              </a:ext>
            </a:extLst>
          </p:cNvPr>
          <p:cNvSpPr>
            <a:spLocks noGrp="1"/>
          </p:cNvSpPr>
          <p:nvPr>
            <p:ph type="dt" sz="half" idx="10"/>
          </p:nvPr>
        </p:nvSpPr>
        <p:spPr/>
        <p:txBody>
          <a:bodyPr/>
          <a:lstStyle/>
          <a:p>
            <a:fld id="{A224EADF-A7B2-014B-B525-77CA0446795D}" type="datetimeFigureOut">
              <a:rPr lang="en-VN" smtClean="0"/>
              <a:t>08/29/2023</a:t>
            </a:fld>
            <a:endParaRPr lang="en-VN"/>
          </a:p>
        </p:txBody>
      </p:sp>
      <p:sp>
        <p:nvSpPr>
          <p:cNvPr id="6" name="Footer Placeholder 5">
            <a:extLst>
              <a:ext uri="{FF2B5EF4-FFF2-40B4-BE49-F238E27FC236}">
                <a16:creationId xmlns:a16="http://schemas.microsoft.com/office/drawing/2014/main" id="{68FD5B08-1C1B-1546-B05C-C4157E7C914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89201B-E41F-1D4D-BD53-178D3C42E24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3925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D8A0B-D780-E443-8944-500093B79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dirty="0"/>
          </a:p>
        </p:txBody>
      </p:sp>
      <p:sp>
        <p:nvSpPr>
          <p:cNvPr id="3" name="Text Placeholder 2">
            <a:extLst>
              <a:ext uri="{FF2B5EF4-FFF2-40B4-BE49-F238E27FC236}">
                <a16:creationId xmlns:a16="http://schemas.microsoft.com/office/drawing/2014/main" id="{32D1B6DD-6E0B-364A-AF4F-FE31C0E30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Date Placeholder 3">
            <a:extLst>
              <a:ext uri="{FF2B5EF4-FFF2-40B4-BE49-F238E27FC236}">
                <a16:creationId xmlns:a16="http://schemas.microsoft.com/office/drawing/2014/main" id="{787E2EE1-E80E-AB4C-A385-DF7A26849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4EADF-A7B2-014B-B525-77CA0446795D}" type="datetimeFigureOut">
              <a:rPr lang="en-VN" smtClean="0"/>
              <a:t>08/29/2023</a:t>
            </a:fld>
            <a:endParaRPr lang="en-VN"/>
          </a:p>
        </p:txBody>
      </p:sp>
      <p:sp>
        <p:nvSpPr>
          <p:cNvPr id="5" name="Footer Placeholder 4">
            <a:extLst>
              <a:ext uri="{FF2B5EF4-FFF2-40B4-BE49-F238E27FC236}">
                <a16:creationId xmlns:a16="http://schemas.microsoft.com/office/drawing/2014/main" id="{00140988-8033-ED48-B333-96C8FC563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EEC963D-F7D9-764A-B5D7-59B73516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0BF58-377D-294C-94E9-1796C39CACB8}" type="slidenum">
              <a:rPr lang="en-VN" smtClean="0"/>
              <a:t>‹#›</a:t>
            </a:fld>
            <a:endParaRPr lang="en-VN"/>
          </a:p>
        </p:txBody>
      </p:sp>
    </p:spTree>
    <p:extLst>
      <p:ext uri="{BB962C8B-B14F-4D97-AF65-F5344CB8AC3E}">
        <p14:creationId xmlns:p14="http://schemas.microsoft.com/office/powerpoint/2010/main" val="228015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E86-17AF-C844-A7E4-195315097138}"/>
              </a:ext>
            </a:extLst>
          </p:cNvPr>
          <p:cNvSpPr>
            <a:spLocks noGrp="1"/>
          </p:cNvSpPr>
          <p:nvPr>
            <p:ph type="ctrTitle"/>
          </p:nvPr>
        </p:nvSpPr>
        <p:spPr/>
        <p:txBody>
          <a:bodyPr/>
          <a:lstStyle/>
          <a:p>
            <a:r>
              <a:rPr lang="en-US"/>
              <a:t>Chapter 8</a:t>
            </a:r>
            <a:br>
              <a:rPr lang="en-US"/>
            </a:br>
            <a:r>
              <a:rPr lang="en-US"/>
              <a:t>Search Engine Optimization</a:t>
            </a:r>
            <a:endParaRPr lang="en-VN"/>
          </a:p>
        </p:txBody>
      </p:sp>
      <p:sp>
        <p:nvSpPr>
          <p:cNvPr id="3" name="Subtitle 2">
            <a:extLst>
              <a:ext uri="{FF2B5EF4-FFF2-40B4-BE49-F238E27FC236}">
                <a16:creationId xmlns:a16="http://schemas.microsoft.com/office/drawing/2014/main" id="{08273FE8-C94E-9245-AEE6-7D3786EBDEAE}"/>
              </a:ext>
            </a:extLst>
          </p:cNvPr>
          <p:cNvSpPr>
            <a:spLocks noGrp="1"/>
          </p:cNvSpPr>
          <p:nvPr>
            <p:ph type="subTitle" idx="1"/>
          </p:nvPr>
        </p:nvSpPr>
        <p:spPr/>
        <p:txBody>
          <a:bodyPr/>
          <a:lstStyle/>
          <a:p>
            <a:r>
              <a:rPr lang="en-US"/>
              <a:t>SEG301m</a:t>
            </a:r>
            <a:endParaRPr lang="en-VN"/>
          </a:p>
        </p:txBody>
      </p:sp>
      <p:pic>
        <p:nvPicPr>
          <p:cNvPr id="4" name="Picture 4">
            <a:extLst>
              <a:ext uri="{FF2B5EF4-FFF2-40B4-BE49-F238E27FC236}">
                <a16:creationId xmlns:a16="http://schemas.microsoft.com/office/drawing/2014/main" id="{7D5B91EA-B935-3E48-F2EF-B5C3EE24C2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29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Ranking Algorithms</a:t>
            </a:r>
            <a:endParaRPr lang="en-US" dirty="0"/>
          </a:p>
        </p:txBody>
      </p:sp>
      <p:sp>
        <p:nvSpPr>
          <p:cNvPr id="3" name="Content Placeholder 2"/>
          <p:cNvSpPr>
            <a:spLocks noGrp="1"/>
          </p:cNvSpPr>
          <p:nvPr>
            <p:ph idx="1"/>
          </p:nvPr>
        </p:nvSpPr>
        <p:spPr/>
        <p:txBody>
          <a:bodyPr>
            <a:normAutofit fontScale="77500" lnSpcReduction="20000"/>
          </a:bodyPr>
          <a:lstStyle/>
          <a:p>
            <a:r>
              <a:rPr lang="en-US">
                <a:latin typeface="Times New Roman" panose="02020603050405020304" pitchFamily="18" charset="0"/>
                <a:cs typeface="Times New Roman" panose="02020603050405020304" pitchFamily="18" charset="0"/>
              </a:rPr>
              <a:t>Explanation of Factors:</a:t>
            </a:r>
          </a:p>
          <a:p>
            <a:pPr lvl="1"/>
            <a:r>
              <a:rPr lang="en-US">
                <a:latin typeface="Times New Roman" panose="02020603050405020304" pitchFamily="18" charset="0"/>
                <a:ea typeface="Source Sans Pro" panose="020B0503030403020204" pitchFamily="34" charset="0"/>
                <a:cs typeface="Times New Roman" panose="02020603050405020304" pitchFamily="18" charset="0"/>
              </a:rPr>
              <a:t>User Experience (Factor5)</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This factor considers technical aspects like page load speed, mobile responsiveness, and overall site usability. </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Pages that offer a better user experience receive a higher score.</a:t>
            </a:r>
          </a:p>
          <a:p>
            <a:pPr lvl="1"/>
            <a:endParaRPr lang="en-US">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a:latin typeface="Times New Roman" panose="02020603050405020304" pitchFamily="18" charset="0"/>
                <a:ea typeface="Source Sans Pro" panose="020B0503030403020204" pitchFamily="34" charset="0"/>
                <a:cs typeface="Times New Roman" panose="02020603050405020304" pitchFamily="18" charset="0"/>
              </a:rPr>
              <a:t>Semantic Understanding (Factor6)</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Search engines use natural language processing to understand the context and intent behind a query. </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This factor rewards pages that address the query's intent comprehensively.</a:t>
            </a:r>
          </a:p>
          <a:p>
            <a:pPr lvl="1"/>
            <a:endParaRPr lang="en-US">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a:latin typeface="Times New Roman" panose="02020603050405020304" pitchFamily="18" charset="0"/>
                <a:ea typeface="Source Sans Pro" panose="020B0503030403020204" pitchFamily="34" charset="0"/>
                <a:cs typeface="Times New Roman" panose="02020603050405020304" pitchFamily="18" charset="0"/>
              </a:rPr>
              <a:t>Personalization (Factor7)</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Personalized search results take into account user preferences, location, and search history to provide tailored results.</a:t>
            </a:r>
          </a:p>
          <a:p>
            <a:pPr lvl="1"/>
            <a:endParaRPr lang="en-US">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a:latin typeface="Times New Roman" panose="02020603050405020304" pitchFamily="18" charset="0"/>
                <a:ea typeface="Source Sans Pro" panose="020B0503030403020204" pitchFamily="34" charset="0"/>
                <a:cs typeface="Times New Roman" panose="02020603050405020304" pitchFamily="18" charset="0"/>
              </a:rPr>
              <a:t>Backlink Profile (Factor8)</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The number and quality of inbound links to a page influence its authority. </a:t>
            </a:r>
          </a:p>
          <a:p>
            <a:pPr lvl="2"/>
            <a:r>
              <a:rPr lang="en-US">
                <a:latin typeface="Times New Roman" panose="02020603050405020304" pitchFamily="18" charset="0"/>
                <a:ea typeface="Source Sans Pro" panose="020B0503030403020204" pitchFamily="34" charset="0"/>
                <a:cs typeface="Times New Roman" panose="02020603050405020304" pitchFamily="18" charset="0"/>
              </a:rPr>
              <a:t>High-quality backlinks from relevant sources contribute positively to this factor.</a:t>
            </a:r>
          </a:p>
        </p:txBody>
      </p:sp>
      <p:pic>
        <p:nvPicPr>
          <p:cNvPr id="4" name="Picture 4">
            <a:extLst>
              <a:ext uri="{FF2B5EF4-FFF2-40B4-BE49-F238E27FC236}">
                <a16:creationId xmlns:a16="http://schemas.microsoft.com/office/drawing/2014/main" id="{D0306748-A7EB-1C04-6725-6E778F43A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54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Ranking Algorithms</a:t>
            </a:r>
            <a:endParaRPr lang="en-US" dirty="0"/>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Example</a:t>
            </a:r>
          </a:p>
        </p:txBody>
      </p:sp>
      <p:pic>
        <p:nvPicPr>
          <p:cNvPr id="4" name="Picture 4">
            <a:extLst>
              <a:ext uri="{FF2B5EF4-FFF2-40B4-BE49-F238E27FC236}">
                <a16:creationId xmlns:a16="http://schemas.microsoft.com/office/drawing/2014/main" id="{D0306748-A7EB-1C04-6725-6E778F43A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5F5DBF9-C9ED-B7CE-7338-9F345628D0F8}"/>
              </a:ext>
            </a:extLst>
          </p:cNvPr>
          <p:cNvPicPr>
            <a:picLocks noChangeAspect="1"/>
          </p:cNvPicPr>
          <p:nvPr/>
        </p:nvPicPr>
        <p:blipFill>
          <a:blip r:embed="rId3"/>
          <a:stretch>
            <a:fillRect/>
          </a:stretch>
        </p:blipFill>
        <p:spPr>
          <a:xfrm>
            <a:off x="1005917" y="2308694"/>
            <a:ext cx="5025607" cy="4184181"/>
          </a:xfrm>
          <a:prstGeom prst="rect">
            <a:avLst/>
          </a:prstGeom>
        </p:spPr>
      </p:pic>
      <p:pic>
        <p:nvPicPr>
          <p:cNvPr id="8" name="Picture 7">
            <a:extLst>
              <a:ext uri="{FF2B5EF4-FFF2-40B4-BE49-F238E27FC236}">
                <a16:creationId xmlns:a16="http://schemas.microsoft.com/office/drawing/2014/main" id="{83F25555-71CC-8D9C-7FEE-B3154E1E71E9}"/>
              </a:ext>
            </a:extLst>
          </p:cNvPr>
          <p:cNvPicPr>
            <a:picLocks noChangeAspect="1"/>
          </p:cNvPicPr>
          <p:nvPr/>
        </p:nvPicPr>
        <p:blipFill>
          <a:blip r:embed="rId4"/>
          <a:stretch>
            <a:fillRect/>
          </a:stretch>
        </p:blipFill>
        <p:spPr>
          <a:xfrm>
            <a:off x="6480093" y="5753674"/>
            <a:ext cx="2924583" cy="704948"/>
          </a:xfrm>
          <a:prstGeom prst="rect">
            <a:avLst/>
          </a:prstGeom>
        </p:spPr>
      </p:pic>
      <p:sp>
        <p:nvSpPr>
          <p:cNvPr id="10" name="TextBox 9">
            <a:extLst>
              <a:ext uri="{FF2B5EF4-FFF2-40B4-BE49-F238E27FC236}">
                <a16:creationId xmlns:a16="http://schemas.microsoft.com/office/drawing/2014/main" id="{C33EE1F8-5F81-1F36-5A5A-7C1FAD56D00F}"/>
              </a:ext>
            </a:extLst>
          </p:cNvPr>
          <p:cNvSpPr txBox="1"/>
          <p:nvPr/>
        </p:nvSpPr>
        <p:spPr>
          <a:xfrm>
            <a:off x="6199241" y="2219989"/>
            <a:ext cx="5556074" cy="341632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In this example: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We'll create a list of web pages and assign scores to them based on a few </a:t>
            </a:r>
            <a:r>
              <a:rPr lang="en-US" b="1">
                <a:latin typeface="Times New Roman" panose="02020603050405020304" pitchFamily="18" charset="0"/>
                <a:cs typeface="Times New Roman" panose="02020603050405020304" pitchFamily="18" charset="0"/>
              </a:rPr>
              <a:t>factors</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We'll then sort the pages based on their scores to simulate the </a:t>
            </a:r>
            <a:r>
              <a:rPr lang="en-US" b="1">
                <a:latin typeface="Times New Roman" panose="02020603050405020304" pitchFamily="18" charset="0"/>
                <a:cs typeface="Times New Roman" panose="02020603050405020304" pitchFamily="18" charset="0"/>
              </a:rPr>
              <a:t>ranking</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process</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define a list of web pages with attributes such as </a:t>
            </a:r>
            <a:r>
              <a:rPr lang="en-US" b="1">
                <a:latin typeface="Times New Roman" panose="02020603050405020304" pitchFamily="18" charset="0"/>
                <a:cs typeface="Times New Roman" panose="02020603050405020304" pitchFamily="18" charset="0"/>
              </a:rPr>
              <a:t>relevance</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authority</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engagement</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assign weights to these factors and calculate ranking scores for each page.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pages are then sorted based on their ranking scores in descending order and displayed.</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11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On-Page SEO</a:t>
            </a:r>
            <a:endParaRPr lang="en-US" dirty="0"/>
          </a:p>
        </p:txBody>
      </p:sp>
      <p:sp>
        <p:nvSpPr>
          <p:cNvPr id="3" name="Content Placeholder 2"/>
          <p:cNvSpPr>
            <a:spLocks noGrp="1"/>
          </p:cNvSpPr>
          <p:nvPr>
            <p:ph idx="1"/>
          </p:nvPr>
        </p:nvSpPr>
        <p:spPr>
          <a:xfrm>
            <a:off x="838200" y="1825625"/>
            <a:ext cx="6222023" cy="4351338"/>
          </a:xfrm>
        </p:spPr>
        <p:txBody>
          <a:bodyPr>
            <a:noAutofit/>
          </a:bodyPr>
          <a:lstStyle/>
          <a:p>
            <a:r>
              <a:rPr lang="en-US" sz="2200"/>
              <a:t>On-page SEO refers to the optimization of various elements within a webpage to improve its search engine visibility and enhance its relevance to specific keywords or topics. </a:t>
            </a:r>
          </a:p>
          <a:p>
            <a:endParaRPr lang="en-US" sz="2200"/>
          </a:p>
          <a:p>
            <a:r>
              <a:rPr lang="en-US" sz="2200"/>
              <a:t>These optimizations are done directly on the webpage itself, focusing on factors that are within the website owner's control. </a:t>
            </a:r>
          </a:p>
          <a:p>
            <a:endParaRPr lang="en-US" sz="2200"/>
          </a:p>
          <a:p>
            <a:r>
              <a:rPr lang="en-US" sz="2200"/>
              <a:t>On-page SEO plays a crucial role in helping search engines understand the content and purpose of a page, ultimately leading to better rankings in search engine results.</a:t>
            </a:r>
          </a:p>
        </p:txBody>
      </p:sp>
      <p:pic>
        <p:nvPicPr>
          <p:cNvPr id="4" name="Picture 4">
            <a:extLst>
              <a:ext uri="{FF2B5EF4-FFF2-40B4-BE49-F238E27FC236}">
                <a16:creationId xmlns:a16="http://schemas.microsoft.com/office/drawing/2014/main" id="{7DF335B8-0278-F9F4-5C4D-467BE5B45A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circle with icons in it&#10;&#10;Description automatically generated with medium confidence">
            <a:extLst>
              <a:ext uri="{FF2B5EF4-FFF2-40B4-BE49-F238E27FC236}">
                <a16:creationId xmlns:a16="http://schemas.microsoft.com/office/drawing/2014/main" id="{0231C69D-DC45-38C9-08CB-50960078E3DB}"/>
              </a:ext>
            </a:extLst>
          </p:cNvPr>
          <p:cNvPicPr>
            <a:picLocks noChangeAspect="1"/>
          </p:cNvPicPr>
          <p:nvPr/>
        </p:nvPicPr>
        <p:blipFill>
          <a:blip r:embed="rId3"/>
          <a:stretch>
            <a:fillRect/>
          </a:stretch>
        </p:blipFill>
        <p:spPr>
          <a:xfrm>
            <a:off x="6890241" y="2011363"/>
            <a:ext cx="5222631" cy="3264144"/>
          </a:xfrm>
          <a:prstGeom prst="rect">
            <a:avLst/>
          </a:prstGeom>
        </p:spPr>
      </p:pic>
    </p:spTree>
    <p:extLst>
      <p:ext uri="{BB962C8B-B14F-4D97-AF65-F5344CB8AC3E}">
        <p14:creationId xmlns:p14="http://schemas.microsoft.com/office/powerpoint/2010/main" val="122304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On-Page SEO</a:t>
            </a:r>
            <a:endParaRPr lang="en-US" dirty="0"/>
          </a:p>
        </p:txBody>
      </p:sp>
      <p:sp>
        <p:nvSpPr>
          <p:cNvPr id="3" name="Content Placeholder 2"/>
          <p:cNvSpPr>
            <a:spLocks noGrp="1"/>
          </p:cNvSpPr>
          <p:nvPr>
            <p:ph idx="1"/>
          </p:nvPr>
        </p:nvSpPr>
        <p:spPr/>
        <p:txBody>
          <a:bodyPr>
            <a:normAutofit fontScale="92500" lnSpcReduction="20000"/>
          </a:bodyPr>
          <a:lstStyle/>
          <a:p>
            <a:r>
              <a:rPr lang="en-US"/>
              <a:t>Optimization of Content, Keywords, Meta Tags, and Headers</a:t>
            </a:r>
          </a:p>
          <a:p>
            <a:pPr lvl="1"/>
            <a:r>
              <a:rPr lang="en-US"/>
              <a:t>Content Optimization: Create high-quality, valuable content that addresses the needs of your target audience. Use natural language and provide comprehensive information.</a:t>
            </a:r>
          </a:p>
          <a:p>
            <a:endParaRPr lang="en-US"/>
          </a:p>
          <a:p>
            <a:pPr lvl="1"/>
            <a:r>
              <a:rPr lang="en-US"/>
              <a:t>Keyword Optimization: Research and identify relevant keywords for your content. Place them naturally in the title, headings, and throughout the content.</a:t>
            </a:r>
          </a:p>
          <a:p>
            <a:endParaRPr lang="en-US"/>
          </a:p>
          <a:p>
            <a:pPr lvl="1"/>
            <a:r>
              <a:rPr lang="en-US"/>
              <a:t>Meta Tags: Optimize the meta title and meta description to include your target keywords. These are the snippets displayed in search results.</a:t>
            </a:r>
          </a:p>
          <a:p>
            <a:endParaRPr lang="en-US"/>
          </a:p>
          <a:p>
            <a:pPr lvl="1"/>
            <a:r>
              <a:rPr lang="en-US"/>
              <a:t>Headers (H1, H2, H3, etc.): Use headers to structure your content logically. The H1 tag should include the main topic or target keyword, while subheadings (H2, H3, etc.) should organize the content.</a:t>
            </a:r>
          </a:p>
        </p:txBody>
      </p:sp>
      <p:pic>
        <p:nvPicPr>
          <p:cNvPr id="4" name="Picture 4">
            <a:extLst>
              <a:ext uri="{FF2B5EF4-FFF2-40B4-BE49-F238E27FC236}">
                <a16:creationId xmlns:a16="http://schemas.microsoft.com/office/drawing/2014/main" id="{4FC17F79-33CC-1B15-C763-E0390C2E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78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On-Page SEO</a:t>
            </a:r>
            <a:endParaRPr lang="en-US" dirty="0"/>
          </a:p>
        </p:txBody>
      </p:sp>
      <p:sp>
        <p:nvSpPr>
          <p:cNvPr id="3" name="Content Placeholder 2"/>
          <p:cNvSpPr>
            <a:spLocks noGrp="1"/>
          </p:cNvSpPr>
          <p:nvPr>
            <p:ph idx="1"/>
          </p:nvPr>
        </p:nvSpPr>
        <p:spPr>
          <a:xfrm>
            <a:off x="838200" y="1825625"/>
            <a:ext cx="5455243" cy="1541829"/>
          </a:xfrm>
        </p:spPr>
        <p:txBody>
          <a:bodyPr>
            <a:normAutofit/>
          </a:bodyPr>
          <a:lstStyle/>
          <a:p>
            <a:r>
              <a:rPr lang="en-US"/>
              <a:t>Example: Optimize a blog post for target keywords using on-page SEO techniques</a:t>
            </a:r>
          </a:p>
        </p:txBody>
      </p:sp>
      <p:pic>
        <p:nvPicPr>
          <p:cNvPr id="4" name="Picture 4">
            <a:extLst>
              <a:ext uri="{FF2B5EF4-FFF2-40B4-BE49-F238E27FC236}">
                <a16:creationId xmlns:a16="http://schemas.microsoft.com/office/drawing/2014/main" id="{4FC17F79-33CC-1B15-C763-E0390C2E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FFE0B92-A552-B07B-3442-1E120B3A0770}"/>
              </a:ext>
            </a:extLst>
          </p:cNvPr>
          <p:cNvPicPr>
            <a:picLocks noChangeAspect="1"/>
          </p:cNvPicPr>
          <p:nvPr/>
        </p:nvPicPr>
        <p:blipFill>
          <a:blip r:embed="rId3"/>
          <a:stretch>
            <a:fillRect/>
          </a:stretch>
        </p:blipFill>
        <p:spPr>
          <a:xfrm>
            <a:off x="6387995" y="320949"/>
            <a:ext cx="5455243" cy="5204497"/>
          </a:xfrm>
          <a:prstGeom prst="rect">
            <a:avLst/>
          </a:prstGeom>
        </p:spPr>
      </p:pic>
      <p:sp>
        <p:nvSpPr>
          <p:cNvPr id="8" name="TextBox 7">
            <a:extLst>
              <a:ext uri="{FF2B5EF4-FFF2-40B4-BE49-F238E27FC236}">
                <a16:creationId xmlns:a16="http://schemas.microsoft.com/office/drawing/2014/main" id="{50707379-D57E-21F5-0BFB-49CD1B4EBFE1}"/>
              </a:ext>
            </a:extLst>
          </p:cNvPr>
          <p:cNvSpPr txBox="1"/>
          <p:nvPr/>
        </p:nvSpPr>
        <p:spPr>
          <a:xfrm>
            <a:off x="952850" y="3088159"/>
            <a:ext cx="5387869" cy="329320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Keyword Research</a:t>
            </a:r>
            <a:r>
              <a:rPr lang="en-US" sz="1600">
                <a:latin typeface="Times New Roman" panose="02020603050405020304" pitchFamily="18" charset="0"/>
                <a:cs typeface="Times New Roman" panose="02020603050405020304" pitchFamily="18" charset="0"/>
              </a:rPr>
              <a:t>: Identify related keywords, such as "quick healthy breakfast recipes," "nutritious morning meals," etc.</a:t>
            </a:r>
          </a:p>
          <a:p>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Meta Description</a:t>
            </a:r>
            <a:r>
              <a:rPr lang="en-US" sz="1600">
                <a:latin typeface="Times New Roman" panose="02020603050405020304" pitchFamily="18" charset="0"/>
                <a:cs typeface="Times New Roman" panose="02020603050405020304" pitchFamily="18" charset="0"/>
              </a:rPr>
              <a:t>: Write a compelling meta description that summarizes the content and includes the target keyword: "Explore a variety of quick and nutritious breakfast ideas that will kickstart your day. From smoothie bowls to whole-grain options."</a:t>
            </a:r>
          </a:p>
          <a:p>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Content</a:t>
            </a:r>
            <a:r>
              <a:rPr lang="en-US" sz="1600">
                <a:latin typeface="Times New Roman" panose="02020603050405020304" pitchFamily="18" charset="0"/>
                <a:cs typeface="Times New Roman" panose="02020603050405020304" pitchFamily="18" charset="0"/>
              </a:rPr>
              <a:t>: Develop detailed content that provides recipes, nutritional information, and preparation tips for each breakfast idea. Naturally include variations of your target keywords throughout the content.</a:t>
            </a:r>
          </a:p>
        </p:txBody>
      </p:sp>
      <p:pic>
        <p:nvPicPr>
          <p:cNvPr id="10" name="Picture 9">
            <a:extLst>
              <a:ext uri="{FF2B5EF4-FFF2-40B4-BE49-F238E27FC236}">
                <a16:creationId xmlns:a16="http://schemas.microsoft.com/office/drawing/2014/main" id="{12266B3C-C46A-441D-F6D7-BB6782753F8F}"/>
              </a:ext>
            </a:extLst>
          </p:cNvPr>
          <p:cNvPicPr>
            <a:picLocks noChangeAspect="1"/>
          </p:cNvPicPr>
          <p:nvPr/>
        </p:nvPicPr>
        <p:blipFill>
          <a:blip r:embed="rId4"/>
          <a:stretch>
            <a:fillRect/>
          </a:stretch>
        </p:blipFill>
        <p:spPr>
          <a:xfrm>
            <a:off x="6387995" y="5660383"/>
            <a:ext cx="5455243" cy="720985"/>
          </a:xfrm>
          <a:prstGeom prst="rect">
            <a:avLst/>
          </a:prstGeom>
        </p:spPr>
      </p:pic>
    </p:spTree>
    <p:extLst>
      <p:ext uri="{BB962C8B-B14F-4D97-AF65-F5344CB8AC3E}">
        <p14:creationId xmlns:p14="http://schemas.microsoft.com/office/powerpoint/2010/main" val="60761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Off-Page SEO</a:t>
            </a:r>
            <a:endParaRPr lang="en-US" dirty="0"/>
          </a:p>
        </p:txBody>
      </p:sp>
      <p:sp>
        <p:nvSpPr>
          <p:cNvPr id="3" name="Content Placeholder 2"/>
          <p:cNvSpPr>
            <a:spLocks noGrp="1"/>
          </p:cNvSpPr>
          <p:nvPr>
            <p:ph idx="1"/>
          </p:nvPr>
        </p:nvSpPr>
        <p:spPr/>
        <p:txBody>
          <a:bodyPr>
            <a:normAutofit fontScale="92500"/>
          </a:bodyPr>
          <a:lstStyle/>
          <a:p>
            <a:r>
              <a:rPr lang="en-US"/>
              <a:t>Off-page SEO refers to all the activities that are done outside of your own website to improve its search engine rankings and overall online reputation. </a:t>
            </a:r>
          </a:p>
          <a:p>
            <a:endParaRPr lang="en-US"/>
          </a:p>
          <a:p>
            <a:r>
              <a:rPr lang="en-US"/>
              <a:t>Unlike on-page SEO that focuses on optimizing elements within your website, off-page SEO involves strategies that are conducted on other websites and platforms. </a:t>
            </a:r>
          </a:p>
          <a:p>
            <a:endParaRPr lang="en-US"/>
          </a:p>
          <a:p>
            <a:r>
              <a:rPr lang="en-US"/>
              <a:t>The primary goal of off-page SEO is to enhance your website's authority, credibility, and popularity in the eyes of search engines and users.</a:t>
            </a:r>
          </a:p>
        </p:txBody>
      </p:sp>
      <p:pic>
        <p:nvPicPr>
          <p:cNvPr id="4" name="Picture 4">
            <a:extLst>
              <a:ext uri="{FF2B5EF4-FFF2-40B4-BE49-F238E27FC236}">
                <a16:creationId xmlns:a16="http://schemas.microsoft.com/office/drawing/2014/main" id="{4FC17F79-33CC-1B15-C763-E0390C2E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13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Off-Page SEO</a:t>
            </a:r>
            <a:endParaRPr lang="en-US" dirty="0"/>
          </a:p>
        </p:txBody>
      </p:sp>
      <p:sp>
        <p:nvSpPr>
          <p:cNvPr id="3" name="Content Placeholder 2"/>
          <p:cNvSpPr>
            <a:spLocks noGrp="1"/>
          </p:cNvSpPr>
          <p:nvPr>
            <p:ph idx="1"/>
          </p:nvPr>
        </p:nvSpPr>
        <p:spPr/>
        <p:txBody>
          <a:bodyPr>
            <a:normAutofit fontScale="77500" lnSpcReduction="20000"/>
          </a:bodyPr>
          <a:lstStyle/>
          <a:p>
            <a:r>
              <a:rPr lang="en-US">
                <a:latin typeface="Times New Roman" panose="02020603050405020304" pitchFamily="18" charset="0"/>
                <a:cs typeface="Times New Roman" panose="02020603050405020304" pitchFamily="18" charset="0"/>
              </a:rPr>
              <a:t>Importance of Backlinks and Their Quality. </a:t>
            </a:r>
          </a:p>
          <a:p>
            <a:r>
              <a:rPr lang="en-US" b="1">
                <a:latin typeface="Times New Roman" panose="02020603050405020304" pitchFamily="18" charset="0"/>
                <a:cs typeface="Times New Roman" panose="02020603050405020304" pitchFamily="18" charset="0"/>
              </a:rPr>
              <a:t>Authority and Trust</a:t>
            </a:r>
          </a:p>
          <a:p>
            <a:pPr lvl="1"/>
            <a:r>
              <a:rPr lang="en-US">
                <a:latin typeface="Times New Roman" panose="02020603050405020304" pitchFamily="18" charset="0"/>
                <a:cs typeface="Times New Roman" panose="02020603050405020304" pitchFamily="18" charset="0"/>
              </a:rPr>
              <a:t>Search engines view backlinks as endorsements. If reputable websites link to your content, it signals that your content is valuable and trustworthy.</a:t>
            </a:r>
          </a:p>
          <a:p>
            <a:r>
              <a:rPr lang="en-US" b="1">
                <a:latin typeface="Times New Roman" panose="02020603050405020304" pitchFamily="18" charset="0"/>
                <a:cs typeface="Times New Roman" panose="02020603050405020304" pitchFamily="18" charset="0"/>
              </a:rPr>
              <a:t>Search Engine Rankings</a:t>
            </a:r>
          </a:p>
          <a:p>
            <a:pPr lvl="1"/>
            <a:r>
              <a:rPr lang="en-US">
                <a:latin typeface="Times New Roman" panose="02020603050405020304" pitchFamily="18" charset="0"/>
                <a:cs typeface="Times New Roman" panose="02020603050405020304" pitchFamily="18" charset="0"/>
              </a:rPr>
              <a:t>Backlinks are one of the most important ranking factors in search engine algorithms. Pages with high-quality backlinks tend to rank higher in search results.</a:t>
            </a:r>
          </a:p>
          <a:p>
            <a:r>
              <a:rPr lang="en-US" b="1">
                <a:latin typeface="Times New Roman" panose="02020603050405020304" pitchFamily="18" charset="0"/>
                <a:cs typeface="Times New Roman" panose="02020603050405020304" pitchFamily="18" charset="0"/>
              </a:rPr>
              <a:t>Referral Traffic</a:t>
            </a:r>
          </a:p>
          <a:p>
            <a:pPr lvl="1"/>
            <a:r>
              <a:rPr lang="en-US">
                <a:latin typeface="Times New Roman" panose="02020603050405020304" pitchFamily="18" charset="0"/>
                <a:cs typeface="Times New Roman" panose="02020603050405020304" pitchFamily="18" charset="0"/>
              </a:rPr>
              <a:t>Backlinks can bring direct traffic to your website from visitors who click on the link. These visitors are likely to be interested in your content or offerings.</a:t>
            </a:r>
          </a:p>
          <a:p>
            <a:r>
              <a:rPr lang="en-US" b="1">
                <a:latin typeface="Times New Roman" panose="02020603050405020304" pitchFamily="18" charset="0"/>
                <a:cs typeface="Times New Roman" panose="02020603050405020304" pitchFamily="18" charset="0"/>
              </a:rPr>
              <a:t>Indexing and Crawling</a:t>
            </a:r>
          </a:p>
          <a:p>
            <a:pPr lvl="1"/>
            <a:r>
              <a:rPr lang="en-US">
                <a:latin typeface="Times New Roman" panose="02020603050405020304" pitchFamily="18" charset="0"/>
                <a:cs typeface="Times New Roman" panose="02020603050405020304" pitchFamily="18" charset="0"/>
              </a:rPr>
              <a:t>Backlinks help search engine crawlers discover new pages and index them faster, increasing your website's visibility.</a:t>
            </a:r>
          </a:p>
          <a:p>
            <a:r>
              <a:rPr lang="en-US" b="1">
                <a:latin typeface="Times New Roman" panose="02020603050405020304" pitchFamily="18" charset="0"/>
                <a:cs typeface="Times New Roman" panose="02020603050405020304" pitchFamily="18" charset="0"/>
              </a:rPr>
              <a:t>Building Authority</a:t>
            </a:r>
          </a:p>
          <a:p>
            <a:pPr lvl="1"/>
            <a:r>
              <a:rPr lang="en-US">
                <a:latin typeface="Times New Roman" panose="02020603050405020304" pitchFamily="18" charset="0"/>
                <a:cs typeface="Times New Roman" panose="02020603050405020304" pitchFamily="18" charset="0"/>
              </a:rPr>
              <a:t>A strong backlink profile helps establish your website as an authority in your niche or industry.</a:t>
            </a:r>
          </a:p>
        </p:txBody>
      </p:sp>
      <p:pic>
        <p:nvPicPr>
          <p:cNvPr id="4" name="Picture 4">
            <a:extLst>
              <a:ext uri="{FF2B5EF4-FFF2-40B4-BE49-F238E27FC236}">
                <a16:creationId xmlns:a16="http://schemas.microsoft.com/office/drawing/2014/main" id="{4FC17F79-33CC-1B15-C763-E0390C2ED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29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Technical SEO</a:t>
            </a:r>
          </a:p>
        </p:txBody>
      </p:sp>
      <p:sp>
        <p:nvSpPr>
          <p:cNvPr id="3" name="Content Placeholder 2"/>
          <p:cNvSpPr>
            <a:spLocks noGrp="1"/>
          </p:cNvSpPr>
          <p:nvPr>
            <p:ph idx="1"/>
          </p:nvPr>
        </p:nvSpPr>
        <p:spPr/>
        <p:txBody>
          <a:bodyPr/>
          <a:lstStyle/>
          <a:p>
            <a:r>
              <a:rPr lang="en-US"/>
              <a:t>Technical SEO refers to the optimization of a website's technical aspects to improve its search engine visibility and crawlability. </a:t>
            </a:r>
          </a:p>
          <a:p>
            <a:endParaRPr lang="en-US"/>
          </a:p>
          <a:p>
            <a:r>
              <a:rPr lang="en-US"/>
              <a:t>It involves making enhancements that facilitate search engines' ability to access, understand, and index your website's content. </a:t>
            </a:r>
          </a:p>
          <a:p>
            <a:endParaRPr lang="en-US"/>
          </a:p>
          <a:p>
            <a:r>
              <a:rPr lang="en-US"/>
              <a:t>Technical SEO focuses on technical elements that affect how search engines interact with your site, ensuring that it meets the requirements for optimal indexing and ranking.</a:t>
            </a:r>
          </a:p>
        </p:txBody>
      </p:sp>
      <p:pic>
        <p:nvPicPr>
          <p:cNvPr id="4" name="Picture 4">
            <a:extLst>
              <a:ext uri="{FF2B5EF4-FFF2-40B4-BE49-F238E27FC236}">
                <a16:creationId xmlns:a16="http://schemas.microsoft.com/office/drawing/2014/main" id="{0FDD2780-B540-EEA8-2602-6591CCE70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08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Technical SEO</a:t>
            </a:r>
          </a:p>
        </p:txBody>
      </p:sp>
      <p:sp>
        <p:nvSpPr>
          <p:cNvPr id="3" name="Content Placeholder 2"/>
          <p:cNvSpPr>
            <a:spLocks noGrp="1"/>
          </p:cNvSpPr>
          <p:nvPr>
            <p:ph idx="1"/>
          </p:nvPr>
        </p:nvSpPr>
        <p:spPr/>
        <p:txBody>
          <a:bodyPr>
            <a:normAutofit lnSpcReduction="10000"/>
          </a:bodyPr>
          <a:lstStyle/>
          <a:p>
            <a:r>
              <a:rPr lang="en-US"/>
              <a:t>Importance of Website Structure, Speed, and Mobile-Friendliness</a:t>
            </a:r>
          </a:p>
          <a:p>
            <a:pPr lvl="1"/>
            <a:r>
              <a:rPr lang="en-US" b="1"/>
              <a:t>Website Structure</a:t>
            </a:r>
            <a:r>
              <a:rPr lang="en-US"/>
              <a:t>: A well-organized website structure with clear navigation helps both users and search engines find content easily. A logical hierarchy and proper internal linking can lead to better indexation and user experience.</a:t>
            </a:r>
          </a:p>
          <a:p>
            <a:pPr lvl="1"/>
            <a:endParaRPr lang="en-US"/>
          </a:p>
          <a:p>
            <a:pPr lvl="1"/>
            <a:r>
              <a:rPr lang="en-US" b="1"/>
              <a:t>Page Speed</a:t>
            </a:r>
            <a:r>
              <a:rPr lang="en-US"/>
              <a:t>: Faster-loading pages provide a better user experience and can positively impact search rankings. Google considers page speed as a ranking factor and users tend to abandon slow websites.</a:t>
            </a:r>
          </a:p>
          <a:p>
            <a:pPr lvl="1"/>
            <a:endParaRPr lang="en-US"/>
          </a:p>
          <a:p>
            <a:pPr lvl="1"/>
            <a:r>
              <a:rPr lang="en-US" b="1"/>
              <a:t>Mobile-Friendliness</a:t>
            </a:r>
            <a:r>
              <a:rPr lang="en-US"/>
              <a:t>: With a significant portion of web traffic coming from mobile devices, having a responsive design that offers a seamless experience across various screen sizes is crucial. Mobile-friendly sites often rank better in mobile search results.</a:t>
            </a:r>
          </a:p>
        </p:txBody>
      </p:sp>
      <p:pic>
        <p:nvPicPr>
          <p:cNvPr id="4" name="Picture 4">
            <a:extLst>
              <a:ext uri="{FF2B5EF4-FFF2-40B4-BE49-F238E27FC236}">
                <a16:creationId xmlns:a16="http://schemas.microsoft.com/office/drawing/2014/main" id="{0FDD2780-B540-EEA8-2602-6591CCE70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12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Technical SEO</a:t>
            </a:r>
          </a:p>
        </p:txBody>
      </p:sp>
      <p:sp>
        <p:nvSpPr>
          <p:cNvPr id="3" name="Content Placeholder 2"/>
          <p:cNvSpPr>
            <a:spLocks noGrp="1"/>
          </p:cNvSpPr>
          <p:nvPr>
            <p:ph idx="1"/>
          </p:nvPr>
        </p:nvSpPr>
        <p:spPr>
          <a:xfrm>
            <a:off x="838200" y="1825625"/>
            <a:ext cx="10515600" cy="589252"/>
          </a:xfrm>
        </p:spPr>
        <p:txBody>
          <a:bodyPr>
            <a:normAutofit/>
          </a:bodyPr>
          <a:lstStyle/>
          <a:p>
            <a:r>
              <a:rPr lang="en-US"/>
              <a:t>Example: Implementing Schema Markup for Rich Snippets</a:t>
            </a:r>
          </a:p>
        </p:txBody>
      </p:sp>
      <p:pic>
        <p:nvPicPr>
          <p:cNvPr id="4" name="Picture 4">
            <a:extLst>
              <a:ext uri="{FF2B5EF4-FFF2-40B4-BE49-F238E27FC236}">
                <a16:creationId xmlns:a16="http://schemas.microsoft.com/office/drawing/2014/main" id="{0FDD2780-B540-EEA8-2602-6591CCE70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A99021D-2113-0043-BB08-E3B2D17E4924}"/>
              </a:ext>
            </a:extLst>
          </p:cNvPr>
          <p:cNvPicPr>
            <a:picLocks noChangeAspect="1"/>
          </p:cNvPicPr>
          <p:nvPr/>
        </p:nvPicPr>
        <p:blipFill>
          <a:blip r:embed="rId3"/>
          <a:stretch>
            <a:fillRect/>
          </a:stretch>
        </p:blipFill>
        <p:spPr>
          <a:xfrm>
            <a:off x="974792" y="2414877"/>
            <a:ext cx="3817016" cy="4015694"/>
          </a:xfrm>
          <a:prstGeom prst="rect">
            <a:avLst/>
          </a:prstGeom>
        </p:spPr>
      </p:pic>
      <p:sp>
        <p:nvSpPr>
          <p:cNvPr id="8" name="TextBox 7">
            <a:extLst>
              <a:ext uri="{FF2B5EF4-FFF2-40B4-BE49-F238E27FC236}">
                <a16:creationId xmlns:a16="http://schemas.microsoft.com/office/drawing/2014/main" id="{78DA2230-999A-D458-6514-4702449359A1}"/>
              </a:ext>
            </a:extLst>
          </p:cNvPr>
          <p:cNvSpPr txBox="1"/>
          <p:nvPr/>
        </p:nvSpPr>
        <p:spPr>
          <a:xfrm>
            <a:off x="5024072" y="2414767"/>
            <a:ext cx="6329728" cy="4247317"/>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Schema markup is a type of microdata that you can add to your HTML code to provide additional context about your content to search engines.It helps search engines understand the content on your website better and can lead to rich snippets in search results.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 this example: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We've used JSON-LD (JavaScript Object Notation for Linked Data) to add schema markup for a recipe.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structured data provides details about the recipe's name, author, ingredients, instructions, and an image.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When search engines encounter this markup, they can display rich snippets in search results, showing additional information like the recipe's image, rating, and cooking time.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This enhanced presentation can attract more clicks and improve the visibility of your content.</a:t>
            </a:r>
          </a:p>
        </p:txBody>
      </p:sp>
    </p:spTree>
    <p:extLst>
      <p:ext uri="{BB962C8B-B14F-4D97-AF65-F5344CB8AC3E}">
        <p14:creationId xmlns:p14="http://schemas.microsoft.com/office/powerpoint/2010/main" val="199458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VN"/>
              <a:t>Objectives</a:t>
            </a:r>
            <a:endParaRPr lang="en-US"/>
          </a:p>
        </p:txBody>
      </p:sp>
      <p:sp>
        <p:nvSpPr>
          <p:cNvPr id="3" name="Content Placeholder 2"/>
          <p:cNvSpPr>
            <a:spLocks noGrp="1"/>
          </p:cNvSpPr>
          <p:nvPr>
            <p:ph idx="1"/>
          </p:nvPr>
        </p:nvSpPr>
        <p:spPr/>
        <p:txBody>
          <a:bodyPr/>
          <a:lstStyle/>
          <a:p>
            <a:r>
              <a:rPr lang="en-US" smtClean="0"/>
              <a:t>What is search engine optimization?</a:t>
            </a:r>
          </a:p>
          <a:p>
            <a:r>
              <a:rPr lang="en-US" smtClean="0"/>
              <a:t>How to implement search engine optimization?</a:t>
            </a:r>
            <a:endParaRPr lang="en-US"/>
          </a:p>
        </p:txBody>
      </p:sp>
    </p:spTree>
    <p:extLst>
      <p:ext uri="{BB962C8B-B14F-4D97-AF65-F5344CB8AC3E}">
        <p14:creationId xmlns:p14="http://schemas.microsoft.com/office/powerpoint/2010/main" val="199305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SEO Performance</a:t>
            </a:r>
            <a:endParaRPr lang="en-US" dirty="0"/>
          </a:p>
        </p:txBody>
      </p:sp>
      <p:sp>
        <p:nvSpPr>
          <p:cNvPr id="3" name="Content Placeholder 2"/>
          <p:cNvSpPr>
            <a:spLocks noGrp="1"/>
          </p:cNvSpPr>
          <p:nvPr>
            <p:ph idx="1"/>
          </p:nvPr>
        </p:nvSpPr>
        <p:spPr/>
        <p:txBody>
          <a:bodyPr>
            <a:normAutofit fontScale="85000" lnSpcReduction="20000"/>
          </a:bodyPr>
          <a:lstStyle/>
          <a:p>
            <a:r>
              <a:rPr lang="en-US"/>
              <a:t>Tracking and analyzing SEO efforts are essential for several reasons</a:t>
            </a:r>
          </a:p>
          <a:p>
            <a:pPr lvl="1"/>
            <a:r>
              <a:rPr lang="en-US" b="1"/>
              <a:t>Measuring Progress:</a:t>
            </a:r>
            <a:r>
              <a:rPr lang="en-US"/>
              <a:t> Tracking allows you to see how your SEO efforts are performing over time, helping you gauge whether your strategies are effective or need adjustments.</a:t>
            </a:r>
          </a:p>
          <a:p>
            <a:pPr lvl="1"/>
            <a:endParaRPr lang="en-US"/>
          </a:p>
          <a:p>
            <a:pPr lvl="1"/>
            <a:r>
              <a:rPr lang="en-US" b="1"/>
              <a:t>Identifying Successes and Failures</a:t>
            </a:r>
            <a:r>
              <a:rPr lang="en-US"/>
              <a:t>: Analysis helps you understand what's working well and what's not, allowing you to replicate successful strategies and correct ineffective ones.</a:t>
            </a:r>
          </a:p>
          <a:p>
            <a:pPr lvl="1"/>
            <a:endParaRPr lang="en-US"/>
          </a:p>
          <a:p>
            <a:pPr lvl="1"/>
            <a:r>
              <a:rPr lang="en-US" b="1"/>
              <a:t>Data-Driven Decision Making</a:t>
            </a:r>
            <a:r>
              <a:rPr lang="en-US"/>
              <a:t>: Instead of relying on assumptions, tracking provides concrete data to base your decisions on, leading to more informed and strategic choices.</a:t>
            </a:r>
          </a:p>
          <a:p>
            <a:pPr lvl="1"/>
            <a:endParaRPr lang="en-US"/>
          </a:p>
          <a:p>
            <a:pPr lvl="1"/>
            <a:r>
              <a:rPr lang="en-US" b="1"/>
              <a:t>Optimization Opportunities</a:t>
            </a:r>
            <a:r>
              <a:rPr lang="en-US"/>
              <a:t>: Analyzing data helps you identify areas where you can optimize further for better results.</a:t>
            </a:r>
          </a:p>
          <a:p>
            <a:pPr lvl="1"/>
            <a:endParaRPr lang="en-US"/>
          </a:p>
          <a:p>
            <a:pPr lvl="1"/>
            <a:r>
              <a:rPr lang="en-US" b="1"/>
              <a:t>Resource Allocation</a:t>
            </a:r>
            <a:r>
              <a:rPr lang="en-US"/>
              <a:t>: By knowing which strategies are delivering the best results, you can allocate resources more effectively to achieve higher ROI.</a:t>
            </a:r>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67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SEO Performance</a:t>
            </a:r>
            <a:endParaRPr lang="en-US" dirty="0"/>
          </a:p>
        </p:txBody>
      </p:sp>
      <p:sp>
        <p:nvSpPr>
          <p:cNvPr id="3" name="Content Placeholder 2"/>
          <p:cNvSpPr>
            <a:spLocks noGrp="1"/>
          </p:cNvSpPr>
          <p:nvPr>
            <p:ph idx="1"/>
          </p:nvPr>
        </p:nvSpPr>
        <p:spPr/>
        <p:txBody>
          <a:bodyPr>
            <a:normAutofit fontScale="92500"/>
          </a:bodyPr>
          <a:lstStyle/>
          <a:p>
            <a:r>
              <a:rPr lang="en-US"/>
              <a:t>Metrics: Organic Traffic, Keyword Rankings, Click-Through Rates (CTRs)</a:t>
            </a:r>
          </a:p>
          <a:p>
            <a:pPr marL="914400" lvl="1" indent="-457200">
              <a:buFont typeface="+mj-lt"/>
              <a:buAutoNum type="arabicPeriod"/>
            </a:pPr>
            <a:r>
              <a:rPr lang="en-US"/>
              <a:t>Organic Traffic</a:t>
            </a:r>
          </a:p>
          <a:p>
            <a:pPr marL="914400" lvl="2" indent="0">
              <a:buNone/>
            </a:pPr>
            <a:r>
              <a:rPr lang="en-US"/>
              <a:t>This metric measures the number of visitors who land on your website through organic (non-paid) search results. Increasing organic traffic indicates your site's growing visibility.</a:t>
            </a:r>
          </a:p>
          <a:p>
            <a:pPr marL="914400" lvl="1" indent="-457200">
              <a:buFont typeface="+mj-lt"/>
              <a:buAutoNum type="arabicPeriod"/>
            </a:pPr>
            <a:endParaRPr lang="en-US"/>
          </a:p>
          <a:p>
            <a:pPr marL="914400" lvl="1" indent="-457200">
              <a:buFont typeface="+mj-lt"/>
              <a:buAutoNum type="arabicPeriod"/>
            </a:pPr>
            <a:r>
              <a:rPr lang="en-US"/>
              <a:t>Keyword Rankings</a:t>
            </a:r>
          </a:p>
          <a:p>
            <a:pPr marL="914400" lvl="2" indent="0">
              <a:buNone/>
            </a:pPr>
            <a:r>
              <a:rPr lang="en-US"/>
              <a:t>Tracking keyword rankings helps you see where your website stands in search results for specific keywords. Improvements in rankings suggest your content is becoming more relevant.</a:t>
            </a:r>
          </a:p>
          <a:p>
            <a:pPr marL="914400" lvl="1" indent="-457200">
              <a:buFont typeface="+mj-lt"/>
              <a:buAutoNum type="arabicPeriod"/>
            </a:pPr>
            <a:endParaRPr lang="en-US"/>
          </a:p>
          <a:p>
            <a:pPr marL="914400" lvl="1" indent="-457200">
              <a:buFont typeface="+mj-lt"/>
              <a:buAutoNum type="arabicPeriod"/>
            </a:pPr>
            <a:r>
              <a:rPr lang="en-US"/>
              <a:t>Click-Through Rates (CTRs)</a:t>
            </a:r>
          </a:p>
          <a:p>
            <a:pPr marL="914400" lvl="2" indent="0">
              <a:buNone/>
            </a:pPr>
            <a:r>
              <a:rPr lang="en-US"/>
              <a:t>CTRs show the percentage of users who click on your website's link in search results after seeing it. High CTRs indicate that your title and meta description are engaging and relevant.</a:t>
            </a:r>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68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SEO Performance</a:t>
            </a:r>
            <a:endParaRPr lang="en-US" dirty="0"/>
          </a:p>
        </p:txBody>
      </p:sp>
      <p:sp>
        <p:nvSpPr>
          <p:cNvPr id="3" name="Content Placeholder 2"/>
          <p:cNvSpPr>
            <a:spLocks noGrp="1"/>
          </p:cNvSpPr>
          <p:nvPr>
            <p:ph idx="1"/>
          </p:nvPr>
        </p:nvSpPr>
        <p:spPr/>
        <p:txBody>
          <a:bodyPr>
            <a:normAutofit fontScale="85000" lnSpcReduction="20000"/>
          </a:bodyPr>
          <a:lstStyle/>
          <a:p>
            <a:r>
              <a:rPr lang="en-US"/>
              <a:t>Tools: Google Analytics, Google Search Console, Third-Party SEO Tools</a:t>
            </a:r>
          </a:p>
          <a:p>
            <a:pPr marL="514350" indent="-514350">
              <a:buFont typeface="+mj-lt"/>
              <a:buAutoNum type="arabicPeriod"/>
            </a:pPr>
            <a:r>
              <a:rPr lang="en-US"/>
              <a:t>Google Analytics</a:t>
            </a:r>
          </a:p>
          <a:p>
            <a:pPr marL="457200" lvl="1" indent="0">
              <a:buNone/>
            </a:pPr>
            <a:r>
              <a:rPr lang="en-US"/>
              <a:t>Offers comprehensive insights into your website's traffic sources, user behavior, and engagement. You can track organic traffic, user demographics, pages visited, and more.</a:t>
            </a:r>
          </a:p>
          <a:p>
            <a:pPr marL="514350" indent="-514350">
              <a:buFont typeface="+mj-lt"/>
              <a:buAutoNum type="arabicPeriod"/>
            </a:pPr>
            <a:endParaRPr lang="en-US"/>
          </a:p>
          <a:p>
            <a:pPr marL="514350" indent="-514350">
              <a:buFont typeface="+mj-lt"/>
              <a:buAutoNum type="arabicPeriod"/>
            </a:pPr>
            <a:r>
              <a:rPr lang="en-US"/>
              <a:t>Google Search Console</a:t>
            </a:r>
          </a:p>
          <a:p>
            <a:pPr marL="457200" lvl="1" indent="0">
              <a:buNone/>
            </a:pPr>
            <a:r>
              <a:rPr lang="en-US"/>
              <a:t>Provides data about how Google's search engine interacts with your site. It offers information about keyword rankings, click-through rates, and any issues affecting your site's visibility.</a:t>
            </a:r>
          </a:p>
          <a:p>
            <a:pPr marL="514350" indent="-514350">
              <a:buFont typeface="+mj-lt"/>
              <a:buAutoNum type="arabicPeriod"/>
            </a:pPr>
            <a:endParaRPr lang="en-US"/>
          </a:p>
          <a:p>
            <a:pPr marL="514350" indent="-514350">
              <a:buFont typeface="+mj-lt"/>
              <a:buAutoNum type="arabicPeriod"/>
            </a:pPr>
            <a:r>
              <a:rPr lang="en-US"/>
              <a:t>Third-Party SEO Tools</a:t>
            </a:r>
          </a:p>
          <a:p>
            <a:pPr marL="457200" lvl="1" indent="0">
              <a:buNone/>
            </a:pPr>
            <a:r>
              <a:rPr lang="en-US"/>
              <a:t>Tools like Ahrefs, SEMrush, Moz, and others offer in-depth analyses of keywords, backlinks, site health, and more. These tools can provide competitive insights and help identify optimization opportunities.</a:t>
            </a:r>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01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a:t>
            </a:r>
            <a:endParaRPr lang="en-US" dirty="0"/>
          </a:p>
        </p:txBody>
      </p:sp>
      <p:sp>
        <p:nvSpPr>
          <p:cNvPr id="3" name="Content Placeholder 2"/>
          <p:cNvSpPr>
            <a:spLocks noGrp="1"/>
          </p:cNvSpPr>
          <p:nvPr>
            <p:ph idx="1"/>
          </p:nvPr>
        </p:nvSpPr>
        <p:spPr/>
        <p:txBody>
          <a:bodyPr>
            <a:normAutofit/>
          </a:bodyPr>
          <a:lstStyle/>
          <a:p>
            <a:r>
              <a:rPr lang="en-US"/>
              <a:t>Assignment Description</a:t>
            </a:r>
          </a:p>
          <a:p>
            <a:pPr marL="457200" lvl="1" indent="0">
              <a:buNone/>
            </a:pPr>
            <a:endParaRPr lang="en-US"/>
          </a:p>
          <a:p>
            <a:pPr marL="457200" lvl="1" indent="0">
              <a:buNone/>
            </a:pPr>
            <a:r>
              <a:rPr lang="en-US"/>
              <a:t>In this assignment, you will use the Google Analytics API and the </a:t>
            </a:r>
            <a:r>
              <a:rPr lang="en-US" b="1"/>
              <a:t>google-analytics-api-python</a:t>
            </a:r>
            <a:r>
              <a:rPr lang="en-US"/>
              <a:t> library to fetch and analyze website data related to SEO metrics. </a:t>
            </a:r>
          </a:p>
          <a:p>
            <a:pPr marL="457200" lvl="1" indent="0">
              <a:buNone/>
            </a:pPr>
            <a:endParaRPr lang="en-US"/>
          </a:p>
          <a:p>
            <a:pPr marL="457200" lvl="1" indent="0">
              <a:buNone/>
            </a:pPr>
            <a:r>
              <a:rPr lang="en-US"/>
              <a:t>You will be retrieving organic traffic, top landing pages, and top referring sources using Python.</a:t>
            </a:r>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208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a:t>
            </a:r>
            <a:endParaRPr lang="en-US" dirty="0"/>
          </a:p>
        </p:txBody>
      </p:sp>
      <p:sp>
        <p:nvSpPr>
          <p:cNvPr id="3" name="Content Placeholder 2"/>
          <p:cNvSpPr>
            <a:spLocks noGrp="1"/>
          </p:cNvSpPr>
          <p:nvPr>
            <p:ph idx="1"/>
          </p:nvPr>
        </p:nvSpPr>
        <p:spPr/>
        <p:txBody>
          <a:bodyPr>
            <a:normAutofit fontScale="92500" lnSpcReduction="20000"/>
          </a:bodyPr>
          <a:lstStyle/>
          <a:p>
            <a:r>
              <a:rPr lang="en-US"/>
              <a:t>Setup</a:t>
            </a:r>
          </a:p>
          <a:p>
            <a:pPr lvl="1"/>
            <a:r>
              <a:rPr lang="en-US"/>
              <a:t>Make sure you have a Google Analytics account and have set up an API project in the Google Cloud Console.</a:t>
            </a:r>
          </a:p>
          <a:p>
            <a:pPr lvl="1"/>
            <a:r>
              <a:rPr lang="en-US"/>
              <a:t>Install the required library using: pip install google-analytics-api-python</a:t>
            </a:r>
          </a:p>
          <a:p>
            <a:r>
              <a:rPr lang="en-US"/>
              <a:t>Tasks:</a:t>
            </a:r>
          </a:p>
          <a:p>
            <a:pPr lvl="1"/>
            <a:r>
              <a:rPr lang="en-US"/>
              <a:t>Fetch Organic Traffic</a:t>
            </a:r>
          </a:p>
          <a:p>
            <a:pPr marL="914400" lvl="2" indent="0">
              <a:buNone/>
            </a:pPr>
            <a:r>
              <a:rPr lang="en-US"/>
              <a:t>Fetch the total organic traffic for the last 7 days for your website using the Google Analytics API. Print the total organic sessions.</a:t>
            </a:r>
          </a:p>
          <a:p>
            <a:pPr lvl="1"/>
            <a:r>
              <a:rPr lang="en-US"/>
              <a:t>Top Landing Pages</a:t>
            </a:r>
          </a:p>
          <a:p>
            <a:pPr marL="914400" lvl="2" indent="0">
              <a:buNone/>
            </a:pPr>
            <a:r>
              <a:rPr lang="en-US"/>
              <a:t>Fetch the top 5 landing pages (pages where users enter your site) for organic traffic over the last 30 days. Print the page titles and the number of sessions.</a:t>
            </a:r>
          </a:p>
          <a:p>
            <a:pPr lvl="1"/>
            <a:r>
              <a:rPr lang="en-US"/>
              <a:t>Top Referring Sources</a:t>
            </a:r>
          </a:p>
          <a:p>
            <a:pPr marL="914400" lvl="2" indent="0">
              <a:buNone/>
            </a:pPr>
            <a:r>
              <a:rPr lang="en-US"/>
              <a:t>Fetch the top 5 referring sources (websites that send traffic to your site) for organic traffic over the last 30 days. Print the source names and the number of sessions.</a:t>
            </a:r>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20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endParaRPr lang="en-US" dirty="0"/>
          </a:p>
        </p:txBody>
      </p:sp>
      <p:pic>
        <p:nvPicPr>
          <p:cNvPr id="4" name="Picture 4">
            <a:extLst>
              <a:ext uri="{FF2B5EF4-FFF2-40B4-BE49-F238E27FC236}">
                <a16:creationId xmlns:a16="http://schemas.microsoft.com/office/drawing/2014/main" id="{3DE370C0-CEE7-517E-AD9B-6AC6C08871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C1542EB-5C45-9F96-871A-7460059EC165}"/>
              </a:ext>
            </a:extLst>
          </p:cNvPr>
          <p:cNvPicPr>
            <a:picLocks noChangeAspect="1"/>
          </p:cNvPicPr>
          <p:nvPr/>
        </p:nvPicPr>
        <p:blipFill>
          <a:blip r:embed="rId3"/>
          <a:stretch>
            <a:fillRect/>
          </a:stretch>
        </p:blipFill>
        <p:spPr>
          <a:xfrm>
            <a:off x="5739275" y="1301245"/>
            <a:ext cx="6051210" cy="5191630"/>
          </a:xfrm>
          <a:prstGeom prst="rect">
            <a:avLst/>
          </a:prstGeom>
        </p:spPr>
      </p:pic>
      <p:sp>
        <p:nvSpPr>
          <p:cNvPr id="10" name="TextBox 9">
            <a:extLst>
              <a:ext uri="{FF2B5EF4-FFF2-40B4-BE49-F238E27FC236}">
                <a16:creationId xmlns:a16="http://schemas.microsoft.com/office/drawing/2014/main" id="{EE7B26A2-8948-E947-A6A1-C2055FC7C2DD}"/>
              </a:ext>
            </a:extLst>
          </p:cNvPr>
          <p:cNvSpPr txBox="1"/>
          <p:nvPr/>
        </p:nvSpPr>
        <p:spPr>
          <a:xfrm>
            <a:off x="692150" y="1547308"/>
            <a:ext cx="4908550" cy="1569660"/>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Replace 'YOUR_CLIENT_ID', 'YOUR_CLIENT_SECRET', and 'YOUR_REFRESH_TOKEN' with your actual API credentials</a:t>
            </a:r>
          </a:p>
        </p:txBody>
      </p:sp>
    </p:spTree>
    <p:extLst>
      <p:ext uri="{BB962C8B-B14F-4D97-AF65-F5344CB8AC3E}">
        <p14:creationId xmlns:p14="http://schemas.microsoft.com/office/powerpoint/2010/main" val="258792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a:t>Introduction to Search Engine Optimization (SEO)</a:t>
            </a:r>
          </a:p>
          <a:p>
            <a:r>
              <a:rPr lang="en-US" smtClean="0"/>
              <a:t>Types </a:t>
            </a:r>
            <a:r>
              <a:rPr lang="en-US"/>
              <a:t>of Search Engine Algorthims</a:t>
            </a:r>
          </a:p>
          <a:p>
            <a:r>
              <a:rPr lang="en-US" smtClean="0"/>
              <a:t>Ranking </a:t>
            </a:r>
            <a:r>
              <a:rPr lang="en-US"/>
              <a:t>Algorithms</a:t>
            </a:r>
          </a:p>
          <a:p>
            <a:r>
              <a:rPr lang="en-US" smtClean="0"/>
              <a:t>On-Page SEO, Off-Page </a:t>
            </a:r>
            <a:r>
              <a:rPr lang="en-US"/>
              <a:t>SEO</a:t>
            </a:r>
          </a:p>
          <a:p>
            <a:r>
              <a:rPr lang="en-US" smtClean="0"/>
              <a:t>Technical </a:t>
            </a:r>
            <a:r>
              <a:rPr lang="en-US"/>
              <a:t>SEO</a:t>
            </a:r>
          </a:p>
          <a:p>
            <a:r>
              <a:rPr lang="en-US" smtClean="0"/>
              <a:t>Measuring </a:t>
            </a:r>
            <a:r>
              <a:rPr lang="en-US"/>
              <a:t>SEO Performance</a:t>
            </a:r>
          </a:p>
          <a:p>
            <a:endParaRPr lang="en-US"/>
          </a:p>
        </p:txBody>
      </p:sp>
      <p:pic>
        <p:nvPicPr>
          <p:cNvPr id="4" name="Picture 4">
            <a:extLst>
              <a:ext uri="{FF2B5EF4-FFF2-40B4-BE49-F238E27FC236}">
                <a16:creationId xmlns:a16="http://schemas.microsoft.com/office/drawing/2014/main" id="{233D4C8C-05EC-49F3-0763-3370E2FE6E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80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dirty="0"/>
          </a:p>
        </p:txBody>
      </p:sp>
      <p:sp>
        <p:nvSpPr>
          <p:cNvPr id="3" name="Content Placeholder 2"/>
          <p:cNvSpPr>
            <a:spLocks noGrp="1"/>
          </p:cNvSpPr>
          <p:nvPr>
            <p:ph idx="1"/>
          </p:nvPr>
        </p:nvSpPr>
        <p:spPr/>
        <p:txBody>
          <a:bodyPr/>
          <a:lstStyle/>
          <a:p>
            <a:pPr marL="0" indent="0">
              <a:buNone/>
            </a:pPr>
            <a:r>
              <a:rPr lang="en-US" dirty="0"/>
              <a:t>8.1 Introduction to Search Engine Optimization (SEO)</a:t>
            </a:r>
          </a:p>
          <a:p>
            <a:pPr marL="0" indent="0">
              <a:buNone/>
            </a:pPr>
            <a:r>
              <a:rPr lang="en-US" dirty="0"/>
              <a:t>8.2 Types of Search Engine </a:t>
            </a:r>
            <a:r>
              <a:rPr lang="en-US" dirty="0" err="1"/>
              <a:t>Algorthims</a:t>
            </a:r>
            <a:endParaRPr lang="en-US" dirty="0"/>
          </a:p>
          <a:p>
            <a:pPr marL="0" indent="0">
              <a:buNone/>
            </a:pPr>
            <a:r>
              <a:rPr lang="en-US" dirty="0"/>
              <a:t>8.3 Ranking Algorithms</a:t>
            </a:r>
          </a:p>
          <a:p>
            <a:pPr marL="0" indent="0">
              <a:buNone/>
            </a:pPr>
            <a:r>
              <a:rPr lang="en-US" dirty="0"/>
              <a:t>8.4 On-Page SEO</a:t>
            </a:r>
          </a:p>
          <a:p>
            <a:pPr marL="0" indent="0">
              <a:buNone/>
            </a:pPr>
            <a:r>
              <a:rPr lang="en-US" dirty="0"/>
              <a:t>8.5 Off-Page SEO</a:t>
            </a:r>
          </a:p>
          <a:p>
            <a:pPr marL="0" indent="0">
              <a:buNone/>
            </a:pPr>
            <a:r>
              <a:rPr lang="en-US" dirty="0"/>
              <a:t>8.6 Technical SEO</a:t>
            </a:r>
          </a:p>
          <a:p>
            <a:pPr marL="0" indent="0">
              <a:buNone/>
            </a:pPr>
            <a:r>
              <a:rPr lang="en-US" dirty="0"/>
              <a:t>8.7 Measuring SEO Performance</a:t>
            </a:r>
          </a:p>
        </p:txBody>
      </p:sp>
      <p:pic>
        <p:nvPicPr>
          <p:cNvPr id="4" name="Picture 4">
            <a:extLst>
              <a:ext uri="{FF2B5EF4-FFF2-40B4-BE49-F238E27FC236}">
                <a16:creationId xmlns:a16="http://schemas.microsoft.com/office/drawing/2014/main" id="{68025943-41D4-CBE4-2E27-E2902A481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61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a:xfrm>
            <a:off x="838200" y="1825625"/>
            <a:ext cx="6347070" cy="4351338"/>
          </a:xfrm>
        </p:spPr>
        <p:txBody>
          <a:bodyPr>
            <a:normAutofit lnSpcReduction="10000"/>
          </a:bodyPr>
          <a:lstStyle/>
          <a:p>
            <a:r>
              <a:rPr lang="en-US"/>
              <a:t>Definition of SEO</a:t>
            </a:r>
          </a:p>
          <a:p>
            <a:pPr lvl="1"/>
            <a:r>
              <a:rPr lang="en-US"/>
              <a:t>SEO, or Search Engine Optimization, refers to the practice of optimizing a website, its content, and various online elements to improve its visibility and ranking on search engine results pages (SERPs). </a:t>
            </a:r>
          </a:p>
          <a:p>
            <a:pPr lvl="1"/>
            <a:endParaRPr lang="en-US"/>
          </a:p>
          <a:p>
            <a:pPr lvl="1"/>
            <a:r>
              <a:rPr lang="en-US"/>
              <a:t>The primary goal of SEO is to enhance a website's organic (non-paid) visibility on search engines like Google, Bing, and Yahoo, thereby increasing the likelihood of attracting relevant and valuable organic traffic.</a:t>
            </a:r>
          </a:p>
        </p:txBody>
      </p:sp>
      <p:pic>
        <p:nvPicPr>
          <p:cNvPr id="4" name="Picture 4">
            <a:extLst>
              <a:ext uri="{FF2B5EF4-FFF2-40B4-BE49-F238E27FC236}">
                <a16:creationId xmlns:a16="http://schemas.microsoft.com/office/drawing/2014/main" id="{3431DCCE-9DA5-4205-025A-539F8DF6F8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blue background with white text&#10;&#10;Description automatically generated">
            <a:extLst>
              <a:ext uri="{FF2B5EF4-FFF2-40B4-BE49-F238E27FC236}">
                <a16:creationId xmlns:a16="http://schemas.microsoft.com/office/drawing/2014/main" id="{57693176-B253-C7EF-80A3-723D6F46BDB1}"/>
              </a:ext>
            </a:extLst>
          </p:cNvPr>
          <p:cNvPicPr>
            <a:picLocks noChangeAspect="1"/>
          </p:cNvPicPr>
          <p:nvPr/>
        </p:nvPicPr>
        <p:blipFill>
          <a:blip r:embed="rId3"/>
          <a:stretch>
            <a:fillRect/>
          </a:stretch>
        </p:blipFill>
        <p:spPr>
          <a:xfrm>
            <a:off x="7413870" y="2556486"/>
            <a:ext cx="4470400" cy="2514600"/>
          </a:xfrm>
          <a:prstGeom prst="rect">
            <a:avLst/>
          </a:prstGeom>
        </p:spPr>
      </p:pic>
    </p:spTree>
    <p:extLst>
      <p:ext uri="{BB962C8B-B14F-4D97-AF65-F5344CB8AC3E}">
        <p14:creationId xmlns:p14="http://schemas.microsoft.com/office/powerpoint/2010/main" val="356396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p:txBody>
          <a:bodyPr/>
          <a:lstStyle/>
          <a:p>
            <a:r>
              <a:rPr lang="en-US"/>
              <a:t>Improve Website's Visibility and Ranking on SERPs</a:t>
            </a:r>
          </a:p>
          <a:p>
            <a:pPr lvl="1"/>
            <a:r>
              <a:rPr lang="en-US"/>
              <a:t>The primary goal of SEO is to enhance a website's visibility and ranking on search engine results pages (SERPs). This involves various strategies and tactics, such as:</a:t>
            </a:r>
          </a:p>
        </p:txBody>
      </p:sp>
      <p:pic>
        <p:nvPicPr>
          <p:cNvPr id="4" name="Picture 4">
            <a:extLst>
              <a:ext uri="{FF2B5EF4-FFF2-40B4-BE49-F238E27FC236}">
                <a16:creationId xmlns:a16="http://schemas.microsoft.com/office/drawing/2014/main" id="{474CC3B2-5CBD-1C7A-02FD-E1D4ED732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96651B4-29D6-2C79-462F-E888D86A7514}"/>
              </a:ext>
            </a:extLst>
          </p:cNvPr>
          <p:cNvSpPr/>
          <p:nvPr/>
        </p:nvSpPr>
        <p:spPr>
          <a:xfrm>
            <a:off x="958728" y="3657600"/>
            <a:ext cx="2320802" cy="232080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Keyword Optimization:</a:t>
            </a:r>
            <a:r>
              <a:rPr lang="en-US" sz="1600"/>
              <a:t> Identifying relevant keywords and incorporating them naturally into the website's content, meta tags, and other elements.</a:t>
            </a:r>
          </a:p>
        </p:txBody>
      </p:sp>
      <p:sp>
        <p:nvSpPr>
          <p:cNvPr id="6" name="Rectangle 5">
            <a:extLst>
              <a:ext uri="{FF2B5EF4-FFF2-40B4-BE49-F238E27FC236}">
                <a16:creationId xmlns:a16="http://schemas.microsoft.com/office/drawing/2014/main" id="{8874DBF6-8825-D35D-10BF-4BF601341A0A}"/>
              </a:ext>
            </a:extLst>
          </p:cNvPr>
          <p:cNvSpPr/>
          <p:nvPr/>
        </p:nvSpPr>
        <p:spPr>
          <a:xfrm>
            <a:off x="3620050" y="3657600"/>
            <a:ext cx="2320802" cy="232080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On-Page Optimization:</a:t>
            </a:r>
            <a:r>
              <a:rPr lang="en-US" sz="1600"/>
              <a:t> Making improvements to the website's structure, content, and HTML elements to make it more search engine-friendly.</a:t>
            </a:r>
          </a:p>
        </p:txBody>
      </p:sp>
      <p:sp>
        <p:nvSpPr>
          <p:cNvPr id="7" name="Rectangle 6">
            <a:extLst>
              <a:ext uri="{FF2B5EF4-FFF2-40B4-BE49-F238E27FC236}">
                <a16:creationId xmlns:a16="http://schemas.microsoft.com/office/drawing/2014/main" id="{F7D9155A-5E58-19EE-7CCC-9327A7D3C026}"/>
              </a:ext>
            </a:extLst>
          </p:cNvPr>
          <p:cNvSpPr/>
          <p:nvPr/>
        </p:nvSpPr>
        <p:spPr>
          <a:xfrm>
            <a:off x="6281372" y="3657600"/>
            <a:ext cx="2320802" cy="232080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Off-Page Optimization:</a:t>
            </a:r>
            <a:r>
              <a:rPr lang="en-US" sz="1600"/>
              <a:t> Building high-quality backlinks from reputable websites to increase the website's authority and credibility.</a:t>
            </a:r>
          </a:p>
        </p:txBody>
      </p:sp>
      <p:sp>
        <p:nvSpPr>
          <p:cNvPr id="8" name="Rectangle 7">
            <a:extLst>
              <a:ext uri="{FF2B5EF4-FFF2-40B4-BE49-F238E27FC236}">
                <a16:creationId xmlns:a16="http://schemas.microsoft.com/office/drawing/2014/main" id="{85825BA8-1316-601E-E824-25B6EAB5ABF2}"/>
              </a:ext>
            </a:extLst>
          </p:cNvPr>
          <p:cNvSpPr/>
          <p:nvPr/>
        </p:nvSpPr>
        <p:spPr>
          <a:xfrm>
            <a:off x="8942694" y="3657600"/>
            <a:ext cx="2320802" cy="232080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Technical SEO:</a:t>
            </a:r>
            <a:r>
              <a:rPr lang="en-US" sz="1600"/>
              <a:t> Ensuring that the website is accessible to search engine crawlers and addressing technical issues that might hinder indexing and ranking.</a:t>
            </a:r>
          </a:p>
        </p:txBody>
      </p:sp>
    </p:spTree>
    <p:extLst>
      <p:ext uri="{BB962C8B-B14F-4D97-AF65-F5344CB8AC3E}">
        <p14:creationId xmlns:p14="http://schemas.microsoft.com/office/powerpoint/2010/main" val="176806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Search Engine Algorthims</a:t>
            </a:r>
            <a:endParaRPr lang="en-US" dirty="0"/>
          </a:p>
        </p:txBody>
      </p:sp>
      <p:sp>
        <p:nvSpPr>
          <p:cNvPr id="3" name="Content Placeholder 2"/>
          <p:cNvSpPr>
            <a:spLocks noGrp="1"/>
          </p:cNvSpPr>
          <p:nvPr>
            <p:ph idx="1"/>
          </p:nvPr>
        </p:nvSpPr>
        <p:spPr/>
        <p:txBody>
          <a:bodyPr>
            <a:normAutofit lnSpcReduction="10000"/>
          </a:bodyPr>
          <a:lstStyle/>
          <a:p>
            <a:r>
              <a:rPr lang="en-US"/>
              <a:t>Search engine algorithms are complex </a:t>
            </a:r>
            <a:r>
              <a:rPr lang="en-US" b="1"/>
              <a:t>sets of rules</a:t>
            </a:r>
            <a:r>
              <a:rPr lang="en-US"/>
              <a:t> and calculations that search engines use to determine the order in which websites are displayed in </a:t>
            </a:r>
            <a:r>
              <a:rPr lang="en-US" b="1"/>
              <a:t>search engine results pages</a:t>
            </a:r>
            <a:r>
              <a:rPr lang="en-US"/>
              <a:t> (SERPs) in response to user queries. </a:t>
            </a:r>
          </a:p>
          <a:p>
            <a:endParaRPr lang="en-US"/>
          </a:p>
          <a:p>
            <a:r>
              <a:rPr lang="en-US"/>
              <a:t>These algorithms are designed to provide the most relevant and high-quality results to users based on various factors. </a:t>
            </a:r>
          </a:p>
          <a:p>
            <a:endParaRPr lang="en-US"/>
          </a:p>
          <a:p>
            <a:r>
              <a:rPr lang="en-US"/>
              <a:t>Search engines like </a:t>
            </a:r>
            <a:r>
              <a:rPr lang="en-US" b="1"/>
              <a:t>Google</a:t>
            </a:r>
            <a:r>
              <a:rPr lang="en-US"/>
              <a:t>, </a:t>
            </a:r>
            <a:r>
              <a:rPr lang="en-US" b="1"/>
              <a:t>Bing</a:t>
            </a:r>
            <a:r>
              <a:rPr lang="en-US"/>
              <a:t>, and </a:t>
            </a:r>
            <a:r>
              <a:rPr lang="en-US" b="1"/>
              <a:t>Yahoo</a:t>
            </a:r>
            <a:r>
              <a:rPr lang="en-US"/>
              <a:t> constantly update and refine their </a:t>
            </a:r>
            <a:r>
              <a:rPr lang="en-US" b="1"/>
              <a:t>algorithms</a:t>
            </a:r>
            <a:r>
              <a:rPr lang="en-US"/>
              <a:t> to improve the search experience for users.</a:t>
            </a:r>
          </a:p>
        </p:txBody>
      </p:sp>
      <p:pic>
        <p:nvPicPr>
          <p:cNvPr id="4" name="Picture 4">
            <a:extLst>
              <a:ext uri="{FF2B5EF4-FFF2-40B4-BE49-F238E27FC236}">
                <a16:creationId xmlns:a16="http://schemas.microsoft.com/office/drawing/2014/main" id="{474CC3B2-5CBD-1C7A-02FD-E1D4ED732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83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Search Engine Algorthims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Google</a:t>
            </a:r>
          </a:p>
          <a:p>
            <a:pPr lvl="1"/>
            <a:r>
              <a:rPr lang="en-US" dirty="0"/>
              <a:t>Google is the most widely used search engine, holding a significant share of the search market. </a:t>
            </a:r>
          </a:p>
          <a:p>
            <a:pPr lvl="1"/>
            <a:r>
              <a:rPr lang="en-US" dirty="0"/>
              <a:t>Its algorithm, including updates like Google Panda, Penguin, Hummingbird, and more, focuses on delivering relevant, high-quality results and penalizing spammy or manipulative practices.</a:t>
            </a:r>
          </a:p>
          <a:p>
            <a:endParaRPr lang="en-US" dirty="0"/>
          </a:p>
          <a:p>
            <a:r>
              <a:rPr lang="en-US" b="1" dirty="0"/>
              <a:t>Bing</a:t>
            </a:r>
          </a:p>
          <a:p>
            <a:pPr lvl="1"/>
            <a:r>
              <a:rPr lang="en-US" dirty="0"/>
              <a:t>Bing is Microsoft's search engine and is the second-largest search engine in terms of market share.</a:t>
            </a:r>
          </a:p>
          <a:p>
            <a:pPr lvl="1"/>
            <a:r>
              <a:rPr lang="en-US" dirty="0"/>
              <a:t>Its algorithm aims to provide diverse and visually appealing search results while prioritizing certain factors like social media integration.</a:t>
            </a:r>
          </a:p>
          <a:p>
            <a:endParaRPr lang="en-US" dirty="0"/>
          </a:p>
          <a:p>
            <a:r>
              <a:rPr lang="en-US" b="1" dirty="0"/>
              <a:t>Yahoo</a:t>
            </a:r>
          </a:p>
          <a:p>
            <a:pPr lvl="1"/>
            <a:r>
              <a:rPr lang="en-US" dirty="0"/>
              <a:t>While Yahoo has a smaller market share than Google and Bing, it still plays a role in the search landscape. </a:t>
            </a:r>
          </a:p>
          <a:p>
            <a:pPr lvl="1"/>
            <a:r>
              <a:rPr lang="en-US" dirty="0"/>
              <a:t>Yahoo's search algorithm is powered by Bing's search technology as part of a partnership between the two companies.</a:t>
            </a:r>
          </a:p>
        </p:txBody>
      </p:sp>
      <p:pic>
        <p:nvPicPr>
          <p:cNvPr id="4" name="Picture 4">
            <a:extLst>
              <a:ext uri="{FF2B5EF4-FFF2-40B4-BE49-F238E27FC236}">
                <a16:creationId xmlns:a16="http://schemas.microsoft.com/office/drawing/2014/main" id="{474CC3B2-5CBD-1C7A-02FD-E1D4ED732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93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Ranking Algorithms</a:t>
            </a:r>
            <a:endParaRPr lang="en-US" dirty="0"/>
          </a:p>
        </p:txBody>
      </p:sp>
      <p:sp>
        <p:nvSpPr>
          <p:cNvPr id="3" name="Content Placeholder 2"/>
          <p:cNvSpPr>
            <a:spLocks noGrp="1"/>
          </p:cNvSpPr>
          <p:nvPr>
            <p:ph idx="1"/>
          </p:nvPr>
        </p:nvSpPr>
        <p:spPr/>
        <p:txBody>
          <a:bodyPr/>
          <a:lstStyle/>
          <a:p>
            <a:r>
              <a:rPr lang="en-US"/>
              <a:t>Let's create a simplified formulation of a ranking algorithm using a few key factors:</a:t>
            </a:r>
          </a:p>
          <a:p>
            <a:endParaRPr lang="en-US"/>
          </a:p>
          <a:p>
            <a:pPr lvl="1"/>
            <a:r>
              <a:rPr lang="en-US">
                <a:latin typeface="Source Sans Pro" panose="020B0503030403020204" pitchFamily="34" charset="0"/>
                <a:ea typeface="Source Sans Pro" panose="020B0503030403020204" pitchFamily="34" charset="0"/>
              </a:rPr>
              <a:t>Ranking Score = (Weight1 * Factor1) + (Weight2 * Factor2) + ... + (WeightN * FactorN)</a:t>
            </a:r>
          </a:p>
          <a:p>
            <a:pPr lvl="2"/>
            <a:r>
              <a:rPr lang="en-US" b="1">
                <a:latin typeface="Source Sans Pro" panose="020B0503030403020204" pitchFamily="34" charset="0"/>
                <a:ea typeface="Source Sans Pro" panose="020B0503030403020204" pitchFamily="34" charset="0"/>
              </a:rPr>
              <a:t>Ranking Score </a:t>
            </a:r>
            <a:r>
              <a:rPr lang="en-US">
                <a:latin typeface="Source Sans Pro" panose="020B0503030403020204" pitchFamily="34" charset="0"/>
                <a:ea typeface="Source Sans Pro" panose="020B0503030403020204" pitchFamily="34" charset="0"/>
              </a:rPr>
              <a:t>represents the calculated score for a web page's ranking.</a:t>
            </a:r>
          </a:p>
          <a:p>
            <a:pPr lvl="2"/>
            <a:r>
              <a:rPr lang="en-US" b="1">
                <a:latin typeface="Source Sans Pro" panose="020B0503030403020204" pitchFamily="34" charset="0"/>
                <a:ea typeface="Source Sans Pro" panose="020B0503030403020204" pitchFamily="34" charset="0"/>
              </a:rPr>
              <a:t>Weight1</a:t>
            </a:r>
            <a:r>
              <a:rPr lang="en-US">
                <a:latin typeface="Source Sans Pro" panose="020B0503030403020204" pitchFamily="34" charset="0"/>
                <a:ea typeface="Source Sans Pro" panose="020B0503030403020204" pitchFamily="34" charset="0"/>
              </a:rPr>
              <a:t>, </a:t>
            </a:r>
            <a:r>
              <a:rPr lang="en-US" b="1">
                <a:latin typeface="Source Sans Pro" panose="020B0503030403020204" pitchFamily="34" charset="0"/>
                <a:ea typeface="Source Sans Pro" panose="020B0503030403020204" pitchFamily="34" charset="0"/>
              </a:rPr>
              <a:t>Weight2</a:t>
            </a:r>
            <a:r>
              <a:rPr lang="en-US">
                <a:latin typeface="Source Sans Pro" panose="020B0503030403020204" pitchFamily="34" charset="0"/>
                <a:ea typeface="Source Sans Pro" panose="020B0503030403020204" pitchFamily="34" charset="0"/>
              </a:rPr>
              <a:t>, ..., </a:t>
            </a:r>
            <a:r>
              <a:rPr lang="en-US" b="1">
                <a:latin typeface="Source Sans Pro" panose="020B0503030403020204" pitchFamily="34" charset="0"/>
                <a:ea typeface="Source Sans Pro" panose="020B0503030403020204" pitchFamily="34" charset="0"/>
              </a:rPr>
              <a:t>WeightN</a:t>
            </a:r>
            <a:r>
              <a:rPr lang="en-US">
                <a:latin typeface="Source Sans Pro" panose="020B0503030403020204" pitchFamily="34" charset="0"/>
                <a:ea typeface="Source Sans Pro" panose="020B0503030403020204" pitchFamily="34" charset="0"/>
              </a:rPr>
              <a:t> are the weights assigned to each factor.</a:t>
            </a:r>
          </a:p>
          <a:p>
            <a:pPr lvl="2"/>
            <a:r>
              <a:rPr lang="en-US" b="1">
                <a:latin typeface="Source Sans Pro" panose="020B0503030403020204" pitchFamily="34" charset="0"/>
                <a:ea typeface="Source Sans Pro" panose="020B0503030403020204" pitchFamily="34" charset="0"/>
              </a:rPr>
              <a:t>Factor1</a:t>
            </a:r>
            <a:r>
              <a:rPr lang="en-US">
                <a:latin typeface="Source Sans Pro" panose="020B0503030403020204" pitchFamily="34" charset="0"/>
                <a:ea typeface="Source Sans Pro" panose="020B0503030403020204" pitchFamily="34" charset="0"/>
              </a:rPr>
              <a:t>, </a:t>
            </a:r>
            <a:r>
              <a:rPr lang="en-US" b="1">
                <a:latin typeface="Source Sans Pro" panose="020B0503030403020204" pitchFamily="34" charset="0"/>
                <a:ea typeface="Source Sans Pro" panose="020B0503030403020204" pitchFamily="34" charset="0"/>
              </a:rPr>
              <a:t>Factor2</a:t>
            </a:r>
            <a:r>
              <a:rPr lang="en-US">
                <a:latin typeface="Source Sans Pro" panose="020B0503030403020204" pitchFamily="34" charset="0"/>
                <a:ea typeface="Source Sans Pro" panose="020B0503030403020204" pitchFamily="34" charset="0"/>
              </a:rPr>
              <a:t>, ..., </a:t>
            </a:r>
            <a:r>
              <a:rPr lang="en-US" b="1">
                <a:latin typeface="Source Sans Pro" panose="020B0503030403020204" pitchFamily="34" charset="0"/>
                <a:ea typeface="Source Sans Pro" panose="020B0503030403020204" pitchFamily="34" charset="0"/>
              </a:rPr>
              <a:t>FactorN</a:t>
            </a:r>
            <a:r>
              <a:rPr lang="en-US">
                <a:latin typeface="Source Sans Pro" panose="020B0503030403020204" pitchFamily="34" charset="0"/>
                <a:ea typeface="Source Sans Pro" panose="020B0503030403020204" pitchFamily="34" charset="0"/>
              </a:rPr>
              <a:t> are the individual factors that contribute to the ranking </a:t>
            </a:r>
          </a:p>
        </p:txBody>
      </p:sp>
      <p:pic>
        <p:nvPicPr>
          <p:cNvPr id="4" name="Picture 4">
            <a:extLst>
              <a:ext uri="{FF2B5EF4-FFF2-40B4-BE49-F238E27FC236}">
                <a16:creationId xmlns:a16="http://schemas.microsoft.com/office/drawing/2014/main" id="{D0306748-A7EB-1C04-6725-6E778F43A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30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Ranking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sz="3100" dirty="0">
                <a:latin typeface="Times New Roman" panose="02020603050405020304" pitchFamily="18" charset="0"/>
                <a:cs typeface="Times New Roman" panose="02020603050405020304" pitchFamily="18" charset="0"/>
              </a:rPr>
              <a:t>Explanation of Factors:</a:t>
            </a:r>
          </a:p>
          <a:p>
            <a:pPr lvl="1"/>
            <a:r>
              <a:rPr lang="en-US" sz="2900" dirty="0">
                <a:latin typeface="Times New Roman" panose="02020603050405020304" pitchFamily="18" charset="0"/>
                <a:ea typeface="Source Sans Pro" panose="020B0503030403020204" pitchFamily="34" charset="0"/>
                <a:cs typeface="Times New Roman" panose="02020603050405020304" pitchFamily="18" charset="0"/>
              </a:rPr>
              <a:t>Relevance to Query (Factor1)</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This factor assesses how well the content on a web page matches the user's search query. </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The more relevant the content, the higher this factor will be. </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Search engines analyze keyword usage and semantic context to determine relevance.</a:t>
            </a:r>
          </a:p>
          <a:p>
            <a:pPr lvl="1"/>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sz="2900" dirty="0">
                <a:latin typeface="Times New Roman" panose="02020603050405020304" pitchFamily="18" charset="0"/>
                <a:ea typeface="Source Sans Pro" panose="020B0503030403020204" pitchFamily="34" charset="0"/>
                <a:cs typeface="Times New Roman" panose="02020603050405020304" pitchFamily="18" charset="0"/>
              </a:rPr>
              <a:t>Quality and Authority (Factor2)</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This factor evaluates the credibility and reputation of a web page. </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High-quality, authoritative pages with valuable information receive a higher score. </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Backlinks from reputable websites contribute to a page's authority.</a:t>
            </a:r>
          </a:p>
          <a:p>
            <a:pPr lvl="1"/>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sz="2900" dirty="0">
                <a:latin typeface="Times New Roman" panose="02020603050405020304" pitchFamily="18" charset="0"/>
                <a:ea typeface="Source Sans Pro" panose="020B0503030403020204" pitchFamily="34" charset="0"/>
                <a:cs typeface="Times New Roman" panose="02020603050405020304" pitchFamily="18" charset="0"/>
              </a:rPr>
              <a:t>User Engagement (Factor3)</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User interaction metrics like click-through rate (CTR), bounce rate, and time spent on page reflect user satisfaction. </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A page with higher user engagement metrics is considered more valuable.</a:t>
            </a:r>
          </a:p>
          <a:p>
            <a:pPr lvl="1"/>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lvl="1"/>
            <a:r>
              <a:rPr lang="en-US" sz="2900" dirty="0">
                <a:latin typeface="Times New Roman" panose="02020603050405020304" pitchFamily="18" charset="0"/>
                <a:ea typeface="Source Sans Pro" panose="020B0503030403020204" pitchFamily="34" charset="0"/>
                <a:cs typeface="Times New Roman" panose="02020603050405020304" pitchFamily="18" charset="0"/>
              </a:rPr>
              <a:t>Freshness (Factor4)</a:t>
            </a:r>
          </a:p>
          <a:p>
            <a:pPr lvl="2"/>
            <a:r>
              <a:rPr lang="en-US" dirty="0">
                <a:latin typeface="Times New Roman" panose="02020603050405020304" pitchFamily="18" charset="0"/>
                <a:ea typeface="Source Sans Pro" panose="020B0503030403020204" pitchFamily="34" charset="0"/>
                <a:cs typeface="Times New Roman" panose="02020603050405020304" pitchFamily="18" charset="0"/>
              </a:rPr>
              <a:t>For time-sensitive queries, the freshness of content is crucial. Pages with recent updates or publication dates receive a boost in this factor. </a:t>
            </a:r>
          </a:p>
        </p:txBody>
      </p:sp>
      <p:pic>
        <p:nvPicPr>
          <p:cNvPr id="4" name="Picture 4">
            <a:extLst>
              <a:ext uri="{FF2B5EF4-FFF2-40B4-BE49-F238E27FC236}">
                <a16:creationId xmlns:a16="http://schemas.microsoft.com/office/drawing/2014/main" id="{D0306748-A7EB-1C04-6725-6E778F43A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14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5BFE225-F8A3-0846-8864-7F189BDF409A}" vid="{8D0ADFA0-3357-E745-8556-5DC2BCB199EB}"/>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2393</Words>
  <Application>Microsoft Office PowerPoint</Application>
  <PresentationFormat>Widescreen</PresentationFormat>
  <Paragraphs>211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Source Sans Pro</vt:lpstr>
      <vt:lpstr>Arial</vt:lpstr>
      <vt:lpstr>Calibri</vt:lpstr>
      <vt:lpstr>Times</vt:lpstr>
      <vt:lpstr>Times New Roman</vt:lpstr>
      <vt:lpstr>Office Theme</vt:lpstr>
      <vt:lpstr>Chapter 8 Search Engine Optimization</vt:lpstr>
      <vt:lpstr>Objectives</vt:lpstr>
      <vt:lpstr>Contents</vt:lpstr>
      <vt:lpstr>Introduction</vt:lpstr>
      <vt:lpstr>Introduction</vt:lpstr>
      <vt:lpstr>Types of Search Engine Algorthims</vt:lpstr>
      <vt:lpstr>Types of Search Engine Algorthims</vt:lpstr>
      <vt:lpstr>Ranking Algorithms</vt:lpstr>
      <vt:lpstr>Ranking Algorithms</vt:lpstr>
      <vt:lpstr>Ranking Algorithms</vt:lpstr>
      <vt:lpstr>Ranking Algorithms</vt:lpstr>
      <vt:lpstr>On-Page SEO</vt:lpstr>
      <vt:lpstr>On-Page SEO</vt:lpstr>
      <vt:lpstr>On-Page SEO</vt:lpstr>
      <vt:lpstr>Off-Page SEO</vt:lpstr>
      <vt:lpstr>Off-Page SEO</vt:lpstr>
      <vt:lpstr>Technical SEO</vt:lpstr>
      <vt:lpstr>Technical SEO</vt:lpstr>
      <vt:lpstr>Technical SEO</vt:lpstr>
      <vt:lpstr>Measuring SEO Performance</vt:lpstr>
      <vt:lpstr>Measuring SEO Performance</vt:lpstr>
      <vt:lpstr>Measuring SEO Performance</vt:lpstr>
      <vt:lpstr>Practice</vt:lpstr>
      <vt:lpstr>Practice</vt:lpstr>
      <vt:lpstr>Solution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Quoc Trinh (FE FPTU DN)</dc:creator>
  <cp:lastModifiedBy>Quoc Trinh Vo</cp:lastModifiedBy>
  <cp:revision>55</cp:revision>
  <dcterms:created xsi:type="dcterms:W3CDTF">2023-06-10T01:32:40Z</dcterms:created>
  <dcterms:modified xsi:type="dcterms:W3CDTF">2023-08-29T16:03:08Z</dcterms:modified>
</cp:coreProperties>
</file>