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80" r:id="rId3"/>
    <p:sldId id="261" r:id="rId4"/>
    <p:sldId id="262" r:id="rId5"/>
    <p:sldId id="264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2" r:id="rId14"/>
    <p:sldId id="273" r:id="rId15"/>
    <p:sldId id="276" r:id="rId16"/>
    <p:sldId id="271" r:id="rId17"/>
    <p:sldId id="274" r:id="rId18"/>
    <p:sldId id="275" r:id="rId19"/>
    <p:sldId id="277" r:id="rId20"/>
    <p:sldId id="278" r:id="rId21"/>
    <p:sldId id="279" r:id="rId22"/>
    <p:sldId id="282" r:id="rId23"/>
    <p:sldId id="281" r:id="rId24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1598" autoAdjust="0"/>
  </p:normalViewPr>
  <p:slideViewPr>
    <p:cSldViewPr snapToGrid="0" snapToObjects="1">
      <p:cViewPr varScale="1">
        <p:scale>
          <a:sx n="76" d="100"/>
          <a:sy n="7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nh Vo Quoc" userId="d2548041-7979-4d74-85ca-89c03a80ed8e" providerId="ADAL" clId="{5A0ED6E0-B53C-3C4E-BF2B-C118C144353C}"/>
    <pc:docChg chg="modSld">
      <pc:chgData name="Trinh Vo Quoc" userId="d2548041-7979-4d74-85ca-89c03a80ed8e" providerId="ADAL" clId="{5A0ED6E0-B53C-3C4E-BF2B-C118C144353C}" dt="2023-08-29T06:17:34.126" v="20" actId="20577"/>
      <pc:docMkLst>
        <pc:docMk/>
      </pc:docMkLst>
      <pc:sldChg chg="modSp mod">
        <pc:chgData name="Trinh Vo Quoc" userId="d2548041-7979-4d74-85ca-89c03a80ed8e" providerId="ADAL" clId="{5A0ED6E0-B53C-3C4E-BF2B-C118C144353C}" dt="2023-08-29T06:15:36.862" v="2" actId="20577"/>
        <pc:sldMkLst>
          <pc:docMk/>
          <pc:sldMk cId="1145757402" sldId="262"/>
        </pc:sldMkLst>
        <pc:spChg chg="mod">
          <ac:chgData name="Trinh Vo Quoc" userId="d2548041-7979-4d74-85ca-89c03a80ed8e" providerId="ADAL" clId="{5A0ED6E0-B53C-3C4E-BF2B-C118C144353C}" dt="2023-08-29T06:15:36.862" v="2" actId="20577"/>
          <ac:spMkLst>
            <pc:docMk/>
            <pc:sldMk cId="1145757402" sldId="262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5:50.669" v="5" actId="20577"/>
        <pc:sldMkLst>
          <pc:docMk/>
          <pc:sldMk cId="1464852725" sldId="263"/>
        </pc:sldMkLst>
        <pc:spChg chg="mod">
          <ac:chgData name="Trinh Vo Quoc" userId="d2548041-7979-4d74-85ca-89c03a80ed8e" providerId="ADAL" clId="{5A0ED6E0-B53C-3C4E-BF2B-C118C144353C}" dt="2023-08-29T06:15:50.669" v="5" actId="20577"/>
          <ac:spMkLst>
            <pc:docMk/>
            <pc:sldMk cId="1464852725" sldId="26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5:41.417" v="3" actId="20577"/>
        <pc:sldMkLst>
          <pc:docMk/>
          <pc:sldMk cId="2762316363" sldId="264"/>
        </pc:sldMkLst>
        <pc:spChg chg="mod">
          <ac:chgData name="Trinh Vo Quoc" userId="d2548041-7979-4d74-85ca-89c03a80ed8e" providerId="ADAL" clId="{5A0ED6E0-B53C-3C4E-BF2B-C118C144353C}" dt="2023-08-29T06:15:41.417" v="3" actId="20577"/>
          <ac:spMkLst>
            <pc:docMk/>
            <pc:sldMk cId="2762316363" sldId="264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6:03.087" v="7" actId="20577"/>
        <pc:sldMkLst>
          <pc:docMk/>
          <pc:sldMk cId="2842762794" sldId="266"/>
        </pc:sldMkLst>
        <pc:spChg chg="mod">
          <ac:chgData name="Trinh Vo Quoc" userId="d2548041-7979-4d74-85ca-89c03a80ed8e" providerId="ADAL" clId="{5A0ED6E0-B53C-3C4E-BF2B-C118C144353C}" dt="2023-08-29T06:16:03.087" v="7" actId="20577"/>
          <ac:spMkLst>
            <pc:docMk/>
            <pc:sldMk cId="2842762794" sldId="26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6:22.398" v="8" actId="20577"/>
        <pc:sldMkLst>
          <pc:docMk/>
          <pc:sldMk cId="4271437633" sldId="269"/>
        </pc:sldMkLst>
        <pc:spChg chg="mod">
          <ac:chgData name="Trinh Vo Quoc" userId="d2548041-7979-4d74-85ca-89c03a80ed8e" providerId="ADAL" clId="{5A0ED6E0-B53C-3C4E-BF2B-C118C144353C}" dt="2023-08-29T06:16:22.398" v="8" actId="20577"/>
          <ac:spMkLst>
            <pc:docMk/>
            <pc:sldMk cId="4271437633" sldId="269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6:27.739" v="9" actId="20577"/>
        <pc:sldMkLst>
          <pc:docMk/>
          <pc:sldMk cId="3921986468" sldId="270"/>
        </pc:sldMkLst>
        <pc:spChg chg="mod">
          <ac:chgData name="Trinh Vo Quoc" userId="d2548041-7979-4d74-85ca-89c03a80ed8e" providerId="ADAL" clId="{5A0ED6E0-B53C-3C4E-BF2B-C118C144353C}" dt="2023-08-29T06:16:27.739" v="9" actId="20577"/>
          <ac:spMkLst>
            <pc:docMk/>
            <pc:sldMk cId="3921986468" sldId="270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7:06.636" v="15" actId="20577"/>
        <pc:sldMkLst>
          <pc:docMk/>
          <pc:sldMk cId="3759051794" sldId="271"/>
        </pc:sldMkLst>
        <pc:spChg chg="mod">
          <ac:chgData name="Trinh Vo Quoc" userId="d2548041-7979-4d74-85ca-89c03a80ed8e" providerId="ADAL" clId="{5A0ED6E0-B53C-3C4E-BF2B-C118C144353C}" dt="2023-08-29T06:17:06.636" v="15" actId="20577"/>
          <ac:spMkLst>
            <pc:docMk/>
            <pc:sldMk cId="3759051794" sldId="271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6:48.610" v="13" actId="20577"/>
        <pc:sldMkLst>
          <pc:docMk/>
          <pc:sldMk cId="844350264" sldId="273"/>
        </pc:sldMkLst>
        <pc:spChg chg="mod">
          <ac:chgData name="Trinh Vo Quoc" userId="d2548041-7979-4d74-85ca-89c03a80ed8e" providerId="ADAL" clId="{5A0ED6E0-B53C-3C4E-BF2B-C118C144353C}" dt="2023-08-29T06:16:48.610" v="13" actId="20577"/>
          <ac:spMkLst>
            <pc:docMk/>
            <pc:sldMk cId="844350264" sldId="273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7:16.549" v="16" actId="20577"/>
        <pc:sldMkLst>
          <pc:docMk/>
          <pc:sldMk cId="1987873226" sldId="275"/>
        </pc:sldMkLst>
        <pc:spChg chg="mod">
          <ac:chgData name="Trinh Vo Quoc" userId="d2548041-7979-4d74-85ca-89c03a80ed8e" providerId="ADAL" clId="{5A0ED6E0-B53C-3C4E-BF2B-C118C144353C}" dt="2023-08-29T06:17:16.549" v="16" actId="20577"/>
          <ac:spMkLst>
            <pc:docMk/>
            <pc:sldMk cId="1987873226" sldId="275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7:00.248" v="14" actId="20577"/>
        <pc:sldMkLst>
          <pc:docMk/>
          <pc:sldMk cId="412823138" sldId="276"/>
        </pc:sldMkLst>
        <pc:spChg chg="mod">
          <ac:chgData name="Trinh Vo Quoc" userId="d2548041-7979-4d74-85ca-89c03a80ed8e" providerId="ADAL" clId="{5A0ED6E0-B53C-3C4E-BF2B-C118C144353C}" dt="2023-08-29T06:17:00.248" v="14" actId="20577"/>
          <ac:spMkLst>
            <pc:docMk/>
            <pc:sldMk cId="412823138" sldId="276"/>
            <ac:spMk id="3" creationId="{00000000-0000-0000-0000-000000000000}"/>
          </ac:spMkLst>
        </pc:spChg>
      </pc:sldChg>
      <pc:sldChg chg="modSp mod">
        <pc:chgData name="Trinh Vo Quoc" userId="d2548041-7979-4d74-85ca-89c03a80ed8e" providerId="ADAL" clId="{5A0ED6E0-B53C-3C4E-BF2B-C118C144353C}" dt="2023-08-29T06:17:34.126" v="20" actId="20577"/>
        <pc:sldMkLst>
          <pc:docMk/>
          <pc:sldMk cId="4274894310" sldId="279"/>
        </pc:sldMkLst>
        <pc:spChg chg="mod">
          <ac:chgData name="Trinh Vo Quoc" userId="d2548041-7979-4d74-85ca-89c03a80ed8e" providerId="ADAL" clId="{5A0ED6E0-B53C-3C4E-BF2B-C118C144353C}" dt="2023-08-29T06:17:34.126" v="20" actId="20577"/>
          <ac:spMkLst>
            <pc:docMk/>
            <pc:sldMk cId="4274894310" sldId="27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38872-1058-45A8-B59F-344DE7D293F1}" type="datetimeFigureOut">
              <a:rPr lang="en-US" smtClean="0"/>
              <a:t>30-Aug-23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5B167-48C6-4C3C-992D-60283DD2D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Tis measure varies between 1 (when all preferences agree) and –1 (when they all disagree)</a:t>
            </a:r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5B167-48C6-4C3C-992D-60283DD2DA0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27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The test statistic depends on the signifcance test, and is simply a quantity calculated from the sample data that is used to decide whether or not the null hypothesis should be rejected</a:t>
            </a:r>
          </a:p>
          <a:p>
            <a:pPr marL="171450" indent="-171450">
              <a:buFontTx/>
              <a:buChar char="-"/>
            </a:pPr>
            <a:endParaRPr lang="en-US"/>
          </a:p>
          <a:p>
            <a:pPr marL="171450" indent="-171450">
              <a:buFontTx/>
              <a:buChar char="-"/>
            </a:pPr>
            <a:r>
              <a:rPr lang="en-US"/>
              <a:t>Small P-values suggest that the null hypothesis may be false.</a:t>
            </a:r>
          </a:p>
          <a:p>
            <a:pPr marL="171450" indent="-171450">
              <a:buFontTx/>
              <a:buChar char="-"/>
            </a:pPr>
            <a:r>
              <a:rPr lang="en-US"/>
              <a:t>Values for </a:t>
            </a:r>
            <a:r>
              <a:rPr lang="en-US" i="1"/>
              <a:t>α </a:t>
            </a:r>
            <a:r>
              <a:rPr lang="en-US"/>
              <a:t>are small, typically 0.05 and 0.1, to reduce the chance of a Type I error 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5B167-48C6-4C3C-992D-60283DD2DA0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4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developed a new sponsored-search advertising algorithm</a:t>
            </a:r>
          </a:p>
          <a:p>
            <a:pPr lvl="1"/>
            <a:r>
              <a:rPr lang="en-US"/>
              <a:t>deploy the new ranking algorithm and observe the amount of revenue generated using the new algorithm versus some baseline algorithm → using live traffic and real users.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5B167-48C6-4C3C-992D-60283DD2DA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82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D991-6473-2E4C-9156-6F320CDD7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1EB10-DCF0-EA49-8205-3EAD3EAC0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7284-E73A-E24A-947C-93DD2D33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241E3-D212-BB4B-95AE-66A59DB1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F746-EBFF-704B-8D3A-2493E461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8016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9F35-424F-F843-B7F4-33087900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112F-4E30-D54F-A201-A67887412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BC737-4748-0841-BA71-8C3A0C965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9E8CB-5463-7E40-B1E7-19C89E65F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6E329-07E4-3447-98F7-4BE421EA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775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42AD3-1478-8042-B275-D83AD76925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298E5-A394-464C-BB1D-801E9AC0C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DADDD-034C-134E-B556-C60AB405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567BC-F2D5-1242-8DE2-C1AA06F2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5F5A1-49AF-0B45-B093-239A3739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41554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E0F-3E42-0F4A-9C5F-F99538A0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88E-8B78-774E-BC87-153A3B57E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D792D-C879-A740-BA8E-60BD0110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41628-7821-5149-B629-5B2B21F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A791-1EB5-744A-BF42-7391746A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7379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DF8F-A30B-C04D-8548-DC0B5EDA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9C27B-39C5-EB4F-AA65-B24A7C4EB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2281-76F7-C441-9FF6-E5612835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052AD-7C1B-9044-B7A1-11938ED6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DD988-856D-1D49-85A7-89623DE3F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36080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4BE00-8E3B-2C41-AF98-B95AF652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B22FE-E12B-C048-997B-E957097BF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9A794-CE21-BB40-B78A-5B47610C8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0CA65-09FC-1147-8E9C-5420DDB1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F1C759-0990-F745-803F-FC5020A5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872DC-DF54-EA44-A212-ED4A7ACF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32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D412-B364-854E-A90C-AF31FE98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7A56A-7EF7-2347-9928-F471D2DB8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472823-DD35-DB4B-A07C-99EAE0772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FFA26-6C88-0546-A9CB-226095F643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7141-7CB9-7445-969E-AF9294898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4DBF6-E634-8344-916E-3EE873B55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461B1C-CBAE-CD4F-A336-AEBCF964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2A2542-F613-774F-B1F5-B5EF66F07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3132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A1E4-5504-6E4D-A507-73E6FA2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1BAE0-22FD-A54B-A0F8-727083E6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8E9B4-A518-104E-B5DA-79C180FF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46CAD-4545-A447-B805-D42A5AF0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341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C86F5-376F-7244-B023-DCB5D012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EDC9B1-20DD-964C-8A63-78DE50880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FC64-7FF3-C54B-AB4D-BAA223E6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160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C57F-801B-A847-BF10-698E3322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8D417-1009-B841-BD62-36E6353F3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3C1B-3F32-4640-9287-CAB8052AD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13F87-EC6D-AF43-83A9-2287794A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72B4-7290-454C-AAEC-6E3A9C8C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4636-1774-B744-A97B-BE80AD96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39632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03C9-67C2-8E4B-BC45-16E6DB1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731608-74A3-624E-856E-52824E10A7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CE72D-5283-CA44-87A1-A5171755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DACFA0-434A-F043-8236-C2EC82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D5B08-1C1B-1546-B05C-C4157E7C9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9201B-E41F-1D4D-BD53-178D3C42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3925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4D8A0B-D780-E443-8944-500093B7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1B6DD-6E0B-364A-AF4F-FE31C0E30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2EE1-E80E-AB4C-A385-DF7A26849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4EADF-A7B2-014B-B525-77CA0446795D}" type="datetimeFigureOut">
              <a:rPr lang="en-VN" smtClean="0"/>
              <a:t>08/30/2023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40988-8033-ED48-B333-96C8FC5637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963D-F7D9-764A-B5D7-59B735161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0BF58-377D-294C-94E9-1796C39CACB8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8015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7E86-17AF-C844-A7E4-195315097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9</a:t>
            </a:r>
            <a:br>
              <a:rPr lang="en-US"/>
            </a:br>
            <a:r>
              <a:rPr lang="en-US"/>
              <a:t>Evaluating Search Engines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73FE8-C94E-9245-AEE6-7D3786EBDE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SEG301m</a:t>
            </a:r>
            <a:endParaRPr lang="en-VN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A24A9F-3689-7372-8C0F-6BACF5BFE6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32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669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Recall and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Sets of documents defned by a simple search with binary relevance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61" y="2247734"/>
            <a:ext cx="2048161" cy="1181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728" y="4466606"/>
            <a:ext cx="3772426" cy="1086002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442EF1E5-DCA8-82EC-2CC1-6F1ECA5402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7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6669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Recall and Precision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proportion of non-relevant documents that are retrieved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i="1" dirty="0"/>
              <a:t>F measure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839" y="2396778"/>
            <a:ext cx="2476846" cy="914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083" y="3891027"/>
            <a:ext cx="3496163" cy="9240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4B9F6-CFB9-0193-AE87-76AC34DADF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143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5461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Averaging and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Mean average precision</a:t>
            </a:r>
            <a:r>
              <a:rPr lang="en-US" dirty="0"/>
              <a:t>  (MAP)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n </a:t>
            </a:r>
            <a:r>
              <a:rPr lang="en-US" dirty="0"/>
              <a:t>is the number of queries, and </a:t>
            </a:r>
            <a:r>
              <a:rPr lang="en-US" i="1" dirty="0" err="1"/>
              <a:t>APi</a:t>
            </a:r>
            <a:r>
              <a:rPr lang="en-US" i="1" dirty="0"/>
              <a:t> </a:t>
            </a:r>
            <a:r>
              <a:rPr lang="en-US" dirty="0"/>
              <a:t>is the average precision for query </a:t>
            </a:r>
            <a:r>
              <a:rPr lang="en-US" i="1" dirty="0" err="1"/>
              <a:t>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734" y="2233143"/>
            <a:ext cx="3448531" cy="876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482A87-3C8B-DE62-34B1-786CDC8A8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19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44253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Averaging and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Precision values at standard recall levels calculated using interpolation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Average recall-precision graph </a:t>
            </a:r>
          </a:p>
          <a:p>
            <a:pPr marL="0" indent="0">
              <a:buNone/>
            </a:pPr>
            <a:r>
              <a:rPr lang="en-US" dirty="0"/>
              <a:t>using standard recall levels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70" y="2296082"/>
            <a:ext cx="6712131" cy="14510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01" y="2848481"/>
            <a:ext cx="4143090" cy="386562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1EA92FC-0AB3-C557-6FAE-79DA018515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697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047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Focusing on the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Navigational </a:t>
            </a:r>
            <a:r>
              <a:rPr lang="en-US" dirty="0"/>
              <a:t>search  and </a:t>
            </a:r>
            <a:r>
              <a:rPr lang="en-US" i="1" dirty="0"/>
              <a:t>navigational </a:t>
            </a:r>
            <a:r>
              <a:rPr lang="en-US" dirty="0"/>
              <a:t>search have single relevant document → recall is not an appropriate measure →  an effectiveness measure more suitable</a:t>
            </a:r>
          </a:p>
          <a:p>
            <a:r>
              <a:rPr lang="en-US" dirty="0"/>
              <a:t>Measure with this property: </a:t>
            </a:r>
            <a:r>
              <a:rPr lang="en-US" i="1" dirty="0"/>
              <a:t>precision at rank p</a:t>
            </a:r>
            <a:r>
              <a:rPr lang="en-US" dirty="0"/>
              <a:t>, where </a:t>
            </a:r>
            <a:r>
              <a:rPr lang="en-US" i="1" dirty="0"/>
              <a:t>p </a:t>
            </a:r>
            <a:r>
              <a:rPr lang="en-US" dirty="0"/>
              <a:t>in this case will typically be 10</a:t>
            </a:r>
          </a:p>
          <a:p>
            <a:r>
              <a:rPr lang="en-US" dirty="0"/>
              <a:t>Many measures proposed:</a:t>
            </a:r>
          </a:p>
          <a:p>
            <a:pPr lvl="1"/>
            <a:r>
              <a:rPr lang="en-US" i="1" dirty="0"/>
              <a:t>Reciprocal rank</a:t>
            </a:r>
            <a:r>
              <a:rPr lang="en-US" dirty="0"/>
              <a:t> </a:t>
            </a:r>
          </a:p>
          <a:p>
            <a:pPr lvl="1"/>
            <a:r>
              <a:rPr lang="en-US" i="1" dirty="0"/>
              <a:t>Discounted cumulative gain(DCG)</a:t>
            </a:r>
          </a:p>
          <a:p>
            <a:pPr marL="457200" lvl="1" indent="0">
              <a:buNone/>
            </a:pPr>
            <a:r>
              <a:rPr lang="en-US" dirty="0"/>
              <a:t>where </a:t>
            </a:r>
            <a:r>
              <a:rPr lang="en-US" i="1" dirty="0" err="1"/>
              <a:t>reli</a:t>
            </a:r>
            <a:r>
              <a:rPr lang="en-US" i="1" dirty="0"/>
              <a:t> </a:t>
            </a:r>
            <a:r>
              <a:rPr lang="en-US" dirty="0"/>
              <a:t>is the graded relevance level of the document retrieved at rank </a:t>
            </a:r>
            <a:r>
              <a:rPr lang="en-US" i="1" dirty="0" err="1"/>
              <a:t>i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791" y="5730539"/>
            <a:ext cx="3362794" cy="924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772" y="5740065"/>
            <a:ext cx="4058216" cy="914528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146CBE-DF81-6614-05AA-D59E13602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435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840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Focusing on the Top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Normalized discounted cumulative gain (NDCG)</a:t>
            </a:r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where IDCG is the ideal DCG value for that query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883" y="2314516"/>
            <a:ext cx="2562583" cy="828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1CDFD3-6FE5-92AA-B21F-852A187C4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823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3047"/>
            <a:ext cx="10515600" cy="1325563"/>
          </a:xfrm>
        </p:spPr>
        <p:txBody>
          <a:bodyPr/>
          <a:lstStyle/>
          <a:p>
            <a:r>
              <a:rPr lang="en-US"/>
              <a:t>9.4 Effectiveness metrices:</a:t>
            </a:r>
            <a:br>
              <a:rPr lang="en-US"/>
            </a:br>
            <a:r>
              <a:rPr lang="en-US"/>
              <a:t>Using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rankings described using preferences can be compared using</a:t>
            </a:r>
            <a:br>
              <a:rPr lang="en-US" dirty="0"/>
            </a:br>
            <a:r>
              <a:rPr lang="en-US" dirty="0"/>
              <a:t>the </a:t>
            </a:r>
            <a:r>
              <a:rPr lang="en-US" i="1" dirty="0"/>
              <a:t>Kendall tau coefficient </a:t>
            </a:r>
            <a:r>
              <a:rPr lang="en-US" dirty="0"/>
              <a:t>(</a:t>
            </a:r>
            <a:r>
              <a:rPr lang="en-US" i="1" dirty="0" err="1"/>
              <a:t>τ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 </a:t>
            </a:r>
            <a:r>
              <a:rPr lang="en-US" dirty="0"/>
              <a:t>is the number of preferences that agree and </a:t>
            </a:r>
            <a:r>
              <a:rPr lang="en-US" i="1" dirty="0"/>
              <a:t>Q </a:t>
            </a:r>
            <a:r>
              <a:rPr lang="en-US" dirty="0"/>
              <a:t>is the number that disagree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872" y="2802062"/>
            <a:ext cx="1571844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2449A5-E3E8-5E1C-3BE3-6662E7FCA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9051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23386"/>
            <a:ext cx="10515600" cy="1325563"/>
          </a:xfrm>
        </p:spPr>
        <p:txBody>
          <a:bodyPr/>
          <a:lstStyle/>
          <a:p>
            <a:r>
              <a:rPr lang="en-US"/>
              <a:t>9.5 Efficiency metrics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1414895"/>
            <a:ext cx="8573696" cy="51727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DA4094-5604-7CD0-66EE-460C68DF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16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32"/>
            <a:ext cx="10515600" cy="1325563"/>
          </a:xfrm>
        </p:spPr>
        <p:txBody>
          <a:bodyPr/>
          <a:lstStyle/>
          <a:p>
            <a:r>
              <a:rPr lang="en-US"/>
              <a:t>9.6 Training, testing and statistics:</a:t>
            </a:r>
            <a:br>
              <a:rPr lang="en-US"/>
            </a:br>
            <a:r>
              <a:rPr lang="en-US"/>
              <a:t>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</a:t>
            </a:r>
            <a:r>
              <a:rPr lang="en-US" dirty="0" err="1"/>
              <a:t>signifcance</a:t>
            </a:r>
            <a:r>
              <a:rPr lang="en-US" dirty="0"/>
              <a:t> test is based on a </a:t>
            </a:r>
            <a:r>
              <a:rPr lang="en-US" i="1" dirty="0"/>
              <a:t>null hypothesis</a:t>
            </a:r>
            <a:endParaRPr lang="en-US" dirty="0"/>
          </a:p>
          <a:p>
            <a:r>
              <a:rPr lang="en-US" dirty="0"/>
              <a:t>The null hypothesis is that there is no difference in effectiveness between the two retrieval algorithms</a:t>
            </a:r>
          </a:p>
          <a:p>
            <a:r>
              <a:rPr lang="en-US" dirty="0"/>
              <a:t>The </a:t>
            </a:r>
            <a:r>
              <a:rPr lang="en-US" i="1" dirty="0"/>
              <a:t>alternative hypothesis </a:t>
            </a:r>
            <a:r>
              <a:rPr lang="en-US" dirty="0"/>
              <a:t>is that there is a difference</a:t>
            </a:r>
          </a:p>
          <a:p>
            <a:r>
              <a:rPr lang="en-US" dirty="0"/>
              <a:t>Given two retrieval algorithms </a:t>
            </a:r>
            <a:r>
              <a:rPr lang="en-US" i="1" dirty="0"/>
              <a:t>A </a:t>
            </a:r>
            <a:r>
              <a:rPr lang="en-US" dirty="0"/>
              <a:t>and </a:t>
            </a:r>
            <a:r>
              <a:rPr lang="en-US" i="1" dirty="0"/>
              <a:t>B</a:t>
            </a:r>
            <a:r>
              <a:rPr lang="en-US" dirty="0"/>
              <a:t>, where </a:t>
            </a:r>
            <a:r>
              <a:rPr lang="en-US" i="1" dirty="0"/>
              <a:t>A </a:t>
            </a:r>
            <a:r>
              <a:rPr lang="en-US" dirty="0"/>
              <a:t>is a </a:t>
            </a:r>
            <a:r>
              <a:rPr lang="en-US" i="1" dirty="0"/>
              <a:t>baseline a</a:t>
            </a:r>
            <a:r>
              <a:rPr lang="en-US" dirty="0"/>
              <a:t>lgorithm and </a:t>
            </a:r>
            <a:r>
              <a:rPr lang="en-US" i="1" dirty="0"/>
              <a:t>B </a:t>
            </a:r>
            <a:r>
              <a:rPr lang="en-US" dirty="0"/>
              <a:t>is a new algorithm, we are usually trying to show that the effectiveness of </a:t>
            </a:r>
            <a:r>
              <a:rPr lang="en-US" i="1" dirty="0"/>
              <a:t>B </a:t>
            </a:r>
            <a:r>
              <a:rPr lang="en-US" dirty="0"/>
              <a:t>is better than </a:t>
            </a:r>
            <a:r>
              <a:rPr lang="en-US" i="1" dirty="0"/>
              <a:t>A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BD071C3-1C4A-D73D-F901-DF49D9E99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7873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840"/>
            <a:ext cx="10515600" cy="1325563"/>
          </a:xfrm>
        </p:spPr>
        <p:txBody>
          <a:bodyPr/>
          <a:lstStyle/>
          <a:p>
            <a:r>
              <a:rPr lang="en-US"/>
              <a:t>9.6 Training, testing and statistics:</a:t>
            </a:r>
            <a:br>
              <a:rPr lang="en-US"/>
            </a:br>
            <a:r>
              <a:rPr lang="en-US"/>
              <a:t>Significance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procedure for comparing two retrieval algorithms</a:t>
            </a:r>
          </a:p>
          <a:p>
            <a:pPr marL="457200" lvl="1" indent="0">
              <a:buNone/>
            </a:pPr>
            <a:r>
              <a:rPr lang="en-US"/>
              <a:t>1. Compute the effectiveness measure for every query for both rankings.</a:t>
            </a:r>
          </a:p>
          <a:p>
            <a:pPr marL="457200" lvl="1" indent="0">
              <a:buNone/>
            </a:pPr>
            <a:r>
              <a:rPr lang="en-US"/>
              <a:t>2. Compute a </a:t>
            </a:r>
            <a:r>
              <a:rPr lang="en-US" i="1"/>
              <a:t>test statistic </a:t>
            </a:r>
            <a:r>
              <a:rPr lang="en-US"/>
              <a:t>based on a comparison of the effectiveness measures for each query.</a:t>
            </a:r>
          </a:p>
          <a:p>
            <a:pPr marL="457200" lvl="1" indent="0">
              <a:buNone/>
            </a:pPr>
            <a:r>
              <a:rPr lang="en-US"/>
              <a:t>3. The test statistic is used to compute a </a:t>
            </a:r>
            <a:r>
              <a:rPr lang="en-US" i="1"/>
              <a:t>P-value</a:t>
            </a:r>
            <a:r>
              <a:rPr lang="en-US"/>
              <a:t>, which is the probability that a</a:t>
            </a:r>
            <a:br>
              <a:rPr lang="en-US"/>
            </a:br>
            <a:r>
              <a:rPr lang="en-US"/>
              <a:t>test statistic value at least that extreme could be observed if the null hypothesis</a:t>
            </a:r>
            <a:br>
              <a:rPr lang="en-US"/>
            </a:br>
            <a:r>
              <a:rPr lang="en-US"/>
              <a:t>were true. </a:t>
            </a:r>
          </a:p>
          <a:p>
            <a:pPr marL="457200" lvl="1" indent="0">
              <a:buNone/>
            </a:pPr>
            <a:r>
              <a:rPr lang="en-US"/>
              <a:t>4. The null hypothesis(no difference) isrejected in favor ofthe alternate hypothesis (i.e., </a:t>
            </a:r>
            <a:r>
              <a:rPr lang="en-US" i="1"/>
              <a:t>B </a:t>
            </a:r>
            <a:r>
              <a:rPr lang="en-US"/>
              <a:t>is more effective than </a:t>
            </a:r>
            <a:r>
              <a:rPr lang="en-US" i="1"/>
              <a:t>A</a:t>
            </a:r>
            <a:r>
              <a:rPr lang="en-US"/>
              <a:t>) if the P-value is</a:t>
            </a:r>
            <a:r>
              <a:rPr lang="en-US" i="1"/>
              <a:t>≤ α</a:t>
            </a:r>
            <a:r>
              <a:rPr lang="en-US"/>
              <a:t>, the </a:t>
            </a:r>
            <a:r>
              <a:rPr lang="en-US" i="1"/>
              <a:t>signifcance level</a:t>
            </a:r>
            <a:r>
              <a:rPr lang="en-US"/>
              <a:t>.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53B5288-0C8A-E756-C3E0-DB83C5E9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716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Objectives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to evaluate search engines?</a:t>
            </a:r>
          </a:p>
          <a:p>
            <a:r>
              <a:rPr lang="en-US" smtClean="0"/>
              <a:t>What are metrices used for evaluation?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995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1840"/>
            <a:ext cx="10515600" cy="1325563"/>
          </a:xfrm>
        </p:spPr>
        <p:txBody>
          <a:bodyPr/>
          <a:lstStyle/>
          <a:p>
            <a:r>
              <a:rPr lang="en-US"/>
              <a:t>9.6 Training, testing and statistics:</a:t>
            </a:r>
            <a:br>
              <a:rPr lang="en-US"/>
            </a:br>
            <a:r>
              <a:rPr lang="en-US"/>
              <a:t>Setting Parameter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Nearly every ranking algorithm has parameters that can be tuned to improve the effectiveness of the results. </a:t>
            </a:r>
          </a:p>
          <a:p>
            <a:r>
              <a:rPr lang="en-US"/>
              <a:t>The appropriate method of setting parameters for both maximizing effectiveness and making fair comparisons of algorithms is to use a </a:t>
            </a:r>
            <a:r>
              <a:rPr lang="en-US" i="1"/>
              <a:t>training set </a:t>
            </a:r>
            <a:r>
              <a:rPr lang="en-US"/>
              <a:t>and a </a:t>
            </a:r>
            <a:r>
              <a:rPr lang="en-US" i="1"/>
              <a:t>test set </a:t>
            </a:r>
            <a:r>
              <a:rPr lang="en-US"/>
              <a:t>of data </a:t>
            </a:r>
            <a:br>
              <a:rPr lang="en-US"/>
            </a:b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99F2C75-A2E3-4A8D-F192-98DD34739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2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0631"/>
            <a:ext cx="10515600" cy="1325563"/>
          </a:xfrm>
        </p:spPr>
        <p:txBody>
          <a:bodyPr/>
          <a:lstStyle/>
          <a:p>
            <a:r>
              <a:rPr lang="en-US"/>
              <a:t>9.6 Training, testing and statistics:</a:t>
            </a:r>
            <a:br>
              <a:rPr lang="en-US"/>
            </a:br>
            <a:r>
              <a:rPr lang="en-US"/>
              <a:t>Online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real search engines, it may be possible to test (or even train) using live traffic. → </a:t>
            </a:r>
            <a:r>
              <a:rPr lang="en-US" i="1" dirty="0"/>
              <a:t>online testing</a:t>
            </a:r>
            <a:r>
              <a:rPr lang="en-US" dirty="0"/>
              <a:t> 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Allows real users to interact with the system </a:t>
            </a:r>
          </a:p>
          <a:p>
            <a:pPr lvl="1"/>
            <a:r>
              <a:rPr lang="en-US" dirty="0"/>
              <a:t>Less biased since the evaluation is being done over a real sample of users and traffic</a:t>
            </a:r>
          </a:p>
          <a:p>
            <a:r>
              <a:rPr lang="en-US" dirty="0"/>
              <a:t>Drawbacks:</a:t>
            </a:r>
          </a:p>
          <a:p>
            <a:pPr lvl="1"/>
            <a:r>
              <a:rPr lang="en-US" dirty="0"/>
              <a:t>The data collected is typically very noisy</a:t>
            </a:r>
          </a:p>
          <a:p>
            <a:pPr lvl="1"/>
            <a:r>
              <a:rPr lang="en-US"/>
              <a:t>Requires </a:t>
            </a:r>
            <a:r>
              <a:rPr lang="en-US" dirty="0"/>
              <a:t>live traffic to be altered in potentially harmful ways</a:t>
            </a:r>
          </a:p>
          <a:p>
            <a:r>
              <a:rPr lang="en-US" dirty="0"/>
              <a:t>Useful, inexpensive way of training or testing new algorithms, especially those that can be evaluated using click data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5264817-44E4-3234-BBD9-0CF5F68158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4894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Run the following ambiguous and under-specified queries on a </a:t>
            </a:r>
            <a:r>
              <a:rPr lang="en-US"/>
              <a:t>commercial </a:t>
            </a:r>
            <a:r>
              <a:rPr lang="en-US" smtClean="0"/>
              <a:t>Web search </a:t>
            </a:r>
            <a:r>
              <a:rPr lang="en-US"/>
              <a:t>engine: (a) “jaguar”, (b) “windows”, (</a:t>
            </a:r>
            <a:r>
              <a:rPr lang="en-US"/>
              <a:t>c</a:t>
            </a:r>
            <a:r>
              <a:rPr lang="en-US" smtClean="0"/>
              <a:t>) “</a:t>
            </a:r>
            <a:r>
              <a:rPr lang="en-US"/>
              <a:t>hello”, and (d) “charles clarke”. </a:t>
            </a:r>
            <a:r>
              <a:rPr lang="en-US"/>
              <a:t>How </a:t>
            </a:r>
            <a:r>
              <a:rPr lang="en-US" smtClean="0"/>
              <a:t>many different </a:t>
            </a:r>
            <a:r>
              <a:rPr lang="en-US"/>
              <a:t>interpretations appear in the top ten results</a:t>
            </a:r>
            <a:r>
              <a:rPr lang="en-US"/>
              <a:t>?</a:t>
            </a:r>
            <a:r>
              <a:rPr lang="en-US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0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Evaluation </a:t>
            </a:r>
            <a:r>
              <a:rPr lang="en-US"/>
              <a:t>corpus</a:t>
            </a:r>
          </a:p>
          <a:p>
            <a:r>
              <a:rPr lang="en-US" smtClean="0"/>
              <a:t>Logging</a:t>
            </a:r>
            <a:endParaRPr lang="en-US"/>
          </a:p>
          <a:p>
            <a:r>
              <a:rPr lang="en-US" smtClean="0"/>
              <a:t>Effectiveness </a:t>
            </a:r>
            <a:r>
              <a:rPr lang="en-US"/>
              <a:t>metrices: recall and precision, average and terpolation, focusing on the top documents, using </a:t>
            </a:r>
            <a:r>
              <a:rPr lang="en-US" smtClean="0"/>
              <a:t>preferences</a:t>
            </a:r>
          </a:p>
          <a:p>
            <a:r>
              <a:rPr lang="en-US" smtClean="0"/>
              <a:t>Efficiency </a:t>
            </a:r>
            <a:r>
              <a:rPr lang="en-US"/>
              <a:t>metrics</a:t>
            </a:r>
          </a:p>
          <a:p>
            <a:r>
              <a:rPr lang="en-US" smtClean="0"/>
              <a:t>Training</a:t>
            </a:r>
            <a:r>
              <a:rPr lang="en-US"/>
              <a:t>, testing and statistics: significance tests, setting parameter values, Online testing</a:t>
            </a:r>
          </a:p>
        </p:txBody>
      </p:sp>
    </p:spTree>
    <p:extLst>
      <p:ext uri="{BB962C8B-B14F-4D97-AF65-F5344CB8AC3E}">
        <p14:creationId xmlns:p14="http://schemas.microsoft.com/office/powerpoint/2010/main" val="2616030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9.1 Why "Evaluate"? </a:t>
            </a:r>
          </a:p>
          <a:p>
            <a:pPr marL="0" indent="0">
              <a:buNone/>
            </a:pPr>
            <a:r>
              <a:rPr lang="en-US"/>
              <a:t>9.2 Evaluation corpus</a:t>
            </a:r>
          </a:p>
          <a:p>
            <a:pPr marL="0" indent="0">
              <a:buNone/>
            </a:pPr>
            <a:r>
              <a:rPr lang="en-US"/>
              <a:t>9.3 Logging</a:t>
            </a:r>
          </a:p>
          <a:p>
            <a:pPr marL="0" indent="0">
              <a:buNone/>
            </a:pPr>
            <a:r>
              <a:rPr lang="en-US"/>
              <a:t>9.4 Effectiveness metrices</a:t>
            </a:r>
          </a:p>
          <a:p>
            <a:pPr marL="0" indent="0">
              <a:buNone/>
            </a:pPr>
            <a:r>
              <a:rPr lang="en-US"/>
              <a:t>9.5 Efficiency metrics</a:t>
            </a:r>
          </a:p>
          <a:p>
            <a:pPr marL="0" indent="0">
              <a:buNone/>
            </a:pPr>
            <a:r>
              <a:rPr lang="en-US"/>
              <a:t>9.6 Training, testing and statistics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2BC20CF-31DE-13ED-4F6A-B667C73D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92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9.1 Why "Evaluate"?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is the key to making progress in building better search engines</a:t>
            </a:r>
          </a:p>
          <a:p>
            <a:r>
              <a:rPr lang="en-US" dirty="0"/>
              <a:t>There are two key points to evaluate a search engine</a:t>
            </a:r>
          </a:p>
          <a:p>
            <a:pPr lvl="1"/>
            <a:r>
              <a:rPr lang="en-US" i="1" dirty="0"/>
              <a:t>Effectiveness</a:t>
            </a:r>
            <a:r>
              <a:rPr lang="en-US" dirty="0"/>
              <a:t> : measures the ability of the search engine to find the right information </a:t>
            </a:r>
          </a:p>
          <a:p>
            <a:pPr lvl="1"/>
            <a:r>
              <a:rPr lang="en-US" i="1" dirty="0"/>
              <a:t>Efficiency</a:t>
            </a:r>
            <a:r>
              <a:rPr lang="en-US" dirty="0"/>
              <a:t> : measures how quickly this is done </a:t>
            </a:r>
          </a:p>
          <a:p>
            <a:r>
              <a:rPr lang="en-US" dirty="0"/>
              <a:t>Information retrieval research focuses on improving the effectiveness of search → established as being potentially useful : </a:t>
            </a:r>
            <a:r>
              <a:rPr lang="en-US" dirty="0" err="1"/>
              <a:t>shifs</a:t>
            </a:r>
            <a:r>
              <a:rPr lang="en-US" dirty="0"/>
              <a:t> to finding efficient implementations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0C59694-7C24-DCDF-9F55-F05FED44B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757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9.1 Why "Evaluate"?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trade-off between efficiency and effectiveness? </a:t>
            </a:r>
          </a:p>
          <a:p>
            <a:r>
              <a:rPr lang="en-US" dirty="0"/>
              <a:t>In addition to efficiency and effectiveness, the other </a:t>
            </a:r>
            <a:r>
              <a:rPr lang="en-US" dirty="0" err="1"/>
              <a:t>signifcant</a:t>
            </a:r>
            <a:r>
              <a:rPr lang="en-US" dirty="0"/>
              <a:t> consideration in search engine design is cost:</a:t>
            </a:r>
          </a:p>
          <a:p>
            <a:pPr lvl="1"/>
            <a:r>
              <a:rPr lang="en-US" dirty="0"/>
              <a:t>Processors, memory, disk space, and networking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108E5CE-6755-01B4-C0A1-BD2B621B7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231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9.2 Evaluation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i="1" dirty="0"/>
              <a:t>text corpus </a:t>
            </a:r>
            <a:r>
              <a:rPr lang="en-US" dirty="0"/>
              <a:t>is a large amount of text, usually in the form of many documents, that is used for statistical analysis of various kinds</a:t>
            </a:r>
          </a:p>
          <a:p>
            <a:r>
              <a:rPr lang="en-US" i="1" dirty="0"/>
              <a:t>Evaluation corpus</a:t>
            </a:r>
            <a:r>
              <a:rPr lang="en-US" dirty="0"/>
              <a:t>, in information retrieval is unique in that the queries and relevance judgments for a particular search task are gathered in addition to the documents</a:t>
            </a:r>
          </a:p>
          <a:p>
            <a:pPr lvl="1"/>
            <a:r>
              <a:rPr lang="en-US" dirty="0"/>
              <a:t>CACM: Titles and abstracts from the Communications of the ACM from 1958–1979. Queries and relevance judgments generated by computer scientists. </a:t>
            </a:r>
          </a:p>
          <a:p>
            <a:pPr lvl="1"/>
            <a:r>
              <a:rPr lang="en-US" dirty="0"/>
              <a:t>AP: Associated Press newswire documents from 1988–1990 (from TREC disks 1–3). Queries are the title </a:t>
            </a:r>
            <a:r>
              <a:rPr lang="en-US" dirty="0" err="1"/>
              <a:t>felds</a:t>
            </a:r>
            <a:r>
              <a:rPr lang="en-US" dirty="0"/>
              <a:t> from TREC topics 51–150. Topics and relevance judgments generated by government information analysts.</a:t>
            </a:r>
          </a:p>
          <a:p>
            <a:pPr lvl="1"/>
            <a:r>
              <a:rPr lang="en-US" dirty="0"/>
              <a:t>GOV2: Web pages crawled from websites in the .gov domain during early 2004. Queries are the title </a:t>
            </a:r>
            <a:r>
              <a:rPr lang="en-US" dirty="0" err="1"/>
              <a:t>felds</a:t>
            </a:r>
            <a:r>
              <a:rPr lang="en-US" dirty="0"/>
              <a:t> from TREC topics 701–850. Topics and relevance judgments generated by government analysts.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5C112B0-6BD1-63E1-1D15-67D328963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85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9.2 Evaluation corpus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Statistics for three example text collections. Te average number of words per document is calculated without stemming. 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Statistics for queries from example text collections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229" y="2687011"/>
            <a:ext cx="4296375" cy="1505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229" y="4797214"/>
            <a:ext cx="5382376" cy="1514686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038A34FB-ED56-1CF0-2411-499D1B005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505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9.3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logs that capture user interactions with a search engine have become an extremely important resource for web search engine development</a:t>
            </a:r>
          </a:p>
          <a:p>
            <a:pPr lvl="1"/>
            <a:r>
              <a:rPr lang="en-US" dirty="0"/>
              <a:t>Query log data can potentially support a much more extensive and realistic</a:t>
            </a:r>
            <a:br>
              <a:rPr lang="en-US" dirty="0"/>
            </a:br>
            <a:r>
              <a:rPr lang="en-US" dirty="0"/>
              <a:t>evaluation.</a:t>
            </a:r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It is not as precise as explicit relevance judgments</a:t>
            </a:r>
          </a:p>
          <a:p>
            <a:pPr lvl="1"/>
            <a:r>
              <a:rPr lang="en-US" dirty="0"/>
              <a:t>An additional concern is maintaining the </a:t>
            </a:r>
            <a:r>
              <a:rPr lang="en-US" i="1" dirty="0"/>
              <a:t>privacy </a:t>
            </a:r>
            <a:r>
              <a:rPr lang="en-US" dirty="0"/>
              <a:t>of the users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6AEAD3E-2A63-48F3-F7B4-501B7AE3B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76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9.3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typical query log will contain</a:t>
            </a:r>
          </a:p>
          <a:p>
            <a:pPr lvl="1"/>
            <a:r>
              <a:rPr lang="en-US"/>
              <a:t>User identifer or user session identifer </a:t>
            </a:r>
          </a:p>
          <a:p>
            <a:pPr lvl="1"/>
            <a:r>
              <a:rPr lang="en-US"/>
              <a:t>Query terms </a:t>
            </a:r>
          </a:p>
          <a:p>
            <a:pPr lvl="1"/>
            <a:r>
              <a:rPr lang="en-US"/>
              <a:t>List of URLs of results </a:t>
            </a:r>
          </a:p>
          <a:p>
            <a:pPr lvl="1"/>
            <a:r>
              <a:rPr lang="en-US"/>
              <a:t>Timestamp 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2D902AD-733E-5334-28E1-D646BCBF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8" y="44450"/>
            <a:ext cx="12541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676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5BFE225-F8A3-0846-8864-7F189BDF409A}" vid="{8D0ADFA0-3357-E745-8556-5DC2BCB199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1073</Words>
  <Application>Microsoft Office PowerPoint</Application>
  <PresentationFormat>Widescreen</PresentationFormat>
  <Paragraphs>129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Times</vt:lpstr>
      <vt:lpstr>Office Theme</vt:lpstr>
      <vt:lpstr>Chapter 9 Evaluating Search Engines</vt:lpstr>
      <vt:lpstr>Objectives</vt:lpstr>
      <vt:lpstr>Contents</vt:lpstr>
      <vt:lpstr>9.1 Why "Evaluate"? </vt:lpstr>
      <vt:lpstr>9.1 Why "Evaluate"?</vt:lpstr>
      <vt:lpstr>9.2 Evaluation corpus</vt:lpstr>
      <vt:lpstr>9.2 Evaluation corpus</vt:lpstr>
      <vt:lpstr>9.3 Logging</vt:lpstr>
      <vt:lpstr>9.3 Logging</vt:lpstr>
      <vt:lpstr>9.4 Effectiveness metrices: Recall and Precision</vt:lpstr>
      <vt:lpstr>9.4 Effectiveness metrices: Recall and Precision</vt:lpstr>
      <vt:lpstr>9.4 Effectiveness metrices: Averaging and Interpolation</vt:lpstr>
      <vt:lpstr>9.4 Effectiveness metrices: Averaging and Interpolation</vt:lpstr>
      <vt:lpstr>9.4 Effectiveness metrices: Focusing on the Top Documents</vt:lpstr>
      <vt:lpstr>9.4 Effectiveness metrices: Focusing on the Top Documents</vt:lpstr>
      <vt:lpstr>9.4 Effectiveness metrices: Using Preferences</vt:lpstr>
      <vt:lpstr>9.5 Efficiency metrics </vt:lpstr>
      <vt:lpstr>9.6 Training, testing and statistics: Significance Tests</vt:lpstr>
      <vt:lpstr>9.6 Training, testing and statistics: Significance Tests</vt:lpstr>
      <vt:lpstr>9.6 Training, testing and statistics: Setting Parameter Values</vt:lpstr>
      <vt:lpstr>9.6 Training, testing and statistics: Online Testing</vt:lpstr>
      <vt:lpstr>Exercise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 Quoc Trinh (FE FPTU DN)</dc:creator>
  <cp:lastModifiedBy>Quoc Trinh Vo</cp:lastModifiedBy>
  <cp:revision>105</cp:revision>
  <dcterms:created xsi:type="dcterms:W3CDTF">2023-06-10T01:32:40Z</dcterms:created>
  <dcterms:modified xsi:type="dcterms:W3CDTF">2023-08-30T03:40:54Z</dcterms:modified>
</cp:coreProperties>
</file>