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27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8288000" cy="10287000"/>
  <p:notesSz cx="6858000" cy="9144000"/>
  <p:embeddedFontLst>
    <p:embeddedFont>
      <p:font typeface="League Spartan" charset="1" panose="00000800000000000000"/>
      <p:regular r:id="rId22"/>
    </p:embeddedFont>
    <p:embeddedFont>
      <p:font typeface="Agbalumo" charset="1" panose="00000000000000000000"/>
      <p:regular r:id="rId23"/>
    </p:embeddedFont>
    <p:embeddedFont>
      <p:font typeface="Arimo Bold" charset="1" panose="020B0704020202020204"/>
      <p:regular r:id="rId24"/>
    </p:embeddedFont>
    <p:embeddedFont>
      <p:font typeface="Arimo" charset="1" panose="020B0604020202020204"/>
      <p:regular r:id="rId25"/>
    </p:embeddedFont>
    <p:embeddedFont>
      <p:font typeface="Arial" charset="1" panose="020B0502020202020204"/>
      <p:regular r:id="rId26"/>
    </p:embeddedFont>
    <p:embeddedFont>
      <p:font typeface="Noto Sans Bold" charset="1" panose="020B0802040504020204"/>
      <p:regular r:id="rId3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notesMasters/notesMaster1.xml" Type="http://schemas.openxmlformats.org/officeDocument/2006/relationships/notesMaster"/><Relationship Id="rId28" Target="theme/theme2.xml" Type="http://schemas.openxmlformats.org/officeDocument/2006/relationships/theme"/><Relationship Id="rId29" Target="notesSlides/notesSlide1.xml" Type="http://schemas.openxmlformats.org/officeDocument/2006/relationships/notesSlide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5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Index merging is a reasonable update strategy when index updates come in</a:t>
            </a:r>
          </a:p>
          <a:p>
            <a:r>
              <a:rPr lang="en-US"/>
              <a:t>large batches, perhaps many thousands of documents at a time. </a:t>
            </a:r>
          </a:p>
          <a:p>
            <a:r>
              <a:rPr lang="en-US"/>
              <a:t/>
            </a:r>
          </a:p>
          <a:p>
            <a:r>
              <a:rPr lang="en-US"/>
              <a:t>Result merging solves the problem of how to handle new documents: just put</a:t>
            </a:r>
          </a:p>
          <a:p>
            <a:r>
              <a:rPr lang="en-US"/>
              <a:t>them in a new index. </a:t>
            </a:r>
          </a:p>
          <a:p>
            <a:r>
              <a:rPr lang="en-US"/>
              <a:t/>
            </a:r>
          </a:p>
          <a:p>
            <a:r>
              <a:rPr lang="en-US"/>
              <a:t>35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5.png" Type="http://schemas.openxmlformats.org/officeDocument/2006/relationships/image"/><Relationship Id="rId4" Target="../media/image6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1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CDFFD8">
                <a:alpha val="100000"/>
              </a:srgbClr>
            </a:gs>
            <a:gs pos="100000">
              <a:srgbClr val="94B9F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7632" y="66675"/>
            <a:ext cx="1881188" cy="733425"/>
          </a:xfrm>
          <a:custGeom>
            <a:avLst/>
            <a:gdLst/>
            <a:ahLst/>
            <a:cxnLst/>
            <a:rect r="r" b="b" t="t" l="l"/>
            <a:pathLst>
              <a:path h="733425" w="1881188">
                <a:moveTo>
                  <a:pt x="0" y="0"/>
                </a:moveTo>
                <a:lnTo>
                  <a:pt x="1881187" y="0"/>
                </a:lnTo>
                <a:lnTo>
                  <a:pt x="1881187" y="733425"/>
                </a:lnTo>
                <a:lnTo>
                  <a:pt x="0" y="7334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32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721012" y="1839993"/>
            <a:ext cx="16845976" cy="3581400"/>
            <a:chOff x="0" y="0"/>
            <a:chExt cx="22461301" cy="47752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2461300" cy="4775200"/>
            </a:xfrm>
            <a:custGeom>
              <a:avLst/>
              <a:gdLst/>
              <a:ahLst/>
              <a:cxnLst/>
              <a:rect r="r" b="b" t="t" l="l"/>
              <a:pathLst>
                <a:path h="4775200" w="22461300">
                  <a:moveTo>
                    <a:pt x="0" y="0"/>
                  </a:moveTo>
                  <a:lnTo>
                    <a:pt x="22461300" y="0"/>
                  </a:lnTo>
                  <a:lnTo>
                    <a:pt x="22461300" y="4775200"/>
                  </a:lnTo>
                  <a:lnTo>
                    <a:pt x="0" y="47752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114300"/>
              <a:ext cx="22461301" cy="4660900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ctr">
                <a:lnSpc>
                  <a:spcPts val="10799"/>
                </a:lnSpc>
              </a:pPr>
              <a:r>
                <a:rPr lang="en-US" sz="9999">
                  <a:solidFill>
                    <a:srgbClr val="000000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Chapter 5</a:t>
              </a:r>
            </a:p>
            <a:p>
              <a:pPr algn="ctr">
                <a:lnSpc>
                  <a:spcPts val="10799"/>
                </a:lnSpc>
              </a:pPr>
              <a:r>
                <a:rPr lang="en-US" sz="9999">
                  <a:solidFill>
                    <a:srgbClr val="000000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Ranking with Indexes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2286000" y="6461287"/>
            <a:ext cx="13716000" cy="2483643"/>
            <a:chOff x="0" y="0"/>
            <a:chExt cx="18288000" cy="331152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8288000" cy="3311524"/>
            </a:xfrm>
            <a:custGeom>
              <a:avLst/>
              <a:gdLst/>
              <a:ahLst/>
              <a:cxnLst/>
              <a:rect r="r" b="b" t="t" l="l"/>
              <a:pathLst>
                <a:path h="3311524" w="18288000">
                  <a:moveTo>
                    <a:pt x="0" y="0"/>
                  </a:moveTo>
                  <a:lnTo>
                    <a:pt x="18288000" y="0"/>
                  </a:lnTo>
                  <a:lnTo>
                    <a:pt x="18288000" y="3311524"/>
                  </a:lnTo>
                  <a:lnTo>
                    <a:pt x="0" y="331152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57150"/>
              <a:ext cx="18288000" cy="3254374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5399"/>
                </a:lnSpc>
              </a:pPr>
              <a:r>
                <a:rPr lang="en-US" sz="4999">
                  <a:solidFill>
                    <a:srgbClr val="000000"/>
                  </a:solidFill>
                  <a:latin typeface="Agbalumo"/>
                  <a:ea typeface="Agbalumo"/>
                  <a:cs typeface="Agbalumo"/>
                  <a:sym typeface="Agbalumo"/>
                </a:rPr>
                <a:t>SEG301m - Group 4 - AI1801</a:t>
              </a:r>
            </a:p>
            <a:p>
              <a:pPr algn="ctr">
                <a:lnSpc>
                  <a:spcPts val="5399"/>
                </a:lnSpc>
              </a:pPr>
              <a:r>
                <a:rPr lang="en-US" sz="4999">
                  <a:solidFill>
                    <a:srgbClr val="000000"/>
                  </a:solidFill>
                  <a:latin typeface="Agbalumo"/>
                  <a:ea typeface="Agbalumo"/>
                  <a:cs typeface="Agbalumo"/>
                  <a:sym typeface="Agbalumo"/>
                </a:rPr>
                <a:t>Mentor: Nguyễn Thị Hồng Nhung</a:t>
              </a:r>
            </a:p>
            <a:p>
              <a:pPr algn="ctr">
                <a:lnSpc>
                  <a:spcPts val="3888"/>
                </a:lnSpc>
              </a:pP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CDFFD8">
                <a:alpha val="100000"/>
              </a:srgbClr>
            </a:gs>
            <a:gs pos="100000">
              <a:srgbClr val="94B9F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7632" y="66675"/>
            <a:ext cx="1881188" cy="733425"/>
          </a:xfrm>
          <a:custGeom>
            <a:avLst/>
            <a:gdLst/>
            <a:ahLst/>
            <a:cxnLst/>
            <a:rect r="r" b="b" t="t" l="l"/>
            <a:pathLst>
              <a:path h="733425" w="1881188">
                <a:moveTo>
                  <a:pt x="0" y="0"/>
                </a:moveTo>
                <a:lnTo>
                  <a:pt x="1881187" y="0"/>
                </a:lnTo>
                <a:lnTo>
                  <a:pt x="1881187" y="733425"/>
                </a:lnTo>
                <a:lnTo>
                  <a:pt x="0" y="7334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32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257300" y="547688"/>
            <a:ext cx="15773400" cy="2253718"/>
            <a:chOff x="0" y="0"/>
            <a:chExt cx="21031200" cy="300495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1031200" cy="3004957"/>
            </a:xfrm>
            <a:custGeom>
              <a:avLst/>
              <a:gdLst/>
              <a:ahLst/>
              <a:cxnLst/>
              <a:rect r="r" b="b" t="t" l="l"/>
              <a:pathLst>
                <a:path h="3004957" w="21031200">
                  <a:moveTo>
                    <a:pt x="0" y="0"/>
                  </a:moveTo>
                  <a:lnTo>
                    <a:pt x="21031200" y="0"/>
                  </a:lnTo>
                  <a:lnTo>
                    <a:pt x="21031200" y="3004957"/>
                  </a:lnTo>
                  <a:lnTo>
                    <a:pt x="0" y="300495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38100"/>
              <a:ext cx="21031200" cy="2966857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7128"/>
                </a:lnSpc>
              </a:pPr>
              <a:r>
                <a:rPr lang="en-US" sz="6600" b="true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2. Processing multiple files on one computer?</a:t>
              </a: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257300" y="3591145"/>
            <a:ext cx="15142348" cy="39909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09606" indent="-404803" lvl="1">
              <a:lnSpc>
                <a:spcPts val="5249"/>
              </a:lnSpc>
              <a:buFont typeface="Arial"/>
              <a:buChar char="•"/>
            </a:pPr>
            <a:r>
              <a:rPr lang="en-US" sz="374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Read each file sequentially and use a Set to stor</a:t>
            </a:r>
            <a:r>
              <a:rPr lang="en-US" sz="374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 unique</a:t>
            </a:r>
            <a:r>
              <a:rPr lang="en-US" sz="374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card numbers.</a:t>
            </a:r>
          </a:p>
          <a:p>
            <a:pPr algn="just" marL="809606" indent="-404803" lvl="1">
              <a:lnSpc>
                <a:spcPts val="5249"/>
              </a:lnSpc>
              <a:buFont typeface="Arial"/>
              <a:buChar char="•"/>
            </a:pPr>
            <a:r>
              <a:rPr lang="en-US" sz="374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Pandas for large files (pd.read_csv() + nunique()).</a:t>
            </a:r>
          </a:p>
          <a:p>
            <a:pPr algn="just" marL="809606" indent="-404803" lvl="1">
              <a:lnSpc>
                <a:spcPts val="5249"/>
              </a:lnSpc>
              <a:buFont typeface="Arial"/>
              <a:buChar char="•"/>
            </a:pPr>
            <a:r>
              <a:rPr lang="en-US" sz="374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-US" sz="374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file</a:t>
            </a:r>
            <a:r>
              <a:rPr lang="en-US" sz="374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 are too large, use Apache Spark for distributed processing </a:t>
            </a:r>
            <a:r>
              <a:rPr lang="en-US" sz="374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 a single machine</a:t>
            </a:r>
            <a:r>
              <a:rPr lang="en-US" sz="374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algn="ctr">
              <a:lnSpc>
                <a:spcPts val="5249"/>
              </a:lnSpc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CDFFD8">
                <a:alpha val="100000"/>
              </a:srgbClr>
            </a:gs>
            <a:gs pos="100000">
              <a:srgbClr val="94B9F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7632" y="66675"/>
            <a:ext cx="1881188" cy="733425"/>
          </a:xfrm>
          <a:custGeom>
            <a:avLst/>
            <a:gdLst/>
            <a:ahLst/>
            <a:cxnLst/>
            <a:rect r="r" b="b" t="t" l="l"/>
            <a:pathLst>
              <a:path h="733425" w="1881188">
                <a:moveTo>
                  <a:pt x="0" y="0"/>
                </a:moveTo>
                <a:lnTo>
                  <a:pt x="1881187" y="0"/>
                </a:lnTo>
                <a:lnTo>
                  <a:pt x="1881187" y="733425"/>
                </a:lnTo>
                <a:lnTo>
                  <a:pt x="0" y="7334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32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257300" y="1028700"/>
            <a:ext cx="15773400" cy="2828446"/>
            <a:chOff x="0" y="0"/>
            <a:chExt cx="21031200" cy="377126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1031200" cy="3771261"/>
            </a:xfrm>
            <a:custGeom>
              <a:avLst/>
              <a:gdLst/>
              <a:ahLst/>
              <a:cxnLst/>
              <a:rect r="r" b="b" t="t" l="l"/>
              <a:pathLst>
                <a:path h="3771261" w="21031200">
                  <a:moveTo>
                    <a:pt x="0" y="0"/>
                  </a:moveTo>
                  <a:lnTo>
                    <a:pt x="21031200" y="0"/>
                  </a:lnTo>
                  <a:lnTo>
                    <a:pt x="21031200" y="3771261"/>
                  </a:lnTo>
                  <a:lnTo>
                    <a:pt x="0" y="377126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28575"/>
              <a:ext cx="21031200" cy="3742686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6415"/>
                </a:lnSpc>
              </a:pPr>
              <a:r>
                <a:rPr lang="en-US" sz="5940" b="true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3. Processing multiple files on multiple computers?</a:t>
              </a:r>
            </a:p>
            <a:p>
              <a:pPr algn="l">
                <a:lnSpc>
                  <a:spcPts val="6415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257300" y="2849456"/>
            <a:ext cx="15491887" cy="7437544"/>
            <a:chOff x="0" y="0"/>
            <a:chExt cx="24218009" cy="1162689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4218009" cy="11626893"/>
            </a:xfrm>
            <a:custGeom>
              <a:avLst/>
              <a:gdLst/>
              <a:ahLst/>
              <a:cxnLst/>
              <a:rect r="r" b="b" t="t" l="l"/>
              <a:pathLst>
                <a:path h="11626893" w="24218009">
                  <a:moveTo>
                    <a:pt x="0" y="0"/>
                  </a:moveTo>
                  <a:lnTo>
                    <a:pt x="24218009" y="0"/>
                  </a:lnTo>
                  <a:lnTo>
                    <a:pt x="24218009" y="11626893"/>
                  </a:lnTo>
                  <a:lnTo>
                    <a:pt x="0" y="1162689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76200"/>
              <a:ext cx="24218009" cy="11703093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 marL="820411" indent="-410205" lvl="1">
                <a:lnSpc>
                  <a:spcPts val="4559"/>
                </a:lnSpc>
                <a:buFont typeface="Arial"/>
                <a:buChar char="•"/>
              </a:pPr>
              <a:r>
                <a:rPr lang="en-US" sz="37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Using Hadoop MapReduce: Split data across machines, each Mapper detects unique card numbers, and the Reducer aggregates the results.</a:t>
              </a:r>
            </a:p>
            <a:p>
              <a:pPr algn="l" marL="820411" indent="-410205" lvl="1">
                <a:lnSpc>
                  <a:spcPts val="4559"/>
                </a:lnSpc>
                <a:buFont typeface="Arial"/>
                <a:buChar char="•"/>
              </a:pPr>
              <a:r>
                <a:rPr lang="en-US" sz="37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Using Apache Spark: Create an RDD from multiple files and use distinct().count() to count unique card numbers.</a:t>
              </a:r>
            </a:p>
            <a:p>
              <a:pPr algn="l" marL="820411" indent="-410205" lvl="1">
                <a:lnSpc>
                  <a:spcPts val="4559"/>
                </a:lnSpc>
                <a:buFont typeface="Arial"/>
                <a:buChar char="•"/>
              </a:pPr>
              <a:r>
                <a:rPr lang="en-US" sz="37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Using Distributed Databases such as Google BigQuery or Amazon Redshift</a:t>
              </a:r>
            </a:p>
            <a:p>
              <a:pPr algn="l">
                <a:lnSpc>
                  <a:spcPts val="4559"/>
                </a:lnSpc>
              </a:pPr>
            </a:p>
          </p:txBody>
        </p:sp>
      </p:grp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CDFFD8">
                <a:alpha val="100000"/>
              </a:srgbClr>
            </a:gs>
            <a:gs pos="100000">
              <a:srgbClr val="94B9F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7632" y="66675"/>
            <a:ext cx="1881188" cy="733425"/>
          </a:xfrm>
          <a:custGeom>
            <a:avLst/>
            <a:gdLst/>
            <a:ahLst/>
            <a:cxnLst/>
            <a:rect r="r" b="b" t="t" l="l"/>
            <a:pathLst>
              <a:path h="733425" w="1881188">
                <a:moveTo>
                  <a:pt x="0" y="0"/>
                </a:moveTo>
                <a:lnTo>
                  <a:pt x="1881187" y="0"/>
                </a:lnTo>
                <a:lnTo>
                  <a:pt x="1881187" y="733425"/>
                </a:lnTo>
                <a:lnTo>
                  <a:pt x="0" y="7334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32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257300" y="547688"/>
            <a:ext cx="15773400" cy="2253718"/>
            <a:chOff x="0" y="0"/>
            <a:chExt cx="21031200" cy="300495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1031200" cy="3004957"/>
            </a:xfrm>
            <a:custGeom>
              <a:avLst/>
              <a:gdLst/>
              <a:ahLst/>
              <a:cxnLst/>
              <a:rect r="r" b="b" t="t" l="l"/>
              <a:pathLst>
                <a:path h="3004957" w="21031200">
                  <a:moveTo>
                    <a:pt x="0" y="0"/>
                  </a:moveTo>
                  <a:lnTo>
                    <a:pt x="21031200" y="0"/>
                  </a:lnTo>
                  <a:lnTo>
                    <a:pt x="21031200" y="3004957"/>
                  </a:lnTo>
                  <a:lnTo>
                    <a:pt x="0" y="300495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38100"/>
              <a:ext cx="21031200" cy="2966857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7128"/>
                </a:lnSpc>
              </a:pPr>
              <a:r>
                <a:rPr lang="en-US" sz="6600" b="true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4. The easiest way?</a:t>
              </a:r>
            </a:p>
            <a:p>
              <a:pPr algn="l">
                <a:lnSpc>
                  <a:spcPts val="7128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266825" y="4917028"/>
            <a:ext cx="16030927" cy="3395853"/>
            <a:chOff x="0" y="0"/>
            <a:chExt cx="21374570" cy="452780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1374570" cy="4527803"/>
            </a:xfrm>
            <a:custGeom>
              <a:avLst/>
              <a:gdLst/>
              <a:ahLst/>
              <a:cxnLst/>
              <a:rect r="r" b="b" t="t" l="l"/>
              <a:pathLst>
                <a:path h="4527803" w="21374570">
                  <a:moveTo>
                    <a:pt x="0" y="0"/>
                  </a:moveTo>
                  <a:lnTo>
                    <a:pt x="21374570" y="0"/>
                  </a:lnTo>
                  <a:lnTo>
                    <a:pt x="21374570" y="4527803"/>
                  </a:lnTo>
                  <a:lnTo>
                    <a:pt x="0" y="452780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66675"/>
              <a:ext cx="21374570" cy="4594478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 marL="755649" indent="-377824" lvl="1">
                <a:lnSpc>
                  <a:spcPts val="4199"/>
                </a:lnSpc>
                <a:buFont typeface="Arial"/>
                <a:buChar char="•"/>
              </a:pPr>
              <a:r>
                <a:rPr lang="en-US" sz="34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If the file is</a:t>
              </a:r>
              <a:r>
                <a:rPr lang="en-US" sz="34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small: Use Python (set() or pandas.nunique()).</a:t>
              </a:r>
            </a:p>
            <a:p>
              <a:pPr algn="l" marL="755649" indent="-377824" lvl="1">
                <a:lnSpc>
                  <a:spcPts val="4199"/>
                </a:lnSpc>
                <a:buFont typeface="Arial"/>
                <a:buChar char="•"/>
              </a:pPr>
              <a:r>
                <a:rPr lang="en-US" sz="34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If the file is large: Use SQL with DISTINCT or Apache Spark for faster processing.</a:t>
              </a:r>
            </a:p>
            <a:p>
              <a:pPr algn="l" marL="755649" indent="-377824" lvl="1">
                <a:lnSpc>
                  <a:spcPts val="4199"/>
                </a:lnSpc>
                <a:buFont typeface="Arial"/>
                <a:buChar char="•"/>
              </a:pPr>
              <a:r>
                <a:rPr lang="en-US" sz="34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If the data is</a:t>
              </a:r>
              <a:r>
                <a:rPr lang="en-US" sz="34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extremely large: Use MapReduce on Hadoop or Google BigQuery.</a:t>
              </a:r>
            </a:p>
            <a:p>
              <a:pPr algn="l">
                <a:lnSpc>
                  <a:spcPts val="5159"/>
                </a:lnSpc>
              </a:pPr>
            </a:p>
          </p:txBody>
        </p:sp>
      </p:grp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CDFFD8">
                <a:alpha val="100000"/>
              </a:srgbClr>
            </a:gs>
            <a:gs pos="100000">
              <a:srgbClr val="94B9F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7632" y="66675"/>
            <a:ext cx="1881188" cy="733425"/>
          </a:xfrm>
          <a:custGeom>
            <a:avLst/>
            <a:gdLst/>
            <a:ahLst/>
            <a:cxnLst/>
            <a:rect r="r" b="b" t="t" l="l"/>
            <a:pathLst>
              <a:path h="733425" w="1881188">
                <a:moveTo>
                  <a:pt x="0" y="0"/>
                </a:moveTo>
                <a:lnTo>
                  <a:pt x="1881187" y="0"/>
                </a:lnTo>
                <a:lnTo>
                  <a:pt x="1881187" y="733425"/>
                </a:lnTo>
                <a:lnTo>
                  <a:pt x="0" y="7334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32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257300" y="547688"/>
            <a:ext cx="15773400" cy="2253718"/>
            <a:chOff x="0" y="0"/>
            <a:chExt cx="21031200" cy="300495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1031200" cy="3004957"/>
            </a:xfrm>
            <a:custGeom>
              <a:avLst/>
              <a:gdLst/>
              <a:ahLst/>
              <a:cxnLst/>
              <a:rect r="r" b="b" t="t" l="l"/>
              <a:pathLst>
                <a:path h="3004957" w="21031200">
                  <a:moveTo>
                    <a:pt x="0" y="0"/>
                  </a:moveTo>
                  <a:lnTo>
                    <a:pt x="21031200" y="0"/>
                  </a:lnTo>
                  <a:lnTo>
                    <a:pt x="21031200" y="3004957"/>
                  </a:lnTo>
                  <a:lnTo>
                    <a:pt x="0" y="300495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38100"/>
              <a:ext cx="21031200" cy="2966857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7128"/>
                </a:lnSpc>
              </a:pPr>
              <a:r>
                <a:rPr lang="en-US" sz="6600" b="true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5.5 Index construction: parallelism and distribution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257299" y="2738438"/>
            <a:ext cx="7808119" cy="6527007"/>
            <a:chOff x="0" y="0"/>
            <a:chExt cx="10410826" cy="870267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0410826" cy="8702676"/>
            </a:xfrm>
            <a:custGeom>
              <a:avLst/>
              <a:gdLst/>
              <a:ahLst/>
              <a:cxnLst/>
              <a:rect r="r" b="b" t="t" l="l"/>
              <a:pathLst>
                <a:path h="8702676" w="10410826">
                  <a:moveTo>
                    <a:pt x="0" y="0"/>
                  </a:moveTo>
                  <a:lnTo>
                    <a:pt x="10410826" y="0"/>
                  </a:lnTo>
                  <a:lnTo>
                    <a:pt x="10410826" y="8702676"/>
                  </a:lnTo>
                  <a:lnTo>
                    <a:pt x="0" y="87026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28575"/>
              <a:ext cx="10410826" cy="8674101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760095" indent="-380048" lvl="1">
                <a:lnSpc>
                  <a:spcPts val="4536"/>
                </a:lnSpc>
                <a:buFont typeface="Arial"/>
                <a:buChar char="•"/>
              </a:pPr>
              <a:r>
                <a:rPr lang="en-US" sz="4200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The MapReduce library automatically launches many Mapper and Reducer tasks on a cluster of machines </a:t>
              </a:r>
            </a:p>
            <a:p>
              <a:pPr algn="l" marL="760095" indent="-380048" lvl="1">
                <a:lnSpc>
                  <a:spcPts val="4536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8907652" y="2471850"/>
            <a:ext cx="8659434" cy="7730616"/>
          </a:xfrm>
          <a:custGeom>
            <a:avLst/>
            <a:gdLst/>
            <a:ahLst/>
            <a:cxnLst/>
            <a:rect r="r" b="b" t="t" l="l"/>
            <a:pathLst>
              <a:path h="7730616" w="8659434">
                <a:moveTo>
                  <a:pt x="0" y="0"/>
                </a:moveTo>
                <a:lnTo>
                  <a:pt x="8659434" y="0"/>
                </a:lnTo>
                <a:lnTo>
                  <a:pt x="8659434" y="7730616"/>
                </a:lnTo>
                <a:lnTo>
                  <a:pt x="0" y="773061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CDFFD8">
                <a:alpha val="100000"/>
              </a:srgbClr>
            </a:gs>
            <a:gs pos="100000">
              <a:srgbClr val="94B9F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7632" y="66675"/>
            <a:ext cx="1881188" cy="733425"/>
          </a:xfrm>
          <a:custGeom>
            <a:avLst/>
            <a:gdLst/>
            <a:ahLst/>
            <a:cxnLst/>
            <a:rect r="r" b="b" t="t" l="l"/>
            <a:pathLst>
              <a:path h="733425" w="1881188">
                <a:moveTo>
                  <a:pt x="0" y="0"/>
                </a:moveTo>
                <a:lnTo>
                  <a:pt x="1881187" y="0"/>
                </a:lnTo>
                <a:lnTo>
                  <a:pt x="1881187" y="733425"/>
                </a:lnTo>
                <a:lnTo>
                  <a:pt x="0" y="7334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32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257300" y="547688"/>
            <a:ext cx="15773400" cy="2253718"/>
            <a:chOff x="0" y="0"/>
            <a:chExt cx="21031200" cy="300495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1031200" cy="3004957"/>
            </a:xfrm>
            <a:custGeom>
              <a:avLst/>
              <a:gdLst/>
              <a:ahLst/>
              <a:cxnLst/>
              <a:rect r="r" b="b" t="t" l="l"/>
              <a:pathLst>
                <a:path h="3004957" w="21031200">
                  <a:moveTo>
                    <a:pt x="0" y="0"/>
                  </a:moveTo>
                  <a:lnTo>
                    <a:pt x="21031200" y="0"/>
                  </a:lnTo>
                  <a:lnTo>
                    <a:pt x="21031200" y="3004957"/>
                  </a:lnTo>
                  <a:lnTo>
                    <a:pt x="0" y="300495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38100"/>
              <a:ext cx="21031200" cy="2966857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7128"/>
                </a:lnSpc>
              </a:pPr>
              <a:r>
                <a:rPr lang="en-US" sz="6600" b="true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5.5 Index construction: parallelism and distribution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257300" y="2738438"/>
            <a:ext cx="15773400" cy="6527007"/>
            <a:chOff x="0" y="0"/>
            <a:chExt cx="21031200" cy="870267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1031200" cy="8702676"/>
            </a:xfrm>
            <a:custGeom>
              <a:avLst/>
              <a:gdLst/>
              <a:ahLst/>
              <a:cxnLst/>
              <a:rect r="r" b="b" t="t" l="l"/>
              <a:pathLst>
                <a:path h="8702676" w="21031200">
                  <a:moveTo>
                    <a:pt x="0" y="0"/>
                  </a:moveTo>
                  <a:lnTo>
                    <a:pt x="21031200" y="0"/>
                  </a:lnTo>
                  <a:lnTo>
                    <a:pt x="21031200" y="8702676"/>
                  </a:lnTo>
                  <a:lnTo>
                    <a:pt x="0" y="87026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28575"/>
              <a:ext cx="21031200" cy="8674101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760095" indent="-380048" lvl="1">
                <a:lnSpc>
                  <a:spcPts val="4536"/>
                </a:lnSpc>
                <a:buFont typeface="Arial"/>
                <a:buChar char="•"/>
              </a:pPr>
              <a:r>
                <a:rPr lang="en-US" sz="4200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Mapper and Reducer tasks</a:t>
              </a: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35478" y="4235976"/>
            <a:ext cx="5987298" cy="3829584"/>
          </a:xfrm>
          <a:custGeom>
            <a:avLst/>
            <a:gdLst/>
            <a:ahLst/>
            <a:cxnLst/>
            <a:rect r="r" b="b" t="t" l="l"/>
            <a:pathLst>
              <a:path h="3829584" w="5987298">
                <a:moveTo>
                  <a:pt x="0" y="0"/>
                </a:moveTo>
                <a:lnTo>
                  <a:pt x="5987297" y="0"/>
                </a:lnTo>
                <a:lnTo>
                  <a:pt x="5987297" y="3829584"/>
                </a:lnTo>
                <a:lnTo>
                  <a:pt x="0" y="382958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9843084" y="4235976"/>
            <a:ext cx="7187616" cy="4286848"/>
          </a:xfrm>
          <a:custGeom>
            <a:avLst/>
            <a:gdLst/>
            <a:ahLst/>
            <a:cxnLst/>
            <a:rect r="r" b="b" t="t" l="l"/>
            <a:pathLst>
              <a:path h="4286848" w="7187616">
                <a:moveTo>
                  <a:pt x="0" y="0"/>
                </a:moveTo>
                <a:lnTo>
                  <a:pt x="7187616" y="0"/>
                </a:lnTo>
                <a:lnTo>
                  <a:pt x="7187616" y="4286848"/>
                </a:lnTo>
                <a:lnTo>
                  <a:pt x="0" y="428684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CDFFD8">
                <a:alpha val="100000"/>
              </a:srgbClr>
            </a:gs>
            <a:gs pos="100000">
              <a:srgbClr val="94B9F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7632" y="66675"/>
            <a:ext cx="1881188" cy="733425"/>
          </a:xfrm>
          <a:custGeom>
            <a:avLst/>
            <a:gdLst/>
            <a:ahLst/>
            <a:cxnLst/>
            <a:rect r="r" b="b" t="t" l="l"/>
            <a:pathLst>
              <a:path h="733425" w="1881188">
                <a:moveTo>
                  <a:pt x="0" y="0"/>
                </a:moveTo>
                <a:lnTo>
                  <a:pt x="1881187" y="0"/>
                </a:lnTo>
                <a:lnTo>
                  <a:pt x="1881187" y="733425"/>
                </a:lnTo>
                <a:lnTo>
                  <a:pt x="0" y="73342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32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257300" y="547688"/>
            <a:ext cx="15773400" cy="1988345"/>
            <a:chOff x="0" y="0"/>
            <a:chExt cx="21031200" cy="265112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1031200" cy="2651126"/>
            </a:xfrm>
            <a:custGeom>
              <a:avLst/>
              <a:gdLst/>
              <a:ahLst/>
              <a:cxnLst/>
              <a:rect r="r" b="b" t="t" l="l"/>
              <a:pathLst>
                <a:path h="2651126" w="21031200">
                  <a:moveTo>
                    <a:pt x="0" y="0"/>
                  </a:moveTo>
                  <a:lnTo>
                    <a:pt x="21031200" y="0"/>
                  </a:lnTo>
                  <a:lnTo>
                    <a:pt x="21031200" y="2651126"/>
                  </a:lnTo>
                  <a:lnTo>
                    <a:pt x="0" y="265112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38100"/>
              <a:ext cx="21031200" cy="2613026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7128"/>
                </a:lnSpc>
              </a:pPr>
              <a:r>
                <a:rPr lang="en-US" sz="6600" b="true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5.5 Index construction: update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257300" y="2738438"/>
            <a:ext cx="15773400" cy="6527007"/>
            <a:chOff x="0" y="0"/>
            <a:chExt cx="21031200" cy="870267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1031200" cy="8702676"/>
            </a:xfrm>
            <a:custGeom>
              <a:avLst/>
              <a:gdLst/>
              <a:ahLst/>
              <a:cxnLst/>
              <a:rect r="r" b="b" t="t" l="l"/>
              <a:pathLst>
                <a:path h="8702676" w="21031200">
                  <a:moveTo>
                    <a:pt x="0" y="0"/>
                  </a:moveTo>
                  <a:lnTo>
                    <a:pt x="21031200" y="0"/>
                  </a:lnTo>
                  <a:lnTo>
                    <a:pt x="21031200" y="8702676"/>
                  </a:lnTo>
                  <a:lnTo>
                    <a:pt x="0" y="87026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28575"/>
              <a:ext cx="21031200" cy="8674101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760095" indent="-380048" lvl="1">
                <a:lnSpc>
                  <a:spcPts val="4536"/>
                </a:lnSpc>
                <a:buFont typeface="Arial"/>
                <a:buChar char="•"/>
              </a:pPr>
              <a:r>
                <a:rPr lang="en-US" sz="4200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Most interesting document collections are constantly changing</a:t>
              </a:r>
            </a:p>
            <a:p>
              <a:pPr algn="l" marL="1337310" indent="-445770" lvl="2">
                <a:lnSpc>
                  <a:spcPts val="3888"/>
                </a:lnSpc>
                <a:buFont typeface="Arial"/>
                <a:buChar char="⚬"/>
              </a:pPr>
              <a:r>
                <a:rPr lang="en-US" sz="3600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Collections tend to get bigger over time</a:t>
              </a:r>
            </a:p>
            <a:p>
              <a:pPr algn="l" marL="1337310" indent="-445770" lvl="2">
                <a:lnSpc>
                  <a:spcPts val="3888"/>
                </a:lnSpc>
                <a:buFont typeface="Arial"/>
                <a:buChar char="⚬"/>
              </a:pPr>
              <a:r>
                <a:rPr lang="en-US" sz="3600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The contents of documents can change over time</a:t>
              </a:r>
            </a:p>
            <a:p>
              <a:pPr algn="l" marL="760095" indent="-380048" lvl="1">
                <a:lnSpc>
                  <a:spcPts val="4536"/>
                </a:lnSpc>
                <a:buFont typeface="Arial"/>
                <a:buChar char="•"/>
              </a:pPr>
              <a:r>
                <a:rPr lang="en-US" sz="4200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Two techniques to solve the problem of update</a:t>
              </a:r>
            </a:p>
            <a:p>
              <a:pPr algn="l" marL="1337310" indent="-445770" lvl="2">
                <a:lnSpc>
                  <a:spcPts val="3888"/>
                </a:lnSpc>
                <a:buFont typeface="Arial"/>
                <a:buChar char="⚬"/>
              </a:pPr>
              <a:r>
                <a:rPr lang="en-US" sz="3600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Index merging </a:t>
              </a:r>
            </a:p>
            <a:p>
              <a:pPr algn="l" marL="1337310" indent="-445770" lvl="2">
                <a:lnSpc>
                  <a:spcPts val="3888"/>
                </a:lnSpc>
                <a:buFont typeface="Arial"/>
                <a:buChar char="⚬"/>
              </a:pPr>
              <a:r>
                <a:rPr lang="en-US" sz="3600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Result merging 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CDFFD8">
                <a:alpha val="100000"/>
              </a:srgbClr>
            </a:gs>
            <a:gs pos="100000">
              <a:srgbClr val="94B9F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670054" y="4274503"/>
            <a:ext cx="6947892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CDFFD8">
                <a:alpha val="100000"/>
              </a:srgbClr>
            </a:gs>
            <a:gs pos="100000">
              <a:srgbClr val="94B9F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7632" y="66675"/>
            <a:ext cx="1881188" cy="733425"/>
          </a:xfrm>
          <a:custGeom>
            <a:avLst/>
            <a:gdLst/>
            <a:ahLst/>
            <a:cxnLst/>
            <a:rect r="r" b="b" t="t" l="l"/>
            <a:pathLst>
              <a:path h="733425" w="1881188">
                <a:moveTo>
                  <a:pt x="0" y="0"/>
                </a:moveTo>
                <a:lnTo>
                  <a:pt x="1881187" y="0"/>
                </a:lnTo>
                <a:lnTo>
                  <a:pt x="1881187" y="733425"/>
                </a:lnTo>
                <a:lnTo>
                  <a:pt x="0" y="7334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32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257300" y="547688"/>
            <a:ext cx="15773400" cy="1988345"/>
            <a:chOff x="0" y="0"/>
            <a:chExt cx="21031200" cy="265112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1031200" cy="2651126"/>
            </a:xfrm>
            <a:custGeom>
              <a:avLst/>
              <a:gdLst/>
              <a:ahLst/>
              <a:cxnLst/>
              <a:rect r="r" b="b" t="t" l="l"/>
              <a:pathLst>
                <a:path h="2651126" w="21031200">
                  <a:moveTo>
                    <a:pt x="0" y="0"/>
                  </a:moveTo>
                  <a:lnTo>
                    <a:pt x="21031200" y="0"/>
                  </a:lnTo>
                  <a:lnTo>
                    <a:pt x="21031200" y="2651126"/>
                  </a:lnTo>
                  <a:lnTo>
                    <a:pt x="0" y="265112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38100"/>
              <a:ext cx="21031200" cy="2613026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7128"/>
                </a:lnSpc>
              </a:pPr>
              <a:r>
                <a:rPr lang="en-US" sz="6600" b="true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Contents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257300" y="2365821"/>
            <a:ext cx="15773400" cy="6527007"/>
            <a:chOff x="0" y="0"/>
            <a:chExt cx="21031200" cy="870267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1031200" cy="8702676"/>
            </a:xfrm>
            <a:custGeom>
              <a:avLst/>
              <a:gdLst/>
              <a:ahLst/>
              <a:cxnLst/>
              <a:rect r="r" b="b" t="t" l="l"/>
              <a:pathLst>
                <a:path h="8702676" w="21031200">
                  <a:moveTo>
                    <a:pt x="0" y="0"/>
                  </a:moveTo>
                  <a:lnTo>
                    <a:pt x="21031200" y="0"/>
                  </a:lnTo>
                  <a:lnTo>
                    <a:pt x="21031200" y="8702676"/>
                  </a:lnTo>
                  <a:lnTo>
                    <a:pt x="0" y="87026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28575"/>
              <a:ext cx="21031200" cy="8674101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4536"/>
                </a:lnSpc>
              </a:pPr>
              <a:r>
                <a:rPr lang="en-US" sz="4200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5.1 Abstract model of raking</a:t>
              </a:r>
            </a:p>
            <a:p>
              <a:pPr algn="l">
                <a:lnSpc>
                  <a:spcPts val="4536"/>
                </a:lnSpc>
              </a:pPr>
              <a:r>
                <a:rPr lang="en-US" sz="4200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5.2 Inverted Indexes</a:t>
              </a:r>
            </a:p>
            <a:p>
              <a:pPr algn="l">
                <a:lnSpc>
                  <a:spcPts val="4536"/>
                </a:lnSpc>
              </a:pPr>
              <a:r>
                <a:rPr lang="en-US" sz="4200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5.3 Compression</a:t>
              </a:r>
            </a:p>
            <a:p>
              <a:pPr algn="l">
                <a:lnSpc>
                  <a:spcPts val="4536"/>
                </a:lnSpc>
              </a:pPr>
              <a:r>
                <a:rPr lang="en-US" sz="4200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5.4 Axuiliary structures</a:t>
              </a:r>
            </a:p>
            <a:p>
              <a:pPr algn="l">
                <a:lnSpc>
                  <a:spcPts val="4536"/>
                </a:lnSpc>
              </a:pPr>
              <a:r>
                <a:rPr lang="en-US" sz="4200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5.5 Index construction</a:t>
              </a:r>
            </a:p>
            <a:p>
              <a:pPr algn="l">
                <a:lnSpc>
                  <a:spcPts val="4536"/>
                </a:lnSpc>
              </a:pPr>
              <a:r>
                <a:rPr lang="en-US" sz="4200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5.6 Query processing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CDFFD8">
                <a:alpha val="100000"/>
              </a:srgbClr>
            </a:gs>
            <a:gs pos="100000">
              <a:srgbClr val="94B9F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7632" y="66675"/>
            <a:ext cx="1881188" cy="733425"/>
          </a:xfrm>
          <a:custGeom>
            <a:avLst/>
            <a:gdLst/>
            <a:ahLst/>
            <a:cxnLst/>
            <a:rect r="r" b="b" t="t" l="l"/>
            <a:pathLst>
              <a:path h="733425" w="1881188">
                <a:moveTo>
                  <a:pt x="0" y="0"/>
                </a:moveTo>
                <a:lnTo>
                  <a:pt x="1881187" y="0"/>
                </a:lnTo>
                <a:lnTo>
                  <a:pt x="1881187" y="733425"/>
                </a:lnTo>
                <a:lnTo>
                  <a:pt x="0" y="7334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32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771836" y="656957"/>
            <a:ext cx="17108053" cy="2253718"/>
            <a:chOff x="0" y="0"/>
            <a:chExt cx="22810738" cy="300495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2810738" cy="3004957"/>
            </a:xfrm>
            <a:custGeom>
              <a:avLst/>
              <a:gdLst/>
              <a:ahLst/>
              <a:cxnLst/>
              <a:rect r="r" b="b" t="t" l="l"/>
              <a:pathLst>
                <a:path h="3004957" w="22810738">
                  <a:moveTo>
                    <a:pt x="0" y="0"/>
                  </a:moveTo>
                  <a:lnTo>
                    <a:pt x="22810738" y="0"/>
                  </a:lnTo>
                  <a:lnTo>
                    <a:pt x="22810738" y="3004957"/>
                  </a:lnTo>
                  <a:lnTo>
                    <a:pt x="0" y="300495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38100"/>
              <a:ext cx="22810738" cy="2966857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7128"/>
                </a:lnSpc>
              </a:pPr>
              <a:r>
                <a:rPr lang="en-US" sz="6600" b="true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5.5 Index construction: simple construction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028700" y="3181869"/>
            <a:ext cx="16140643" cy="6527007"/>
            <a:chOff x="0" y="0"/>
            <a:chExt cx="21520858" cy="870267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1520857" cy="8702676"/>
            </a:xfrm>
            <a:custGeom>
              <a:avLst/>
              <a:gdLst/>
              <a:ahLst/>
              <a:cxnLst/>
              <a:rect r="r" b="b" t="t" l="l"/>
              <a:pathLst>
                <a:path h="8702676" w="21520857">
                  <a:moveTo>
                    <a:pt x="0" y="0"/>
                  </a:moveTo>
                  <a:lnTo>
                    <a:pt x="21520857" y="0"/>
                  </a:lnTo>
                  <a:lnTo>
                    <a:pt x="21520857" y="8702676"/>
                  </a:lnTo>
                  <a:lnTo>
                    <a:pt x="0" y="87026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28575"/>
              <a:ext cx="21520858" cy="8674101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4536"/>
                </a:lnSpc>
              </a:pPr>
              <a:r>
                <a:rPr lang="en-US" sz="4200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The process of simple index construction includes the following steps:</a:t>
              </a:r>
            </a:p>
            <a:p>
              <a:pPr algn="l" marL="760095" indent="-380048" lvl="1">
                <a:lnSpc>
                  <a:spcPts val="4536"/>
                </a:lnSpc>
                <a:buFont typeface="Arial"/>
                <a:buChar char="•"/>
              </a:pPr>
              <a:r>
                <a:rPr lang="en-US" sz="4200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Iterate through all documents in the dataset.</a:t>
              </a:r>
            </a:p>
            <a:p>
              <a:pPr algn="l" marL="760095" indent="-380048" lvl="1">
                <a:lnSpc>
                  <a:spcPts val="4536"/>
                </a:lnSpc>
                <a:buFont typeface="Arial"/>
                <a:buChar char="•"/>
              </a:pPr>
              <a:r>
                <a:rPr lang="en-US" sz="4200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Tokenize the document into a list of keywords (tokens).</a:t>
              </a:r>
            </a:p>
            <a:p>
              <a:pPr algn="l" marL="760095" indent="-380048" lvl="1">
                <a:lnSpc>
                  <a:spcPts val="4536"/>
                </a:lnSpc>
                <a:buFont typeface="Arial"/>
                <a:buChar char="•"/>
              </a:pPr>
              <a:r>
                <a:rPr lang="en-US" sz="4200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Remove duplicate words within a document.</a:t>
              </a:r>
            </a:p>
            <a:p>
              <a:pPr algn="l" marL="760095" indent="-380048" lvl="1">
                <a:lnSpc>
                  <a:spcPts val="4536"/>
                </a:lnSpc>
                <a:buFont typeface="Arial"/>
                <a:buChar char="•"/>
              </a:pPr>
              <a:r>
                <a:rPr lang="en-US" sz="4200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Store the document’s position in the index list.</a:t>
              </a:r>
            </a:p>
            <a:p>
              <a:pPr algn="l" marL="760095" indent="-380048" lvl="1">
                <a:lnSpc>
                  <a:spcPts val="4536"/>
                </a:lnSpc>
                <a:buFont typeface="Arial"/>
                <a:buChar char="•"/>
              </a:pPr>
              <a:r>
                <a:rPr lang="en-US" sz="4200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Return a hash table containing the keyword list and corresponding documents.</a:t>
              </a:r>
            </a:p>
            <a:p>
              <a:pPr algn="l">
                <a:lnSpc>
                  <a:spcPts val="4536"/>
                </a:lnSpc>
              </a:pP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CDFFD8">
                <a:alpha val="100000"/>
              </a:srgbClr>
            </a:gs>
            <a:gs pos="100000">
              <a:srgbClr val="94B9F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7632" y="66675"/>
            <a:ext cx="1881188" cy="733425"/>
          </a:xfrm>
          <a:custGeom>
            <a:avLst/>
            <a:gdLst/>
            <a:ahLst/>
            <a:cxnLst/>
            <a:rect r="r" b="b" t="t" l="l"/>
            <a:pathLst>
              <a:path h="733425" w="1881188">
                <a:moveTo>
                  <a:pt x="0" y="0"/>
                </a:moveTo>
                <a:lnTo>
                  <a:pt x="1881187" y="0"/>
                </a:lnTo>
                <a:lnTo>
                  <a:pt x="1881187" y="733425"/>
                </a:lnTo>
                <a:lnTo>
                  <a:pt x="0" y="7334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32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756931" y="433388"/>
            <a:ext cx="16303203" cy="2253718"/>
            <a:chOff x="0" y="0"/>
            <a:chExt cx="21737603" cy="300495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1737603" cy="3004957"/>
            </a:xfrm>
            <a:custGeom>
              <a:avLst/>
              <a:gdLst/>
              <a:ahLst/>
              <a:cxnLst/>
              <a:rect r="r" b="b" t="t" l="l"/>
              <a:pathLst>
                <a:path h="3004957" w="21737603">
                  <a:moveTo>
                    <a:pt x="0" y="0"/>
                  </a:moveTo>
                  <a:lnTo>
                    <a:pt x="21737603" y="0"/>
                  </a:lnTo>
                  <a:lnTo>
                    <a:pt x="21737603" y="3004957"/>
                  </a:lnTo>
                  <a:lnTo>
                    <a:pt x="0" y="300495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38100"/>
              <a:ext cx="21737603" cy="2966857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7128"/>
                </a:lnSpc>
              </a:pPr>
              <a:r>
                <a:rPr lang="en-US" sz="6600" b="true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5.5 Index construction: simple construction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756931" y="2526065"/>
            <a:ext cx="4529138" cy="6527007"/>
            <a:chOff x="0" y="0"/>
            <a:chExt cx="6038850" cy="870267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38850" cy="8702676"/>
            </a:xfrm>
            <a:custGeom>
              <a:avLst/>
              <a:gdLst/>
              <a:ahLst/>
              <a:cxnLst/>
              <a:rect r="r" b="b" t="t" l="l"/>
              <a:pathLst>
                <a:path h="8702676" w="6038850">
                  <a:moveTo>
                    <a:pt x="0" y="0"/>
                  </a:moveTo>
                  <a:lnTo>
                    <a:pt x="6038850" y="0"/>
                  </a:lnTo>
                  <a:lnTo>
                    <a:pt x="6038850" y="8702676"/>
                  </a:lnTo>
                  <a:lnTo>
                    <a:pt x="0" y="87026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28575"/>
              <a:ext cx="6038850" cy="8674101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760095" indent="-380048" lvl="1">
                <a:lnSpc>
                  <a:spcPts val="4536"/>
                </a:lnSpc>
                <a:buFont typeface="Arial"/>
                <a:buChar char="•"/>
              </a:pPr>
              <a:r>
                <a:rPr lang="en-US" sz="4200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Pseudocode for a simple indexer </a:t>
              </a: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6081894" y="2794348"/>
            <a:ext cx="10978239" cy="6732235"/>
          </a:xfrm>
          <a:custGeom>
            <a:avLst/>
            <a:gdLst/>
            <a:ahLst/>
            <a:cxnLst/>
            <a:rect r="r" b="b" t="t" l="l"/>
            <a:pathLst>
              <a:path h="6732235" w="10978239">
                <a:moveTo>
                  <a:pt x="0" y="0"/>
                </a:moveTo>
                <a:lnTo>
                  <a:pt x="10978239" y="0"/>
                </a:lnTo>
                <a:lnTo>
                  <a:pt x="10978239" y="6732236"/>
                </a:lnTo>
                <a:lnTo>
                  <a:pt x="0" y="673223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125" r="0" b="-125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CDFFD8">
                <a:alpha val="100000"/>
              </a:srgbClr>
            </a:gs>
            <a:gs pos="100000">
              <a:srgbClr val="94B9F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7632" y="66675"/>
            <a:ext cx="1881188" cy="733425"/>
          </a:xfrm>
          <a:custGeom>
            <a:avLst/>
            <a:gdLst/>
            <a:ahLst/>
            <a:cxnLst/>
            <a:rect r="r" b="b" t="t" l="l"/>
            <a:pathLst>
              <a:path h="733425" w="1881188">
                <a:moveTo>
                  <a:pt x="0" y="0"/>
                </a:moveTo>
                <a:lnTo>
                  <a:pt x="1881187" y="0"/>
                </a:lnTo>
                <a:lnTo>
                  <a:pt x="1881187" y="733425"/>
                </a:lnTo>
                <a:lnTo>
                  <a:pt x="0" y="7334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32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85900" y="904433"/>
            <a:ext cx="15773400" cy="1988345"/>
            <a:chOff x="0" y="0"/>
            <a:chExt cx="21031200" cy="265112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1031200" cy="2651126"/>
            </a:xfrm>
            <a:custGeom>
              <a:avLst/>
              <a:gdLst/>
              <a:ahLst/>
              <a:cxnLst/>
              <a:rect r="r" b="b" t="t" l="l"/>
              <a:pathLst>
                <a:path h="2651126" w="21031200">
                  <a:moveTo>
                    <a:pt x="0" y="0"/>
                  </a:moveTo>
                  <a:lnTo>
                    <a:pt x="21031200" y="0"/>
                  </a:lnTo>
                  <a:lnTo>
                    <a:pt x="21031200" y="2651126"/>
                  </a:lnTo>
                  <a:lnTo>
                    <a:pt x="0" y="265112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38100"/>
              <a:ext cx="21031200" cy="2613026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7128"/>
                </a:lnSpc>
              </a:pPr>
              <a:r>
                <a:rPr lang="en-US" sz="6600" b="true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5.5 Index construction: merging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257300" y="3508745"/>
            <a:ext cx="15773400" cy="4283025"/>
            <a:chOff x="0" y="0"/>
            <a:chExt cx="21031200" cy="57107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1031200" cy="5710700"/>
            </a:xfrm>
            <a:custGeom>
              <a:avLst/>
              <a:gdLst/>
              <a:ahLst/>
              <a:cxnLst/>
              <a:rect r="r" b="b" t="t" l="l"/>
              <a:pathLst>
                <a:path h="5710700" w="21031200">
                  <a:moveTo>
                    <a:pt x="0" y="0"/>
                  </a:moveTo>
                  <a:lnTo>
                    <a:pt x="21031200" y="0"/>
                  </a:lnTo>
                  <a:lnTo>
                    <a:pt x="21031200" y="5710700"/>
                  </a:lnTo>
                  <a:lnTo>
                    <a:pt x="0" y="57107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28575"/>
              <a:ext cx="21031200" cy="568212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4536"/>
                </a:lnSpc>
              </a:pPr>
              <a:r>
                <a:rPr lang="en-US" sz="4200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The merging process works as follows:</a:t>
              </a:r>
            </a:p>
            <a:p>
              <a:pPr algn="l" marL="760095" indent="-380048" lvl="1">
                <a:lnSpc>
                  <a:spcPts val="4536"/>
                </a:lnSpc>
                <a:buFont typeface="Arial"/>
                <a:buChar char="•"/>
              </a:pPr>
              <a:r>
                <a:rPr lang="en-US" sz="4200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Iterate through two initial index lists (Index A and Index B).</a:t>
              </a:r>
            </a:p>
            <a:p>
              <a:pPr algn="l" marL="760095" indent="-380048" lvl="1">
                <a:lnSpc>
                  <a:spcPts val="4536"/>
                </a:lnSpc>
                <a:buFont typeface="Arial"/>
                <a:buChar char="•"/>
              </a:pPr>
              <a:r>
                <a:rPr lang="en-US" sz="4200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If a keyword appears in both lists, merge their document lists and sort them.</a:t>
              </a:r>
            </a:p>
            <a:p>
              <a:pPr algn="l" marL="760095" indent="-380048" lvl="1">
                <a:lnSpc>
                  <a:spcPts val="4536"/>
                </a:lnSpc>
                <a:buFont typeface="Arial"/>
                <a:buChar char="•"/>
              </a:pPr>
              <a:r>
                <a:rPr lang="en-US" sz="4200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If a keyword appears in only one list, keep it as is.</a:t>
              </a:r>
            </a:p>
            <a:p>
              <a:pPr algn="l" marL="760095" indent="-380048" lvl="1">
                <a:lnSpc>
                  <a:spcPts val="4536"/>
                </a:lnSpc>
                <a:buFont typeface="Arial"/>
                <a:buChar char="•"/>
              </a:pPr>
              <a:r>
                <a:rPr lang="en-US" sz="4200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Return the merged index list.</a:t>
              </a:r>
            </a:p>
            <a:p>
              <a:pPr algn="l">
                <a:lnSpc>
                  <a:spcPts val="4536"/>
                </a:lnSpc>
              </a:pP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CDFFD8">
                <a:alpha val="100000"/>
              </a:srgbClr>
            </a:gs>
            <a:gs pos="100000">
              <a:srgbClr val="94B9F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7632" y="66675"/>
            <a:ext cx="1881188" cy="733425"/>
          </a:xfrm>
          <a:custGeom>
            <a:avLst/>
            <a:gdLst/>
            <a:ahLst/>
            <a:cxnLst/>
            <a:rect r="r" b="b" t="t" l="l"/>
            <a:pathLst>
              <a:path h="733425" w="1881188">
                <a:moveTo>
                  <a:pt x="0" y="0"/>
                </a:moveTo>
                <a:lnTo>
                  <a:pt x="1881187" y="0"/>
                </a:lnTo>
                <a:lnTo>
                  <a:pt x="1881187" y="733425"/>
                </a:lnTo>
                <a:lnTo>
                  <a:pt x="0" y="7334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32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257300" y="547688"/>
            <a:ext cx="15773400" cy="1988345"/>
            <a:chOff x="0" y="0"/>
            <a:chExt cx="21031200" cy="265112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1031200" cy="2651126"/>
            </a:xfrm>
            <a:custGeom>
              <a:avLst/>
              <a:gdLst/>
              <a:ahLst/>
              <a:cxnLst/>
              <a:rect r="r" b="b" t="t" l="l"/>
              <a:pathLst>
                <a:path h="2651126" w="21031200">
                  <a:moveTo>
                    <a:pt x="0" y="0"/>
                  </a:moveTo>
                  <a:lnTo>
                    <a:pt x="21031200" y="0"/>
                  </a:lnTo>
                  <a:lnTo>
                    <a:pt x="21031200" y="2651126"/>
                  </a:lnTo>
                  <a:lnTo>
                    <a:pt x="0" y="265112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38100"/>
              <a:ext cx="21031200" cy="2613026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7128"/>
                </a:lnSpc>
              </a:pPr>
              <a:r>
                <a:rPr lang="en-US" sz="6600" b="true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5.5 Index construction: merging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257300" y="2738438"/>
            <a:ext cx="15773400" cy="6527007"/>
            <a:chOff x="0" y="0"/>
            <a:chExt cx="21031200" cy="870267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1031200" cy="8702676"/>
            </a:xfrm>
            <a:custGeom>
              <a:avLst/>
              <a:gdLst/>
              <a:ahLst/>
              <a:cxnLst/>
              <a:rect r="r" b="b" t="t" l="l"/>
              <a:pathLst>
                <a:path h="8702676" w="21031200">
                  <a:moveTo>
                    <a:pt x="0" y="0"/>
                  </a:moveTo>
                  <a:lnTo>
                    <a:pt x="21031200" y="0"/>
                  </a:lnTo>
                  <a:lnTo>
                    <a:pt x="21031200" y="8702676"/>
                  </a:lnTo>
                  <a:lnTo>
                    <a:pt x="0" y="87026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28575"/>
              <a:ext cx="21031200" cy="8674101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760095" indent="-380048" lvl="1">
                <a:lnSpc>
                  <a:spcPts val="4536"/>
                </a:lnSpc>
                <a:buFont typeface="Arial"/>
                <a:buChar char="•"/>
              </a:pPr>
              <a:r>
                <a:rPr lang="en-US" sz="4200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An example of index merging. The first and second indexes are merged together to produce the combined index</a:t>
              </a: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2851966" y="4375991"/>
            <a:ext cx="12317544" cy="4358295"/>
          </a:xfrm>
          <a:custGeom>
            <a:avLst/>
            <a:gdLst/>
            <a:ahLst/>
            <a:cxnLst/>
            <a:rect r="r" b="b" t="t" l="l"/>
            <a:pathLst>
              <a:path h="4358295" w="12317544">
                <a:moveTo>
                  <a:pt x="0" y="0"/>
                </a:moveTo>
                <a:lnTo>
                  <a:pt x="12317544" y="0"/>
                </a:lnTo>
                <a:lnTo>
                  <a:pt x="12317544" y="4358295"/>
                </a:lnTo>
                <a:lnTo>
                  <a:pt x="0" y="435829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CDFFD8">
                <a:alpha val="100000"/>
              </a:srgbClr>
            </a:gs>
            <a:gs pos="100000">
              <a:srgbClr val="94B9F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7632" y="66675"/>
            <a:ext cx="1881188" cy="733425"/>
          </a:xfrm>
          <a:custGeom>
            <a:avLst/>
            <a:gdLst/>
            <a:ahLst/>
            <a:cxnLst/>
            <a:rect r="r" b="b" t="t" l="l"/>
            <a:pathLst>
              <a:path h="733425" w="1881188">
                <a:moveTo>
                  <a:pt x="0" y="0"/>
                </a:moveTo>
                <a:lnTo>
                  <a:pt x="1881187" y="0"/>
                </a:lnTo>
                <a:lnTo>
                  <a:pt x="1881187" y="733425"/>
                </a:lnTo>
                <a:lnTo>
                  <a:pt x="0" y="7334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32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550897" y="547687"/>
            <a:ext cx="16479803" cy="2253718"/>
            <a:chOff x="0" y="0"/>
            <a:chExt cx="21973071" cy="300495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1973071" cy="3004957"/>
            </a:xfrm>
            <a:custGeom>
              <a:avLst/>
              <a:gdLst/>
              <a:ahLst/>
              <a:cxnLst/>
              <a:rect r="r" b="b" t="t" l="l"/>
              <a:pathLst>
                <a:path h="3004957" w="21973071">
                  <a:moveTo>
                    <a:pt x="0" y="0"/>
                  </a:moveTo>
                  <a:lnTo>
                    <a:pt x="21973071" y="0"/>
                  </a:lnTo>
                  <a:lnTo>
                    <a:pt x="21973071" y="3004957"/>
                  </a:lnTo>
                  <a:lnTo>
                    <a:pt x="0" y="300495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38100"/>
              <a:ext cx="21973071" cy="2966857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7128"/>
                </a:lnSpc>
              </a:pPr>
              <a:r>
                <a:rPr lang="en-US" sz="6600" b="true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5.5 Index construction:parallelism and  distribution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257300" y="2870888"/>
            <a:ext cx="15773400" cy="6527007"/>
            <a:chOff x="0" y="0"/>
            <a:chExt cx="21031200" cy="870267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1031200" cy="8702676"/>
            </a:xfrm>
            <a:custGeom>
              <a:avLst/>
              <a:gdLst/>
              <a:ahLst/>
              <a:cxnLst/>
              <a:rect r="r" b="b" t="t" l="l"/>
              <a:pathLst>
                <a:path h="8702676" w="21031200">
                  <a:moveTo>
                    <a:pt x="0" y="0"/>
                  </a:moveTo>
                  <a:lnTo>
                    <a:pt x="21031200" y="0"/>
                  </a:lnTo>
                  <a:lnTo>
                    <a:pt x="21031200" y="8702676"/>
                  </a:lnTo>
                  <a:lnTo>
                    <a:pt x="0" y="87026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28575"/>
              <a:ext cx="21031200" cy="8674101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760095" indent="-380048" lvl="1">
                <a:lnSpc>
                  <a:spcPts val="4536"/>
                </a:lnSpc>
                <a:buFont typeface="Arial"/>
                <a:buChar char="•"/>
              </a:pPr>
              <a:r>
                <a:rPr lang="en-US" sz="4200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Use many inexpensive servers together and use distributed processing software to coordinate the activities of search engine</a:t>
              </a:r>
            </a:p>
            <a:p>
              <a:pPr algn="l" marL="1337310" indent="-445770" lvl="2">
                <a:lnSpc>
                  <a:spcPts val="3888"/>
                </a:lnSpc>
                <a:buFont typeface="Arial"/>
                <a:buChar char="⚬"/>
              </a:pPr>
              <a:r>
                <a:rPr lang="en-US" sz="3600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the amount of data to index in the largest systems is exploding</a:t>
              </a:r>
            </a:p>
            <a:p>
              <a:pPr algn="l" marL="1337310" indent="-445770" lvl="2">
                <a:lnSpc>
                  <a:spcPts val="3888"/>
                </a:lnSpc>
                <a:buFont typeface="Arial"/>
                <a:buChar char="⚬"/>
              </a:pPr>
              <a:r>
                <a:rPr lang="en-US" sz="3600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simple economics</a:t>
              </a:r>
            </a:p>
            <a:p>
              <a:pPr algn="l" marL="760095" indent="-380048" lvl="1">
                <a:lnSpc>
                  <a:spcPts val="4536"/>
                </a:lnSpc>
                <a:buFont typeface="Arial"/>
                <a:buChar char="•"/>
              </a:pPr>
              <a:r>
                <a:rPr lang="en-US" sz="4200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RPC, CORBA, Java RMI, and SOAP have been developed to allow function calls across machine boundaries 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CDFFD8">
                <a:alpha val="100000"/>
              </a:srgbClr>
            </a:gs>
            <a:gs pos="100000">
              <a:srgbClr val="94B9F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7632" y="66675"/>
            <a:ext cx="1881188" cy="733425"/>
          </a:xfrm>
          <a:custGeom>
            <a:avLst/>
            <a:gdLst/>
            <a:ahLst/>
            <a:cxnLst/>
            <a:rect r="r" b="b" t="t" l="l"/>
            <a:pathLst>
              <a:path h="733425" w="1881188">
                <a:moveTo>
                  <a:pt x="0" y="0"/>
                </a:moveTo>
                <a:lnTo>
                  <a:pt x="1881187" y="0"/>
                </a:lnTo>
                <a:lnTo>
                  <a:pt x="1881187" y="733425"/>
                </a:lnTo>
                <a:lnTo>
                  <a:pt x="0" y="7334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32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550897" y="547688"/>
            <a:ext cx="16479803" cy="2253718"/>
            <a:chOff x="0" y="0"/>
            <a:chExt cx="21973071" cy="300495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1973071" cy="3004957"/>
            </a:xfrm>
            <a:custGeom>
              <a:avLst/>
              <a:gdLst/>
              <a:ahLst/>
              <a:cxnLst/>
              <a:rect r="r" b="b" t="t" l="l"/>
              <a:pathLst>
                <a:path h="3004957" w="21973071">
                  <a:moveTo>
                    <a:pt x="0" y="0"/>
                  </a:moveTo>
                  <a:lnTo>
                    <a:pt x="21973071" y="0"/>
                  </a:lnTo>
                  <a:lnTo>
                    <a:pt x="21973071" y="3004957"/>
                  </a:lnTo>
                  <a:lnTo>
                    <a:pt x="0" y="300495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38100"/>
              <a:ext cx="21973071" cy="2966857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7128"/>
                </a:lnSpc>
              </a:pPr>
              <a:r>
                <a:rPr lang="en-US" sz="6600" b="true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5.5 Index construction: parallelism and distribution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257300" y="2738438"/>
            <a:ext cx="15773400" cy="6527007"/>
            <a:chOff x="0" y="0"/>
            <a:chExt cx="21031200" cy="870267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1031200" cy="8702676"/>
            </a:xfrm>
            <a:custGeom>
              <a:avLst/>
              <a:gdLst/>
              <a:ahLst/>
              <a:cxnLst/>
              <a:rect r="r" b="b" t="t" l="l"/>
              <a:pathLst>
                <a:path h="8702676" w="21031200">
                  <a:moveTo>
                    <a:pt x="0" y="0"/>
                  </a:moveTo>
                  <a:lnTo>
                    <a:pt x="21031200" y="0"/>
                  </a:lnTo>
                  <a:lnTo>
                    <a:pt x="21031200" y="8702676"/>
                  </a:lnTo>
                  <a:lnTo>
                    <a:pt x="0" y="87026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28575"/>
              <a:ext cx="21031200" cy="8674101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760095" indent="-380048" lvl="1">
                <a:lnSpc>
                  <a:spcPts val="4536"/>
                </a:lnSpc>
                <a:buFont typeface="Arial"/>
                <a:buChar char="•"/>
              </a:pPr>
              <a:r>
                <a:rPr lang="en-US" sz="4200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Data placement: decides whether data processing is efficient </a:t>
              </a:r>
            </a:p>
            <a:p>
              <a:pPr algn="l" marL="760095" indent="-380048" lvl="1">
                <a:lnSpc>
                  <a:spcPts val="4536"/>
                </a:lnSpc>
                <a:buFont typeface="Arial"/>
                <a:buChar char="•"/>
              </a:pPr>
              <a:r>
                <a:rPr lang="en-US" sz="4200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Example: Suppose you have a text file that contains data about credit card transactions. Each line of the file contains a credit card number and an amount of money. How might you determine the number of unique credit card numbers in the file?</a:t>
              </a:r>
            </a:p>
            <a:p>
              <a:pPr algn="l" marL="1337310" indent="-445770" lvl="2">
                <a:lnSpc>
                  <a:spcPts val="3888"/>
                </a:lnSpc>
                <a:buFont typeface="Arial"/>
                <a:buChar char="⚬"/>
              </a:pPr>
              <a:r>
                <a:rPr lang="en-US" sz="3600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Many files in one computer?</a:t>
              </a:r>
            </a:p>
            <a:p>
              <a:pPr algn="l" marL="1337310" indent="-445770" lvl="2">
                <a:lnSpc>
                  <a:spcPts val="3888"/>
                </a:lnSpc>
                <a:buFont typeface="Arial"/>
                <a:buChar char="⚬"/>
              </a:pPr>
              <a:r>
                <a:rPr lang="en-US" sz="3600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Many files in many computers?</a:t>
              </a:r>
            </a:p>
            <a:p>
              <a:pPr algn="l" marL="1337310" indent="-445770" lvl="2">
                <a:lnSpc>
                  <a:spcPts val="3888"/>
                </a:lnSpc>
                <a:buFont typeface="Arial"/>
                <a:buChar char="⚬"/>
              </a:pPr>
              <a:r>
                <a:rPr lang="en-US" sz="3600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Easiest way?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CDFFD8">
                <a:alpha val="100000"/>
              </a:srgbClr>
            </a:gs>
            <a:gs pos="100000">
              <a:srgbClr val="94B9F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7632" y="66675"/>
            <a:ext cx="1881188" cy="733425"/>
          </a:xfrm>
          <a:custGeom>
            <a:avLst/>
            <a:gdLst/>
            <a:ahLst/>
            <a:cxnLst/>
            <a:rect r="r" b="b" t="t" l="l"/>
            <a:pathLst>
              <a:path h="733425" w="1881188">
                <a:moveTo>
                  <a:pt x="0" y="0"/>
                </a:moveTo>
                <a:lnTo>
                  <a:pt x="1881187" y="0"/>
                </a:lnTo>
                <a:lnTo>
                  <a:pt x="1881187" y="733425"/>
                </a:lnTo>
                <a:lnTo>
                  <a:pt x="0" y="7334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32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257300" y="800100"/>
            <a:ext cx="15773400" cy="2828446"/>
            <a:chOff x="0" y="0"/>
            <a:chExt cx="21031200" cy="377126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1031200" cy="3771261"/>
            </a:xfrm>
            <a:custGeom>
              <a:avLst/>
              <a:gdLst/>
              <a:ahLst/>
              <a:cxnLst/>
              <a:rect r="r" b="b" t="t" l="l"/>
              <a:pathLst>
                <a:path h="3771261" w="21031200">
                  <a:moveTo>
                    <a:pt x="0" y="0"/>
                  </a:moveTo>
                  <a:lnTo>
                    <a:pt x="21031200" y="0"/>
                  </a:lnTo>
                  <a:lnTo>
                    <a:pt x="21031200" y="3771261"/>
                  </a:lnTo>
                  <a:lnTo>
                    <a:pt x="0" y="377126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28575"/>
              <a:ext cx="21031200" cy="3742686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6415"/>
                </a:lnSpc>
              </a:pPr>
              <a:r>
                <a:rPr lang="en-US" sz="5940" b="true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1. How to determine the number of unique credit card numbers in the file?</a:t>
              </a:r>
            </a:p>
            <a:p>
              <a:pPr algn="l">
                <a:lnSpc>
                  <a:spcPts val="6415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257302" y="3693618"/>
            <a:ext cx="15328509" cy="4616649"/>
            <a:chOff x="0" y="0"/>
            <a:chExt cx="20438012" cy="615553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0438011" cy="6155532"/>
            </a:xfrm>
            <a:custGeom>
              <a:avLst/>
              <a:gdLst/>
              <a:ahLst/>
              <a:cxnLst/>
              <a:rect r="r" b="b" t="t" l="l"/>
              <a:pathLst>
                <a:path h="6155532" w="20438011">
                  <a:moveTo>
                    <a:pt x="0" y="0"/>
                  </a:moveTo>
                  <a:lnTo>
                    <a:pt x="20438011" y="0"/>
                  </a:lnTo>
                  <a:lnTo>
                    <a:pt x="20438011" y="6155532"/>
                  </a:lnTo>
                  <a:lnTo>
                    <a:pt x="0" y="615553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66675"/>
              <a:ext cx="20438012" cy="6222207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3960"/>
                </a:lnSpc>
              </a:pPr>
              <a:r>
                <a:rPr lang="en-US" sz="3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Use MapReduce or other data processing methods:</a:t>
              </a:r>
            </a:p>
            <a:p>
              <a:pPr algn="l" marL="712470" indent="-356235" lvl="1">
                <a:lnSpc>
                  <a:spcPts val="3960"/>
                </a:lnSpc>
                <a:buFont typeface="Arial"/>
                <a:buChar char="•"/>
              </a:pPr>
              <a:r>
                <a:rPr lang="en-US" sz="3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Using a Set in Python: Read each line, add the card number to a set, and get the set size.</a:t>
              </a:r>
            </a:p>
            <a:p>
              <a:pPr algn="l" marL="712470" indent="-356235" lvl="1">
                <a:lnSpc>
                  <a:spcPts val="3960"/>
                </a:lnSpc>
                <a:buFont typeface="Arial"/>
                <a:buChar char="•"/>
              </a:pPr>
              <a:r>
                <a:rPr lang="en-US" sz="3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Using SQL: If data is in a database, use SELECT COUNT(DISTINCT card_number) FROM transactions;.</a:t>
              </a:r>
            </a:p>
            <a:p>
              <a:pPr algn="l" marL="712470" indent="-356235" lvl="1">
                <a:lnSpc>
                  <a:spcPts val="3960"/>
                </a:lnSpc>
                <a:buFont typeface="Arial"/>
                <a:buChar char="•"/>
              </a:pPr>
              <a:r>
                <a:rPr lang="en-US" sz="3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Using MapReduce: The Mapper emits each card number with a value of 1, and the Reducer counts unique occurrences.</a:t>
              </a:r>
            </a:p>
            <a:p>
              <a:pPr algn="l">
                <a:lnSpc>
                  <a:spcPts val="3960"/>
                </a:lnSpc>
              </a:p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DAGe2zHJ40s</dc:identifier>
  <dcterms:modified xsi:type="dcterms:W3CDTF">2011-08-01T06:04:30Z</dcterms:modified>
  <cp:revision>1</cp:revision>
  <dc:title>5. Ranking with Indexes.pptx</dc:title>
</cp:coreProperties>
</file>