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-3175"/>
            <a:ext cx="12192000" cy="520382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10000" y="4800600"/>
            <a:ext cx="10561418" cy="566737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0000" y="5367337"/>
            <a:ext cx="10561418" cy="4937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31697" y="1081455"/>
            <a:ext cx="6332415" cy="3239187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type="title"/>
          </p:nvPr>
        </p:nvSpPr>
        <p:spPr>
          <a:xfrm>
            <a:off x="850984" y="1238501"/>
            <a:ext cx="5893839" cy="26459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853190" y="4443680"/>
            <a:ext cx="5891635" cy="71324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7574642" y="1081455"/>
            <a:ext cx="3810001" cy="40754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140883" y="2286584"/>
            <a:ext cx="4895115" cy="250397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type="title"/>
          </p:nvPr>
        </p:nvSpPr>
        <p:spPr>
          <a:xfrm>
            <a:off x="1357088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156000" y="2286000"/>
            <a:ext cx="4880300" cy="229552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7669650" y="446089"/>
            <a:ext cx="4522348" cy="5414961"/>
          </a:xfrm>
          <a:custGeom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type="title"/>
          </p:nvPr>
        </p:nvSpPr>
        <p:spPr>
          <a:xfrm rot="5400000">
            <a:off x="6863536" y="1906174"/>
            <a:ext cx="5134798" cy="249479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 rot="5400000">
            <a:off x="1408289" y="-152200"/>
            <a:ext cx="5414961" cy="661154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12192000" cy="52038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810000" y="5281201"/>
            <a:ext cx="10561418" cy="43395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18712" y="2222286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87414" y="2222286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14727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814729" y="2751138"/>
            <a:ext cx="5189855" cy="310991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187414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187414" y="2751138"/>
            <a:ext cx="5194583" cy="310991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073150" y="446087"/>
            <a:ext cx="3547532" cy="181465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type="title"/>
          </p:nvPr>
        </p:nvSpPr>
        <p:spPr>
          <a:xfrm>
            <a:off x="1073150" y="446087"/>
            <a:ext cx="3547532" cy="161839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855632" y="446087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073150" y="2260738"/>
            <a:ext cx="3547532" cy="360031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14727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14727" y="2344683"/>
            <a:ext cx="4852988" cy="35163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90395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62689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0000" y="2184400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zrJ9LkYO64BhFhVbYg_8brmnkXu6RASynpP2UCaEIRA/edit#gid=0" TargetMode="External"/><Relationship Id="rId4" Type="http://schemas.openxmlformats.org/officeDocument/2006/relationships/hyperlink" Target="https://cdn.knightlab.com/libs/timeline3/latest/embed/index.html?source=1zrJ9LkYO64BhFhVbYg_8brmnkXu6RASynpP2UCaEIRA&amp;font=Default&amp;lang=en&amp;initial_zoom=2&amp;height=65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Social Entrepreneurship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Phuong Jean Pham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Characteristics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Identifying a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stable but inherently unjust equilibrium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causes the exclusion,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marginalization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 suffering of a segment of humanity that lacks of financial means or political clout to achieve any transformative benefit on its own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Identifying an opportunity in this unjust equilibrium, developing a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social value proposition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and bringing to bear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inspiration, creativity, direct action, courage and fortitude,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thereby challenging the stable state’s hegemony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Forging a new, stable equilibrium that </a:t>
            </a:r>
            <a:r>
              <a:rPr b="1" i="0" lang="en-US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releases trapped potential or alleviates the suffering of the targeted group</a:t>
            </a: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ensuring a better future for the targeted group and even society at large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801287" y="692116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Voyant to define the field Social Entrepreneurship 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01287" y="28064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most cited, peer-reviewed articles on Google Scholar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Social Entrepreneurship Research: A source of explanation, prediction and delight (Mair &amp; Marti, 2006)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Social Entrepreneurship: The Case for Definition(Martin &amp; Osberg, 2007)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Meaning of Social Entrepreneurship (Dees, 1998)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a world without poverty: Social business and the future of capitalism (Yunus, 2008)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Muhammad Yunus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Founder of the Grameen Bank and father of microcredit, provides a classic example of social entrepreneurship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Muhammad Yunus 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https://docs.google.com/spreadsheets/d/1zrJ9LkYO64BhFhVbYg_8brmnkXu6RASynpP2UCaEIRA/edit#gid=0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https://cdn.knightlab.com/libs/timeline3/latest/embed/index.html?source=1zrJ9LkYO64BhFhVbYg_8brmnkXu6RASynpP2UCaEIRA&amp;font=Default&amp;lang=en&amp;initial_zoom=2&amp;height=650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 to narrow my focus and refine my research question</a:t>
            </a:r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 to shed light on prominent trends and different viewpoints</a:t>
            </a:r>
          </a:p>
          <a:p>
            <a:pPr indent="-342900" lvl="0" marL="342900" marR="0" rtl="0" algn="l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Alternative ways to conduct literature review for social and humanities project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