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586B75A-687E-405C-8A0B-8D00578BA2C3}" type="datetimeFigureOut">
              <a:rPr lang="en-US" smtClean="0"/>
              <a:pPr/>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23118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86B75A-687E-405C-8A0B-8D00578BA2C3}" type="datetimeFigureOut">
              <a:rPr lang="en-US" smtClean="0"/>
              <a:pPr/>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05921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86B75A-687E-405C-8A0B-8D00578BA2C3}" type="datetimeFigureOut">
              <a:rPr lang="en-US" smtClean="0"/>
              <a:pPr/>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9728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86B75A-687E-405C-8A0B-8D00578BA2C3}" type="datetimeFigureOut">
              <a:rPr lang="en-US" smtClean="0"/>
              <a:pPr/>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56086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08831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586B75A-687E-405C-8A0B-8D00578BA2C3}" type="datetimeFigureOut">
              <a:rPr lang="en-US" smtClean="0"/>
              <a:pPr/>
              <a:t>12/8/2019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70818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586B75A-687E-405C-8A0B-8D00578BA2C3}" type="datetimeFigureOut">
              <a:rPr lang="en-US" smtClean="0"/>
              <a:pPr/>
              <a:t>12/8/2019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0175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586B75A-687E-405C-8A0B-8D00578BA2C3}" type="datetimeFigureOut">
              <a:rPr lang="en-US" smtClean="0"/>
              <a:pPr/>
              <a:t>12/8/2019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61528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86B75A-687E-405C-8A0B-8D00578BA2C3}" type="datetimeFigureOut">
              <a:rPr lang="en-US" smtClean="0"/>
              <a:pPr/>
              <a:t>12/8/2019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10702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12/8/2019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74219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12/8/2019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59561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86B75A-687E-405C-8A0B-8D00578BA2C3}" type="datetimeFigureOut">
              <a:rPr lang="en-US" smtClean="0"/>
              <a:pPr/>
              <a:t>12/8/2019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03061496"/>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9848" y="1298448"/>
            <a:ext cx="7315200" cy="964461"/>
          </a:xfrm>
        </p:spPr>
        <p:txBody>
          <a:bodyPr/>
          <a:lstStyle/>
          <a:p>
            <a:pPr algn="ctr"/>
            <a:r>
              <a:rPr lang="en-US" smtClean="0"/>
              <a:t>THE ATM MACHINE</a:t>
            </a:r>
            <a:endParaRPr lang="en-US"/>
          </a:p>
        </p:txBody>
      </p:sp>
      <p:sp>
        <p:nvSpPr>
          <p:cNvPr id="3" name="Subtitle 2"/>
          <p:cNvSpPr>
            <a:spLocks noGrp="1"/>
          </p:cNvSpPr>
          <p:nvPr>
            <p:ph type="subTitle" idx="1"/>
          </p:nvPr>
        </p:nvSpPr>
        <p:spPr>
          <a:xfrm>
            <a:off x="1100015" y="2595418"/>
            <a:ext cx="7315200" cy="2989228"/>
          </a:xfrm>
        </p:spPr>
        <p:txBody>
          <a:bodyPr/>
          <a:lstStyle/>
          <a:p>
            <a:pPr algn="l"/>
            <a:r>
              <a:rPr lang="en-US" b="1" smtClean="0">
                <a:cs typeface="Times New Roman" panose="02020603050405020304" pitchFamily="18" charset="0"/>
              </a:rPr>
              <a:t> Group 3:</a:t>
            </a:r>
          </a:p>
          <a:p>
            <a:pPr algn="l"/>
            <a:r>
              <a:rPr lang="en-US" b="1">
                <a:cs typeface="Times New Roman" panose="02020603050405020304" pitchFamily="18" charset="0"/>
              </a:rPr>
              <a:t> </a:t>
            </a:r>
            <a:r>
              <a:rPr lang="en-US" b="1" smtClean="0">
                <a:cs typeface="Times New Roman" panose="02020603050405020304" pitchFamily="18" charset="0"/>
              </a:rPr>
              <a:t>    + Nguyễn Lê Như Quỳnh</a:t>
            </a:r>
          </a:p>
          <a:p>
            <a:pPr algn="l"/>
            <a:r>
              <a:rPr lang="en-US" b="1">
                <a:cs typeface="Times New Roman" panose="02020603050405020304" pitchFamily="18" charset="0"/>
              </a:rPr>
              <a:t> </a:t>
            </a:r>
            <a:r>
              <a:rPr lang="en-US" b="1" smtClean="0">
                <a:cs typeface="Times New Roman" panose="02020603050405020304" pitchFamily="18" charset="0"/>
              </a:rPr>
              <a:t>    + Phạm Hồng Sáng </a:t>
            </a:r>
          </a:p>
          <a:p>
            <a:pPr algn="l"/>
            <a:r>
              <a:rPr lang="en-US" b="1">
                <a:cs typeface="Times New Roman" panose="02020603050405020304" pitchFamily="18" charset="0"/>
              </a:rPr>
              <a:t> </a:t>
            </a:r>
            <a:r>
              <a:rPr lang="en-US" b="1" smtClean="0">
                <a:cs typeface="Times New Roman" panose="02020603050405020304" pitchFamily="18" charset="0"/>
              </a:rPr>
              <a:t>   + Trương Khánh Tường </a:t>
            </a:r>
          </a:p>
          <a:p>
            <a:pPr algn="l"/>
            <a:r>
              <a:rPr lang="en-US" b="1">
                <a:cs typeface="Times New Roman" panose="02020603050405020304" pitchFamily="18" charset="0"/>
              </a:rPr>
              <a:t> </a:t>
            </a:r>
            <a:r>
              <a:rPr lang="en-US" b="1" smtClean="0">
                <a:cs typeface="Times New Roman" panose="02020603050405020304" pitchFamily="18" charset="0"/>
              </a:rPr>
              <a:t>    + Phạm Văn Trọng Nhân</a:t>
            </a:r>
          </a:p>
          <a:p>
            <a:pPr algn="l"/>
            <a:r>
              <a:rPr lang="en-US" b="1" smtClean="0">
                <a:cs typeface="Times New Roman" panose="02020603050405020304" pitchFamily="18" charset="0"/>
              </a:rPr>
              <a:t>Contructor: Luong Hoang Huong</a:t>
            </a:r>
            <a:endParaRPr lang="en-US" b="1">
              <a:cs typeface="Times New Roman" panose="02020603050405020304" pitchFamily="18" charset="0"/>
            </a:endParaRPr>
          </a:p>
        </p:txBody>
      </p:sp>
    </p:spTree>
    <p:extLst>
      <p:ext uri="{BB962C8B-B14F-4D97-AF65-F5344CB8AC3E}">
        <p14:creationId xmlns:p14="http://schemas.microsoft.com/office/powerpoint/2010/main" val="13663906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8000" y="365124"/>
            <a:ext cx="10991273" cy="6072621"/>
          </a:xfrm>
        </p:spPr>
      </p:pic>
    </p:spTree>
    <p:extLst>
      <p:ext uri="{BB962C8B-B14F-4D97-AF65-F5344CB8AC3E}">
        <p14:creationId xmlns:p14="http://schemas.microsoft.com/office/powerpoint/2010/main" val="2516367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5836" y="632981"/>
            <a:ext cx="10515600" cy="724766"/>
          </a:xfrm>
        </p:spPr>
        <p:txBody>
          <a:bodyPr>
            <a:normAutofit fontScale="90000"/>
          </a:bodyPr>
          <a:lstStyle/>
          <a:p>
            <a:r>
              <a:rPr lang="en-US" sz="3600">
                <a:latin typeface="Tahoma" panose="020B0604030504040204" pitchFamily="34" charset="0"/>
                <a:ea typeface="Tahoma" panose="020B0604030504040204" pitchFamily="34" charset="0"/>
                <a:cs typeface="Tahoma" panose="020B0604030504040204" pitchFamily="34" charset="0"/>
              </a:rPr>
              <a:t>Task Sheet</a:t>
            </a:r>
            <a:r>
              <a:rPr lang="en-US"/>
              <a:t/>
            </a:r>
            <a:br>
              <a:rPr lang="en-US"/>
            </a:br>
            <a:r>
              <a:rPr lang="en-US"/>
              <a:t/>
            </a:r>
            <a:br>
              <a:rPr lang="en-US"/>
            </a:br>
            <a:endParaRPr lang="en-US"/>
          </a:p>
        </p:txBody>
      </p:sp>
      <p:graphicFrame>
        <p:nvGraphicFramePr>
          <p:cNvPr id="4" name="Content Placeholder 3"/>
          <p:cNvGraphicFramePr>
            <a:graphicFrameLocks noGrp="1"/>
          </p:cNvGraphicFramePr>
          <p:nvPr>
            <p:ph idx="1"/>
          </p:nvPr>
        </p:nvGraphicFramePr>
        <p:xfrm>
          <a:off x="2640012" y="2116011"/>
          <a:ext cx="6911975" cy="2914904"/>
        </p:xfrm>
        <a:graphic>
          <a:graphicData uri="http://schemas.openxmlformats.org/drawingml/2006/table">
            <a:tbl>
              <a:tblPr firstRow="1" firstCol="1" bandRow="1">
                <a:tableStyleId>{5C22544A-7EE6-4342-B048-85BDC9FD1C3A}</a:tableStyleId>
              </a:tblPr>
              <a:tblGrid>
                <a:gridCol w="1539875">
                  <a:extLst>
                    <a:ext uri="{9D8B030D-6E8A-4147-A177-3AD203B41FA5}">
                      <a16:colId xmlns:a16="http://schemas.microsoft.com/office/drawing/2014/main" val="566044583"/>
                    </a:ext>
                  </a:extLst>
                </a:gridCol>
                <a:gridCol w="1371600">
                  <a:extLst>
                    <a:ext uri="{9D8B030D-6E8A-4147-A177-3AD203B41FA5}">
                      <a16:colId xmlns:a16="http://schemas.microsoft.com/office/drawing/2014/main" val="450238878"/>
                    </a:ext>
                  </a:extLst>
                </a:gridCol>
                <a:gridCol w="857250">
                  <a:extLst>
                    <a:ext uri="{9D8B030D-6E8A-4147-A177-3AD203B41FA5}">
                      <a16:colId xmlns:a16="http://schemas.microsoft.com/office/drawing/2014/main" val="3427904256"/>
                    </a:ext>
                  </a:extLst>
                </a:gridCol>
                <a:gridCol w="857250">
                  <a:extLst>
                    <a:ext uri="{9D8B030D-6E8A-4147-A177-3AD203B41FA5}">
                      <a16:colId xmlns:a16="http://schemas.microsoft.com/office/drawing/2014/main" val="1502916807"/>
                    </a:ext>
                  </a:extLst>
                </a:gridCol>
                <a:gridCol w="1200150">
                  <a:extLst>
                    <a:ext uri="{9D8B030D-6E8A-4147-A177-3AD203B41FA5}">
                      <a16:colId xmlns:a16="http://schemas.microsoft.com/office/drawing/2014/main" val="2734480780"/>
                    </a:ext>
                  </a:extLst>
                </a:gridCol>
                <a:gridCol w="1085850">
                  <a:extLst>
                    <a:ext uri="{9D8B030D-6E8A-4147-A177-3AD203B41FA5}">
                      <a16:colId xmlns:a16="http://schemas.microsoft.com/office/drawing/2014/main" val="719571717"/>
                    </a:ext>
                  </a:extLst>
                </a:gridCol>
              </a:tblGrid>
              <a:tr h="490855">
                <a:tc>
                  <a:txBody>
                    <a:bodyPr/>
                    <a:lstStyle/>
                    <a:p>
                      <a:pPr marL="0" marR="0" algn="ctr">
                        <a:lnSpc>
                          <a:spcPct val="107000"/>
                        </a:lnSpc>
                        <a:spcBef>
                          <a:spcPts val="0"/>
                        </a:spcBef>
                        <a:spcAft>
                          <a:spcPts val="0"/>
                        </a:spcAft>
                      </a:pPr>
                      <a:r>
                        <a:rPr lang="en-US" sz="1400">
                          <a:effectLst/>
                        </a:rPr>
                        <a:t>Công việc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Người thực hiện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Bắt đầu</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Kết thúc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Mức độ hoàn thành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Nộp đúng hạn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478448865"/>
                  </a:ext>
                </a:extLst>
              </a:tr>
              <a:tr h="0">
                <a:tc>
                  <a:txBody>
                    <a:bodyPr/>
                    <a:lstStyle/>
                    <a:p>
                      <a:pPr marL="0" marR="0" algn="ctr">
                        <a:lnSpc>
                          <a:spcPct val="107000"/>
                        </a:lnSpc>
                        <a:spcBef>
                          <a:spcPts val="0"/>
                        </a:spcBef>
                        <a:spcAft>
                          <a:spcPts val="0"/>
                        </a:spcAft>
                      </a:pPr>
                      <a:r>
                        <a:rPr lang="en-US" sz="1400">
                          <a:effectLst/>
                        </a:rPr>
                        <a:t>Writing document</a:t>
                      </a:r>
                      <a:endParaRPr lang="en-US" sz="1100">
                        <a:effectLst/>
                      </a:endParaRPr>
                    </a:p>
                    <a:p>
                      <a:pPr marL="0" marR="0" algn="ctr">
                        <a:lnSpc>
                          <a:spcPct val="107000"/>
                        </a:lnSpc>
                        <a:spcBef>
                          <a:spcPts val="0"/>
                        </a:spcBef>
                        <a:spcAft>
                          <a:spcPts val="0"/>
                        </a:spcAft>
                      </a:pPr>
                      <a:r>
                        <a:rPr lang="en-US" sz="16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Quỳnh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19/11/2019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8/12/20219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100%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rPr>
                        <a:t>có</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05810622"/>
                  </a:ext>
                </a:extLst>
              </a:tr>
              <a:tr h="462280">
                <a:tc>
                  <a:txBody>
                    <a:bodyPr/>
                    <a:lstStyle/>
                    <a:p>
                      <a:pPr marL="0" marR="0" algn="ctr">
                        <a:lnSpc>
                          <a:spcPct val="107000"/>
                        </a:lnSpc>
                        <a:spcBef>
                          <a:spcPts val="0"/>
                        </a:spcBef>
                        <a:spcAft>
                          <a:spcPts val="0"/>
                        </a:spcAft>
                      </a:pPr>
                      <a:r>
                        <a:rPr lang="en-US" sz="1400">
                          <a:effectLst/>
                        </a:rPr>
                        <a:t>Writing document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Tường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19/11/2019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8/12/20219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100%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rPr>
                        <a:t>có</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19949615"/>
                  </a:ext>
                </a:extLst>
              </a:tr>
              <a:tr h="450850">
                <a:tc>
                  <a:txBody>
                    <a:bodyPr/>
                    <a:lstStyle/>
                    <a:p>
                      <a:pPr marL="0" marR="0" algn="ctr">
                        <a:lnSpc>
                          <a:spcPct val="107000"/>
                        </a:lnSpc>
                        <a:spcBef>
                          <a:spcPts val="0"/>
                        </a:spcBef>
                        <a:spcAft>
                          <a:spcPts val="0"/>
                        </a:spcAft>
                      </a:pPr>
                      <a:r>
                        <a:rPr lang="en-US" sz="1400">
                          <a:effectLst/>
                        </a:rPr>
                        <a:t>User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rPr>
                        <a:t>Sáng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19/11/2019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7/12/2019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100%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rPr>
                        <a:t>có</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761484737"/>
                  </a:ext>
                </a:extLst>
              </a:tr>
              <a:tr h="508000">
                <a:tc>
                  <a:txBody>
                    <a:bodyPr/>
                    <a:lstStyle/>
                    <a:p>
                      <a:pPr marL="0" marR="0" algn="ctr">
                        <a:lnSpc>
                          <a:spcPct val="107000"/>
                        </a:lnSpc>
                        <a:spcBef>
                          <a:spcPts val="0"/>
                        </a:spcBef>
                        <a:spcAft>
                          <a:spcPts val="0"/>
                        </a:spcAft>
                      </a:pPr>
                      <a:r>
                        <a:rPr lang="en-US" sz="1400">
                          <a:effectLst/>
                        </a:rPr>
                        <a:t>Admin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Nhân, Tường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19/11/2019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7/12/2019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100%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rPr>
                        <a:t>có</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90729885"/>
                  </a:ext>
                </a:extLst>
              </a:tr>
              <a:tr h="508000">
                <a:tc>
                  <a:txBody>
                    <a:bodyPr/>
                    <a:lstStyle/>
                    <a:p>
                      <a:pPr marL="0" marR="0" algn="ctr">
                        <a:lnSpc>
                          <a:spcPct val="107000"/>
                        </a:lnSpc>
                        <a:spcBef>
                          <a:spcPts val="0"/>
                        </a:spcBef>
                        <a:spcAft>
                          <a:spcPts val="0"/>
                        </a:spcAft>
                      </a:pPr>
                      <a:r>
                        <a:rPr lang="en-US" sz="1400">
                          <a:effectLst/>
                        </a:rPr>
                        <a:t>Powerpoint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Tường. Quỳnh, Sáng,Nhân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7/12/2019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8/12/20219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100%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rPr>
                        <a:t>có</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31056073"/>
                  </a:ext>
                </a:extLst>
              </a:tr>
            </a:tbl>
          </a:graphicData>
        </a:graphic>
      </p:graphicFrame>
    </p:spTree>
    <p:extLst>
      <p:ext uri="{BB962C8B-B14F-4D97-AF65-F5344CB8AC3E}">
        <p14:creationId xmlns:p14="http://schemas.microsoft.com/office/powerpoint/2010/main" val="928424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24766"/>
          </a:xfrm>
        </p:spPr>
        <p:txBody>
          <a:bodyPr>
            <a:normAutofit fontScale="90000"/>
          </a:bodyPr>
          <a:lstStyle/>
          <a:p>
            <a:r>
              <a:rPr lang="en-US" sz="3600" b="1">
                <a:latin typeface="Tahoma" panose="020B0604030504040204" pitchFamily="34" charset="0"/>
                <a:ea typeface="Tahoma" panose="020B0604030504040204" pitchFamily="34" charset="0"/>
                <a:cs typeface="Tahoma" panose="020B0604030504040204" pitchFamily="34" charset="0"/>
              </a:rPr>
              <a:t>Algorithms</a:t>
            </a:r>
            <a:r>
              <a:rPr lang="en-US"/>
              <a:t/>
            </a:r>
            <a:br>
              <a:rPr lang="en-US"/>
            </a:br>
            <a:endParaRPr lang="en-US"/>
          </a:p>
        </p:txBody>
      </p:sp>
      <p:sp>
        <p:nvSpPr>
          <p:cNvPr id="5" name="Oval 4"/>
          <p:cNvSpPr/>
          <p:nvPr/>
        </p:nvSpPr>
        <p:spPr>
          <a:xfrm>
            <a:off x="5278581" y="1228436"/>
            <a:ext cx="1320800" cy="558800"/>
          </a:xfrm>
          <a:prstGeom prst="ellipse">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 name="Text Box 8"/>
          <p:cNvSpPr txBox="1"/>
          <p:nvPr/>
        </p:nvSpPr>
        <p:spPr>
          <a:xfrm>
            <a:off x="5491306" y="1333211"/>
            <a:ext cx="895350" cy="349250"/>
          </a:xfrm>
          <a:prstGeom prst="rect">
            <a:avLst/>
          </a:prstGeom>
          <a:solidFill>
            <a:schemeClr val="accent1">
              <a:lumMod val="60000"/>
              <a:lumOff val="40000"/>
            </a:schemeClr>
          </a:solidFill>
          <a:ln w="6350">
            <a:solidFill>
              <a:schemeClr val="accent1">
                <a:lumMod val="60000"/>
                <a:lumOff val="4000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Bắt đầu</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8" name="Straight Arrow Connector 7"/>
          <p:cNvCxnSpPr>
            <a:stCxn id="5" idx="3"/>
          </p:cNvCxnSpPr>
          <p:nvPr/>
        </p:nvCxnSpPr>
        <p:spPr>
          <a:xfrm flipH="1">
            <a:off x="3241964" y="1705402"/>
            <a:ext cx="2230044" cy="4928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6386656" y="1705402"/>
            <a:ext cx="1667453" cy="575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Flowchart: Predefined Process 14"/>
          <p:cNvSpPr/>
          <p:nvPr/>
        </p:nvSpPr>
        <p:spPr>
          <a:xfrm>
            <a:off x="1791854" y="2304323"/>
            <a:ext cx="2697019" cy="997527"/>
          </a:xfrm>
          <a:prstGeom prst="flowChartPredefinedProcess">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262909" y="2490555"/>
            <a:ext cx="1791853" cy="461665"/>
          </a:xfrm>
          <a:prstGeom prst="rect">
            <a:avLst/>
          </a:prstGeom>
          <a:solidFill>
            <a:schemeClr val="accent1">
              <a:lumMod val="60000"/>
              <a:lumOff val="40000"/>
            </a:schemeClr>
          </a:solidFill>
          <a:ln>
            <a:solidFill>
              <a:schemeClr val="accent1">
                <a:lumMod val="60000"/>
                <a:lumOff val="40000"/>
              </a:schemeClr>
            </a:solidFill>
          </a:ln>
        </p:spPr>
        <p:txBody>
          <a:bodyPr wrap="square" rtlCol="0">
            <a:spAutoFit/>
          </a:bodyPr>
          <a:lstStyle/>
          <a:p>
            <a:pPr algn="ctr"/>
            <a:r>
              <a:rPr lang="en-US" sz="2400" smtClean="0">
                <a:latin typeface="Tahoma" panose="020B0604030504040204" pitchFamily="34" charset="0"/>
                <a:ea typeface="Tahoma" panose="020B0604030504040204" pitchFamily="34" charset="0"/>
                <a:cs typeface="Tahoma" panose="020B0604030504040204" pitchFamily="34" charset="0"/>
              </a:rPr>
              <a:t>User</a:t>
            </a: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17" name="Flowchart: Predefined Process 16"/>
          <p:cNvSpPr/>
          <p:nvPr/>
        </p:nvSpPr>
        <p:spPr>
          <a:xfrm>
            <a:off x="6386656" y="2304323"/>
            <a:ext cx="2697019" cy="997527"/>
          </a:xfrm>
          <a:prstGeom prst="flowChartPredefinedProcess">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7167418" y="2542648"/>
            <a:ext cx="1625600" cy="461665"/>
          </a:xfrm>
          <a:prstGeom prst="rect">
            <a:avLst/>
          </a:prstGeom>
          <a:noFill/>
        </p:spPr>
        <p:txBody>
          <a:bodyPr wrap="square" rtlCol="0">
            <a:spAutoFit/>
          </a:bodyPr>
          <a:lstStyle/>
          <a:p>
            <a:r>
              <a:rPr lang="en-US" sz="2400" smtClean="0">
                <a:latin typeface="Tahoma" panose="020B0604030504040204" pitchFamily="34" charset="0"/>
                <a:ea typeface="Tahoma" panose="020B0604030504040204" pitchFamily="34" charset="0"/>
                <a:cs typeface="Tahoma" panose="020B0604030504040204" pitchFamily="34" charset="0"/>
              </a:rPr>
              <a:t>Admin</a:t>
            </a:r>
            <a:endParaRPr lang="en-US" sz="240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280038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Predefined Process 3"/>
          <p:cNvSpPr/>
          <p:nvPr/>
        </p:nvSpPr>
        <p:spPr>
          <a:xfrm>
            <a:off x="4599709" y="434108"/>
            <a:ext cx="2272146" cy="665019"/>
          </a:xfrm>
          <a:prstGeom prst="flowChartPredefinedProcess">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144654" y="531017"/>
            <a:ext cx="1173019" cy="461665"/>
          </a:xfrm>
          <a:prstGeom prst="rect">
            <a:avLst/>
          </a:prstGeom>
          <a:solidFill>
            <a:schemeClr val="accent1">
              <a:lumMod val="60000"/>
              <a:lumOff val="40000"/>
            </a:schemeClr>
          </a:solidFill>
          <a:ln>
            <a:solidFill>
              <a:schemeClr val="accent1">
                <a:lumMod val="60000"/>
                <a:lumOff val="40000"/>
              </a:schemeClr>
            </a:solidFill>
          </a:ln>
        </p:spPr>
        <p:txBody>
          <a:bodyPr wrap="square" rtlCol="0">
            <a:spAutoFit/>
          </a:bodyPr>
          <a:lstStyle/>
          <a:p>
            <a:pPr algn="ctr"/>
            <a:r>
              <a:rPr lang="en-US" sz="2400" smtClean="0">
                <a:latin typeface="Tahoma" panose="020B0604030504040204" pitchFamily="34" charset="0"/>
                <a:ea typeface="Tahoma" panose="020B0604030504040204" pitchFamily="34" charset="0"/>
                <a:cs typeface="Tahoma" panose="020B0604030504040204" pitchFamily="34" charset="0"/>
              </a:rPr>
              <a:t>User</a:t>
            </a: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6" name="Parallelogram 5"/>
          <p:cNvSpPr/>
          <p:nvPr/>
        </p:nvSpPr>
        <p:spPr>
          <a:xfrm>
            <a:off x="4599709" y="1560946"/>
            <a:ext cx="1958109" cy="840510"/>
          </a:xfrm>
          <a:prstGeom prst="parallelogram">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 name="Text Box 24"/>
          <p:cNvSpPr txBox="1"/>
          <p:nvPr/>
        </p:nvSpPr>
        <p:spPr>
          <a:xfrm>
            <a:off x="4913745" y="1665142"/>
            <a:ext cx="1403927" cy="616240"/>
          </a:xfrm>
          <a:prstGeom prst="rect">
            <a:avLst/>
          </a:prstGeom>
          <a:solidFill>
            <a:schemeClr val="accent1">
              <a:lumMod val="60000"/>
              <a:lumOff val="40000"/>
            </a:schemeClr>
          </a:solidFill>
          <a:ln w="6350">
            <a:solidFill>
              <a:schemeClr val="accent1">
                <a:lumMod val="60000"/>
                <a:lumOff val="4000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Choice,Id, password</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 Box 82"/>
          <p:cNvSpPr txBox="1"/>
          <p:nvPr/>
        </p:nvSpPr>
        <p:spPr>
          <a:xfrm>
            <a:off x="7223991" y="2084246"/>
            <a:ext cx="1385453" cy="482311"/>
          </a:xfrm>
          <a:prstGeom prst="rect">
            <a:avLst/>
          </a:prstGeom>
          <a:solidFill>
            <a:schemeClr val="accent1">
              <a:lumMod val="60000"/>
              <a:lumOff val="40000"/>
            </a:schemeClr>
          </a:solidFill>
          <a:ln w="6350">
            <a:solidFill>
              <a:schemeClr val="accent1">
                <a:lumMod val="60000"/>
                <a:lumOff val="4000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Xem</a:t>
            </a: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a:effectLst/>
                <a:latin typeface="Times New Roman" panose="02020603050405020304" pitchFamily="18" charset="0"/>
                <a:ea typeface="Calibri" panose="020F0502020204030204" pitchFamily="34" charset="0"/>
                <a:cs typeface="Times New Roman" panose="02020603050405020304" pitchFamily="18" charset="0"/>
              </a:rPr>
              <a:t>số</a:t>
            </a: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a:effectLst/>
                <a:latin typeface="Times New Roman" panose="02020603050405020304" pitchFamily="18" charset="0"/>
                <a:ea typeface="Calibri" panose="020F0502020204030204" pitchFamily="34" charset="0"/>
                <a:cs typeface="Times New Roman" panose="02020603050405020304" pitchFamily="18" charset="0"/>
              </a:rPr>
              <a:t>dư</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 Box 30"/>
          <p:cNvSpPr txBox="1"/>
          <p:nvPr/>
        </p:nvSpPr>
        <p:spPr>
          <a:xfrm>
            <a:off x="1701798" y="2854036"/>
            <a:ext cx="1403928" cy="574820"/>
          </a:xfrm>
          <a:prstGeom prst="rect">
            <a:avLst/>
          </a:prstGeom>
          <a:solidFill>
            <a:schemeClr val="accent1">
              <a:lumMod val="60000"/>
              <a:lumOff val="40000"/>
            </a:schemeClr>
          </a:solidFill>
          <a:ln w="6350">
            <a:solidFill>
              <a:schemeClr val="accent1">
                <a:lumMod val="60000"/>
                <a:lumOff val="4000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Rút</a:t>
            </a:r>
            <a:r>
              <a:rPr lang="en-US" sz="140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a:effectLst/>
                <a:latin typeface="Times New Roman" panose="02020603050405020304" pitchFamily="18" charset="0"/>
                <a:ea typeface="Calibri" panose="020F0502020204030204" pitchFamily="34" charset="0"/>
                <a:cs typeface="Times New Roman" panose="02020603050405020304" pitchFamily="18" charset="0"/>
              </a:rPr>
              <a:t>tiền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 Box 27"/>
          <p:cNvSpPr txBox="1"/>
          <p:nvPr/>
        </p:nvSpPr>
        <p:spPr>
          <a:xfrm>
            <a:off x="3500581" y="2870776"/>
            <a:ext cx="1366982" cy="469322"/>
          </a:xfrm>
          <a:prstGeom prst="rect">
            <a:avLst/>
          </a:prstGeom>
          <a:solidFill>
            <a:schemeClr val="accent1">
              <a:lumMod val="60000"/>
              <a:lumOff val="40000"/>
            </a:schemeClr>
          </a:solidFill>
          <a:ln w="6350">
            <a:solidFill>
              <a:schemeClr val="accent1">
                <a:lumMod val="60000"/>
                <a:lumOff val="4000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Gửi</a:t>
            </a:r>
            <a:r>
              <a:rPr lang="en-US" sz="140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a:effectLst/>
                <a:latin typeface="Times New Roman" panose="02020603050405020304" pitchFamily="18" charset="0"/>
                <a:ea typeface="Calibri" panose="020F0502020204030204" pitchFamily="34" charset="0"/>
                <a:cs typeface="Times New Roman" panose="02020603050405020304" pitchFamily="18" charset="0"/>
              </a:rPr>
              <a:t>tiền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2" name="Straight Arrow Connector 11"/>
          <p:cNvCxnSpPr/>
          <p:nvPr/>
        </p:nvCxnSpPr>
        <p:spPr>
          <a:xfrm flipH="1">
            <a:off x="2974109" y="2207491"/>
            <a:ext cx="1625600" cy="6119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4204853" y="2412424"/>
            <a:ext cx="744682" cy="4179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5615708" y="2401456"/>
            <a:ext cx="300182" cy="4179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0" name="Text Box 88"/>
          <p:cNvSpPr txBox="1"/>
          <p:nvPr/>
        </p:nvSpPr>
        <p:spPr>
          <a:xfrm>
            <a:off x="5144654" y="2865870"/>
            <a:ext cx="1477819" cy="668484"/>
          </a:xfrm>
          <a:prstGeom prst="rect">
            <a:avLst/>
          </a:prstGeom>
          <a:solidFill>
            <a:srgbClr val="5B9BD5">
              <a:lumMod val="60000"/>
              <a:lumOff val="40000"/>
            </a:srgbClr>
          </a:solidFill>
          <a:ln w="6350">
            <a:solidFill>
              <a:srgbClr val="5B9BD5">
                <a:lumMod val="60000"/>
                <a:lumOff val="40000"/>
              </a:srgb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2000">
                <a:effectLst/>
                <a:latin typeface="Tahoma" panose="020B0604030504040204" pitchFamily="34" charset="0"/>
                <a:ea typeface="Tahoma" panose="020B0604030504040204" pitchFamily="34" charset="0"/>
                <a:cs typeface="Tahoma" panose="020B0604030504040204" pitchFamily="34" charset="0"/>
              </a:rPr>
              <a:t>Chuyển</a:t>
            </a:r>
            <a:r>
              <a:rPr lang="en-US" sz="1600">
                <a:effectLst/>
                <a:latin typeface="Tahoma" panose="020B0604030504040204" pitchFamily="34" charset="0"/>
                <a:ea typeface="Tahoma" panose="020B0604030504040204" pitchFamily="34" charset="0"/>
                <a:cs typeface="Tahoma" panose="020B0604030504040204" pitchFamily="34" charset="0"/>
              </a:rPr>
              <a:t> </a:t>
            </a:r>
            <a:r>
              <a:rPr lang="en-US" sz="2000">
                <a:effectLst/>
                <a:latin typeface="Tahoma" panose="020B0604030504040204" pitchFamily="34" charset="0"/>
                <a:ea typeface="Tahoma" panose="020B0604030504040204" pitchFamily="34" charset="0"/>
                <a:cs typeface="Tahoma" panose="020B0604030504040204" pitchFamily="34" charset="0"/>
              </a:rPr>
              <a:t>tiền</a:t>
            </a:r>
            <a:endParaRPr lang="en-US" sz="1400">
              <a:effectLst/>
              <a:latin typeface="Tahoma" panose="020B0604030504040204" pitchFamily="34" charset="0"/>
              <a:ea typeface="Tahoma" panose="020B0604030504040204" pitchFamily="34" charset="0"/>
              <a:cs typeface="Tahoma" panose="020B0604030504040204" pitchFamily="34" charset="0"/>
            </a:endParaRPr>
          </a:p>
        </p:txBody>
      </p:sp>
      <p:sp>
        <p:nvSpPr>
          <p:cNvPr id="143" name="TextBox 142"/>
          <p:cNvSpPr txBox="1"/>
          <p:nvPr/>
        </p:nvSpPr>
        <p:spPr>
          <a:xfrm>
            <a:off x="7407562" y="1465087"/>
            <a:ext cx="1801092" cy="400110"/>
          </a:xfrm>
          <a:prstGeom prst="rect">
            <a:avLst/>
          </a:prstGeom>
          <a:solidFill>
            <a:schemeClr val="accent1">
              <a:lumMod val="60000"/>
              <a:lumOff val="40000"/>
            </a:schemeClr>
          </a:solidFill>
          <a:ln>
            <a:solidFill>
              <a:schemeClr val="accent1">
                <a:lumMod val="40000"/>
                <a:lumOff val="60000"/>
              </a:schemeClr>
            </a:solidFill>
          </a:ln>
        </p:spPr>
        <p:txBody>
          <a:bodyPr wrap="square" rtlCol="0">
            <a:spAutoFit/>
          </a:bodyPr>
          <a:lstStyle/>
          <a:p>
            <a:pPr algn="ctr"/>
            <a:r>
              <a:rPr lang="en-US" sz="2000" smtClean="0">
                <a:latin typeface="Tahoma" panose="020B0604030504040204" pitchFamily="34" charset="0"/>
                <a:ea typeface="Tahoma" panose="020B0604030504040204" pitchFamily="34" charset="0"/>
                <a:cs typeface="Tahoma" panose="020B0604030504040204" pitchFamily="34" charset="0"/>
              </a:rPr>
              <a:t>Xem lịch sử</a:t>
            </a:r>
            <a:endParaRPr lang="en-US">
              <a:latin typeface="Tahoma" panose="020B0604030504040204" pitchFamily="34" charset="0"/>
              <a:ea typeface="Tahoma" panose="020B0604030504040204" pitchFamily="34" charset="0"/>
              <a:cs typeface="Tahoma" panose="020B0604030504040204" pitchFamily="34" charset="0"/>
            </a:endParaRPr>
          </a:p>
        </p:txBody>
      </p:sp>
      <p:cxnSp>
        <p:nvCxnSpPr>
          <p:cNvPr id="145" name="Straight Arrow Connector 144"/>
          <p:cNvCxnSpPr>
            <a:endCxn id="143" idx="1"/>
          </p:cNvCxnSpPr>
          <p:nvPr/>
        </p:nvCxnSpPr>
        <p:spPr>
          <a:xfrm>
            <a:off x="6557818" y="1665142"/>
            <a:ext cx="8497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a:stCxn id="143" idx="3"/>
          </p:cNvCxnSpPr>
          <p:nvPr/>
        </p:nvCxnSpPr>
        <p:spPr>
          <a:xfrm>
            <a:off x="9208654" y="1665142"/>
            <a:ext cx="4710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8" name="Snip Single Corner Rectangle 147"/>
          <p:cNvSpPr/>
          <p:nvPr/>
        </p:nvSpPr>
        <p:spPr>
          <a:xfrm rot="5400000">
            <a:off x="10420466" y="620136"/>
            <a:ext cx="504304" cy="1985818"/>
          </a:xfrm>
          <a:prstGeom prst="snip1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9" name="TextBox 148"/>
          <p:cNvSpPr txBox="1"/>
          <p:nvPr/>
        </p:nvSpPr>
        <p:spPr>
          <a:xfrm>
            <a:off x="9679708" y="1360891"/>
            <a:ext cx="1801092" cy="400110"/>
          </a:xfrm>
          <a:prstGeom prst="rect">
            <a:avLst/>
          </a:prstGeom>
          <a:solidFill>
            <a:schemeClr val="accent1">
              <a:lumMod val="60000"/>
              <a:lumOff val="40000"/>
            </a:schemeClr>
          </a:solidFill>
          <a:ln>
            <a:solidFill>
              <a:schemeClr val="accent1">
                <a:lumMod val="40000"/>
                <a:lumOff val="60000"/>
              </a:schemeClr>
            </a:solidFill>
          </a:ln>
        </p:spPr>
        <p:txBody>
          <a:bodyPr wrap="square" rtlCol="0">
            <a:spAutoFit/>
          </a:bodyPr>
          <a:lstStyle/>
          <a:p>
            <a:pPr algn="ctr"/>
            <a:r>
              <a:rPr lang="en-US" sz="2000" smtClean="0">
                <a:latin typeface="Tahoma" panose="020B0604030504040204" pitchFamily="34" charset="0"/>
                <a:ea typeface="Tahoma" panose="020B0604030504040204" pitchFamily="34" charset="0"/>
                <a:cs typeface="Tahoma" panose="020B0604030504040204" pitchFamily="34" charset="0"/>
              </a:rPr>
              <a:t>In lịch sử</a:t>
            </a:r>
            <a:endParaRPr lang="en-US">
              <a:latin typeface="Tahoma" panose="020B0604030504040204" pitchFamily="34" charset="0"/>
              <a:ea typeface="Tahoma" panose="020B0604030504040204" pitchFamily="34" charset="0"/>
              <a:cs typeface="Tahoma" panose="020B0604030504040204" pitchFamily="34" charset="0"/>
            </a:endParaRPr>
          </a:p>
        </p:txBody>
      </p:sp>
      <p:cxnSp>
        <p:nvCxnSpPr>
          <p:cNvPr id="151" name="Straight Arrow Connector 150"/>
          <p:cNvCxnSpPr/>
          <p:nvPr/>
        </p:nvCxnSpPr>
        <p:spPr>
          <a:xfrm>
            <a:off x="6391564" y="2224405"/>
            <a:ext cx="8324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2" name="Snip Single Corner Rectangle 151"/>
          <p:cNvSpPr/>
          <p:nvPr/>
        </p:nvSpPr>
        <p:spPr>
          <a:xfrm rot="5400000">
            <a:off x="9949411" y="1324927"/>
            <a:ext cx="504304" cy="1985818"/>
          </a:xfrm>
          <a:prstGeom prst="snip1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53" name="TextBox 152"/>
          <p:cNvSpPr txBox="1"/>
          <p:nvPr/>
        </p:nvSpPr>
        <p:spPr>
          <a:xfrm>
            <a:off x="9275617" y="2113335"/>
            <a:ext cx="1801092" cy="400110"/>
          </a:xfrm>
          <a:prstGeom prst="rect">
            <a:avLst/>
          </a:prstGeom>
          <a:solidFill>
            <a:schemeClr val="accent1">
              <a:lumMod val="60000"/>
              <a:lumOff val="40000"/>
            </a:schemeClr>
          </a:solidFill>
          <a:ln>
            <a:solidFill>
              <a:schemeClr val="accent1">
                <a:lumMod val="40000"/>
                <a:lumOff val="60000"/>
              </a:schemeClr>
            </a:solidFill>
          </a:ln>
        </p:spPr>
        <p:txBody>
          <a:bodyPr wrap="square" rtlCol="0">
            <a:spAutoFit/>
          </a:bodyPr>
          <a:lstStyle/>
          <a:p>
            <a:pPr algn="ctr"/>
            <a:r>
              <a:rPr lang="en-US" sz="2000" smtClean="0">
                <a:latin typeface="Tahoma" panose="020B0604030504040204" pitchFamily="34" charset="0"/>
                <a:ea typeface="Tahoma" panose="020B0604030504040204" pitchFamily="34" charset="0"/>
                <a:cs typeface="Tahoma" panose="020B0604030504040204" pitchFamily="34" charset="0"/>
              </a:rPr>
              <a:t>In số dư</a:t>
            </a:r>
            <a:endParaRPr lang="en-US">
              <a:latin typeface="Tahoma" panose="020B0604030504040204" pitchFamily="34" charset="0"/>
              <a:ea typeface="Tahoma" panose="020B0604030504040204" pitchFamily="34" charset="0"/>
              <a:cs typeface="Tahoma" panose="020B0604030504040204" pitchFamily="34" charset="0"/>
            </a:endParaRPr>
          </a:p>
        </p:txBody>
      </p:sp>
      <p:cxnSp>
        <p:nvCxnSpPr>
          <p:cNvPr id="155" name="Straight Arrow Connector 154"/>
          <p:cNvCxnSpPr>
            <a:stCxn id="8" idx="3"/>
            <a:endCxn id="152" idx="1"/>
          </p:cNvCxnSpPr>
          <p:nvPr/>
        </p:nvCxnSpPr>
        <p:spPr>
          <a:xfrm flipV="1">
            <a:off x="8609444" y="2317836"/>
            <a:ext cx="599210" cy="75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6" name="TextBox 155"/>
          <p:cNvSpPr txBox="1"/>
          <p:nvPr/>
        </p:nvSpPr>
        <p:spPr>
          <a:xfrm>
            <a:off x="1839192" y="1944058"/>
            <a:ext cx="1435099" cy="369332"/>
          </a:xfrm>
          <a:prstGeom prst="rect">
            <a:avLst/>
          </a:prstGeom>
          <a:solidFill>
            <a:schemeClr val="accent1">
              <a:lumMod val="60000"/>
              <a:lumOff val="40000"/>
            </a:schemeClr>
          </a:solidFill>
          <a:ln>
            <a:solidFill>
              <a:schemeClr val="accent1">
                <a:lumMod val="40000"/>
                <a:lumOff val="60000"/>
              </a:schemeClr>
            </a:solidFill>
          </a:ln>
        </p:spPr>
        <p:txBody>
          <a:bodyPr wrap="square" rtlCol="0">
            <a:spAutoFit/>
          </a:bodyPr>
          <a:lstStyle/>
          <a:p>
            <a:pPr algn="ctr"/>
            <a:r>
              <a:rPr lang="en-US" smtClean="0"/>
              <a:t>Đổi mật khẩu</a:t>
            </a:r>
            <a:endParaRPr lang="en-US"/>
          </a:p>
        </p:txBody>
      </p:sp>
      <p:cxnSp>
        <p:nvCxnSpPr>
          <p:cNvPr id="158" name="Straight Arrow Connector 157"/>
          <p:cNvCxnSpPr>
            <a:endCxn id="156" idx="3"/>
          </p:cNvCxnSpPr>
          <p:nvPr/>
        </p:nvCxnSpPr>
        <p:spPr>
          <a:xfrm flipH="1">
            <a:off x="3274291" y="2113335"/>
            <a:ext cx="1399308" cy="153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a:stCxn id="156" idx="0"/>
          </p:cNvCxnSpPr>
          <p:nvPr/>
        </p:nvCxnSpPr>
        <p:spPr>
          <a:xfrm flipH="1" flipV="1">
            <a:off x="2556741" y="1560946"/>
            <a:ext cx="1" cy="383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3" name="Parallelogram 162"/>
          <p:cNvSpPr/>
          <p:nvPr/>
        </p:nvSpPr>
        <p:spPr>
          <a:xfrm>
            <a:off x="1697180" y="1099127"/>
            <a:ext cx="1960420" cy="461819"/>
          </a:xfrm>
          <a:prstGeom prst="parallelogram">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64" name="TextBox 163"/>
          <p:cNvSpPr txBox="1"/>
          <p:nvPr/>
        </p:nvSpPr>
        <p:spPr>
          <a:xfrm>
            <a:off x="1996208" y="1153420"/>
            <a:ext cx="1362364" cy="369332"/>
          </a:xfrm>
          <a:prstGeom prst="rect">
            <a:avLst/>
          </a:prstGeom>
          <a:noFill/>
        </p:spPr>
        <p:txBody>
          <a:bodyPr wrap="square" rtlCol="0">
            <a:spAutoFit/>
          </a:bodyPr>
          <a:lstStyle/>
          <a:p>
            <a:r>
              <a:rPr lang="en-US" smtClean="0"/>
              <a:t>Pass cũ, mới</a:t>
            </a:r>
            <a:endParaRPr lang="en-US"/>
          </a:p>
        </p:txBody>
      </p:sp>
      <p:sp>
        <p:nvSpPr>
          <p:cNvPr id="165" name="TextBox 164"/>
          <p:cNvSpPr txBox="1"/>
          <p:nvPr/>
        </p:nvSpPr>
        <p:spPr>
          <a:xfrm>
            <a:off x="453739" y="1973200"/>
            <a:ext cx="1035627" cy="369332"/>
          </a:xfrm>
          <a:prstGeom prst="rect">
            <a:avLst/>
          </a:prstGeom>
          <a:solidFill>
            <a:schemeClr val="accent1">
              <a:lumMod val="60000"/>
              <a:lumOff val="40000"/>
            </a:schemeClr>
          </a:solidFill>
          <a:ln>
            <a:solidFill>
              <a:schemeClr val="accent1">
                <a:lumMod val="40000"/>
                <a:lumOff val="60000"/>
              </a:schemeClr>
            </a:solidFill>
          </a:ln>
        </p:spPr>
        <p:txBody>
          <a:bodyPr wrap="square" rtlCol="0">
            <a:spAutoFit/>
          </a:bodyPr>
          <a:lstStyle/>
          <a:p>
            <a:r>
              <a:rPr lang="en-US" smtClean="0"/>
              <a:t>Đổi pass</a:t>
            </a:r>
            <a:endParaRPr lang="en-US"/>
          </a:p>
        </p:txBody>
      </p:sp>
      <p:cxnSp>
        <p:nvCxnSpPr>
          <p:cNvPr id="167" name="Straight Arrow Connector 166"/>
          <p:cNvCxnSpPr/>
          <p:nvPr/>
        </p:nvCxnSpPr>
        <p:spPr>
          <a:xfrm flipH="1">
            <a:off x="1200727" y="1560946"/>
            <a:ext cx="729673" cy="383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8" name="Parallelogram 167"/>
          <p:cNvSpPr/>
          <p:nvPr/>
        </p:nvSpPr>
        <p:spPr>
          <a:xfrm>
            <a:off x="2142836" y="3603768"/>
            <a:ext cx="1396423" cy="446924"/>
          </a:xfrm>
          <a:prstGeom prst="parallelogram">
            <a:avLst/>
          </a:prstGeom>
          <a:gradFill rotWithShape="1">
            <a:gsLst>
              <a:gs pos="0">
                <a:srgbClr val="5B9BD5">
                  <a:lumMod val="110000"/>
                  <a:satMod val="105000"/>
                  <a:tint val="67000"/>
                </a:srgbClr>
              </a:gs>
              <a:gs pos="50000">
                <a:srgbClr val="5B9BD5">
                  <a:lumMod val="105000"/>
                  <a:satMod val="103000"/>
                  <a:tint val="73000"/>
                </a:srgbClr>
              </a:gs>
              <a:gs pos="100000">
                <a:srgbClr val="5B9BD5">
                  <a:lumMod val="105000"/>
                  <a:satMod val="109000"/>
                  <a:tint val="81000"/>
                </a:srgbClr>
              </a:gs>
            </a:gsLst>
            <a:lin ang="5400000" scaled="0"/>
          </a:gradFill>
          <a:ln w="6350" cap="flat" cmpd="sng" algn="ctr">
            <a:solidFill>
              <a:srgbClr val="5B9BD5"/>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69" name="TextBox 168"/>
          <p:cNvSpPr txBox="1"/>
          <p:nvPr/>
        </p:nvSpPr>
        <p:spPr>
          <a:xfrm>
            <a:off x="2228849" y="3681360"/>
            <a:ext cx="1278083" cy="369332"/>
          </a:xfrm>
          <a:prstGeom prst="rect">
            <a:avLst/>
          </a:prstGeom>
          <a:noFill/>
        </p:spPr>
        <p:txBody>
          <a:bodyPr wrap="square" rtlCol="0">
            <a:spAutoFit/>
          </a:bodyPr>
          <a:lstStyle/>
          <a:p>
            <a:r>
              <a:rPr lang="en-US" smtClean="0"/>
              <a:t>Nhập tiền</a:t>
            </a:r>
            <a:endParaRPr lang="en-US"/>
          </a:p>
        </p:txBody>
      </p:sp>
      <p:cxnSp>
        <p:nvCxnSpPr>
          <p:cNvPr id="171" name="Straight Arrow Connector 170"/>
          <p:cNvCxnSpPr>
            <a:endCxn id="168" idx="0"/>
          </p:cNvCxnSpPr>
          <p:nvPr/>
        </p:nvCxnSpPr>
        <p:spPr>
          <a:xfrm>
            <a:off x="2677390" y="3428856"/>
            <a:ext cx="163658" cy="174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p:nvPr/>
        </p:nvCxnSpPr>
        <p:spPr>
          <a:xfrm flipH="1">
            <a:off x="3358572" y="3407903"/>
            <a:ext cx="428337" cy="1264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5" name="Parallelogram 174"/>
          <p:cNvSpPr/>
          <p:nvPr/>
        </p:nvSpPr>
        <p:spPr>
          <a:xfrm>
            <a:off x="7088910" y="2980059"/>
            <a:ext cx="1704108" cy="723923"/>
          </a:xfrm>
          <a:prstGeom prst="parallelogram">
            <a:avLst/>
          </a:prstGeom>
          <a:gradFill rotWithShape="1">
            <a:gsLst>
              <a:gs pos="0">
                <a:srgbClr val="5B9BD5">
                  <a:lumMod val="110000"/>
                  <a:satMod val="105000"/>
                  <a:tint val="67000"/>
                </a:srgbClr>
              </a:gs>
              <a:gs pos="50000">
                <a:srgbClr val="5B9BD5">
                  <a:lumMod val="105000"/>
                  <a:satMod val="103000"/>
                  <a:tint val="73000"/>
                </a:srgbClr>
              </a:gs>
              <a:gs pos="100000">
                <a:srgbClr val="5B9BD5">
                  <a:lumMod val="105000"/>
                  <a:satMod val="109000"/>
                  <a:tint val="81000"/>
                </a:srgbClr>
              </a:gs>
            </a:gsLst>
            <a:lin ang="5400000" scaled="0"/>
          </a:gradFill>
          <a:ln w="6350" cap="flat" cmpd="sng" algn="ctr">
            <a:solidFill>
              <a:srgbClr val="5B9BD5"/>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76" name="TextBox 175"/>
          <p:cNvSpPr txBox="1"/>
          <p:nvPr/>
        </p:nvSpPr>
        <p:spPr>
          <a:xfrm>
            <a:off x="7207249" y="3057652"/>
            <a:ext cx="1454152" cy="646331"/>
          </a:xfrm>
          <a:prstGeom prst="rect">
            <a:avLst/>
          </a:prstGeom>
          <a:noFill/>
        </p:spPr>
        <p:txBody>
          <a:bodyPr wrap="square" rtlCol="0">
            <a:spAutoFit/>
          </a:bodyPr>
          <a:lstStyle/>
          <a:p>
            <a:r>
              <a:rPr lang="en-US" smtClean="0"/>
              <a:t>Nhập tiền, id chuyển</a:t>
            </a:r>
            <a:endParaRPr lang="en-US"/>
          </a:p>
        </p:txBody>
      </p:sp>
      <p:cxnSp>
        <p:nvCxnSpPr>
          <p:cNvPr id="178" name="Straight Arrow Connector 177"/>
          <p:cNvCxnSpPr/>
          <p:nvPr/>
        </p:nvCxnSpPr>
        <p:spPr>
          <a:xfrm>
            <a:off x="6557818" y="3057652"/>
            <a:ext cx="5818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9" name="Text Box 88"/>
          <p:cNvSpPr txBox="1"/>
          <p:nvPr/>
        </p:nvSpPr>
        <p:spPr>
          <a:xfrm>
            <a:off x="9275617" y="3047114"/>
            <a:ext cx="1477819" cy="634245"/>
          </a:xfrm>
          <a:prstGeom prst="rect">
            <a:avLst/>
          </a:prstGeom>
          <a:solidFill>
            <a:srgbClr val="5B9BD5">
              <a:lumMod val="60000"/>
              <a:lumOff val="40000"/>
            </a:srgbClr>
          </a:solidFill>
          <a:ln w="6350">
            <a:solidFill>
              <a:srgbClr val="5B9BD5">
                <a:lumMod val="60000"/>
                <a:lumOff val="40000"/>
              </a:srgb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400" smtClean="0">
                <a:latin typeface="Tahoma" panose="020B0604030504040204" pitchFamily="34" charset="0"/>
                <a:ea typeface="Tahoma" panose="020B0604030504040204" pitchFamily="34" charset="0"/>
                <a:cs typeface="Tahoma" panose="020B0604030504040204" pitchFamily="34" charset="0"/>
              </a:rPr>
              <a:t>Thực hiện chuyển tiền</a:t>
            </a:r>
            <a:endParaRPr lang="en-US" sz="1400">
              <a:effectLst/>
              <a:latin typeface="Tahoma" panose="020B0604030504040204" pitchFamily="34" charset="0"/>
              <a:ea typeface="Tahoma" panose="020B0604030504040204" pitchFamily="34" charset="0"/>
              <a:cs typeface="Tahoma" panose="020B0604030504040204" pitchFamily="34" charset="0"/>
            </a:endParaRPr>
          </a:p>
        </p:txBody>
      </p:sp>
      <p:cxnSp>
        <p:nvCxnSpPr>
          <p:cNvPr id="181" name="Straight Arrow Connector 180"/>
          <p:cNvCxnSpPr>
            <a:stCxn id="175" idx="2"/>
          </p:cNvCxnSpPr>
          <p:nvPr/>
        </p:nvCxnSpPr>
        <p:spPr>
          <a:xfrm flipV="1">
            <a:off x="8702528" y="3223491"/>
            <a:ext cx="573089" cy="1185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p:cNvCxnSpPr/>
          <p:nvPr/>
        </p:nvCxnSpPr>
        <p:spPr>
          <a:xfrm flipH="1">
            <a:off x="1489366" y="4050692"/>
            <a:ext cx="739483" cy="401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5" name="Straight Arrow Connector 184"/>
          <p:cNvCxnSpPr>
            <a:stCxn id="169" idx="3"/>
          </p:cNvCxnSpPr>
          <p:nvPr/>
        </p:nvCxnSpPr>
        <p:spPr>
          <a:xfrm>
            <a:off x="3506932" y="3866026"/>
            <a:ext cx="1360631" cy="472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6" name="Diamond 185"/>
          <p:cNvSpPr/>
          <p:nvPr/>
        </p:nvSpPr>
        <p:spPr>
          <a:xfrm>
            <a:off x="4655127" y="4050692"/>
            <a:ext cx="1902691" cy="826108"/>
          </a:xfrm>
          <a:prstGeom prst="diamond">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Diamond 186"/>
          <p:cNvSpPr/>
          <p:nvPr/>
        </p:nvSpPr>
        <p:spPr>
          <a:xfrm>
            <a:off x="690420" y="4497616"/>
            <a:ext cx="2052779" cy="814312"/>
          </a:xfrm>
          <a:prstGeom prst="diamond">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TextBox 187"/>
          <p:cNvSpPr txBox="1"/>
          <p:nvPr/>
        </p:nvSpPr>
        <p:spPr>
          <a:xfrm>
            <a:off x="1043708" y="4750612"/>
            <a:ext cx="1797340" cy="369332"/>
          </a:xfrm>
          <a:prstGeom prst="rect">
            <a:avLst/>
          </a:prstGeom>
          <a:noFill/>
        </p:spPr>
        <p:txBody>
          <a:bodyPr wrap="square" rtlCol="0">
            <a:spAutoFit/>
          </a:bodyPr>
          <a:lstStyle/>
          <a:p>
            <a:r>
              <a:rPr lang="en-US" smtClean="0"/>
              <a:t>Tiền &lt;=25000</a:t>
            </a:r>
            <a:endParaRPr lang="en-US"/>
          </a:p>
        </p:txBody>
      </p:sp>
      <p:cxnSp>
        <p:nvCxnSpPr>
          <p:cNvPr id="190" name="Straight Connector 189"/>
          <p:cNvCxnSpPr/>
          <p:nvPr/>
        </p:nvCxnSpPr>
        <p:spPr>
          <a:xfrm flipH="1">
            <a:off x="453739" y="4750612"/>
            <a:ext cx="7469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flipV="1">
            <a:off x="453739" y="4050692"/>
            <a:ext cx="0" cy="6999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8" name="Straight Arrow Connector 197"/>
          <p:cNvCxnSpPr/>
          <p:nvPr/>
        </p:nvCxnSpPr>
        <p:spPr>
          <a:xfrm flipV="1">
            <a:off x="453739" y="3980873"/>
            <a:ext cx="1689097" cy="698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9" name="TextBox 198"/>
          <p:cNvSpPr txBox="1"/>
          <p:nvPr/>
        </p:nvSpPr>
        <p:spPr>
          <a:xfrm>
            <a:off x="523155" y="4358436"/>
            <a:ext cx="677572" cy="400110"/>
          </a:xfrm>
          <a:prstGeom prst="rect">
            <a:avLst/>
          </a:prstGeom>
          <a:noFill/>
        </p:spPr>
        <p:txBody>
          <a:bodyPr wrap="square" rtlCol="0">
            <a:spAutoFit/>
          </a:bodyPr>
          <a:lstStyle/>
          <a:p>
            <a:pPr algn="ctr"/>
            <a:r>
              <a:rPr lang="en-US" sz="2000" smtClean="0">
                <a:latin typeface="Tahoma" panose="020B0604030504040204" pitchFamily="34" charset="0"/>
                <a:ea typeface="Tahoma" panose="020B0604030504040204" pitchFamily="34" charset="0"/>
                <a:cs typeface="Tahoma" panose="020B0604030504040204" pitchFamily="34" charset="0"/>
              </a:rPr>
              <a:t>Sai</a:t>
            </a:r>
            <a:endParaRPr lang="en-US" sz="2000">
              <a:latin typeface="Tahoma" panose="020B0604030504040204" pitchFamily="34" charset="0"/>
              <a:ea typeface="Tahoma" panose="020B0604030504040204" pitchFamily="34" charset="0"/>
              <a:cs typeface="Tahoma" panose="020B0604030504040204" pitchFamily="34" charset="0"/>
            </a:endParaRPr>
          </a:p>
        </p:txBody>
      </p:sp>
      <p:cxnSp>
        <p:nvCxnSpPr>
          <p:cNvPr id="201" name="Straight Connector 200"/>
          <p:cNvCxnSpPr/>
          <p:nvPr/>
        </p:nvCxnSpPr>
        <p:spPr>
          <a:xfrm flipV="1">
            <a:off x="2556741" y="4750612"/>
            <a:ext cx="717550" cy="7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3" name="Straight Arrow Connector 202"/>
          <p:cNvCxnSpPr/>
          <p:nvPr/>
        </p:nvCxnSpPr>
        <p:spPr>
          <a:xfrm>
            <a:off x="3274291" y="4758546"/>
            <a:ext cx="0" cy="1000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4" name="TextBox 203"/>
          <p:cNvSpPr txBox="1"/>
          <p:nvPr/>
        </p:nvSpPr>
        <p:spPr>
          <a:xfrm>
            <a:off x="2556740" y="5041032"/>
            <a:ext cx="876876" cy="369332"/>
          </a:xfrm>
          <a:prstGeom prst="rect">
            <a:avLst/>
          </a:prstGeom>
          <a:noFill/>
        </p:spPr>
        <p:txBody>
          <a:bodyPr wrap="square" rtlCol="0">
            <a:spAutoFit/>
          </a:bodyPr>
          <a:lstStyle/>
          <a:p>
            <a:r>
              <a:rPr lang="en-US" smtClean="0"/>
              <a:t>đúng</a:t>
            </a:r>
            <a:endParaRPr lang="en-US"/>
          </a:p>
        </p:txBody>
      </p:sp>
      <p:sp>
        <p:nvSpPr>
          <p:cNvPr id="205" name="Text Box 80"/>
          <p:cNvSpPr txBox="1"/>
          <p:nvPr/>
        </p:nvSpPr>
        <p:spPr>
          <a:xfrm>
            <a:off x="1996208" y="5743980"/>
            <a:ext cx="1576532" cy="656724"/>
          </a:xfrm>
          <a:prstGeom prst="rect">
            <a:avLst/>
          </a:prstGeom>
          <a:solidFill>
            <a:srgbClr val="5B9BD5">
              <a:lumMod val="60000"/>
              <a:lumOff val="40000"/>
            </a:srgbClr>
          </a:solidFill>
          <a:ln w="6350">
            <a:solidFill>
              <a:srgbClr val="5B9BD5">
                <a:lumMod val="60000"/>
                <a:lumOff val="40000"/>
              </a:srgb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600">
                <a:effectLst/>
                <a:latin typeface="Tahoma" panose="020B0604030504040204" pitchFamily="34" charset="0"/>
                <a:ea typeface="Tahoma" panose="020B0604030504040204" pitchFamily="34" charset="0"/>
                <a:cs typeface="Tahoma" panose="020B0604030504040204" pitchFamily="34" charset="0"/>
              </a:rPr>
              <a:t>tiền trong tài khoản – tiền</a:t>
            </a:r>
            <a:endParaRPr lang="en-US" sz="1400">
              <a:effectLst/>
              <a:latin typeface="Tahoma" panose="020B0604030504040204" pitchFamily="34" charset="0"/>
              <a:ea typeface="Tahoma" panose="020B0604030504040204" pitchFamily="34" charset="0"/>
              <a:cs typeface="Tahoma" panose="020B0604030504040204" pitchFamily="34" charset="0"/>
            </a:endParaRPr>
          </a:p>
        </p:txBody>
      </p:sp>
      <p:sp>
        <p:nvSpPr>
          <p:cNvPr id="207" name="TextBox 206"/>
          <p:cNvSpPr txBox="1"/>
          <p:nvPr/>
        </p:nvSpPr>
        <p:spPr>
          <a:xfrm>
            <a:off x="5063690" y="4286468"/>
            <a:ext cx="1797340" cy="369332"/>
          </a:xfrm>
          <a:prstGeom prst="rect">
            <a:avLst/>
          </a:prstGeom>
          <a:noFill/>
        </p:spPr>
        <p:txBody>
          <a:bodyPr wrap="square" rtlCol="0">
            <a:spAutoFit/>
          </a:bodyPr>
          <a:lstStyle/>
          <a:p>
            <a:r>
              <a:rPr lang="en-US" smtClean="0"/>
              <a:t>Tiền &lt;=25000</a:t>
            </a:r>
            <a:endParaRPr lang="en-US"/>
          </a:p>
        </p:txBody>
      </p:sp>
      <p:cxnSp>
        <p:nvCxnSpPr>
          <p:cNvPr id="209" name="Straight Connector 208"/>
          <p:cNvCxnSpPr/>
          <p:nvPr/>
        </p:nvCxnSpPr>
        <p:spPr>
          <a:xfrm flipH="1">
            <a:off x="3572740" y="4655800"/>
            <a:ext cx="134100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Arrow Connector 210"/>
          <p:cNvCxnSpPr/>
          <p:nvPr/>
        </p:nvCxnSpPr>
        <p:spPr>
          <a:xfrm flipH="1" flipV="1">
            <a:off x="3105726" y="4102430"/>
            <a:ext cx="467014" cy="553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2" name="TextBox 211"/>
          <p:cNvSpPr txBox="1"/>
          <p:nvPr/>
        </p:nvSpPr>
        <p:spPr>
          <a:xfrm>
            <a:off x="3825586" y="4358436"/>
            <a:ext cx="679596" cy="369332"/>
          </a:xfrm>
          <a:prstGeom prst="rect">
            <a:avLst/>
          </a:prstGeom>
          <a:noFill/>
        </p:spPr>
        <p:txBody>
          <a:bodyPr wrap="square" rtlCol="0">
            <a:spAutoFit/>
          </a:bodyPr>
          <a:lstStyle/>
          <a:p>
            <a:r>
              <a:rPr lang="en-US" smtClean="0"/>
              <a:t>Sai</a:t>
            </a:r>
            <a:endParaRPr lang="en-US"/>
          </a:p>
        </p:txBody>
      </p:sp>
      <p:sp>
        <p:nvSpPr>
          <p:cNvPr id="213" name="TextBox 212"/>
          <p:cNvSpPr txBox="1"/>
          <p:nvPr/>
        </p:nvSpPr>
        <p:spPr>
          <a:xfrm>
            <a:off x="6296242" y="3964095"/>
            <a:ext cx="876876" cy="369332"/>
          </a:xfrm>
          <a:prstGeom prst="rect">
            <a:avLst/>
          </a:prstGeom>
          <a:noFill/>
        </p:spPr>
        <p:txBody>
          <a:bodyPr wrap="square" rtlCol="0">
            <a:spAutoFit/>
          </a:bodyPr>
          <a:lstStyle/>
          <a:p>
            <a:r>
              <a:rPr lang="en-US" smtClean="0"/>
              <a:t>đúng</a:t>
            </a:r>
            <a:endParaRPr lang="en-US"/>
          </a:p>
        </p:txBody>
      </p:sp>
      <p:cxnSp>
        <p:nvCxnSpPr>
          <p:cNvPr id="215" name="Straight Connector 214"/>
          <p:cNvCxnSpPr/>
          <p:nvPr/>
        </p:nvCxnSpPr>
        <p:spPr>
          <a:xfrm flipV="1">
            <a:off x="6391564" y="4286468"/>
            <a:ext cx="832427" cy="115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9" name="Straight Arrow Connector 218"/>
          <p:cNvCxnSpPr/>
          <p:nvPr/>
        </p:nvCxnSpPr>
        <p:spPr>
          <a:xfrm>
            <a:off x="7207249" y="4297983"/>
            <a:ext cx="16742" cy="743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0" name="Text Box 50"/>
          <p:cNvSpPr txBox="1"/>
          <p:nvPr/>
        </p:nvSpPr>
        <p:spPr>
          <a:xfrm>
            <a:off x="5915889" y="5061103"/>
            <a:ext cx="1971965" cy="682878"/>
          </a:xfrm>
          <a:prstGeom prst="rect">
            <a:avLst/>
          </a:prstGeom>
          <a:solidFill>
            <a:schemeClr val="accent1">
              <a:lumMod val="60000"/>
              <a:lumOff val="40000"/>
            </a:schemeClr>
          </a:solidFill>
          <a:ln w="6350">
            <a:solidFill>
              <a:schemeClr val="accent1">
                <a:lumMod val="60000"/>
                <a:lumOff val="4000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600">
                <a:effectLst/>
                <a:latin typeface="Tahoma" panose="020B0604030504040204" pitchFamily="34" charset="0"/>
                <a:ea typeface="Tahoma" panose="020B0604030504040204" pitchFamily="34" charset="0"/>
                <a:cs typeface="Tahoma" panose="020B0604030504040204" pitchFamily="34" charset="0"/>
              </a:rPr>
              <a:t>Tiền+tiền trong tài khoản</a:t>
            </a:r>
            <a:endParaRPr lang="en-US" sz="1400">
              <a:effectLst/>
              <a:latin typeface="Tahoma" panose="020B0604030504040204" pitchFamily="34" charset="0"/>
              <a:ea typeface="Tahoma" panose="020B0604030504040204" pitchFamily="34" charset="0"/>
              <a:cs typeface="Tahoma" panose="020B0604030504040204" pitchFamily="34" charset="0"/>
            </a:endParaRPr>
          </a:p>
        </p:txBody>
      </p:sp>
      <p:cxnSp>
        <p:nvCxnSpPr>
          <p:cNvPr id="222" name="Straight Arrow Connector 221"/>
          <p:cNvCxnSpPr>
            <a:stCxn id="4" idx="2"/>
          </p:cNvCxnSpPr>
          <p:nvPr/>
        </p:nvCxnSpPr>
        <p:spPr>
          <a:xfrm>
            <a:off x="5735782" y="1099127"/>
            <a:ext cx="64654" cy="4618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5" name="Oval 224"/>
          <p:cNvSpPr/>
          <p:nvPr/>
        </p:nvSpPr>
        <p:spPr>
          <a:xfrm>
            <a:off x="1839192" y="110755"/>
            <a:ext cx="1818408" cy="914400"/>
          </a:xfrm>
          <a:prstGeom prst="ellipse">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solidFill>
                  <a:schemeClr val="tx1"/>
                </a:solidFill>
                <a:latin typeface="Tahoma" panose="020B0604030504040204" pitchFamily="34" charset="0"/>
                <a:ea typeface="Tahoma" panose="020B0604030504040204" pitchFamily="34" charset="0"/>
                <a:cs typeface="Tahoma" panose="020B0604030504040204" pitchFamily="34" charset="0"/>
              </a:rPr>
              <a:t>Kết thúc</a:t>
            </a:r>
            <a:endParaRPr lang="en-US" sz="20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cxnSp>
        <p:nvCxnSpPr>
          <p:cNvPr id="227" name="Straight Arrow Connector 226"/>
          <p:cNvCxnSpPr/>
          <p:nvPr/>
        </p:nvCxnSpPr>
        <p:spPr>
          <a:xfrm flipH="1" flipV="1">
            <a:off x="3657600" y="729673"/>
            <a:ext cx="1209963" cy="11355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81400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Predefined Process 3"/>
          <p:cNvSpPr/>
          <p:nvPr/>
        </p:nvSpPr>
        <p:spPr>
          <a:xfrm>
            <a:off x="4812145" y="415635"/>
            <a:ext cx="1967346" cy="701965"/>
          </a:xfrm>
          <a:prstGeom prst="flowChartPredefinedProcess">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9309" y="535784"/>
            <a:ext cx="1173018" cy="461665"/>
          </a:xfrm>
          <a:prstGeom prst="rect">
            <a:avLst/>
          </a:prstGeom>
          <a:noFill/>
        </p:spPr>
        <p:txBody>
          <a:bodyPr wrap="square" rtlCol="0">
            <a:spAutoFit/>
          </a:bodyPr>
          <a:lstStyle/>
          <a:p>
            <a:r>
              <a:rPr lang="en-US" sz="2400" smtClean="0">
                <a:latin typeface="Tahoma" panose="020B0604030504040204" pitchFamily="34" charset="0"/>
                <a:ea typeface="Tahoma" panose="020B0604030504040204" pitchFamily="34" charset="0"/>
                <a:cs typeface="Tahoma" panose="020B0604030504040204" pitchFamily="34" charset="0"/>
              </a:rPr>
              <a:t>Admin</a:t>
            </a:r>
            <a:endParaRPr lang="en-US" sz="2400">
              <a:latin typeface="Tahoma" panose="020B0604030504040204" pitchFamily="34" charset="0"/>
              <a:ea typeface="Tahoma" panose="020B0604030504040204" pitchFamily="34" charset="0"/>
              <a:cs typeface="Tahoma" panose="020B0604030504040204" pitchFamily="34" charset="0"/>
            </a:endParaRPr>
          </a:p>
        </p:txBody>
      </p:sp>
      <p:sp>
        <p:nvSpPr>
          <p:cNvPr id="6" name="Parallelogram 5"/>
          <p:cNvSpPr/>
          <p:nvPr/>
        </p:nvSpPr>
        <p:spPr>
          <a:xfrm>
            <a:off x="4913745" y="1551419"/>
            <a:ext cx="1699491" cy="535999"/>
          </a:xfrm>
          <a:prstGeom prst="parallelogram">
            <a:avLst/>
          </a:prstGeom>
          <a:solidFill>
            <a:schemeClr val="accent1">
              <a:lumMod val="60000"/>
              <a:lumOff val="4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 name="Text Box 37"/>
          <p:cNvSpPr txBox="1"/>
          <p:nvPr/>
        </p:nvSpPr>
        <p:spPr>
          <a:xfrm>
            <a:off x="5269056" y="1589520"/>
            <a:ext cx="1053523" cy="414770"/>
          </a:xfrm>
          <a:prstGeom prst="rect">
            <a:avLst/>
          </a:prstGeom>
          <a:solidFill>
            <a:schemeClr val="accent1">
              <a:lumMod val="60000"/>
              <a:lumOff val="40000"/>
            </a:schemeClr>
          </a:solidFill>
          <a:ln w="6350">
            <a:solidFill>
              <a:schemeClr val="accent1">
                <a:lumMod val="60000"/>
                <a:lumOff val="4000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2000">
                <a:effectLst/>
                <a:latin typeface="Tahoma" panose="020B0604030504040204" pitchFamily="34" charset="0"/>
                <a:ea typeface="Tahoma" panose="020B0604030504040204" pitchFamily="34" charset="0"/>
                <a:cs typeface="Tahoma" panose="020B0604030504040204" pitchFamily="34" charset="0"/>
              </a:rPr>
              <a:t>choice</a:t>
            </a:r>
            <a:endParaRPr lang="en-US" sz="1100">
              <a:effectLst/>
              <a:latin typeface="Tahoma" panose="020B0604030504040204" pitchFamily="34" charset="0"/>
              <a:ea typeface="Tahoma" panose="020B0604030504040204" pitchFamily="34" charset="0"/>
              <a:cs typeface="Tahoma" panose="020B0604030504040204" pitchFamily="34" charset="0"/>
            </a:endParaRPr>
          </a:p>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p:txBody>
      </p:sp>
      <p:cxnSp>
        <p:nvCxnSpPr>
          <p:cNvPr id="9" name="Straight Arrow Connector 8"/>
          <p:cNvCxnSpPr/>
          <p:nvPr/>
        </p:nvCxnSpPr>
        <p:spPr>
          <a:xfrm>
            <a:off x="6049818" y="1117600"/>
            <a:ext cx="0" cy="387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2715491" y="2004290"/>
            <a:ext cx="22629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4017818" y="2087418"/>
            <a:ext cx="1477818" cy="1570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2900218" y="3574473"/>
            <a:ext cx="1403927" cy="914400"/>
          </a:xfrm>
          <a:prstGeom prst="ellipse">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2983344" y="3852037"/>
            <a:ext cx="1237673" cy="400110"/>
          </a:xfrm>
          <a:prstGeom prst="rect">
            <a:avLst/>
          </a:prstGeom>
          <a:noFill/>
        </p:spPr>
        <p:txBody>
          <a:bodyPr wrap="square" rtlCol="0">
            <a:spAutoFit/>
          </a:bodyPr>
          <a:lstStyle/>
          <a:p>
            <a:pPr algn="ctr"/>
            <a:r>
              <a:rPr lang="en-US" sz="2000" smtClean="0">
                <a:latin typeface="Tahoma" panose="020B0604030504040204" pitchFamily="34" charset="0"/>
                <a:ea typeface="Tahoma" panose="020B0604030504040204" pitchFamily="34" charset="0"/>
                <a:cs typeface="Tahoma" panose="020B0604030504040204" pitchFamily="34" charset="0"/>
              </a:rPr>
              <a:t>Kết</a:t>
            </a:r>
            <a:r>
              <a:rPr lang="en-US" smtClean="0"/>
              <a:t> </a:t>
            </a:r>
            <a:r>
              <a:rPr lang="en-US" sz="2000" smtClean="0">
                <a:latin typeface="Tahoma" panose="020B0604030504040204" pitchFamily="34" charset="0"/>
                <a:ea typeface="Tahoma" panose="020B0604030504040204" pitchFamily="34" charset="0"/>
                <a:cs typeface="Tahoma" panose="020B0604030504040204" pitchFamily="34" charset="0"/>
              </a:rPr>
              <a:t>thúc</a:t>
            </a: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16" name="Parallelogram 15"/>
          <p:cNvSpPr/>
          <p:nvPr/>
        </p:nvSpPr>
        <p:spPr>
          <a:xfrm>
            <a:off x="775854" y="2567709"/>
            <a:ext cx="1708727" cy="563418"/>
          </a:xfrm>
          <a:prstGeom prst="parallelogram">
            <a:avLst/>
          </a:prstGeom>
          <a:gradFill rotWithShape="1">
            <a:gsLst>
              <a:gs pos="0">
                <a:srgbClr val="5B9BD5">
                  <a:lumMod val="110000"/>
                  <a:satMod val="105000"/>
                  <a:tint val="67000"/>
                </a:srgbClr>
              </a:gs>
              <a:gs pos="50000">
                <a:srgbClr val="5B9BD5">
                  <a:lumMod val="105000"/>
                  <a:satMod val="103000"/>
                  <a:tint val="73000"/>
                </a:srgbClr>
              </a:gs>
              <a:gs pos="100000">
                <a:srgbClr val="5B9BD5">
                  <a:lumMod val="105000"/>
                  <a:satMod val="109000"/>
                  <a:tint val="81000"/>
                </a:srgbClr>
              </a:gs>
            </a:gsLst>
            <a:lin ang="5400000" scaled="0"/>
          </a:gradFill>
          <a:ln w="6350" cap="flat" cmpd="sng" algn="ctr">
            <a:solidFill>
              <a:srgbClr val="5B9BD5"/>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7" name="Text Box 107"/>
          <p:cNvSpPr txBox="1"/>
          <p:nvPr/>
        </p:nvSpPr>
        <p:spPr>
          <a:xfrm>
            <a:off x="600364" y="1667740"/>
            <a:ext cx="2038927" cy="673100"/>
          </a:xfrm>
          <a:prstGeom prst="rect">
            <a:avLst/>
          </a:prstGeom>
          <a:solidFill>
            <a:schemeClr val="accent1">
              <a:lumMod val="60000"/>
              <a:lumOff val="40000"/>
            </a:schemeClr>
          </a:solidFill>
          <a:ln w="6350">
            <a:solidFill>
              <a:schemeClr val="accent1">
                <a:lumMod val="60000"/>
                <a:lumOff val="4000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a:effectLst/>
                <a:latin typeface="Tahoma" panose="020B0604030504040204" pitchFamily="34" charset="0"/>
                <a:ea typeface="Tahoma" panose="020B0604030504040204" pitchFamily="34" charset="0"/>
                <a:cs typeface="Tahoma" panose="020B0604030504040204" pitchFamily="34" charset="0"/>
              </a:rPr>
              <a:t>Tạo tài khoản khách hàng</a:t>
            </a:r>
            <a:endParaRPr lang="en-US" sz="1600">
              <a:effectLst/>
              <a:latin typeface="Tahoma" panose="020B0604030504040204" pitchFamily="34" charset="0"/>
              <a:ea typeface="Tahoma" panose="020B0604030504040204" pitchFamily="34" charset="0"/>
              <a:cs typeface="Tahoma" panose="020B0604030504040204" pitchFamily="34" charset="0"/>
            </a:endParaRPr>
          </a:p>
        </p:txBody>
      </p:sp>
      <p:sp>
        <p:nvSpPr>
          <p:cNvPr id="19" name="Text Box 180"/>
          <p:cNvSpPr txBox="1"/>
          <p:nvPr/>
        </p:nvSpPr>
        <p:spPr>
          <a:xfrm>
            <a:off x="1047172" y="2567709"/>
            <a:ext cx="1145310" cy="563418"/>
          </a:xfrm>
          <a:prstGeom prst="rect">
            <a:avLst/>
          </a:prstGeom>
          <a:solidFill>
            <a:srgbClr val="5B9BD5">
              <a:lumMod val="60000"/>
              <a:lumOff val="40000"/>
            </a:srgbClr>
          </a:solidFill>
          <a:ln w="6350">
            <a:solidFill>
              <a:srgbClr val="5B9BD5">
                <a:lumMod val="60000"/>
                <a:lumOff val="40000"/>
              </a:srgb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r>
              <a:rPr lang="en-US">
                <a:effectLst/>
                <a:latin typeface="Tahoma" panose="020B0604030504040204" pitchFamily="34" charset="0"/>
                <a:ea typeface="Tahoma" panose="020B0604030504040204" pitchFamily="34" charset="0"/>
                <a:cs typeface="Tahoma" panose="020B0604030504040204" pitchFamily="34" charset="0"/>
              </a:rPr>
              <a:t>Password</a:t>
            </a:r>
            <a:endParaRPr lang="en-US" sz="1100">
              <a:effectLst/>
              <a:latin typeface="Tahoma" panose="020B0604030504040204" pitchFamily="34" charset="0"/>
              <a:ea typeface="Tahoma" panose="020B0604030504040204" pitchFamily="34" charset="0"/>
              <a:cs typeface="Tahoma" panose="020B0604030504040204" pitchFamily="34" charset="0"/>
            </a:endParaRPr>
          </a:p>
        </p:txBody>
      </p:sp>
      <p:cxnSp>
        <p:nvCxnSpPr>
          <p:cNvPr id="21" name="Straight Arrow Connector 20"/>
          <p:cNvCxnSpPr/>
          <p:nvPr/>
        </p:nvCxnSpPr>
        <p:spPr>
          <a:xfrm flipH="1">
            <a:off x="1754909" y="2340840"/>
            <a:ext cx="18473" cy="2268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942109" y="3131127"/>
            <a:ext cx="9236" cy="526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 Box 182"/>
          <p:cNvSpPr txBox="1"/>
          <p:nvPr/>
        </p:nvSpPr>
        <p:spPr>
          <a:xfrm>
            <a:off x="461818" y="3657599"/>
            <a:ext cx="1730664" cy="461819"/>
          </a:xfrm>
          <a:prstGeom prst="rect">
            <a:avLst/>
          </a:prstGeom>
          <a:solidFill>
            <a:srgbClr val="5B9BD5">
              <a:lumMod val="60000"/>
              <a:lumOff val="40000"/>
            </a:srgbClr>
          </a:solidFill>
          <a:ln w="6350">
            <a:solidFill>
              <a:srgbClr val="5B9BD5">
                <a:lumMod val="60000"/>
                <a:lumOff val="40000"/>
              </a:srgb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2000">
                <a:effectLst/>
                <a:latin typeface="Tahoma" panose="020B0604030504040204" pitchFamily="34" charset="0"/>
                <a:ea typeface="Tahoma" panose="020B0604030504040204" pitchFamily="34" charset="0"/>
                <a:cs typeface="Tahoma" panose="020B0604030504040204" pitchFamily="34" charset="0"/>
              </a:rPr>
              <a:t>Tạo tài khoản</a:t>
            </a:r>
            <a:endParaRPr lang="en-US">
              <a:effectLst/>
              <a:latin typeface="Tahoma" panose="020B0604030504040204" pitchFamily="34" charset="0"/>
              <a:ea typeface="Tahoma" panose="020B0604030504040204" pitchFamily="34" charset="0"/>
              <a:cs typeface="Tahoma" panose="020B0604030504040204" pitchFamily="34" charset="0"/>
            </a:endParaRPr>
          </a:p>
        </p:txBody>
      </p:sp>
      <p:cxnSp>
        <p:nvCxnSpPr>
          <p:cNvPr id="26" name="Straight Arrow Connector 25"/>
          <p:cNvCxnSpPr/>
          <p:nvPr/>
        </p:nvCxnSpPr>
        <p:spPr>
          <a:xfrm>
            <a:off x="6613236" y="1667740"/>
            <a:ext cx="7019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 Box 112"/>
          <p:cNvSpPr txBox="1"/>
          <p:nvPr/>
        </p:nvSpPr>
        <p:spPr>
          <a:xfrm>
            <a:off x="7315200" y="1349518"/>
            <a:ext cx="1810327" cy="480004"/>
          </a:xfrm>
          <a:prstGeom prst="rect">
            <a:avLst/>
          </a:prstGeom>
          <a:solidFill>
            <a:schemeClr val="accent1">
              <a:lumMod val="60000"/>
              <a:lumOff val="40000"/>
            </a:schemeClr>
          </a:solidFill>
          <a:ln w="6350">
            <a:solidFill>
              <a:schemeClr val="accent1">
                <a:lumMod val="60000"/>
                <a:lumOff val="4000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2000">
                <a:effectLst/>
                <a:latin typeface="Tahoma" panose="020B0604030504040204" pitchFamily="34" charset="0"/>
                <a:ea typeface="Tahoma" panose="020B0604030504040204" pitchFamily="34" charset="0"/>
                <a:cs typeface="Tahoma" panose="020B0604030504040204" pitchFamily="34" charset="0"/>
              </a:rPr>
              <a:t>Báo cáo</a:t>
            </a:r>
            <a:endParaRPr lang="en-US">
              <a:effectLst/>
              <a:latin typeface="Tahoma" panose="020B0604030504040204" pitchFamily="34" charset="0"/>
              <a:ea typeface="Tahoma" panose="020B0604030504040204" pitchFamily="34" charset="0"/>
              <a:cs typeface="Tahoma" panose="020B0604030504040204" pitchFamily="34" charset="0"/>
            </a:endParaRPr>
          </a:p>
        </p:txBody>
      </p:sp>
      <p:sp>
        <p:nvSpPr>
          <p:cNvPr id="29" name="Parallelogram 28"/>
          <p:cNvSpPr/>
          <p:nvPr/>
        </p:nvSpPr>
        <p:spPr>
          <a:xfrm>
            <a:off x="9635114" y="1349519"/>
            <a:ext cx="1540886" cy="480004"/>
          </a:xfrm>
          <a:prstGeom prst="parallelogram">
            <a:avLst/>
          </a:prstGeom>
          <a:solidFill>
            <a:srgbClr val="5B9BD5">
              <a:lumMod val="60000"/>
              <a:lumOff val="40000"/>
            </a:srgbClr>
          </a:solidFill>
          <a:ln w="12700" cap="flat" cmpd="sng" algn="ctr">
            <a:solidFill>
              <a:srgbClr val="E7E6E6"/>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0" name="Text Box 114"/>
          <p:cNvSpPr txBox="1"/>
          <p:nvPr/>
        </p:nvSpPr>
        <p:spPr>
          <a:xfrm>
            <a:off x="9827491" y="1456169"/>
            <a:ext cx="1080653" cy="307975"/>
          </a:xfrm>
          <a:prstGeom prst="rect">
            <a:avLst/>
          </a:prstGeom>
          <a:solidFill>
            <a:schemeClr val="accent1">
              <a:lumMod val="60000"/>
              <a:lumOff val="40000"/>
            </a:schemeClr>
          </a:solidFill>
          <a:ln w="6350">
            <a:solidFill>
              <a:schemeClr val="accent1">
                <a:lumMod val="60000"/>
                <a:lumOff val="4000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600">
                <a:effectLst/>
                <a:latin typeface="Tahoma" panose="020B0604030504040204" pitchFamily="34" charset="0"/>
                <a:ea typeface="Tahoma" panose="020B0604030504040204" pitchFamily="34" charset="0"/>
                <a:cs typeface="Tahoma" panose="020B0604030504040204" pitchFamily="34" charset="0"/>
              </a:rPr>
              <a:t>choice</a:t>
            </a:r>
            <a:endParaRPr lang="en-US" sz="1100">
              <a:effectLst/>
              <a:latin typeface="Tahoma" panose="020B0604030504040204" pitchFamily="34" charset="0"/>
              <a:ea typeface="Tahoma" panose="020B0604030504040204" pitchFamily="34" charset="0"/>
              <a:cs typeface="Tahoma" panose="020B0604030504040204" pitchFamily="34" charset="0"/>
            </a:endParaRPr>
          </a:p>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31" name="Text Box 117"/>
          <p:cNvSpPr txBox="1"/>
          <p:nvPr/>
        </p:nvSpPr>
        <p:spPr>
          <a:xfrm>
            <a:off x="7543511" y="2837729"/>
            <a:ext cx="1175616" cy="396874"/>
          </a:xfrm>
          <a:prstGeom prst="rect">
            <a:avLst/>
          </a:prstGeom>
          <a:solidFill>
            <a:srgbClr val="5B9BD5">
              <a:lumMod val="60000"/>
              <a:lumOff val="40000"/>
            </a:srgbClr>
          </a:solidFill>
          <a:ln w="6350">
            <a:solidFill>
              <a:srgbClr val="5B9BD5">
                <a:lumMod val="60000"/>
                <a:lumOff val="40000"/>
              </a:srgb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2000">
                <a:effectLst/>
                <a:latin typeface="Tahoma" panose="020B0604030504040204" pitchFamily="34" charset="0"/>
                <a:ea typeface="Tahoma" panose="020B0604030504040204" pitchFamily="34" charset="0"/>
                <a:cs typeface="Tahoma" panose="020B0604030504040204" pitchFamily="34" charset="0"/>
              </a:rPr>
              <a:t>Rút tiền</a:t>
            </a:r>
            <a:endParaRPr lang="en-US">
              <a:effectLst/>
              <a:latin typeface="Tahoma" panose="020B0604030504040204" pitchFamily="34" charset="0"/>
              <a:ea typeface="Tahoma" panose="020B0604030504040204" pitchFamily="34" charset="0"/>
              <a:cs typeface="Tahoma" panose="020B0604030504040204" pitchFamily="34" charset="0"/>
            </a:endParaRPr>
          </a:p>
        </p:txBody>
      </p:sp>
      <p:sp>
        <p:nvSpPr>
          <p:cNvPr id="32" name="Text Box 119"/>
          <p:cNvSpPr txBox="1"/>
          <p:nvPr/>
        </p:nvSpPr>
        <p:spPr>
          <a:xfrm>
            <a:off x="10891258" y="2662670"/>
            <a:ext cx="1258887" cy="373496"/>
          </a:xfrm>
          <a:prstGeom prst="rect">
            <a:avLst/>
          </a:prstGeom>
          <a:solidFill>
            <a:srgbClr val="5B9BD5">
              <a:lumMod val="60000"/>
              <a:lumOff val="40000"/>
            </a:srgbClr>
          </a:solidFill>
          <a:ln w="6350">
            <a:solidFill>
              <a:srgbClr val="5B9BD5">
                <a:lumMod val="60000"/>
                <a:lumOff val="40000"/>
              </a:srgb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2000">
                <a:effectLst/>
                <a:latin typeface="Tahoma" panose="020B0604030504040204" pitchFamily="34" charset="0"/>
                <a:ea typeface="Tahoma" panose="020B0604030504040204" pitchFamily="34" charset="0"/>
                <a:cs typeface="Tahoma" panose="020B0604030504040204" pitchFamily="34" charset="0"/>
              </a:rPr>
              <a:t>Gửi tiền</a:t>
            </a:r>
            <a:endParaRPr lang="en-US">
              <a:effectLst/>
              <a:latin typeface="Tahoma" panose="020B0604030504040204" pitchFamily="34" charset="0"/>
              <a:ea typeface="Tahoma" panose="020B0604030504040204" pitchFamily="34" charset="0"/>
              <a:cs typeface="Tahoma" panose="020B0604030504040204" pitchFamily="34" charset="0"/>
            </a:endParaRPr>
          </a:p>
        </p:txBody>
      </p:sp>
      <p:sp>
        <p:nvSpPr>
          <p:cNvPr id="33" name="Text Box 125"/>
          <p:cNvSpPr txBox="1"/>
          <p:nvPr/>
        </p:nvSpPr>
        <p:spPr>
          <a:xfrm>
            <a:off x="7185602" y="2154237"/>
            <a:ext cx="1533525" cy="450850"/>
          </a:xfrm>
          <a:prstGeom prst="rect">
            <a:avLst/>
          </a:prstGeom>
          <a:solidFill>
            <a:srgbClr val="5B9BD5">
              <a:lumMod val="60000"/>
              <a:lumOff val="40000"/>
            </a:srgbClr>
          </a:solidFill>
          <a:ln w="6350">
            <a:solidFill>
              <a:srgbClr val="5B9BD5">
                <a:lumMod val="60000"/>
                <a:lumOff val="40000"/>
              </a:srgb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a:effectLst/>
                <a:latin typeface="Tahoma" panose="020B0604030504040204" pitchFamily="34" charset="0"/>
                <a:ea typeface="Tahoma" panose="020B0604030504040204" pitchFamily="34" charset="0"/>
                <a:cs typeface="Tahoma" panose="020B0604030504040204" pitchFamily="34" charset="0"/>
              </a:rPr>
              <a:t>Trở lại menu</a:t>
            </a:r>
          </a:p>
        </p:txBody>
      </p:sp>
      <p:cxnSp>
        <p:nvCxnSpPr>
          <p:cNvPr id="35" name="Straight Arrow Connector 34"/>
          <p:cNvCxnSpPr>
            <a:endCxn id="33" idx="3"/>
          </p:cNvCxnSpPr>
          <p:nvPr/>
        </p:nvCxnSpPr>
        <p:spPr>
          <a:xfrm flipH="1">
            <a:off x="8719127" y="1813936"/>
            <a:ext cx="1043709" cy="5657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33" idx="1"/>
          </p:cNvCxnSpPr>
          <p:nvPr/>
        </p:nvCxnSpPr>
        <p:spPr>
          <a:xfrm flipH="1" flipV="1">
            <a:off x="6613236" y="2004290"/>
            <a:ext cx="572366" cy="3753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8811491" y="1880827"/>
            <a:ext cx="1209964" cy="1155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11055927" y="1764144"/>
            <a:ext cx="591128" cy="840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 Box 135"/>
          <p:cNvSpPr txBox="1"/>
          <p:nvPr/>
        </p:nvSpPr>
        <p:spPr>
          <a:xfrm>
            <a:off x="9379528" y="2792701"/>
            <a:ext cx="1283854" cy="441902"/>
          </a:xfrm>
          <a:prstGeom prst="rect">
            <a:avLst/>
          </a:prstGeom>
          <a:solidFill>
            <a:srgbClr val="5B9BD5">
              <a:lumMod val="60000"/>
              <a:lumOff val="40000"/>
            </a:srgbClr>
          </a:solidFill>
          <a:ln w="6350">
            <a:solidFill>
              <a:srgbClr val="5B9BD5">
                <a:lumMod val="60000"/>
                <a:lumOff val="40000"/>
              </a:srgb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2000">
                <a:effectLst/>
                <a:latin typeface="Tahoma" panose="020B0604030504040204" pitchFamily="34" charset="0"/>
                <a:ea typeface="Tahoma" panose="020B0604030504040204" pitchFamily="34" charset="0"/>
                <a:cs typeface="Tahoma" panose="020B0604030504040204" pitchFamily="34" charset="0"/>
              </a:rPr>
              <a:t>Account</a:t>
            </a:r>
            <a:endParaRPr lang="en-US" sz="1100">
              <a:effectLst/>
              <a:latin typeface="Tahoma" panose="020B0604030504040204" pitchFamily="34" charset="0"/>
              <a:ea typeface="Tahoma" panose="020B0604030504040204" pitchFamily="34" charset="0"/>
              <a:cs typeface="Tahoma" panose="020B0604030504040204" pitchFamily="34" charset="0"/>
            </a:endParaRPr>
          </a:p>
        </p:txBody>
      </p:sp>
      <p:cxnSp>
        <p:nvCxnSpPr>
          <p:cNvPr id="44" name="Straight Arrow Connector 43"/>
          <p:cNvCxnSpPr>
            <a:stCxn id="30" idx="2"/>
          </p:cNvCxnSpPr>
          <p:nvPr/>
        </p:nvCxnSpPr>
        <p:spPr>
          <a:xfrm flipH="1">
            <a:off x="10261600" y="1764144"/>
            <a:ext cx="106218" cy="988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8294255" y="3234603"/>
            <a:ext cx="184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a:off x="8719127" y="1829522"/>
            <a:ext cx="1440873" cy="16802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 Box 123"/>
          <p:cNvSpPr txBox="1"/>
          <p:nvPr/>
        </p:nvSpPr>
        <p:spPr>
          <a:xfrm>
            <a:off x="8045162" y="3516961"/>
            <a:ext cx="1394401" cy="365124"/>
          </a:xfrm>
          <a:prstGeom prst="rect">
            <a:avLst/>
          </a:prstGeom>
          <a:solidFill>
            <a:srgbClr val="5B9BD5">
              <a:lumMod val="60000"/>
              <a:lumOff val="40000"/>
            </a:srgbClr>
          </a:solidFill>
          <a:ln w="6350">
            <a:solidFill>
              <a:srgbClr val="5B9BD5">
                <a:lumMod val="60000"/>
                <a:lumOff val="40000"/>
              </a:srgb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a:effectLst/>
                <a:latin typeface="Tahoma" panose="020B0604030504040204" pitchFamily="34" charset="0"/>
                <a:ea typeface="Tahoma" panose="020B0604030504040204" pitchFamily="34" charset="0"/>
                <a:cs typeface="Tahoma" panose="020B0604030504040204" pitchFamily="34" charset="0"/>
              </a:rPr>
              <a:t>Chuyển tiền</a:t>
            </a:r>
            <a:endParaRPr lang="en-US" sz="1600">
              <a:effectLst/>
              <a:latin typeface="Tahoma" panose="020B0604030504040204" pitchFamily="34" charset="0"/>
              <a:ea typeface="Tahoma" panose="020B0604030504040204" pitchFamily="34" charset="0"/>
              <a:cs typeface="Tahoma" panose="020B0604030504040204" pitchFamily="34" charset="0"/>
            </a:endParaRPr>
          </a:p>
        </p:txBody>
      </p:sp>
      <p:sp>
        <p:nvSpPr>
          <p:cNvPr id="50" name="Parallelogram 49"/>
          <p:cNvSpPr/>
          <p:nvPr/>
        </p:nvSpPr>
        <p:spPr>
          <a:xfrm>
            <a:off x="8172885" y="4197781"/>
            <a:ext cx="1589951" cy="550140"/>
          </a:xfrm>
          <a:prstGeom prst="parallelogram">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1" name="Text Box 137"/>
          <p:cNvSpPr txBox="1"/>
          <p:nvPr/>
        </p:nvSpPr>
        <p:spPr>
          <a:xfrm>
            <a:off x="8589530" y="4240239"/>
            <a:ext cx="826943" cy="499701"/>
          </a:xfrm>
          <a:prstGeom prst="rect">
            <a:avLst/>
          </a:prstGeom>
          <a:solidFill>
            <a:schemeClr val="accent1">
              <a:lumMod val="60000"/>
              <a:lumOff val="40000"/>
            </a:schemeClr>
          </a:solidFill>
          <a:ln w="6350">
            <a:solidFill>
              <a:schemeClr val="accent1">
                <a:lumMod val="60000"/>
                <a:lumOff val="4000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2000">
                <a:effectLst/>
                <a:latin typeface="Tahoma" panose="020B0604030504040204" pitchFamily="34" charset="0"/>
                <a:ea typeface="Tahoma" panose="020B0604030504040204" pitchFamily="34" charset="0"/>
                <a:cs typeface="Tahoma" panose="020B0604030504040204" pitchFamily="34" charset="0"/>
              </a:rPr>
              <a:t>Ngày</a:t>
            </a:r>
            <a:endParaRPr lang="en-US" sz="1100">
              <a:effectLst/>
              <a:latin typeface="Tahoma" panose="020B0604030504040204" pitchFamily="34" charset="0"/>
              <a:ea typeface="Tahoma" panose="020B0604030504040204" pitchFamily="34" charset="0"/>
              <a:cs typeface="Tahoma" panose="020B0604030504040204" pitchFamily="34" charset="0"/>
            </a:endParaRPr>
          </a:p>
        </p:txBody>
      </p:sp>
      <p:cxnSp>
        <p:nvCxnSpPr>
          <p:cNvPr id="53" name="Straight Arrow Connector 52"/>
          <p:cNvCxnSpPr/>
          <p:nvPr/>
        </p:nvCxnSpPr>
        <p:spPr>
          <a:xfrm>
            <a:off x="9125527" y="3888508"/>
            <a:ext cx="115454" cy="257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42" idx="2"/>
          </p:cNvCxnSpPr>
          <p:nvPr/>
        </p:nvCxnSpPr>
        <p:spPr>
          <a:xfrm flipH="1">
            <a:off x="9762836" y="3234603"/>
            <a:ext cx="258619" cy="9298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32" idx="2"/>
          </p:cNvCxnSpPr>
          <p:nvPr/>
        </p:nvCxnSpPr>
        <p:spPr>
          <a:xfrm flipH="1">
            <a:off x="9647381" y="3036166"/>
            <a:ext cx="1873321" cy="1582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7656945" y="3234603"/>
            <a:ext cx="0" cy="1161906"/>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50" idx="5"/>
          </p:cNvCxnSpPr>
          <p:nvPr/>
        </p:nvCxnSpPr>
        <p:spPr>
          <a:xfrm>
            <a:off x="7629236" y="4472851"/>
            <a:ext cx="6124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H="1">
            <a:off x="6779491" y="4618182"/>
            <a:ext cx="1440872" cy="3417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50" idx="5"/>
          </p:cNvCxnSpPr>
          <p:nvPr/>
        </p:nvCxnSpPr>
        <p:spPr>
          <a:xfrm flipH="1" flipV="1">
            <a:off x="6964218" y="4017492"/>
            <a:ext cx="1277435" cy="455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8742362" y="4747921"/>
            <a:ext cx="0" cy="562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9635114" y="4739940"/>
            <a:ext cx="6795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10344727" y="4454808"/>
            <a:ext cx="1279237" cy="646331"/>
          </a:xfrm>
          <a:prstGeom prst="rect">
            <a:avLst/>
          </a:prstGeom>
          <a:solidFill>
            <a:schemeClr val="accent1">
              <a:lumMod val="60000"/>
              <a:lumOff val="40000"/>
            </a:schemeClr>
          </a:solidFill>
          <a:ln>
            <a:solidFill>
              <a:schemeClr val="accent1">
                <a:lumMod val="40000"/>
                <a:lumOff val="60000"/>
              </a:schemeClr>
            </a:solidFill>
          </a:ln>
        </p:spPr>
        <p:txBody>
          <a:bodyPr wrap="square" rtlCol="0">
            <a:spAutoFit/>
          </a:bodyPr>
          <a:lstStyle/>
          <a:p>
            <a:pPr algn="ctr"/>
            <a:r>
              <a:rPr lang="en-US" smtClean="0"/>
              <a:t>Thông tin gửi tiền</a:t>
            </a:r>
            <a:endParaRPr lang="en-US"/>
          </a:p>
        </p:txBody>
      </p:sp>
      <p:sp>
        <p:nvSpPr>
          <p:cNvPr id="78" name="TextBox 77"/>
          <p:cNvSpPr txBox="1"/>
          <p:nvPr/>
        </p:nvSpPr>
        <p:spPr>
          <a:xfrm>
            <a:off x="5913581" y="3334433"/>
            <a:ext cx="1279237" cy="646331"/>
          </a:xfrm>
          <a:prstGeom prst="rect">
            <a:avLst/>
          </a:prstGeom>
          <a:solidFill>
            <a:schemeClr val="accent1">
              <a:lumMod val="60000"/>
              <a:lumOff val="40000"/>
            </a:schemeClr>
          </a:solidFill>
          <a:ln>
            <a:solidFill>
              <a:schemeClr val="accent1">
                <a:lumMod val="40000"/>
                <a:lumOff val="60000"/>
              </a:schemeClr>
            </a:solidFill>
          </a:ln>
        </p:spPr>
        <p:txBody>
          <a:bodyPr wrap="square" rtlCol="0">
            <a:spAutoFit/>
          </a:bodyPr>
          <a:lstStyle/>
          <a:p>
            <a:pPr algn="ctr"/>
            <a:r>
              <a:rPr lang="en-US" smtClean="0"/>
              <a:t>Thông tin rút tiền</a:t>
            </a:r>
            <a:endParaRPr lang="en-US"/>
          </a:p>
        </p:txBody>
      </p:sp>
      <p:sp>
        <p:nvSpPr>
          <p:cNvPr id="79" name="TextBox 78"/>
          <p:cNvSpPr txBox="1"/>
          <p:nvPr/>
        </p:nvSpPr>
        <p:spPr>
          <a:xfrm>
            <a:off x="5471644" y="4589926"/>
            <a:ext cx="1279237" cy="646331"/>
          </a:xfrm>
          <a:prstGeom prst="rect">
            <a:avLst/>
          </a:prstGeom>
          <a:solidFill>
            <a:schemeClr val="accent1">
              <a:lumMod val="60000"/>
              <a:lumOff val="40000"/>
            </a:schemeClr>
          </a:solidFill>
          <a:ln>
            <a:solidFill>
              <a:schemeClr val="accent1">
                <a:lumMod val="40000"/>
                <a:lumOff val="60000"/>
              </a:schemeClr>
            </a:solidFill>
          </a:ln>
        </p:spPr>
        <p:txBody>
          <a:bodyPr wrap="square" rtlCol="0">
            <a:spAutoFit/>
          </a:bodyPr>
          <a:lstStyle/>
          <a:p>
            <a:pPr algn="ctr"/>
            <a:r>
              <a:rPr lang="en-US" smtClean="0"/>
              <a:t>Thông tin chuyển tiền</a:t>
            </a:r>
            <a:endParaRPr lang="en-US"/>
          </a:p>
        </p:txBody>
      </p:sp>
      <p:sp>
        <p:nvSpPr>
          <p:cNvPr id="80" name="TextBox 79"/>
          <p:cNvSpPr txBox="1"/>
          <p:nvPr/>
        </p:nvSpPr>
        <p:spPr>
          <a:xfrm>
            <a:off x="8097981" y="5318890"/>
            <a:ext cx="1279237" cy="646331"/>
          </a:xfrm>
          <a:prstGeom prst="rect">
            <a:avLst/>
          </a:prstGeom>
          <a:solidFill>
            <a:schemeClr val="accent1">
              <a:lumMod val="60000"/>
              <a:lumOff val="40000"/>
            </a:schemeClr>
          </a:solidFill>
          <a:ln>
            <a:solidFill>
              <a:schemeClr val="accent1">
                <a:lumMod val="40000"/>
                <a:lumOff val="60000"/>
              </a:schemeClr>
            </a:solidFill>
          </a:ln>
        </p:spPr>
        <p:txBody>
          <a:bodyPr wrap="square" rtlCol="0">
            <a:spAutoFit/>
          </a:bodyPr>
          <a:lstStyle/>
          <a:p>
            <a:pPr algn="ctr"/>
            <a:r>
              <a:rPr lang="en-US" smtClean="0"/>
              <a:t>Thông tin account</a:t>
            </a:r>
            <a:endParaRPr lang="en-US"/>
          </a:p>
        </p:txBody>
      </p:sp>
      <p:cxnSp>
        <p:nvCxnSpPr>
          <p:cNvPr id="82" name="Straight Arrow Connector 81"/>
          <p:cNvCxnSpPr/>
          <p:nvPr/>
        </p:nvCxnSpPr>
        <p:spPr>
          <a:xfrm flipV="1">
            <a:off x="6382327" y="3036166"/>
            <a:ext cx="0" cy="2982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flipH="1">
            <a:off x="5209309" y="5236257"/>
            <a:ext cx="443346" cy="2778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Flowchart: Card 84"/>
          <p:cNvSpPr/>
          <p:nvPr/>
        </p:nvSpPr>
        <p:spPr>
          <a:xfrm rot="10800000">
            <a:off x="5209308" y="2469532"/>
            <a:ext cx="1874693" cy="556457"/>
          </a:xfrm>
          <a:prstGeom prst="flowChartPunchedCard">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6" name="Flowchart: Card 85"/>
          <p:cNvSpPr/>
          <p:nvPr/>
        </p:nvSpPr>
        <p:spPr>
          <a:xfrm rot="10800000">
            <a:off x="3906982" y="5473841"/>
            <a:ext cx="2399434" cy="544841"/>
          </a:xfrm>
          <a:prstGeom prst="flowChartPunchedCard">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7" name="Flowchart: Card 86"/>
          <p:cNvSpPr/>
          <p:nvPr/>
        </p:nvSpPr>
        <p:spPr>
          <a:xfrm rot="10800000">
            <a:off x="5946919" y="6095922"/>
            <a:ext cx="1894754" cy="600442"/>
          </a:xfrm>
          <a:prstGeom prst="flowChartPunchedCard">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mtClean="0"/>
              <a:t> </a:t>
            </a:r>
            <a:endParaRPr lang="en-US"/>
          </a:p>
        </p:txBody>
      </p:sp>
      <p:sp>
        <p:nvSpPr>
          <p:cNvPr id="88" name="Flowchart: Card 87"/>
          <p:cNvSpPr/>
          <p:nvPr/>
        </p:nvSpPr>
        <p:spPr>
          <a:xfrm rot="10800000">
            <a:off x="9922883" y="5824825"/>
            <a:ext cx="1788825" cy="594448"/>
          </a:xfrm>
          <a:prstGeom prst="flowChartPunchedCard">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90" name="Straight Arrow Connector 89"/>
          <p:cNvCxnSpPr/>
          <p:nvPr/>
        </p:nvCxnSpPr>
        <p:spPr>
          <a:xfrm flipH="1">
            <a:off x="7192818" y="5824825"/>
            <a:ext cx="938501" cy="2710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77" idx="2"/>
          </p:cNvCxnSpPr>
          <p:nvPr/>
        </p:nvCxnSpPr>
        <p:spPr>
          <a:xfrm>
            <a:off x="10984346" y="5101139"/>
            <a:ext cx="71581" cy="7077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Text Box 165"/>
          <p:cNvSpPr txBox="1"/>
          <p:nvPr/>
        </p:nvSpPr>
        <p:spPr>
          <a:xfrm>
            <a:off x="6089651" y="6168583"/>
            <a:ext cx="1539586" cy="433274"/>
          </a:xfrm>
          <a:prstGeom prst="rect">
            <a:avLst/>
          </a:prstGeom>
          <a:solidFill>
            <a:srgbClr val="5B9BD5">
              <a:lumMod val="60000"/>
              <a:lumOff val="40000"/>
            </a:srgbClr>
          </a:solidFill>
          <a:ln w="6350">
            <a:solidFill>
              <a:srgbClr val="5B9BD5">
                <a:lumMod val="60000"/>
                <a:lumOff val="40000"/>
              </a:srgb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600">
                <a:effectLst/>
                <a:latin typeface="Tahoma" panose="020B0604030504040204" pitchFamily="34" charset="0"/>
                <a:ea typeface="Tahoma" panose="020B0604030504040204" pitchFamily="34" charset="0"/>
                <a:cs typeface="Tahoma" panose="020B0604030504040204" pitchFamily="34" charset="0"/>
              </a:rPr>
              <a:t>Báo </a:t>
            </a:r>
            <a:r>
              <a:rPr lang="en-US" sz="1600" smtClean="0">
                <a:effectLst/>
                <a:latin typeface="Tahoma" panose="020B0604030504040204" pitchFamily="34" charset="0"/>
                <a:ea typeface="Tahoma" panose="020B0604030504040204" pitchFamily="34" charset="0"/>
                <a:cs typeface="Tahoma" panose="020B0604030504040204" pitchFamily="34" charset="0"/>
              </a:rPr>
              <a:t>cáo account</a:t>
            </a:r>
            <a:endParaRPr lang="en-US" sz="1400">
              <a:effectLst/>
              <a:latin typeface="Tahoma" panose="020B0604030504040204" pitchFamily="34" charset="0"/>
              <a:ea typeface="Tahoma" panose="020B0604030504040204" pitchFamily="34" charset="0"/>
              <a:cs typeface="Tahoma" panose="020B0604030504040204" pitchFamily="34" charset="0"/>
            </a:endParaRPr>
          </a:p>
        </p:txBody>
      </p:sp>
      <p:sp>
        <p:nvSpPr>
          <p:cNvPr id="94" name="Text Box 165"/>
          <p:cNvSpPr txBox="1"/>
          <p:nvPr/>
        </p:nvSpPr>
        <p:spPr>
          <a:xfrm>
            <a:off x="3906981" y="5459794"/>
            <a:ext cx="1921595" cy="539787"/>
          </a:xfrm>
          <a:prstGeom prst="rect">
            <a:avLst/>
          </a:prstGeom>
          <a:solidFill>
            <a:srgbClr val="5B9BD5">
              <a:lumMod val="60000"/>
              <a:lumOff val="40000"/>
            </a:srgbClr>
          </a:solidFill>
          <a:ln w="6350">
            <a:solidFill>
              <a:srgbClr val="5B9BD5">
                <a:lumMod val="60000"/>
                <a:lumOff val="40000"/>
              </a:srgb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a:effectLst/>
                <a:latin typeface="Tahoma" panose="020B0604030504040204" pitchFamily="34" charset="0"/>
                <a:ea typeface="Tahoma" panose="020B0604030504040204" pitchFamily="34" charset="0"/>
                <a:cs typeface="Tahoma" panose="020B0604030504040204" pitchFamily="34" charset="0"/>
              </a:rPr>
              <a:t>Báo cáo </a:t>
            </a:r>
            <a:r>
              <a:rPr lang="en-US" smtClean="0">
                <a:latin typeface="Tahoma" panose="020B0604030504040204" pitchFamily="34" charset="0"/>
                <a:ea typeface="Tahoma" panose="020B0604030504040204" pitchFamily="34" charset="0"/>
                <a:cs typeface="Tahoma" panose="020B0604030504040204" pitchFamily="34" charset="0"/>
              </a:rPr>
              <a:t>chuyển tiền</a:t>
            </a:r>
            <a:endParaRPr lang="en-US" sz="1600">
              <a:effectLst/>
              <a:latin typeface="Tahoma" panose="020B0604030504040204" pitchFamily="34" charset="0"/>
              <a:ea typeface="Tahoma" panose="020B0604030504040204" pitchFamily="34" charset="0"/>
              <a:cs typeface="Tahoma" panose="020B0604030504040204" pitchFamily="34" charset="0"/>
            </a:endParaRPr>
          </a:p>
        </p:txBody>
      </p:sp>
      <p:sp>
        <p:nvSpPr>
          <p:cNvPr id="95" name="Text Box 165"/>
          <p:cNvSpPr txBox="1"/>
          <p:nvPr/>
        </p:nvSpPr>
        <p:spPr>
          <a:xfrm>
            <a:off x="5267649" y="2505431"/>
            <a:ext cx="1735536" cy="483393"/>
          </a:xfrm>
          <a:prstGeom prst="rect">
            <a:avLst/>
          </a:prstGeom>
          <a:solidFill>
            <a:srgbClr val="5B9BD5">
              <a:lumMod val="60000"/>
              <a:lumOff val="40000"/>
            </a:srgbClr>
          </a:solidFill>
          <a:ln w="6350">
            <a:solidFill>
              <a:srgbClr val="5B9BD5">
                <a:lumMod val="60000"/>
                <a:lumOff val="40000"/>
              </a:srgb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600">
                <a:effectLst/>
                <a:latin typeface="Tahoma" panose="020B0604030504040204" pitchFamily="34" charset="0"/>
                <a:ea typeface="Tahoma" panose="020B0604030504040204" pitchFamily="34" charset="0"/>
                <a:cs typeface="Tahoma" panose="020B0604030504040204" pitchFamily="34" charset="0"/>
              </a:rPr>
              <a:t>Báo </a:t>
            </a:r>
            <a:r>
              <a:rPr lang="en-US" sz="1600" smtClean="0">
                <a:effectLst/>
                <a:latin typeface="Tahoma" panose="020B0604030504040204" pitchFamily="34" charset="0"/>
                <a:ea typeface="Tahoma" panose="020B0604030504040204" pitchFamily="34" charset="0"/>
                <a:cs typeface="Tahoma" panose="020B0604030504040204" pitchFamily="34" charset="0"/>
              </a:rPr>
              <a:t>cáo rút tiền</a:t>
            </a:r>
            <a:endParaRPr lang="en-US" sz="1400">
              <a:effectLst/>
              <a:latin typeface="Tahoma" panose="020B0604030504040204" pitchFamily="34" charset="0"/>
              <a:ea typeface="Tahoma" panose="020B0604030504040204" pitchFamily="34" charset="0"/>
              <a:cs typeface="Tahoma" panose="020B0604030504040204" pitchFamily="34" charset="0"/>
            </a:endParaRPr>
          </a:p>
        </p:txBody>
      </p:sp>
      <p:sp>
        <p:nvSpPr>
          <p:cNvPr id="96" name="Text Box 165"/>
          <p:cNvSpPr txBox="1"/>
          <p:nvPr/>
        </p:nvSpPr>
        <p:spPr>
          <a:xfrm>
            <a:off x="9982928" y="5835315"/>
            <a:ext cx="1668734" cy="483393"/>
          </a:xfrm>
          <a:prstGeom prst="rect">
            <a:avLst/>
          </a:prstGeom>
          <a:solidFill>
            <a:srgbClr val="5B9BD5">
              <a:lumMod val="60000"/>
              <a:lumOff val="40000"/>
            </a:srgbClr>
          </a:solidFill>
          <a:ln w="6350">
            <a:solidFill>
              <a:srgbClr val="5B9BD5">
                <a:lumMod val="60000"/>
                <a:lumOff val="40000"/>
              </a:srgb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600">
                <a:effectLst/>
                <a:latin typeface="Tahoma" panose="020B0604030504040204" pitchFamily="34" charset="0"/>
                <a:ea typeface="Tahoma" panose="020B0604030504040204" pitchFamily="34" charset="0"/>
                <a:cs typeface="Tahoma" panose="020B0604030504040204" pitchFamily="34" charset="0"/>
              </a:rPr>
              <a:t>Báo </a:t>
            </a:r>
            <a:r>
              <a:rPr lang="en-US" sz="1600" smtClean="0">
                <a:effectLst/>
                <a:latin typeface="Tahoma" panose="020B0604030504040204" pitchFamily="34" charset="0"/>
                <a:ea typeface="Tahoma" panose="020B0604030504040204" pitchFamily="34" charset="0"/>
                <a:cs typeface="Tahoma" panose="020B0604030504040204" pitchFamily="34" charset="0"/>
              </a:rPr>
              <a:t>cáo gửi tiền</a:t>
            </a:r>
            <a:endParaRPr lang="en-US" sz="1400">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2545609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81784"/>
          </a:xfrm>
        </p:spPr>
        <p:txBody>
          <a:bodyPr>
            <a:normAutofit fontScale="90000"/>
          </a:bodyPr>
          <a:lstStyle/>
          <a:p>
            <a:r>
              <a:rPr lang="en-US" sz="3600" b="1">
                <a:latin typeface="Tahoma" panose="020B0604030504040204" pitchFamily="34" charset="0"/>
                <a:ea typeface="Tahoma" panose="020B0604030504040204" pitchFamily="34" charset="0"/>
                <a:cs typeface="Tahoma" panose="020B0604030504040204" pitchFamily="34" charset="0"/>
              </a:rPr>
              <a:t>Unit Testing Check List</a:t>
            </a:r>
            <a:r>
              <a:rPr lang="en-US"/>
              <a:t/>
            </a:r>
            <a:br>
              <a:rPr lang="en-US"/>
            </a:b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521166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7855"/>
            <a:ext cx="10515600" cy="701963"/>
          </a:xfrm>
        </p:spPr>
        <p:txBody>
          <a:bodyPr>
            <a:normAutofit/>
          </a:bodyPr>
          <a:lstStyle/>
          <a:p>
            <a:r>
              <a:rPr lang="en-US" sz="3200" b="1">
                <a:latin typeface="Tahoma" panose="020B0604030504040204" pitchFamily="34" charset="0"/>
                <a:ea typeface="Tahoma" panose="020B0604030504040204" pitchFamily="34" charset="0"/>
                <a:cs typeface="Tahoma" panose="020B0604030504040204" pitchFamily="34" charset="0"/>
              </a:rPr>
              <a:t>Final Check List</a:t>
            </a:r>
          </a:p>
        </p:txBody>
      </p:sp>
      <p:sp>
        <p:nvSpPr>
          <p:cNvPr id="3" name="Content Placeholder 2"/>
          <p:cNvSpPr>
            <a:spLocks noGrp="1"/>
          </p:cNvSpPr>
          <p:nvPr>
            <p:ph idx="1"/>
          </p:nvPr>
        </p:nvSpPr>
        <p:spPr>
          <a:xfrm>
            <a:off x="838200" y="969818"/>
            <a:ext cx="10515600" cy="5207145"/>
          </a:xfrm>
        </p:spPr>
        <p:txBody>
          <a:bodyPr/>
          <a:lstStyle/>
          <a:p>
            <a:endParaRPr lang="en-US"/>
          </a:p>
        </p:txBody>
      </p:sp>
    </p:spTree>
    <p:extLst>
      <p:ext uri="{BB962C8B-B14F-4D97-AF65-F5344CB8AC3E}">
        <p14:creationId xmlns:p14="http://schemas.microsoft.com/office/powerpoint/2010/main" val="1934023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58982"/>
            <a:ext cx="10515600" cy="5317981"/>
          </a:xfrm>
        </p:spPr>
        <p:txBody>
          <a:bodyPr>
            <a:normAutofit/>
          </a:bodyPr>
          <a:lstStyle/>
          <a:p>
            <a:pPr>
              <a:buFont typeface="Wingdings" panose="05000000000000000000" pitchFamily="2" charset="2"/>
              <a:buChar char="ü"/>
            </a:pPr>
            <a:r>
              <a:rPr lang="en-US">
                <a:latin typeface="Tahoma" panose="020B0604030504040204" pitchFamily="34" charset="0"/>
                <a:ea typeface="Tahoma" panose="020B0604030504040204" pitchFamily="34" charset="0"/>
                <a:cs typeface="Tahoma" panose="020B0604030504040204" pitchFamily="34" charset="0"/>
              </a:rPr>
              <a:t>Problem Definition </a:t>
            </a:r>
          </a:p>
          <a:p>
            <a:pPr>
              <a:buFont typeface="Wingdings" panose="05000000000000000000" pitchFamily="2" charset="2"/>
              <a:buChar char="ü"/>
            </a:pPr>
            <a:r>
              <a:rPr lang="en-US">
                <a:latin typeface="Tahoma" panose="020B0604030504040204" pitchFamily="34" charset="0"/>
                <a:ea typeface="Tahoma" panose="020B0604030504040204" pitchFamily="34" charset="0"/>
                <a:cs typeface="Tahoma" panose="020B0604030504040204" pitchFamily="34" charset="0"/>
              </a:rPr>
              <a:t>Customer Requirement Specification </a:t>
            </a:r>
          </a:p>
          <a:p>
            <a:pPr>
              <a:buFont typeface="Wingdings" panose="05000000000000000000" pitchFamily="2" charset="2"/>
              <a:buChar char="ü"/>
            </a:pPr>
            <a:r>
              <a:rPr lang="en-US">
                <a:latin typeface="Tahoma" panose="020B0604030504040204" pitchFamily="34" charset="0"/>
                <a:ea typeface="Tahoma" panose="020B0604030504040204" pitchFamily="34" charset="0"/>
                <a:cs typeface="Tahoma" panose="020B0604030504040204" pitchFamily="34" charset="0"/>
              </a:rPr>
              <a:t>Project Plan </a:t>
            </a:r>
          </a:p>
          <a:p>
            <a:pPr>
              <a:buFont typeface="Wingdings" panose="05000000000000000000" pitchFamily="2" charset="2"/>
              <a:buChar char="ü"/>
            </a:pPr>
            <a:r>
              <a:rPr lang="en-US" smtClean="0">
                <a:latin typeface="Tahoma" panose="020B0604030504040204" pitchFamily="34" charset="0"/>
                <a:ea typeface="Tahoma" panose="020B0604030504040204" pitchFamily="34" charset="0"/>
                <a:cs typeface="Tahoma" panose="020B0604030504040204" pitchFamily="34" charset="0"/>
              </a:rPr>
              <a:t>Object </a:t>
            </a:r>
            <a:r>
              <a:rPr lang="en-US">
                <a:latin typeface="Tahoma" panose="020B0604030504040204" pitchFamily="34" charset="0"/>
                <a:ea typeface="Tahoma" panose="020B0604030504040204" pitchFamily="34" charset="0"/>
                <a:cs typeface="Tahoma" panose="020B0604030504040204" pitchFamily="34" charset="0"/>
              </a:rPr>
              <a:t>Oriented diagram</a:t>
            </a:r>
          </a:p>
          <a:p>
            <a:pPr>
              <a:buFont typeface="Wingdings" panose="05000000000000000000" pitchFamily="2" charset="2"/>
              <a:buChar char="ü"/>
            </a:pPr>
            <a:r>
              <a:rPr lang="en-US">
                <a:latin typeface="Tahoma" panose="020B0604030504040204" pitchFamily="34" charset="0"/>
                <a:ea typeface="Tahoma" panose="020B0604030504040204" pitchFamily="34" charset="0"/>
                <a:cs typeface="Tahoma" panose="020B0604030504040204" pitchFamily="34" charset="0"/>
              </a:rPr>
              <a:t>Task Sheet</a:t>
            </a:r>
          </a:p>
          <a:p>
            <a:pPr>
              <a:buFont typeface="Wingdings" panose="05000000000000000000" pitchFamily="2" charset="2"/>
              <a:buChar char="ü"/>
            </a:pPr>
            <a:r>
              <a:rPr lang="en-US">
                <a:latin typeface="Tahoma" panose="020B0604030504040204" pitchFamily="34" charset="0"/>
                <a:ea typeface="Tahoma" panose="020B0604030504040204" pitchFamily="34" charset="0"/>
                <a:cs typeface="Tahoma" panose="020B0604030504040204" pitchFamily="34" charset="0"/>
              </a:rPr>
              <a:t>Algorithms</a:t>
            </a:r>
          </a:p>
          <a:p>
            <a:pPr>
              <a:buFont typeface="Wingdings" panose="05000000000000000000" pitchFamily="2" charset="2"/>
              <a:buChar char="ü"/>
            </a:pPr>
            <a:r>
              <a:rPr lang="en-US">
                <a:latin typeface="Tahoma" panose="020B0604030504040204" pitchFamily="34" charset="0"/>
                <a:ea typeface="Tahoma" panose="020B0604030504040204" pitchFamily="34" charset="0"/>
                <a:cs typeface="Tahoma" panose="020B0604030504040204" pitchFamily="34" charset="0"/>
              </a:rPr>
              <a:t>Project Review and Monitoring Report</a:t>
            </a:r>
          </a:p>
          <a:p>
            <a:pPr>
              <a:buFont typeface="Wingdings" panose="05000000000000000000" pitchFamily="2" charset="2"/>
              <a:buChar char="ü"/>
            </a:pPr>
            <a:r>
              <a:rPr lang="en-US">
                <a:latin typeface="Tahoma" panose="020B0604030504040204" pitchFamily="34" charset="0"/>
                <a:ea typeface="Tahoma" panose="020B0604030504040204" pitchFamily="34" charset="0"/>
                <a:cs typeface="Tahoma" panose="020B0604030504040204" pitchFamily="34" charset="0"/>
              </a:rPr>
              <a:t>Unit Testing Check List</a:t>
            </a:r>
          </a:p>
          <a:p>
            <a:pPr>
              <a:buFont typeface="Wingdings" panose="05000000000000000000" pitchFamily="2" charset="2"/>
              <a:buChar char="ü"/>
            </a:pPr>
            <a:r>
              <a:rPr lang="en-US">
                <a:latin typeface="Tahoma" panose="020B0604030504040204" pitchFamily="34" charset="0"/>
                <a:ea typeface="Tahoma" panose="020B0604030504040204" pitchFamily="34" charset="0"/>
                <a:cs typeface="Tahoma" panose="020B0604030504040204" pitchFamily="34" charset="0"/>
              </a:rPr>
              <a:t>Final Check List</a:t>
            </a:r>
          </a:p>
          <a:p>
            <a:endParaRPr lang="en-US"/>
          </a:p>
        </p:txBody>
      </p:sp>
      <p:sp>
        <p:nvSpPr>
          <p:cNvPr id="6" name="Title 1"/>
          <p:cNvSpPr>
            <a:spLocks noGrp="1"/>
          </p:cNvSpPr>
          <p:nvPr>
            <p:ph type="title"/>
          </p:nvPr>
        </p:nvSpPr>
        <p:spPr>
          <a:xfrm>
            <a:off x="838200" y="701964"/>
            <a:ext cx="10515600" cy="683924"/>
          </a:xfrm>
        </p:spPr>
        <p:txBody>
          <a:bodyPr>
            <a:normAutofit fontScale="90000"/>
          </a:bodyPr>
          <a:lstStyle/>
          <a:p>
            <a:pPr algn="ctr"/>
            <a:r>
              <a:rPr lang="en-US" sz="3100" b="1">
                <a:latin typeface="Tahoma" panose="020B0604030504040204" pitchFamily="34" charset="0"/>
                <a:ea typeface="Tahoma" panose="020B0604030504040204" pitchFamily="34" charset="0"/>
                <a:cs typeface="Tahoma" panose="020B0604030504040204" pitchFamily="34" charset="0"/>
              </a:rPr>
              <a:t>TABLE OF CONTENT</a:t>
            </a:r>
            <a:r>
              <a:rPr lang="en-US"/>
              <a:t/>
            </a:r>
            <a:br>
              <a:rPr lang="en-US"/>
            </a:br>
            <a:r>
              <a:rPr lang="en-US"/>
              <a:t/>
            </a:r>
            <a:br>
              <a:rPr lang="en-US"/>
            </a:br>
            <a:endParaRPr lang="en-US"/>
          </a:p>
        </p:txBody>
      </p:sp>
    </p:spTree>
    <p:extLst>
      <p:ext uri="{BB962C8B-B14F-4D97-AF65-F5344CB8AC3E}">
        <p14:creationId xmlns:p14="http://schemas.microsoft.com/office/powerpoint/2010/main" val="3819478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7018"/>
            <a:ext cx="10515600" cy="1163781"/>
          </a:xfrm>
        </p:spPr>
        <p:txBody>
          <a:bodyPr>
            <a:normAutofit fontScale="90000"/>
          </a:bodyPr>
          <a:lstStyle/>
          <a:p>
            <a:r>
              <a:rPr lang="en-US" sz="3600">
                <a:latin typeface="Tahoma" panose="020B0604030504040204" pitchFamily="34" charset="0"/>
                <a:ea typeface="Tahoma" panose="020B0604030504040204" pitchFamily="34" charset="0"/>
                <a:cs typeface="Tahoma" panose="020B0604030504040204" pitchFamily="34" charset="0"/>
              </a:rPr>
              <a:t>Problem Definition </a:t>
            </a:r>
            <a:r>
              <a:rPr lang="en-US"/>
              <a:t/>
            </a:r>
            <a:br>
              <a:rPr lang="en-US"/>
            </a:br>
            <a:endParaRPr lang="en-US"/>
          </a:p>
        </p:txBody>
      </p:sp>
      <p:sp>
        <p:nvSpPr>
          <p:cNvPr id="3" name="Content Placeholder 2"/>
          <p:cNvSpPr>
            <a:spLocks noGrp="1"/>
          </p:cNvSpPr>
          <p:nvPr>
            <p:ph idx="1"/>
          </p:nvPr>
        </p:nvSpPr>
        <p:spPr>
          <a:xfrm>
            <a:off x="838200" y="895927"/>
            <a:ext cx="10515600" cy="5281036"/>
          </a:xfrm>
        </p:spPr>
        <p:txBody>
          <a:bodyPr/>
          <a:lstStyle/>
          <a:p>
            <a:r>
              <a:rPr lang="en-US"/>
              <a:t>Một cây ATM có hai đối tượng là admin và user.</a:t>
            </a:r>
          </a:p>
          <a:p>
            <a:r>
              <a:rPr lang="en-US"/>
              <a:t>Admin được  quy định sẵn ID, chức năng của admin là quản lý user, thêm ID và mật khẩu của user. Admin không được sử dụng các chức năng của user. Mỗi khi vào chương trình Admin cần AdminID để có thể thêm, chỉnh sử thông tin user.</a:t>
            </a:r>
          </a:p>
          <a:p>
            <a:r>
              <a:rPr lang="en-US"/>
              <a:t>User sử dụng các chức năng của cây ATM. Mỗi một user sẽ có một ID và mật khẩu ( do admin cấp).</a:t>
            </a:r>
          </a:p>
          <a:p>
            <a:r>
              <a:rPr lang="en-US" b="1"/>
              <a:t>    </a:t>
            </a:r>
            <a:r>
              <a:rPr lang="en-US"/>
              <a:t>Chọn chức năng mà bạn muốn thực hiện là: User hay Admin.</a:t>
            </a:r>
          </a:p>
          <a:p>
            <a:endParaRPr lang="en-US"/>
          </a:p>
        </p:txBody>
      </p:sp>
    </p:spTree>
    <p:extLst>
      <p:ext uri="{BB962C8B-B14F-4D97-AF65-F5344CB8AC3E}">
        <p14:creationId xmlns:p14="http://schemas.microsoft.com/office/powerpoint/2010/main" val="2561376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554038" y="406400"/>
            <a:ext cx="10799762" cy="5957888"/>
          </a:xfrm>
        </p:spPr>
        <p:txBody>
          <a:bodyPr/>
          <a:lstStyle/>
          <a:p>
            <a:pPr marL="0" marR="0" indent="0" algn="just">
              <a:lnSpc>
                <a:spcPct val="107000"/>
              </a:lnSpc>
              <a:spcBef>
                <a:spcPts val="0"/>
              </a:spcBef>
              <a:spcAft>
                <a:spcPts val="800"/>
              </a:spcAft>
              <a:buNone/>
            </a:pPr>
            <a:r>
              <a:rPr lang="en-US">
                <a:latin typeface="Times New Roman" panose="02020603050405020304" pitchFamily="18" charset="0"/>
                <a:ea typeface="Calibri" panose="020F0502020204030204" pitchFamily="34" charset="0"/>
                <a:cs typeface="Times New Roman" panose="02020603050405020304" pitchFamily="18" charset="0"/>
              </a:rPr>
              <a:t> Nếu là admin thì có các chức năng:</a:t>
            </a:r>
            <a:endParaRPr lang="en-US" sz="200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0"/>
              </a:spcBef>
            </a:pPr>
            <a:r>
              <a:rPr lang="en-US">
                <a:latin typeface="Times New Roman" panose="02020603050405020304" pitchFamily="18" charset="0"/>
                <a:ea typeface="Calibri" panose="020F0502020204030204" pitchFamily="34" charset="0"/>
                <a:cs typeface="Times New Roman" panose="02020603050405020304" pitchFamily="18" charset="0"/>
              </a:rPr>
              <a:t>Tạo tài khoản khách hàng</a:t>
            </a:r>
            <a:endParaRPr lang="en-US" sz="200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0"/>
              </a:spcBef>
            </a:pPr>
            <a:r>
              <a:rPr lang="en-US">
                <a:latin typeface="Times New Roman" panose="02020603050405020304" pitchFamily="18" charset="0"/>
                <a:ea typeface="Calibri" panose="020F0502020204030204" pitchFamily="34" charset="0"/>
                <a:cs typeface="Times New Roman" panose="02020603050405020304" pitchFamily="18" charset="0"/>
              </a:rPr>
              <a:t>Báo </a:t>
            </a:r>
            <a:r>
              <a:rPr lang="en-US" smtClean="0">
                <a:latin typeface="Times New Roman" panose="02020603050405020304" pitchFamily="18" charset="0"/>
                <a:ea typeface="Calibri" panose="020F0502020204030204" pitchFamily="34" charset="0"/>
                <a:cs typeface="Times New Roman" panose="02020603050405020304" pitchFamily="18" charset="0"/>
              </a:rPr>
              <a:t>cáo</a:t>
            </a:r>
            <a:endParaRPr lang="en-US" sz="200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0"/>
              </a:spcBef>
              <a:buFont typeface="Wingdings" panose="05000000000000000000" pitchFamily="2" charset="2"/>
              <a:buChar char="Ø"/>
            </a:pPr>
            <a:r>
              <a:rPr lang="en-US" smtClean="0">
                <a:latin typeface="Times New Roman" panose="02020603050405020304" pitchFamily="18" charset="0"/>
                <a:ea typeface="Calibri" panose="020F0502020204030204" pitchFamily="34" charset="0"/>
                <a:cs typeface="Times New Roman" panose="02020603050405020304" pitchFamily="18" charset="0"/>
              </a:rPr>
              <a:t>      Báo </a:t>
            </a:r>
            <a:r>
              <a:rPr lang="en-US">
                <a:latin typeface="Times New Roman" panose="02020603050405020304" pitchFamily="18" charset="0"/>
                <a:ea typeface="Calibri" panose="020F0502020204030204" pitchFamily="34" charset="0"/>
                <a:cs typeface="Times New Roman" panose="02020603050405020304" pitchFamily="18" charset="0"/>
              </a:rPr>
              <a:t>cáo rút tiền </a:t>
            </a:r>
            <a:endParaRPr lang="en-US" sz="200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0"/>
              </a:spcBef>
              <a:buFont typeface="Wingdings" panose="05000000000000000000" pitchFamily="2" charset="2"/>
              <a:buChar char="Ø"/>
            </a:pPr>
            <a:r>
              <a:rPr lang="en-US" smtClean="0">
                <a:latin typeface="Times New Roman" panose="02020603050405020304" pitchFamily="18" charset="0"/>
                <a:ea typeface="Calibri" panose="020F0502020204030204" pitchFamily="34" charset="0"/>
                <a:cs typeface="Times New Roman" panose="02020603050405020304" pitchFamily="18" charset="0"/>
              </a:rPr>
              <a:t>      Báo </a:t>
            </a:r>
            <a:r>
              <a:rPr lang="en-US">
                <a:latin typeface="Times New Roman" panose="02020603050405020304" pitchFamily="18" charset="0"/>
                <a:ea typeface="Calibri" panose="020F0502020204030204" pitchFamily="34" charset="0"/>
                <a:cs typeface="Times New Roman" panose="02020603050405020304" pitchFamily="18" charset="0"/>
              </a:rPr>
              <a:t>cáo gửi tiền</a:t>
            </a:r>
            <a:endParaRPr lang="en-US" sz="2000" smtClean="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0"/>
              </a:spcAft>
              <a:buFont typeface="Wingdings" panose="05000000000000000000" pitchFamily="2" charset="2"/>
              <a:buChar char="Ø"/>
            </a:pPr>
            <a:r>
              <a:rPr lang="en-US" smtClean="0">
                <a:latin typeface="Times New Roman" panose="02020603050405020304" pitchFamily="18" charset="0"/>
                <a:ea typeface="Calibri" panose="020F0502020204030204" pitchFamily="34" charset="0"/>
                <a:cs typeface="Times New Roman" panose="02020603050405020304" pitchFamily="18" charset="0"/>
              </a:rPr>
              <a:t>      Báo </a:t>
            </a:r>
            <a:r>
              <a:rPr lang="en-US">
                <a:latin typeface="Times New Roman" panose="02020603050405020304" pitchFamily="18" charset="0"/>
                <a:ea typeface="Calibri" panose="020F0502020204030204" pitchFamily="34" charset="0"/>
                <a:cs typeface="Times New Roman" panose="02020603050405020304" pitchFamily="18" charset="0"/>
              </a:rPr>
              <a:t>cáo chuyển tiền</a:t>
            </a:r>
            <a:endParaRPr lang="en-US" sz="2000" smtClean="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0"/>
              </a:spcAft>
              <a:buFont typeface="Wingdings" panose="05000000000000000000" pitchFamily="2" charset="2"/>
              <a:buChar char="Ø"/>
            </a:pPr>
            <a:r>
              <a:rPr lang="en-US" smtClean="0">
                <a:latin typeface="Times New Roman" panose="02020603050405020304" pitchFamily="18" charset="0"/>
                <a:ea typeface="Calibri" panose="020F0502020204030204" pitchFamily="34" charset="0"/>
                <a:cs typeface="Times New Roman" panose="02020603050405020304" pitchFamily="18" charset="0"/>
              </a:rPr>
              <a:t>      Báo </a:t>
            </a:r>
            <a:r>
              <a:rPr lang="en-US">
                <a:latin typeface="Times New Roman" panose="02020603050405020304" pitchFamily="18" charset="0"/>
                <a:ea typeface="Calibri" panose="020F0502020204030204" pitchFamily="34" charset="0"/>
                <a:cs typeface="Times New Roman" panose="02020603050405020304" pitchFamily="18" charset="0"/>
              </a:rPr>
              <a:t>cáo tài khoản</a:t>
            </a:r>
            <a:endParaRPr lang="en-US" sz="200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0"/>
              </a:spcBef>
              <a:spcAft>
                <a:spcPts val="800"/>
              </a:spcAft>
            </a:pPr>
            <a:r>
              <a:rPr lang="en-US">
                <a:latin typeface="Times New Roman" panose="02020603050405020304" pitchFamily="18" charset="0"/>
                <a:ea typeface="Calibri" panose="020F0502020204030204" pitchFamily="34" charset="0"/>
                <a:cs typeface="Times New Roman" panose="02020603050405020304" pitchFamily="18" charset="0"/>
              </a:rPr>
              <a:t>Thoát</a:t>
            </a:r>
            <a:endParaRPr lang="en-US"/>
          </a:p>
        </p:txBody>
      </p:sp>
    </p:spTree>
    <p:extLst>
      <p:ext uri="{BB962C8B-B14F-4D97-AF65-F5344CB8AC3E}">
        <p14:creationId xmlns:p14="http://schemas.microsoft.com/office/powerpoint/2010/main" val="2863313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35709"/>
            <a:ext cx="10515600" cy="5641254"/>
          </a:xfrm>
        </p:spPr>
        <p:txBody>
          <a:bodyPr/>
          <a:lstStyle/>
          <a:p>
            <a:pPr marL="0" marR="0" indent="0" algn="just">
              <a:lnSpc>
                <a:spcPct val="107000"/>
              </a:lnSpc>
              <a:spcBef>
                <a:spcPts val="0"/>
              </a:spcBef>
              <a:spcAft>
                <a:spcPts val="800"/>
              </a:spcAft>
              <a:buNone/>
            </a:pPr>
            <a:r>
              <a:rPr lang="en-US">
                <a:latin typeface="Times New Roman" panose="02020603050405020304" pitchFamily="18" charset="0"/>
                <a:ea typeface="Calibri" panose="020F0502020204030204" pitchFamily="34" charset="0"/>
                <a:cs typeface="Times New Roman" panose="02020603050405020304" pitchFamily="18" charset="0"/>
              </a:rPr>
              <a:t>Nếu là user:</a:t>
            </a:r>
            <a:endParaRPr lang="en-US" sz="200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a:latin typeface="Times New Roman" panose="02020603050405020304" pitchFamily="18" charset="0"/>
                <a:ea typeface="Calibri" panose="020F0502020204030204" pitchFamily="34" charset="0"/>
                <a:cs typeface="Times New Roman" panose="02020603050405020304" pitchFamily="18" charset="0"/>
              </a:rPr>
              <a:t>Rút tiền </a:t>
            </a:r>
            <a:endParaRPr lang="en-US" sz="200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a:latin typeface="Times New Roman" panose="02020603050405020304" pitchFamily="18" charset="0"/>
                <a:ea typeface="Calibri" panose="020F0502020204030204" pitchFamily="34" charset="0"/>
                <a:cs typeface="Times New Roman" panose="02020603050405020304" pitchFamily="18" charset="0"/>
              </a:rPr>
              <a:t>Gửi tiền</a:t>
            </a:r>
            <a:endParaRPr lang="en-US" sz="200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a:latin typeface="Times New Roman" panose="02020603050405020304" pitchFamily="18" charset="0"/>
                <a:ea typeface="Calibri" panose="020F0502020204030204" pitchFamily="34" charset="0"/>
                <a:cs typeface="Times New Roman" panose="02020603050405020304" pitchFamily="18" charset="0"/>
              </a:rPr>
              <a:t>Kiểm tra số dư</a:t>
            </a:r>
            <a:endParaRPr lang="en-US" sz="200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a:latin typeface="Times New Roman" panose="02020603050405020304" pitchFamily="18" charset="0"/>
                <a:ea typeface="Calibri" panose="020F0502020204030204" pitchFamily="34" charset="0"/>
                <a:cs typeface="Times New Roman" panose="02020603050405020304" pitchFamily="18" charset="0"/>
              </a:rPr>
              <a:t>Thay đổi mật khẩu</a:t>
            </a:r>
            <a:endParaRPr lang="en-US" sz="200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a:latin typeface="Times New Roman" panose="02020603050405020304" pitchFamily="18" charset="0"/>
                <a:ea typeface="Calibri" panose="020F0502020204030204" pitchFamily="34" charset="0"/>
                <a:cs typeface="Times New Roman" panose="02020603050405020304" pitchFamily="18" charset="0"/>
              </a:rPr>
              <a:t>Chuyển tiền</a:t>
            </a:r>
            <a:endParaRPr lang="en-US" sz="200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Symbol" panose="05050102010706020507" pitchFamily="18" charset="2"/>
              <a:buChar char=""/>
            </a:pPr>
            <a:r>
              <a:rPr lang="en-US">
                <a:latin typeface="Times New Roman" panose="02020603050405020304" pitchFamily="18" charset="0"/>
                <a:ea typeface="Calibri" panose="020F0502020204030204" pitchFamily="34" charset="0"/>
                <a:cs typeface="Times New Roman" panose="02020603050405020304" pitchFamily="18" charset="0"/>
              </a:rPr>
              <a:t>Thoát</a:t>
            </a:r>
            <a:endParaRPr lang="en-US" sz="2000" smtClean="0">
              <a:effectLst/>
              <a:latin typeface="Calibri" panose="020F0502020204030204" pitchFamily="34" charset="0"/>
              <a:ea typeface="Calibri" panose="020F0502020204030204" pitchFamily="34" charset="0"/>
              <a:cs typeface="Times New Roman" panose="02020603050405020304" pitchFamily="18" charset="0"/>
            </a:endParaRPr>
          </a:p>
          <a:p>
            <a:endParaRPr lang="en-US"/>
          </a:p>
        </p:txBody>
      </p:sp>
    </p:spTree>
    <p:extLst>
      <p:ext uri="{BB962C8B-B14F-4D97-AF65-F5344CB8AC3E}">
        <p14:creationId xmlns:p14="http://schemas.microsoft.com/office/powerpoint/2010/main" val="2797672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00257"/>
          </a:xfrm>
        </p:spPr>
        <p:txBody>
          <a:bodyPr>
            <a:normAutofit fontScale="90000"/>
          </a:bodyPr>
          <a:lstStyle/>
          <a:p>
            <a:r>
              <a:rPr lang="en-US" sz="3600">
                <a:latin typeface="Tahoma" panose="020B0604030504040204" pitchFamily="34" charset="0"/>
                <a:ea typeface="Tahoma" panose="020B0604030504040204" pitchFamily="34" charset="0"/>
                <a:cs typeface="Tahoma" panose="020B0604030504040204" pitchFamily="34" charset="0"/>
              </a:rPr>
              <a:t>CUSTOMER REQUIREMENT SPECIFICATION</a:t>
            </a:r>
            <a:r>
              <a:rPr lang="en-US"/>
              <a:t/>
            </a:r>
            <a:br>
              <a:rPr lang="en-US"/>
            </a:br>
            <a:endParaRPr lang="en-US"/>
          </a:p>
        </p:txBody>
      </p:sp>
      <p:sp>
        <p:nvSpPr>
          <p:cNvPr id="3" name="Content Placeholder 2"/>
          <p:cNvSpPr>
            <a:spLocks noGrp="1"/>
          </p:cNvSpPr>
          <p:nvPr>
            <p:ph idx="1"/>
          </p:nvPr>
        </p:nvSpPr>
        <p:spPr>
          <a:xfrm>
            <a:off x="838200" y="1025236"/>
            <a:ext cx="10515600" cy="5151727"/>
          </a:xfrm>
        </p:spPr>
        <p:txBody>
          <a:bodyPr/>
          <a:lstStyle/>
          <a:p>
            <a:pPr marL="0" marR="0" indent="0" algn="just">
              <a:lnSpc>
                <a:spcPct val="107000"/>
              </a:lnSpc>
              <a:spcBef>
                <a:spcPts val="0"/>
              </a:spcBef>
              <a:spcAft>
                <a:spcPts val="800"/>
              </a:spcAft>
              <a:buNone/>
            </a:pPr>
            <a:r>
              <a:rPr lang="en-US" sz="2000">
                <a:latin typeface="Tahoma" panose="020B0604030504040204" pitchFamily="34" charset="0"/>
                <a:ea typeface="Tahoma" panose="020B0604030504040204" pitchFamily="34" charset="0"/>
                <a:cs typeface="Tahoma" panose="020B0604030504040204" pitchFamily="34" charset="0"/>
              </a:rPr>
              <a:t>Các ràng buộc admin đặt lên user:</a:t>
            </a:r>
            <a:endParaRPr lang="en-US" sz="2000" smtClean="0">
              <a:effectLst/>
              <a:latin typeface="Tahoma" panose="020B0604030504040204" pitchFamily="34" charset="0"/>
              <a:ea typeface="Tahoma" panose="020B0604030504040204" pitchFamily="34" charset="0"/>
              <a:cs typeface="Tahoma" panose="020B0604030504040204" pitchFamily="34" charset="0"/>
            </a:endParaRPr>
          </a:p>
          <a:p>
            <a:pPr marL="342900" marR="0" lvl="0" indent="-342900" algn="just">
              <a:lnSpc>
                <a:spcPct val="107000"/>
              </a:lnSpc>
              <a:spcBef>
                <a:spcPts val="0"/>
              </a:spcBef>
              <a:spcAft>
                <a:spcPts val="0"/>
              </a:spcAft>
              <a:buFont typeface="Symbol" panose="05050102010706020507" pitchFamily="18" charset="2"/>
              <a:buChar char=""/>
            </a:pPr>
            <a:r>
              <a:rPr lang="en-US" sz="2000">
                <a:latin typeface="Tahoma" panose="020B0604030504040204" pitchFamily="34" charset="0"/>
                <a:ea typeface="Tahoma" panose="020B0604030504040204" pitchFamily="34" charset="0"/>
                <a:cs typeface="Tahoma" panose="020B0604030504040204" pitchFamily="34" charset="0"/>
              </a:rPr>
              <a:t>Gửi tiền: 1 lần gửi tiền của user không được phép lớn hơn 25000$, trong 1 ngày user không thể gửi tiền quá 5 lần.</a:t>
            </a:r>
            <a:endParaRPr lang="en-US" sz="2000" smtClean="0">
              <a:effectLst/>
              <a:latin typeface="Tahoma" panose="020B0604030504040204" pitchFamily="34" charset="0"/>
              <a:ea typeface="Tahoma" panose="020B0604030504040204" pitchFamily="34" charset="0"/>
              <a:cs typeface="Tahoma" panose="020B0604030504040204" pitchFamily="34" charset="0"/>
            </a:endParaRPr>
          </a:p>
          <a:p>
            <a:pPr marL="342900" marR="0" lvl="0" indent="-342900" algn="just">
              <a:lnSpc>
                <a:spcPct val="107000"/>
              </a:lnSpc>
              <a:spcBef>
                <a:spcPts val="0"/>
              </a:spcBef>
              <a:spcAft>
                <a:spcPts val="0"/>
              </a:spcAft>
              <a:buFont typeface="Symbol" panose="05050102010706020507" pitchFamily="18" charset="2"/>
              <a:buChar char=""/>
            </a:pPr>
            <a:r>
              <a:rPr lang="en-US" sz="2000">
                <a:latin typeface="Tahoma" panose="020B0604030504040204" pitchFamily="34" charset="0"/>
                <a:ea typeface="Tahoma" panose="020B0604030504040204" pitchFamily="34" charset="0"/>
                <a:cs typeface="Tahoma" panose="020B0604030504040204" pitchFamily="34" charset="0"/>
              </a:rPr>
              <a:t>Rút tiền: User không thể rút quá 25000/lần và không thể rút quá 5 lần trong 1 ngày</a:t>
            </a:r>
            <a:endParaRPr lang="en-US" sz="2000" smtClean="0">
              <a:effectLst/>
              <a:latin typeface="Tahoma" panose="020B0604030504040204" pitchFamily="34" charset="0"/>
              <a:ea typeface="Tahoma" panose="020B0604030504040204" pitchFamily="34" charset="0"/>
              <a:cs typeface="Tahoma" panose="020B0604030504040204" pitchFamily="34" charset="0"/>
            </a:endParaRPr>
          </a:p>
          <a:p>
            <a:pPr marL="342900" marR="0" lvl="0" indent="-342900" algn="just">
              <a:lnSpc>
                <a:spcPct val="107000"/>
              </a:lnSpc>
              <a:spcBef>
                <a:spcPts val="0"/>
              </a:spcBef>
              <a:spcAft>
                <a:spcPts val="0"/>
              </a:spcAft>
              <a:buFont typeface="Symbol" panose="05050102010706020507" pitchFamily="18" charset="2"/>
              <a:buChar char=""/>
            </a:pPr>
            <a:r>
              <a:rPr lang="en-US" sz="2000">
                <a:latin typeface="Tahoma" panose="020B0604030504040204" pitchFamily="34" charset="0"/>
                <a:ea typeface="Tahoma" panose="020B0604030504040204" pitchFamily="34" charset="0"/>
                <a:cs typeface="Tahoma" panose="020B0604030504040204" pitchFamily="34" charset="0"/>
              </a:rPr>
              <a:t>Kiểm tra số dư: Người dùng có thể xen 5 giao dịch gần nhất.</a:t>
            </a:r>
            <a:endParaRPr lang="en-US" sz="2000" smtClean="0">
              <a:effectLst/>
              <a:latin typeface="Tahoma" panose="020B0604030504040204" pitchFamily="34" charset="0"/>
              <a:ea typeface="Tahoma" panose="020B0604030504040204" pitchFamily="34" charset="0"/>
              <a:cs typeface="Tahoma" panose="020B0604030504040204" pitchFamily="34" charset="0"/>
            </a:endParaRPr>
          </a:p>
          <a:p>
            <a:pPr marL="342900" marR="0" lvl="0" indent="-342900" algn="just">
              <a:lnSpc>
                <a:spcPct val="107000"/>
              </a:lnSpc>
              <a:spcBef>
                <a:spcPts val="0"/>
              </a:spcBef>
              <a:spcAft>
                <a:spcPts val="800"/>
              </a:spcAft>
              <a:buFont typeface="Symbol" panose="05050102010706020507" pitchFamily="18" charset="2"/>
              <a:buChar char=""/>
            </a:pPr>
            <a:r>
              <a:rPr lang="en-US" sz="2000">
                <a:latin typeface="Tahoma" panose="020B0604030504040204" pitchFamily="34" charset="0"/>
                <a:ea typeface="Tahoma" panose="020B0604030504040204" pitchFamily="34" charset="0"/>
                <a:cs typeface="Tahoma" panose="020B0604030504040204" pitchFamily="34" charset="0"/>
              </a:rPr>
              <a:t>Thay đổi mật khẩu: Người dùng nhập 1 mật khẩu cũ, 1 mật khẩu mới và một mật khẩu xác nhận.</a:t>
            </a:r>
            <a:endParaRPr lang="en-US" sz="2000" smtClean="0">
              <a:effectLst/>
              <a:latin typeface="Tahoma" panose="020B0604030504040204" pitchFamily="34" charset="0"/>
              <a:ea typeface="Tahoma" panose="020B0604030504040204" pitchFamily="34" charset="0"/>
              <a:cs typeface="Tahoma" panose="020B0604030504040204" pitchFamily="34" charset="0"/>
            </a:endParaRPr>
          </a:p>
          <a:p>
            <a:endParaRPr lang="en-US"/>
          </a:p>
        </p:txBody>
      </p:sp>
    </p:spTree>
    <p:extLst>
      <p:ext uri="{BB962C8B-B14F-4D97-AF65-F5344CB8AC3E}">
        <p14:creationId xmlns:p14="http://schemas.microsoft.com/office/powerpoint/2010/main" val="1027211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5491"/>
            <a:ext cx="10515600" cy="757383"/>
          </a:xfrm>
        </p:spPr>
        <p:txBody>
          <a:bodyPr>
            <a:normAutofit fontScale="90000"/>
          </a:bodyPr>
          <a:lstStyle/>
          <a:p>
            <a:r>
              <a:rPr lang="en-US" sz="3600">
                <a:latin typeface="Tahoma" panose="020B0604030504040204" pitchFamily="34" charset="0"/>
                <a:ea typeface="Tahoma" panose="020B0604030504040204" pitchFamily="34" charset="0"/>
                <a:cs typeface="Tahoma" panose="020B0604030504040204" pitchFamily="34" charset="0"/>
              </a:rPr>
              <a:t>PROJECT PLAN</a:t>
            </a:r>
            <a:r>
              <a:rPr lang="en-US"/>
              <a:t/>
            </a:r>
            <a:br>
              <a:rPr lang="en-US"/>
            </a:br>
            <a:endParaRPr lang="en-US"/>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812144685"/>
              </p:ext>
            </p:extLst>
          </p:nvPr>
        </p:nvGraphicFramePr>
        <p:xfrm>
          <a:off x="738908" y="748145"/>
          <a:ext cx="9393383" cy="5407996"/>
        </p:xfrm>
        <a:graphic>
          <a:graphicData uri="http://schemas.openxmlformats.org/drawingml/2006/table">
            <a:tbl>
              <a:tblPr firstRow="1" firstCol="1" bandRow="1">
                <a:tableStyleId>{5C22544A-7EE6-4342-B048-85BDC9FD1C3A}</a:tableStyleId>
              </a:tblPr>
              <a:tblGrid>
                <a:gridCol w="873388">
                  <a:extLst>
                    <a:ext uri="{9D8B030D-6E8A-4147-A177-3AD203B41FA5}">
                      <a16:colId xmlns:a16="http://schemas.microsoft.com/office/drawing/2014/main" val="3420642954"/>
                    </a:ext>
                  </a:extLst>
                </a:gridCol>
                <a:gridCol w="3851726">
                  <a:extLst>
                    <a:ext uri="{9D8B030D-6E8A-4147-A177-3AD203B41FA5}">
                      <a16:colId xmlns:a16="http://schemas.microsoft.com/office/drawing/2014/main" val="2707495188"/>
                    </a:ext>
                  </a:extLst>
                </a:gridCol>
                <a:gridCol w="2331469">
                  <a:extLst>
                    <a:ext uri="{9D8B030D-6E8A-4147-A177-3AD203B41FA5}">
                      <a16:colId xmlns:a16="http://schemas.microsoft.com/office/drawing/2014/main" val="847184209"/>
                    </a:ext>
                  </a:extLst>
                </a:gridCol>
                <a:gridCol w="2336800">
                  <a:extLst>
                    <a:ext uri="{9D8B030D-6E8A-4147-A177-3AD203B41FA5}">
                      <a16:colId xmlns:a16="http://schemas.microsoft.com/office/drawing/2014/main" val="2499837402"/>
                    </a:ext>
                  </a:extLst>
                </a:gridCol>
              </a:tblGrid>
              <a:tr h="582470">
                <a:tc>
                  <a:txBody>
                    <a:bodyPr/>
                    <a:lstStyle/>
                    <a:p>
                      <a:pPr marL="0" marR="0" algn="ctr">
                        <a:lnSpc>
                          <a:spcPct val="107000"/>
                        </a:lnSpc>
                        <a:spcBef>
                          <a:spcPts val="0"/>
                        </a:spcBef>
                        <a:spcAft>
                          <a:spcPts val="0"/>
                        </a:spcAft>
                      </a:pPr>
                      <a:r>
                        <a:rPr lang="en-US" sz="1800">
                          <a:effectLst/>
                          <a:latin typeface="Tahoma" panose="020B0604030504040204" pitchFamily="34" charset="0"/>
                          <a:ea typeface="Tahoma" panose="020B0604030504040204" pitchFamily="34" charset="0"/>
                          <a:cs typeface="Tahoma" panose="020B0604030504040204" pitchFamily="34" charset="0"/>
                        </a:rPr>
                        <a:t>Task </a:t>
                      </a:r>
                      <a:endParaRPr lang="en-US" sz="1400">
                        <a:effectLst/>
                        <a:latin typeface="Tahoma" panose="020B0604030504040204" pitchFamily="34" charset="0"/>
                        <a:ea typeface="Tahoma" panose="020B0604030504040204" pitchFamily="34" charset="0"/>
                        <a:cs typeface="Tahoma" panose="020B0604030504040204" pitchFamily="34" charset="0"/>
                      </a:endParaRPr>
                    </a:p>
                    <a:p>
                      <a:pPr marL="0" marR="0" algn="ctr">
                        <a:lnSpc>
                          <a:spcPct val="107000"/>
                        </a:lnSpc>
                        <a:spcBef>
                          <a:spcPts val="0"/>
                        </a:spcBef>
                        <a:spcAft>
                          <a:spcPts val="0"/>
                        </a:spcAft>
                      </a:pPr>
                      <a:r>
                        <a:rPr lang="en-US" sz="1800">
                          <a:effectLst/>
                          <a:latin typeface="Tahoma" panose="020B0604030504040204" pitchFamily="34" charset="0"/>
                          <a:ea typeface="Tahoma" panose="020B0604030504040204" pitchFamily="34" charset="0"/>
                          <a:cs typeface="Tahoma" panose="020B0604030504040204" pitchFamily="34" charset="0"/>
                        </a:rPr>
                        <a:t>No.</a:t>
                      </a:r>
                      <a:endParaRPr lang="en-US" sz="140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algn="ctr">
                        <a:lnSpc>
                          <a:spcPct val="107000"/>
                        </a:lnSpc>
                        <a:spcBef>
                          <a:spcPts val="0"/>
                        </a:spcBef>
                        <a:spcAft>
                          <a:spcPts val="0"/>
                        </a:spcAft>
                      </a:pPr>
                      <a:r>
                        <a:rPr lang="en-US" sz="1600">
                          <a:effectLst/>
                          <a:latin typeface="Tahoma" panose="020B0604030504040204" pitchFamily="34" charset="0"/>
                          <a:ea typeface="Tahoma" panose="020B0604030504040204" pitchFamily="34" charset="0"/>
                          <a:cs typeface="Tahoma" panose="020B0604030504040204" pitchFamily="34" charset="0"/>
                        </a:rPr>
                        <a:t>Task Description</a:t>
                      </a:r>
                      <a:endParaRPr lang="en-US" sz="120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algn="ctr">
                        <a:lnSpc>
                          <a:spcPct val="107000"/>
                        </a:lnSpc>
                        <a:spcBef>
                          <a:spcPts val="0"/>
                        </a:spcBef>
                        <a:spcAft>
                          <a:spcPts val="0"/>
                        </a:spcAft>
                      </a:pPr>
                      <a:r>
                        <a:rPr lang="en-US" sz="1600">
                          <a:effectLst/>
                          <a:latin typeface="Tahoma" panose="020B0604030504040204" pitchFamily="34" charset="0"/>
                          <a:ea typeface="Tahoma" panose="020B0604030504040204" pitchFamily="34" charset="0"/>
                          <a:cs typeface="Tahoma" panose="020B0604030504040204" pitchFamily="34" charset="0"/>
                        </a:rPr>
                        <a:t>Expected Completion Date</a:t>
                      </a:r>
                      <a:endParaRPr lang="en-US" sz="120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algn="ctr">
                        <a:lnSpc>
                          <a:spcPct val="107000"/>
                        </a:lnSpc>
                        <a:spcBef>
                          <a:spcPts val="0"/>
                        </a:spcBef>
                        <a:spcAft>
                          <a:spcPts val="0"/>
                        </a:spcAft>
                      </a:pPr>
                      <a:r>
                        <a:rPr lang="en-US" sz="1600">
                          <a:effectLst/>
                          <a:latin typeface="Tahoma" panose="020B0604030504040204" pitchFamily="34" charset="0"/>
                          <a:ea typeface="Tahoma" panose="020B0604030504040204" pitchFamily="34" charset="0"/>
                          <a:cs typeface="Tahoma" panose="020B0604030504040204" pitchFamily="34" charset="0"/>
                        </a:rPr>
                        <a:t>Members in charge</a:t>
                      </a:r>
                      <a:endParaRPr lang="en-US" sz="140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extLst>
                  <a:ext uri="{0D108BD9-81ED-4DB2-BD59-A6C34878D82A}">
                    <a16:rowId xmlns:a16="http://schemas.microsoft.com/office/drawing/2014/main" val="2860807502"/>
                  </a:ext>
                </a:extLst>
              </a:tr>
              <a:tr h="677656">
                <a:tc>
                  <a:txBody>
                    <a:bodyPr/>
                    <a:lstStyle/>
                    <a:p>
                      <a:pPr marL="0" marR="0" algn="ctr">
                        <a:lnSpc>
                          <a:spcPct val="107000"/>
                        </a:lnSpc>
                        <a:spcBef>
                          <a:spcPts val="0"/>
                        </a:spcBef>
                        <a:spcAft>
                          <a:spcPts val="0"/>
                        </a:spcAft>
                      </a:pPr>
                      <a:r>
                        <a:rPr lang="en-US" sz="1600">
                          <a:effectLst/>
                          <a:latin typeface="Tahoma" panose="020B0604030504040204" pitchFamily="34" charset="0"/>
                          <a:ea typeface="Tahoma" panose="020B0604030504040204" pitchFamily="34" charset="0"/>
                          <a:cs typeface="Tahoma" panose="020B0604030504040204" pitchFamily="34" charset="0"/>
                        </a:rPr>
                        <a:t>1</a:t>
                      </a:r>
                      <a:endParaRPr lang="en-US" sz="120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algn="ctr">
                        <a:lnSpc>
                          <a:spcPct val="107000"/>
                        </a:lnSpc>
                        <a:spcBef>
                          <a:spcPts val="0"/>
                        </a:spcBef>
                        <a:spcAft>
                          <a:spcPts val="0"/>
                        </a:spcAft>
                      </a:pPr>
                      <a:r>
                        <a:rPr lang="en-US" sz="1600">
                          <a:effectLst/>
                          <a:latin typeface="Tahoma" panose="020B0604030504040204" pitchFamily="34" charset="0"/>
                          <a:ea typeface="Tahoma" panose="020B0604030504040204" pitchFamily="34" charset="0"/>
                          <a:cs typeface="Tahoma" panose="020B0604030504040204" pitchFamily="34" charset="0"/>
                        </a:rPr>
                        <a:t>Nghiên cứu yêu cầu đề và thiết kế chương trình</a:t>
                      </a:r>
                      <a:endParaRPr lang="en-US" sz="120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algn="ctr">
                        <a:lnSpc>
                          <a:spcPct val="107000"/>
                        </a:lnSpc>
                        <a:spcBef>
                          <a:spcPts val="0"/>
                        </a:spcBef>
                        <a:spcAft>
                          <a:spcPts val="0"/>
                        </a:spcAft>
                      </a:pPr>
                      <a:r>
                        <a:rPr lang="en-US" sz="1800">
                          <a:effectLst/>
                          <a:latin typeface="Tahoma" panose="020B0604030504040204" pitchFamily="34" charset="0"/>
                          <a:ea typeface="Tahoma" panose="020B0604030504040204" pitchFamily="34" charset="0"/>
                          <a:cs typeface="Tahoma" panose="020B0604030504040204" pitchFamily="34" charset="0"/>
                        </a:rPr>
                        <a:t>18/11/2019</a:t>
                      </a:r>
                      <a:endParaRPr lang="en-US" sz="140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algn="ctr">
                        <a:lnSpc>
                          <a:spcPct val="107000"/>
                        </a:lnSpc>
                        <a:spcBef>
                          <a:spcPts val="0"/>
                        </a:spcBef>
                        <a:spcAft>
                          <a:spcPts val="0"/>
                        </a:spcAft>
                      </a:pPr>
                      <a:r>
                        <a:rPr lang="en-US" sz="1800">
                          <a:effectLst/>
                          <a:latin typeface="Tahoma" panose="020B0604030504040204" pitchFamily="34" charset="0"/>
                          <a:ea typeface="Tahoma" panose="020B0604030504040204" pitchFamily="34" charset="0"/>
                          <a:cs typeface="Tahoma" panose="020B0604030504040204" pitchFamily="34" charset="0"/>
                        </a:rPr>
                        <a:t>Nhân, Sáng , Tường Quỳnh</a:t>
                      </a:r>
                      <a:endParaRPr lang="en-US" sz="140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extLst>
                  <a:ext uri="{0D108BD9-81ED-4DB2-BD59-A6C34878D82A}">
                    <a16:rowId xmlns:a16="http://schemas.microsoft.com/office/drawing/2014/main" val="2687198818"/>
                  </a:ext>
                </a:extLst>
              </a:tr>
              <a:tr h="3262855">
                <a:tc>
                  <a:txBody>
                    <a:bodyPr/>
                    <a:lstStyle/>
                    <a:p>
                      <a:pPr marL="0" marR="0" algn="ctr">
                        <a:lnSpc>
                          <a:spcPct val="107000"/>
                        </a:lnSpc>
                        <a:spcBef>
                          <a:spcPts val="0"/>
                        </a:spcBef>
                        <a:spcAft>
                          <a:spcPts val="0"/>
                        </a:spcAft>
                      </a:pPr>
                      <a:r>
                        <a:rPr lang="en-US" sz="1600">
                          <a:effectLst/>
                          <a:latin typeface="Tahoma" panose="020B0604030504040204" pitchFamily="34" charset="0"/>
                          <a:ea typeface="Tahoma" panose="020B0604030504040204" pitchFamily="34" charset="0"/>
                          <a:cs typeface="Tahoma" panose="020B0604030504040204" pitchFamily="34" charset="0"/>
                        </a:rPr>
                        <a:t>2</a:t>
                      </a:r>
                      <a:endParaRPr lang="en-US" sz="120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a:lnSpc>
                          <a:spcPct val="107000"/>
                        </a:lnSpc>
                        <a:spcBef>
                          <a:spcPts val="0"/>
                        </a:spcBef>
                        <a:spcAft>
                          <a:spcPts val="0"/>
                        </a:spcAft>
                      </a:pPr>
                      <a:r>
                        <a:rPr lang="en-US" sz="1800">
                          <a:effectLst/>
                          <a:latin typeface="Tahoma" panose="020B0604030504040204" pitchFamily="34" charset="0"/>
                          <a:ea typeface="Tahoma" panose="020B0604030504040204" pitchFamily="34" charset="0"/>
                          <a:cs typeface="Tahoma" panose="020B0604030504040204" pitchFamily="34" charset="0"/>
                        </a:rPr>
                        <a:t>Writing document</a:t>
                      </a:r>
                      <a:endParaRPr lang="en-US" sz="1400">
                        <a:effectLst/>
                        <a:latin typeface="Tahoma" panose="020B0604030504040204" pitchFamily="34" charset="0"/>
                        <a:ea typeface="Tahoma" panose="020B0604030504040204" pitchFamily="34" charset="0"/>
                        <a:cs typeface="Tahoma" panose="020B0604030504040204" pitchFamily="34" charset="0"/>
                      </a:endParaRPr>
                    </a:p>
                    <a:p>
                      <a:pPr marL="0" marR="0">
                        <a:lnSpc>
                          <a:spcPct val="107000"/>
                        </a:lnSpc>
                        <a:spcBef>
                          <a:spcPts val="0"/>
                        </a:spcBef>
                        <a:spcAft>
                          <a:spcPts val="0"/>
                        </a:spcAft>
                      </a:pPr>
                      <a:r>
                        <a:rPr lang="en-US" sz="1800">
                          <a:effectLst/>
                          <a:latin typeface="Tahoma" panose="020B0604030504040204" pitchFamily="34" charset="0"/>
                          <a:ea typeface="Tahoma" panose="020B0604030504040204" pitchFamily="34" charset="0"/>
                          <a:cs typeface="Tahoma" panose="020B0604030504040204" pitchFamily="34" charset="0"/>
                        </a:rPr>
                        <a:t>    + Problem Definition</a:t>
                      </a:r>
                      <a:endParaRPr lang="en-US" sz="1400">
                        <a:effectLst/>
                        <a:latin typeface="Tahoma" panose="020B0604030504040204" pitchFamily="34" charset="0"/>
                        <a:ea typeface="Tahoma" panose="020B0604030504040204" pitchFamily="34" charset="0"/>
                        <a:cs typeface="Tahoma" panose="020B0604030504040204" pitchFamily="34" charset="0"/>
                      </a:endParaRPr>
                    </a:p>
                    <a:p>
                      <a:pPr marL="0" marR="0">
                        <a:lnSpc>
                          <a:spcPct val="107000"/>
                        </a:lnSpc>
                        <a:spcBef>
                          <a:spcPts val="0"/>
                        </a:spcBef>
                        <a:spcAft>
                          <a:spcPts val="0"/>
                        </a:spcAft>
                      </a:pPr>
                      <a:r>
                        <a:rPr lang="en-US" sz="1800">
                          <a:effectLst/>
                          <a:latin typeface="Tahoma" panose="020B0604030504040204" pitchFamily="34" charset="0"/>
                          <a:ea typeface="Tahoma" panose="020B0604030504040204" pitchFamily="34" charset="0"/>
                          <a:cs typeface="Tahoma" panose="020B0604030504040204" pitchFamily="34" charset="0"/>
                        </a:rPr>
                        <a:t>    + Customer Requirement Specificatio</a:t>
                      </a:r>
                      <a:endParaRPr lang="en-US" sz="1400">
                        <a:effectLst/>
                        <a:latin typeface="Tahoma" panose="020B0604030504040204" pitchFamily="34" charset="0"/>
                        <a:ea typeface="Tahoma" panose="020B0604030504040204" pitchFamily="34" charset="0"/>
                        <a:cs typeface="Tahoma" panose="020B0604030504040204" pitchFamily="34" charset="0"/>
                      </a:endParaRPr>
                    </a:p>
                    <a:p>
                      <a:pPr marL="0" marR="0">
                        <a:lnSpc>
                          <a:spcPct val="107000"/>
                        </a:lnSpc>
                        <a:spcBef>
                          <a:spcPts val="0"/>
                        </a:spcBef>
                        <a:spcAft>
                          <a:spcPts val="0"/>
                        </a:spcAft>
                      </a:pPr>
                      <a:r>
                        <a:rPr lang="en-US" sz="1800">
                          <a:effectLst/>
                          <a:latin typeface="Tahoma" panose="020B0604030504040204" pitchFamily="34" charset="0"/>
                          <a:ea typeface="Tahoma" panose="020B0604030504040204" pitchFamily="34" charset="0"/>
                          <a:cs typeface="Tahoma" panose="020B0604030504040204" pitchFamily="34" charset="0"/>
                        </a:rPr>
                        <a:t>    + Project Plan</a:t>
                      </a:r>
                      <a:endParaRPr lang="en-US" sz="1400">
                        <a:effectLst/>
                        <a:latin typeface="Tahoma" panose="020B0604030504040204" pitchFamily="34" charset="0"/>
                        <a:ea typeface="Tahoma" panose="020B0604030504040204" pitchFamily="34" charset="0"/>
                        <a:cs typeface="Tahoma" panose="020B0604030504040204" pitchFamily="34" charset="0"/>
                      </a:endParaRPr>
                    </a:p>
                    <a:p>
                      <a:pPr marL="0" marR="0" algn="just">
                        <a:lnSpc>
                          <a:spcPct val="107000"/>
                        </a:lnSpc>
                        <a:spcBef>
                          <a:spcPts val="0"/>
                        </a:spcBef>
                        <a:spcAft>
                          <a:spcPts val="0"/>
                        </a:spcAft>
                      </a:pPr>
                      <a:r>
                        <a:rPr lang="en-US" sz="1800">
                          <a:effectLst/>
                          <a:latin typeface="Tahoma" panose="020B0604030504040204" pitchFamily="34" charset="0"/>
                          <a:ea typeface="Tahoma" panose="020B0604030504040204" pitchFamily="34" charset="0"/>
                          <a:cs typeface="Tahoma" panose="020B0604030504040204" pitchFamily="34" charset="0"/>
                        </a:rPr>
                        <a:t>    + Object Oriented diagram</a:t>
                      </a:r>
                      <a:endParaRPr lang="en-US" sz="1400">
                        <a:effectLst/>
                        <a:latin typeface="Tahoma" panose="020B0604030504040204" pitchFamily="34" charset="0"/>
                        <a:ea typeface="Tahoma" panose="020B0604030504040204" pitchFamily="34" charset="0"/>
                        <a:cs typeface="Tahoma" panose="020B0604030504040204" pitchFamily="34" charset="0"/>
                      </a:endParaRPr>
                    </a:p>
                    <a:p>
                      <a:pPr marL="0" marR="0" algn="just">
                        <a:lnSpc>
                          <a:spcPct val="107000"/>
                        </a:lnSpc>
                        <a:spcBef>
                          <a:spcPts val="0"/>
                        </a:spcBef>
                        <a:spcAft>
                          <a:spcPts val="0"/>
                        </a:spcAft>
                      </a:pPr>
                      <a:r>
                        <a:rPr lang="en-US" sz="1800">
                          <a:effectLst/>
                          <a:latin typeface="Tahoma" panose="020B0604030504040204" pitchFamily="34" charset="0"/>
                          <a:ea typeface="Tahoma" panose="020B0604030504040204" pitchFamily="34" charset="0"/>
                          <a:cs typeface="Tahoma" panose="020B0604030504040204" pitchFamily="34" charset="0"/>
                        </a:rPr>
                        <a:t>    + Use-case diagram</a:t>
                      </a:r>
                      <a:endParaRPr lang="en-US" sz="1400">
                        <a:effectLst/>
                        <a:latin typeface="Tahoma" panose="020B0604030504040204" pitchFamily="34" charset="0"/>
                        <a:ea typeface="Tahoma" panose="020B0604030504040204" pitchFamily="34" charset="0"/>
                        <a:cs typeface="Tahoma" panose="020B0604030504040204" pitchFamily="34" charset="0"/>
                      </a:endParaRPr>
                    </a:p>
                    <a:p>
                      <a:pPr marL="0" marR="0" algn="just">
                        <a:lnSpc>
                          <a:spcPct val="107000"/>
                        </a:lnSpc>
                        <a:spcBef>
                          <a:spcPts val="0"/>
                        </a:spcBef>
                        <a:spcAft>
                          <a:spcPts val="0"/>
                        </a:spcAft>
                      </a:pPr>
                      <a:r>
                        <a:rPr lang="en-US" sz="1800">
                          <a:effectLst/>
                          <a:latin typeface="Tahoma" panose="020B0604030504040204" pitchFamily="34" charset="0"/>
                          <a:ea typeface="Tahoma" panose="020B0604030504040204" pitchFamily="34" charset="0"/>
                          <a:cs typeface="Tahoma" panose="020B0604030504040204" pitchFamily="34" charset="0"/>
                        </a:rPr>
                        <a:t>    + Algorithms</a:t>
                      </a:r>
                      <a:endParaRPr lang="en-US" sz="1400">
                        <a:effectLst/>
                        <a:latin typeface="Tahoma" panose="020B0604030504040204" pitchFamily="34" charset="0"/>
                        <a:ea typeface="Tahoma" panose="020B0604030504040204" pitchFamily="34" charset="0"/>
                        <a:cs typeface="Tahoma" panose="020B0604030504040204" pitchFamily="34" charset="0"/>
                      </a:endParaRPr>
                    </a:p>
                    <a:p>
                      <a:pPr marL="0" marR="0" algn="just">
                        <a:lnSpc>
                          <a:spcPct val="107000"/>
                        </a:lnSpc>
                        <a:spcBef>
                          <a:spcPts val="0"/>
                        </a:spcBef>
                        <a:spcAft>
                          <a:spcPts val="0"/>
                        </a:spcAft>
                      </a:pPr>
                      <a:r>
                        <a:rPr lang="en-US" sz="1800">
                          <a:effectLst/>
                          <a:latin typeface="Tahoma" panose="020B0604030504040204" pitchFamily="34" charset="0"/>
                          <a:ea typeface="Tahoma" panose="020B0604030504040204" pitchFamily="34" charset="0"/>
                          <a:cs typeface="Tahoma" panose="020B0604030504040204" pitchFamily="34" charset="0"/>
                        </a:rPr>
                        <a:t>    + Task Sheet</a:t>
                      </a:r>
                      <a:endParaRPr lang="en-US" sz="1400">
                        <a:effectLst/>
                        <a:latin typeface="Tahoma" panose="020B0604030504040204" pitchFamily="34" charset="0"/>
                        <a:ea typeface="Tahoma" panose="020B0604030504040204" pitchFamily="34" charset="0"/>
                        <a:cs typeface="Tahoma" panose="020B0604030504040204" pitchFamily="34" charset="0"/>
                      </a:endParaRPr>
                    </a:p>
                    <a:p>
                      <a:pPr marL="0" marR="0" algn="just">
                        <a:lnSpc>
                          <a:spcPct val="107000"/>
                        </a:lnSpc>
                        <a:spcBef>
                          <a:spcPts val="0"/>
                        </a:spcBef>
                        <a:spcAft>
                          <a:spcPts val="0"/>
                        </a:spcAft>
                      </a:pPr>
                      <a:r>
                        <a:rPr lang="en-US" sz="1800">
                          <a:effectLst/>
                          <a:latin typeface="Tahoma" panose="020B0604030504040204" pitchFamily="34" charset="0"/>
                          <a:ea typeface="Tahoma" panose="020B0604030504040204" pitchFamily="34" charset="0"/>
                          <a:cs typeface="Tahoma" panose="020B0604030504040204" pitchFamily="34" charset="0"/>
                        </a:rPr>
                        <a:t>    + Project Review and Monitoring Report</a:t>
                      </a:r>
                      <a:endParaRPr lang="en-US" sz="140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algn="ctr">
                        <a:lnSpc>
                          <a:spcPct val="107000"/>
                        </a:lnSpc>
                        <a:spcBef>
                          <a:spcPts val="0"/>
                        </a:spcBef>
                        <a:spcAft>
                          <a:spcPts val="0"/>
                        </a:spcAft>
                      </a:pPr>
                      <a:r>
                        <a:rPr lang="en-US" sz="1800">
                          <a:effectLst/>
                          <a:latin typeface="Tahoma" panose="020B0604030504040204" pitchFamily="34" charset="0"/>
                          <a:ea typeface="Tahoma" panose="020B0604030504040204" pitchFamily="34" charset="0"/>
                          <a:cs typeface="Tahoma" panose="020B0604030504040204" pitchFamily="34" charset="0"/>
                        </a:rPr>
                        <a:t>8/12/2019</a:t>
                      </a:r>
                      <a:endParaRPr lang="en-US" sz="140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algn="ctr">
                        <a:lnSpc>
                          <a:spcPct val="107000"/>
                        </a:lnSpc>
                        <a:spcBef>
                          <a:spcPts val="0"/>
                        </a:spcBef>
                        <a:spcAft>
                          <a:spcPts val="0"/>
                        </a:spcAft>
                      </a:pPr>
                      <a:r>
                        <a:rPr lang="en-US" sz="1800">
                          <a:effectLst/>
                          <a:latin typeface="Tahoma" panose="020B0604030504040204" pitchFamily="34" charset="0"/>
                          <a:ea typeface="Tahoma" panose="020B0604030504040204" pitchFamily="34" charset="0"/>
                          <a:cs typeface="Tahoma" panose="020B0604030504040204" pitchFamily="34" charset="0"/>
                        </a:rPr>
                        <a:t> </a:t>
                      </a:r>
                      <a:endParaRPr lang="en-US" sz="1400">
                        <a:effectLst/>
                        <a:latin typeface="Tahoma" panose="020B0604030504040204" pitchFamily="34" charset="0"/>
                        <a:ea typeface="Tahoma" panose="020B0604030504040204" pitchFamily="34" charset="0"/>
                        <a:cs typeface="Tahoma" panose="020B0604030504040204" pitchFamily="34" charset="0"/>
                      </a:endParaRPr>
                    </a:p>
                    <a:p>
                      <a:pPr marL="0" marR="0" algn="ctr">
                        <a:lnSpc>
                          <a:spcPct val="107000"/>
                        </a:lnSpc>
                        <a:spcBef>
                          <a:spcPts val="0"/>
                        </a:spcBef>
                        <a:spcAft>
                          <a:spcPts val="0"/>
                        </a:spcAft>
                      </a:pPr>
                      <a:r>
                        <a:rPr lang="en-US" sz="1800">
                          <a:effectLst/>
                          <a:latin typeface="Tahoma" panose="020B0604030504040204" pitchFamily="34" charset="0"/>
                          <a:ea typeface="Tahoma" panose="020B0604030504040204" pitchFamily="34" charset="0"/>
                          <a:cs typeface="Tahoma" panose="020B0604030504040204" pitchFamily="34" charset="0"/>
                        </a:rPr>
                        <a:t>Quỳnh</a:t>
                      </a:r>
                      <a:endParaRPr lang="en-US" sz="140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extLst>
                  <a:ext uri="{0D108BD9-81ED-4DB2-BD59-A6C34878D82A}">
                    <a16:rowId xmlns:a16="http://schemas.microsoft.com/office/drawing/2014/main" val="1200156149"/>
                  </a:ext>
                </a:extLst>
              </a:tr>
              <a:tr h="880290">
                <a:tc>
                  <a:txBody>
                    <a:bodyPr/>
                    <a:lstStyle/>
                    <a:p>
                      <a:pPr marL="0" marR="0" algn="ctr">
                        <a:lnSpc>
                          <a:spcPct val="107000"/>
                        </a:lnSpc>
                        <a:spcBef>
                          <a:spcPts val="0"/>
                        </a:spcBef>
                        <a:spcAft>
                          <a:spcPts val="0"/>
                        </a:spcAft>
                      </a:pPr>
                      <a:r>
                        <a:rPr lang="en-US" sz="1600">
                          <a:effectLst/>
                          <a:latin typeface="Tahoma" panose="020B0604030504040204" pitchFamily="34" charset="0"/>
                          <a:ea typeface="Tahoma" panose="020B0604030504040204" pitchFamily="34" charset="0"/>
                          <a:cs typeface="Tahoma" panose="020B0604030504040204" pitchFamily="34" charset="0"/>
                        </a:rPr>
                        <a:t>3</a:t>
                      </a:r>
                      <a:endParaRPr lang="en-US" sz="120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algn="just">
                        <a:lnSpc>
                          <a:spcPct val="107000"/>
                        </a:lnSpc>
                        <a:spcBef>
                          <a:spcPts val="0"/>
                        </a:spcBef>
                        <a:spcAft>
                          <a:spcPts val="0"/>
                        </a:spcAft>
                      </a:pPr>
                      <a:r>
                        <a:rPr lang="en-US" sz="1400">
                          <a:effectLst/>
                        </a:rPr>
                        <a:t> </a:t>
                      </a:r>
                      <a:r>
                        <a:rPr lang="en-US" sz="1800">
                          <a:effectLst/>
                          <a:latin typeface="Tahoma" panose="020B0604030504040204" pitchFamily="34" charset="0"/>
                          <a:ea typeface="Tahoma" panose="020B0604030504040204" pitchFamily="34" charset="0"/>
                          <a:cs typeface="Tahoma" panose="020B0604030504040204" pitchFamily="34" charset="0"/>
                        </a:rPr>
                        <a:t>Writing document</a:t>
                      </a:r>
                      <a:endParaRPr lang="en-US" sz="1400">
                        <a:effectLst/>
                        <a:latin typeface="Tahoma" panose="020B0604030504040204" pitchFamily="34" charset="0"/>
                        <a:ea typeface="Tahoma" panose="020B0604030504040204" pitchFamily="34" charset="0"/>
                        <a:cs typeface="Tahoma" panose="020B0604030504040204" pitchFamily="34" charset="0"/>
                      </a:endParaRPr>
                    </a:p>
                    <a:p>
                      <a:pPr marL="0" marR="0" algn="just">
                        <a:lnSpc>
                          <a:spcPct val="107000"/>
                        </a:lnSpc>
                        <a:spcBef>
                          <a:spcPts val="0"/>
                        </a:spcBef>
                        <a:spcAft>
                          <a:spcPts val="0"/>
                        </a:spcAft>
                      </a:pPr>
                      <a:r>
                        <a:rPr lang="en-US" sz="1800">
                          <a:effectLst/>
                          <a:latin typeface="Tahoma" panose="020B0604030504040204" pitchFamily="34" charset="0"/>
                          <a:ea typeface="Tahoma" panose="020B0604030504040204" pitchFamily="34" charset="0"/>
                          <a:cs typeface="Tahoma" panose="020B0604030504040204" pitchFamily="34" charset="0"/>
                        </a:rPr>
                        <a:t>    + Unit Testing Check List</a:t>
                      </a:r>
                      <a:endParaRPr lang="en-US" sz="1400">
                        <a:effectLst/>
                        <a:latin typeface="Tahoma" panose="020B0604030504040204" pitchFamily="34" charset="0"/>
                        <a:ea typeface="Tahoma" panose="020B0604030504040204" pitchFamily="34" charset="0"/>
                        <a:cs typeface="Tahoma" panose="020B0604030504040204" pitchFamily="34" charset="0"/>
                      </a:endParaRPr>
                    </a:p>
                    <a:p>
                      <a:pPr marL="0" marR="0" algn="just">
                        <a:lnSpc>
                          <a:spcPct val="107000"/>
                        </a:lnSpc>
                        <a:spcBef>
                          <a:spcPts val="0"/>
                        </a:spcBef>
                        <a:spcAft>
                          <a:spcPts val="0"/>
                        </a:spcAft>
                      </a:pPr>
                      <a:r>
                        <a:rPr lang="en-US" sz="1800">
                          <a:effectLst/>
                          <a:latin typeface="Tahoma" panose="020B0604030504040204" pitchFamily="34" charset="0"/>
                          <a:ea typeface="Tahoma" panose="020B0604030504040204" pitchFamily="34" charset="0"/>
                          <a:cs typeface="Tahoma" panose="020B0604030504040204" pitchFamily="34" charset="0"/>
                        </a:rPr>
                        <a:t>    + Final Check List</a:t>
                      </a:r>
                      <a:endParaRPr lang="en-US" sz="140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algn="ctr">
                        <a:lnSpc>
                          <a:spcPct val="107000"/>
                        </a:lnSpc>
                        <a:spcBef>
                          <a:spcPts val="0"/>
                        </a:spcBef>
                        <a:spcAft>
                          <a:spcPts val="0"/>
                        </a:spcAft>
                      </a:pPr>
                      <a:r>
                        <a:rPr lang="en-US" sz="1800">
                          <a:effectLst/>
                          <a:latin typeface="Tahoma" panose="020B0604030504040204" pitchFamily="34" charset="0"/>
                          <a:ea typeface="Tahoma" panose="020B0604030504040204" pitchFamily="34" charset="0"/>
                          <a:cs typeface="Tahoma" panose="020B0604030504040204" pitchFamily="34" charset="0"/>
                        </a:rPr>
                        <a:t>4/12/2019</a:t>
                      </a:r>
                      <a:endParaRPr lang="en-US" sz="140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algn="ctr">
                        <a:lnSpc>
                          <a:spcPct val="107000"/>
                        </a:lnSpc>
                        <a:spcBef>
                          <a:spcPts val="0"/>
                        </a:spcBef>
                        <a:spcAft>
                          <a:spcPts val="0"/>
                        </a:spcAft>
                      </a:pPr>
                      <a:r>
                        <a:rPr lang="en-US" sz="1800">
                          <a:effectLst/>
                          <a:latin typeface="Tahoma" panose="020B0604030504040204" pitchFamily="34" charset="0"/>
                          <a:ea typeface="Tahoma" panose="020B0604030504040204" pitchFamily="34" charset="0"/>
                          <a:cs typeface="Tahoma" panose="020B0604030504040204" pitchFamily="34" charset="0"/>
                        </a:rPr>
                        <a:t>Tường</a:t>
                      </a:r>
                      <a:endParaRPr lang="en-US" sz="140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extLst>
                  <a:ext uri="{0D108BD9-81ED-4DB2-BD59-A6C34878D82A}">
                    <a16:rowId xmlns:a16="http://schemas.microsoft.com/office/drawing/2014/main" val="3545412639"/>
                  </a:ext>
                </a:extLst>
              </a:tr>
            </a:tbl>
          </a:graphicData>
        </a:graphic>
      </p:graphicFrame>
    </p:spTree>
    <p:extLst>
      <p:ext uri="{BB962C8B-B14F-4D97-AF65-F5344CB8AC3E}">
        <p14:creationId xmlns:p14="http://schemas.microsoft.com/office/powerpoint/2010/main" val="1535686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096789046"/>
              </p:ext>
            </p:extLst>
          </p:nvPr>
        </p:nvGraphicFramePr>
        <p:xfrm>
          <a:off x="997528" y="716727"/>
          <a:ext cx="9365672" cy="5568191"/>
        </p:xfrm>
        <a:graphic>
          <a:graphicData uri="http://schemas.openxmlformats.org/drawingml/2006/table">
            <a:tbl>
              <a:tblPr firstRow="1" firstCol="1" bandRow="1">
                <a:tableStyleId>{5C22544A-7EE6-4342-B048-85BDC9FD1C3A}</a:tableStyleId>
              </a:tblPr>
              <a:tblGrid>
                <a:gridCol w="919992">
                  <a:extLst>
                    <a:ext uri="{9D8B030D-6E8A-4147-A177-3AD203B41FA5}">
                      <a16:colId xmlns:a16="http://schemas.microsoft.com/office/drawing/2014/main" val="182031654"/>
                    </a:ext>
                  </a:extLst>
                </a:gridCol>
                <a:gridCol w="4057260">
                  <a:extLst>
                    <a:ext uri="{9D8B030D-6E8A-4147-A177-3AD203B41FA5}">
                      <a16:colId xmlns:a16="http://schemas.microsoft.com/office/drawing/2014/main" val="4269303380"/>
                    </a:ext>
                  </a:extLst>
                </a:gridCol>
                <a:gridCol w="2131781">
                  <a:extLst>
                    <a:ext uri="{9D8B030D-6E8A-4147-A177-3AD203B41FA5}">
                      <a16:colId xmlns:a16="http://schemas.microsoft.com/office/drawing/2014/main" val="1037878131"/>
                    </a:ext>
                  </a:extLst>
                </a:gridCol>
                <a:gridCol w="2256639">
                  <a:extLst>
                    <a:ext uri="{9D8B030D-6E8A-4147-A177-3AD203B41FA5}">
                      <a16:colId xmlns:a16="http://schemas.microsoft.com/office/drawing/2014/main" val="427629034"/>
                    </a:ext>
                  </a:extLst>
                </a:gridCol>
              </a:tblGrid>
              <a:tr h="1841746">
                <a:tc>
                  <a:txBody>
                    <a:bodyPr/>
                    <a:lstStyle/>
                    <a:p>
                      <a:pPr marL="0" marR="0" algn="ctr">
                        <a:lnSpc>
                          <a:spcPct val="107000"/>
                        </a:lnSpc>
                        <a:spcBef>
                          <a:spcPts val="0"/>
                        </a:spcBef>
                        <a:spcAft>
                          <a:spcPts val="0"/>
                        </a:spcAft>
                      </a:pPr>
                      <a:r>
                        <a:rPr lang="en-US" sz="14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sz="1600" b="0">
                          <a:solidFill>
                            <a:schemeClr val="tx1"/>
                          </a:solidFill>
                          <a:effectLst/>
                          <a:latin typeface="Tahoma" panose="020B0604030504040204" pitchFamily="34" charset="0"/>
                          <a:ea typeface="Tahoma" panose="020B0604030504040204" pitchFamily="34" charset="0"/>
                          <a:cs typeface="Tahoma" panose="020B0604030504040204" pitchFamily="34" charset="0"/>
                        </a:rPr>
                        <a:t>User</a:t>
                      </a:r>
                    </a:p>
                    <a:p>
                      <a:pPr marL="0" marR="0" algn="just">
                        <a:lnSpc>
                          <a:spcPct val="107000"/>
                        </a:lnSpc>
                        <a:spcBef>
                          <a:spcPts val="0"/>
                        </a:spcBef>
                        <a:spcAft>
                          <a:spcPts val="0"/>
                        </a:spcAft>
                      </a:pPr>
                      <a:r>
                        <a:rPr lang="en-US" sz="1600" b="0">
                          <a:solidFill>
                            <a:schemeClr val="tx1"/>
                          </a:solidFill>
                          <a:effectLst/>
                          <a:latin typeface="Tahoma" panose="020B0604030504040204" pitchFamily="34" charset="0"/>
                          <a:ea typeface="Tahoma" panose="020B0604030504040204" pitchFamily="34" charset="0"/>
                          <a:cs typeface="Tahoma" panose="020B0604030504040204" pitchFamily="34" charset="0"/>
                        </a:rPr>
                        <a:t>    + DEPOSIT</a:t>
                      </a:r>
                    </a:p>
                    <a:p>
                      <a:pPr marL="0" marR="0" algn="just">
                        <a:lnSpc>
                          <a:spcPct val="107000"/>
                        </a:lnSpc>
                        <a:spcBef>
                          <a:spcPts val="0"/>
                        </a:spcBef>
                        <a:spcAft>
                          <a:spcPts val="0"/>
                        </a:spcAft>
                      </a:pPr>
                      <a:r>
                        <a:rPr lang="en-US" sz="1600" b="0">
                          <a:solidFill>
                            <a:schemeClr val="tx1"/>
                          </a:solidFill>
                          <a:effectLst/>
                          <a:latin typeface="Tahoma" panose="020B0604030504040204" pitchFamily="34" charset="0"/>
                          <a:ea typeface="Tahoma" panose="020B0604030504040204" pitchFamily="34" charset="0"/>
                          <a:cs typeface="Tahoma" panose="020B0604030504040204" pitchFamily="34" charset="0"/>
                        </a:rPr>
                        <a:t>     + WITHDRAW</a:t>
                      </a:r>
                    </a:p>
                    <a:p>
                      <a:pPr marL="0" marR="0" algn="just">
                        <a:lnSpc>
                          <a:spcPct val="107000"/>
                        </a:lnSpc>
                        <a:spcBef>
                          <a:spcPts val="0"/>
                        </a:spcBef>
                        <a:spcAft>
                          <a:spcPts val="0"/>
                        </a:spcAft>
                      </a:pPr>
                      <a:r>
                        <a:rPr lang="en-US" sz="1600" b="0">
                          <a:solidFill>
                            <a:schemeClr val="tx1"/>
                          </a:solidFill>
                          <a:effectLst/>
                          <a:latin typeface="Tahoma" panose="020B0604030504040204" pitchFamily="34" charset="0"/>
                          <a:ea typeface="Tahoma" panose="020B0604030504040204" pitchFamily="34" charset="0"/>
                          <a:cs typeface="Tahoma" panose="020B0604030504040204" pitchFamily="34" charset="0"/>
                        </a:rPr>
                        <a:t>     + BALANCE ENQUIRY</a:t>
                      </a:r>
                    </a:p>
                    <a:p>
                      <a:pPr marL="0" marR="0" algn="just">
                        <a:lnSpc>
                          <a:spcPct val="107000"/>
                        </a:lnSpc>
                        <a:spcBef>
                          <a:spcPts val="0"/>
                        </a:spcBef>
                        <a:spcAft>
                          <a:spcPts val="0"/>
                        </a:spcAft>
                      </a:pPr>
                      <a:r>
                        <a:rPr lang="en-US" sz="1600" b="0">
                          <a:solidFill>
                            <a:schemeClr val="tx1"/>
                          </a:solidFill>
                          <a:effectLst/>
                          <a:latin typeface="Tahoma" panose="020B0604030504040204" pitchFamily="34" charset="0"/>
                          <a:ea typeface="Tahoma" panose="020B0604030504040204" pitchFamily="34" charset="0"/>
                          <a:cs typeface="Tahoma" panose="020B0604030504040204" pitchFamily="34" charset="0"/>
                        </a:rPr>
                        <a:t>     + CHANGE PASSWORD</a:t>
                      </a:r>
                    </a:p>
                  </a:txBody>
                  <a:tcPr marL="68580" marR="68580" marT="0" marB="0" anchor="ctr">
                    <a:solidFill>
                      <a:schemeClr val="accent1">
                        <a:lumMod val="20000"/>
                        <a:lumOff val="80000"/>
                      </a:schemeClr>
                    </a:solidFill>
                  </a:tcPr>
                </a:tc>
                <a:tc>
                  <a:txBody>
                    <a:bodyPr/>
                    <a:lstStyle/>
                    <a:p>
                      <a:pPr marL="0" marR="0" algn="ctr">
                        <a:lnSpc>
                          <a:spcPct val="107000"/>
                        </a:lnSpc>
                        <a:spcBef>
                          <a:spcPts val="0"/>
                        </a:spcBef>
                        <a:spcAft>
                          <a:spcPts val="0"/>
                        </a:spcAft>
                      </a:pPr>
                      <a:r>
                        <a:rPr lang="en-US" sz="1600" b="0">
                          <a:solidFill>
                            <a:schemeClr val="tx1"/>
                          </a:solidFill>
                          <a:effectLst/>
                          <a:latin typeface="Tahoma" panose="020B0604030504040204" pitchFamily="34" charset="0"/>
                          <a:ea typeface="Tahoma" panose="020B0604030504040204" pitchFamily="34" charset="0"/>
                          <a:cs typeface="Tahoma" panose="020B0604030504040204" pitchFamily="34" charset="0"/>
                        </a:rPr>
                        <a:t>1/12/2019</a:t>
                      </a:r>
                    </a:p>
                  </a:txBody>
                  <a:tcPr marL="68580" marR="68580" marT="0" marB="0" anchor="ctr">
                    <a:solidFill>
                      <a:schemeClr val="accent1">
                        <a:lumMod val="20000"/>
                        <a:lumOff val="80000"/>
                      </a:schemeClr>
                    </a:solidFill>
                  </a:tcPr>
                </a:tc>
                <a:tc>
                  <a:txBody>
                    <a:bodyPr/>
                    <a:lstStyle/>
                    <a:p>
                      <a:pPr marL="0" marR="0">
                        <a:lnSpc>
                          <a:spcPct val="107000"/>
                        </a:lnSpc>
                        <a:spcBef>
                          <a:spcPts val="0"/>
                        </a:spcBef>
                        <a:spcAft>
                          <a:spcPts val="0"/>
                        </a:spcAft>
                      </a:pPr>
                      <a:r>
                        <a:rPr lang="en-US" sz="1600" b="0">
                          <a:solidFill>
                            <a:schemeClr val="tx1"/>
                          </a:solidFill>
                          <a:effectLst/>
                          <a:latin typeface="Tahoma" panose="020B0604030504040204" pitchFamily="34" charset="0"/>
                          <a:ea typeface="Tahoma" panose="020B0604030504040204" pitchFamily="34" charset="0"/>
                          <a:cs typeface="Tahoma" panose="020B0604030504040204" pitchFamily="34" charset="0"/>
                        </a:rPr>
                        <a:t> </a:t>
                      </a:r>
                    </a:p>
                    <a:p>
                      <a:pPr marL="0" marR="0" algn="ctr">
                        <a:lnSpc>
                          <a:spcPct val="107000"/>
                        </a:lnSpc>
                        <a:spcBef>
                          <a:spcPts val="0"/>
                        </a:spcBef>
                        <a:spcAft>
                          <a:spcPts val="0"/>
                        </a:spcAft>
                      </a:pPr>
                      <a:r>
                        <a:rPr lang="en-US" sz="1600" b="0">
                          <a:solidFill>
                            <a:schemeClr val="tx1"/>
                          </a:solidFill>
                          <a:effectLst/>
                          <a:latin typeface="Tahoma" panose="020B0604030504040204" pitchFamily="34" charset="0"/>
                          <a:ea typeface="Tahoma" panose="020B0604030504040204" pitchFamily="34" charset="0"/>
                          <a:cs typeface="Tahoma" panose="020B0604030504040204" pitchFamily="34" charset="0"/>
                        </a:rPr>
                        <a:t>Sáng</a:t>
                      </a:r>
                    </a:p>
                  </a:txBody>
                  <a:tcPr marL="68580" marR="68580" marT="0" marB="0" anchor="ctr">
                    <a:solidFill>
                      <a:schemeClr val="accent1">
                        <a:lumMod val="20000"/>
                        <a:lumOff val="80000"/>
                      </a:schemeClr>
                    </a:solidFill>
                  </a:tcPr>
                </a:tc>
                <a:extLst>
                  <a:ext uri="{0D108BD9-81ED-4DB2-BD59-A6C34878D82A}">
                    <a16:rowId xmlns:a16="http://schemas.microsoft.com/office/drawing/2014/main" val="1546438572"/>
                  </a:ext>
                </a:extLst>
              </a:tr>
              <a:tr h="2706254">
                <a:tc>
                  <a:txBody>
                    <a:bodyPr/>
                    <a:lstStyle/>
                    <a:p>
                      <a:pPr marL="0" marR="0" algn="ctr">
                        <a:lnSpc>
                          <a:spcPct val="107000"/>
                        </a:lnSpc>
                        <a:spcBef>
                          <a:spcPts val="0"/>
                        </a:spcBef>
                        <a:spcAft>
                          <a:spcPts val="0"/>
                        </a:spcAft>
                      </a:pPr>
                      <a:r>
                        <a:rPr lang="en-US" sz="14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sz="1600">
                          <a:effectLst/>
                          <a:latin typeface="Tahoma" panose="020B0604030504040204" pitchFamily="34" charset="0"/>
                          <a:ea typeface="Tahoma" panose="020B0604030504040204" pitchFamily="34" charset="0"/>
                          <a:cs typeface="Tahoma" panose="020B0604030504040204" pitchFamily="34" charset="0"/>
                        </a:rPr>
                        <a:t>Admin</a:t>
                      </a:r>
                    </a:p>
                    <a:p>
                      <a:pPr marL="0" marR="0" algn="just">
                        <a:lnSpc>
                          <a:spcPct val="107000"/>
                        </a:lnSpc>
                        <a:spcBef>
                          <a:spcPts val="0"/>
                        </a:spcBef>
                        <a:spcAft>
                          <a:spcPts val="0"/>
                        </a:spcAft>
                      </a:pPr>
                      <a:r>
                        <a:rPr lang="en-US" sz="1600">
                          <a:effectLst/>
                          <a:latin typeface="Tahoma" panose="020B0604030504040204" pitchFamily="34" charset="0"/>
                          <a:ea typeface="Tahoma" panose="020B0604030504040204" pitchFamily="34" charset="0"/>
                          <a:cs typeface="Tahoma" panose="020B0604030504040204" pitchFamily="34" charset="0"/>
                        </a:rPr>
                        <a:t>  + DEPOSIT</a:t>
                      </a:r>
                    </a:p>
                    <a:p>
                      <a:pPr marL="0" marR="0" algn="just">
                        <a:lnSpc>
                          <a:spcPct val="107000"/>
                        </a:lnSpc>
                        <a:spcBef>
                          <a:spcPts val="0"/>
                        </a:spcBef>
                        <a:spcAft>
                          <a:spcPts val="0"/>
                        </a:spcAft>
                      </a:pPr>
                      <a:r>
                        <a:rPr lang="en-US" sz="1600">
                          <a:effectLst/>
                          <a:latin typeface="Tahoma" panose="020B0604030504040204" pitchFamily="34" charset="0"/>
                          <a:ea typeface="Tahoma" panose="020B0604030504040204" pitchFamily="34" charset="0"/>
                          <a:cs typeface="Tahoma" panose="020B0604030504040204" pitchFamily="34" charset="0"/>
                        </a:rPr>
                        <a:t>   + WITHDRAW</a:t>
                      </a:r>
                    </a:p>
                    <a:p>
                      <a:pPr marL="0" marR="0" algn="just">
                        <a:lnSpc>
                          <a:spcPct val="107000"/>
                        </a:lnSpc>
                        <a:spcBef>
                          <a:spcPts val="0"/>
                        </a:spcBef>
                        <a:spcAft>
                          <a:spcPts val="0"/>
                        </a:spcAft>
                      </a:pPr>
                      <a:r>
                        <a:rPr lang="en-US" sz="1600">
                          <a:effectLst/>
                          <a:latin typeface="Tahoma" panose="020B0604030504040204" pitchFamily="34" charset="0"/>
                          <a:ea typeface="Tahoma" panose="020B0604030504040204" pitchFamily="34" charset="0"/>
                          <a:cs typeface="Tahoma" panose="020B0604030504040204" pitchFamily="34" charset="0"/>
                        </a:rPr>
                        <a:t>   + BALANCE ENQUIRY</a:t>
                      </a:r>
                    </a:p>
                    <a:p>
                      <a:pPr marL="0" marR="0" algn="just">
                        <a:lnSpc>
                          <a:spcPct val="107000"/>
                        </a:lnSpc>
                        <a:spcBef>
                          <a:spcPts val="0"/>
                        </a:spcBef>
                        <a:spcAft>
                          <a:spcPts val="0"/>
                        </a:spcAft>
                      </a:pPr>
                      <a:r>
                        <a:rPr lang="en-US" sz="1600">
                          <a:effectLst/>
                          <a:latin typeface="Tahoma" panose="020B0604030504040204" pitchFamily="34" charset="0"/>
                          <a:ea typeface="Tahoma" panose="020B0604030504040204" pitchFamily="34" charset="0"/>
                          <a:cs typeface="Tahoma" panose="020B0604030504040204" pitchFamily="34" charset="0"/>
                        </a:rPr>
                        <a:t>   + CHANGE PASSWORD</a:t>
                      </a:r>
                    </a:p>
                    <a:p>
                      <a:pPr marL="0" marR="0" algn="just">
                        <a:lnSpc>
                          <a:spcPct val="107000"/>
                        </a:lnSpc>
                        <a:spcBef>
                          <a:spcPts val="0"/>
                        </a:spcBef>
                        <a:spcAft>
                          <a:spcPts val="0"/>
                        </a:spcAft>
                      </a:pPr>
                      <a:r>
                        <a:rPr lang="en-US" sz="1600">
                          <a:effectLst/>
                          <a:latin typeface="Tahoma" panose="020B0604030504040204" pitchFamily="34" charset="0"/>
                          <a:ea typeface="Tahoma" panose="020B0604030504040204" pitchFamily="34" charset="0"/>
                          <a:cs typeface="Tahoma" panose="020B0604030504040204" pitchFamily="34" charset="0"/>
                        </a:rPr>
                        <a:t>   + WITHDRAWAL REPORT</a:t>
                      </a:r>
                    </a:p>
                    <a:p>
                      <a:pPr marL="0" marR="0" algn="just">
                        <a:lnSpc>
                          <a:spcPct val="107000"/>
                        </a:lnSpc>
                        <a:spcBef>
                          <a:spcPts val="0"/>
                        </a:spcBef>
                        <a:spcAft>
                          <a:spcPts val="0"/>
                        </a:spcAft>
                      </a:pPr>
                      <a:r>
                        <a:rPr lang="en-US" sz="1600">
                          <a:effectLst/>
                          <a:latin typeface="Tahoma" panose="020B0604030504040204" pitchFamily="34" charset="0"/>
                          <a:ea typeface="Tahoma" panose="020B0604030504040204" pitchFamily="34" charset="0"/>
                          <a:cs typeface="Tahoma" panose="020B0604030504040204" pitchFamily="34" charset="0"/>
                        </a:rPr>
                        <a:t>   + DEPOSIT REPORT</a:t>
                      </a:r>
                    </a:p>
                    <a:p>
                      <a:pPr marL="0" marR="0" algn="just">
                        <a:lnSpc>
                          <a:spcPct val="107000"/>
                        </a:lnSpc>
                        <a:spcBef>
                          <a:spcPts val="0"/>
                        </a:spcBef>
                        <a:spcAft>
                          <a:spcPts val="0"/>
                        </a:spcAft>
                      </a:pPr>
                      <a:r>
                        <a:rPr lang="en-US" sz="1600">
                          <a:effectLst/>
                          <a:latin typeface="Tahoma" panose="020B0604030504040204" pitchFamily="34" charset="0"/>
                          <a:ea typeface="Tahoma" panose="020B0604030504040204" pitchFamily="34" charset="0"/>
                          <a:cs typeface="Tahoma" panose="020B0604030504040204" pitchFamily="34" charset="0"/>
                        </a:rPr>
                        <a:t>   + TRANSFER REPORT</a:t>
                      </a:r>
                    </a:p>
                    <a:p>
                      <a:pPr marL="0" marR="0" algn="just">
                        <a:lnSpc>
                          <a:spcPct val="107000"/>
                        </a:lnSpc>
                        <a:spcBef>
                          <a:spcPts val="0"/>
                        </a:spcBef>
                        <a:spcAft>
                          <a:spcPts val="0"/>
                        </a:spcAft>
                      </a:pPr>
                      <a:r>
                        <a:rPr lang="en-US" sz="1600">
                          <a:effectLst/>
                          <a:latin typeface="Tahoma" panose="020B0604030504040204" pitchFamily="34" charset="0"/>
                          <a:ea typeface="Tahoma" panose="020B0604030504040204" pitchFamily="34" charset="0"/>
                          <a:cs typeface="Tahoma" panose="020B0604030504040204" pitchFamily="34" charset="0"/>
                        </a:rPr>
                        <a:t>   + ACCOUNT REPORT</a:t>
                      </a:r>
                    </a:p>
                  </a:txBody>
                  <a:tcPr marL="68580" marR="68580" marT="0" marB="0" anchor="ctr"/>
                </a:tc>
                <a:tc>
                  <a:txBody>
                    <a:bodyPr/>
                    <a:lstStyle/>
                    <a:p>
                      <a:pPr marL="0" marR="0" algn="ctr">
                        <a:lnSpc>
                          <a:spcPct val="107000"/>
                        </a:lnSpc>
                        <a:spcBef>
                          <a:spcPts val="0"/>
                        </a:spcBef>
                        <a:spcAft>
                          <a:spcPts val="0"/>
                        </a:spcAft>
                      </a:pPr>
                      <a:r>
                        <a:rPr lang="en-US" sz="1600">
                          <a:effectLst/>
                          <a:latin typeface="Tahoma" panose="020B0604030504040204" pitchFamily="34" charset="0"/>
                          <a:ea typeface="Tahoma" panose="020B0604030504040204" pitchFamily="34" charset="0"/>
                          <a:cs typeface="Tahoma" panose="020B0604030504040204" pitchFamily="34" charset="0"/>
                        </a:rPr>
                        <a:t>1/12/2019</a:t>
                      </a:r>
                    </a:p>
                  </a:txBody>
                  <a:tcPr marL="68580" marR="68580" marT="0" marB="0" anchor="ctr"/>
                </a:tc>
                <a:tc>
                  <a:txBody>
                    <a:bodyPr/>
                    <a:lstStyle/>
                    <a:p>
                      <a:pPr marL="0" marR="0" algn="ctr">
                        <a:lnSpc>
                          <a:spcPct val="107000"/>
                        </a:lnSpc>
                        <a:spcBef>
                          <a:spcPts val="0"/>
                        </a:spcBef>
                        <a:spcAft>
                          <a:spcPts val="0"/>
                        </a:spcAft>
                      </a:pPr>
                      <a:r>
                        <a:rPr lang="en-US" sz="1600">
                          <a:effectLst/>
                          <a:latin typeface="Tahoma" panose="020B0604030504040204" pitchFamily="34" charset="0"/>
                          <a:ea typeface="Tahoma" panose="020B0604030504040204" pitchFamily="34" charset="0"/>
                          <a:cs typeface="Tahoma" panose="020B0604030504040204" pitchFamily="34" charset="0"/>
                        </a:rPr>
                        <a:t>Tường</a:t>
                      </a:r>
                    </a:p>
                    <a:p>
                      <a:pPr marL="0" marR="0" algn="ctr">
                        <a:lnSpc>
                          <a:spcPct val="107000"/>
                        </a:lnSpc>
                        <a:spcBef>
                          <a:spcPts val="0"/>
                        </a:spcBef>
                        <a:spcAft>
                          <a:spcPts val="0"/>
                        </a:spcAft>
                      </a:pPr>
                      <a:r>
                        <a:rPr lang="en-US" sz="1600">
                          <a:effectLst/>
                          <a:latin typeface="Tahoma" panose="020B0604030504040204" pitchFamily="34" charset="0"/>
                          <a:ea typeface="Tahoma" panose="020B0604030504040204" pitchFamily="34" charset="0"/>
                          <a:cs typeface="Tahoma" panose="020B0604030504040204" pitchFamily="34" charset="0"/>
                        </a:rPr>
                        <a:t>Nhân</a:t>
                      </a:r>
                    </a:p>
                    <a:p>
                      <a:pPr marL="0" marR="0" algn="ctr">
                        <a:lnSpc>
                          <a:spcPct val="107000"/>
                        </a:lnSpc>
                        <a:spcBef>
                          <a:spcPts val="0"/>
                        </a:spcBef>
                        <a:spcAft>
                          <a:spcPts val="0"/>
                        </a:spcAft>
                      </a:pPr>
                      <a:r>
                        <a:rPr lang="en-US" sz="1600">
                          <a:effectLst/>
                          <a:latin typeface="Tahoma" panose="020B0604030504040204" pitchFamily="34" charset="0"/>
                          <a:ea typeface="Tahoma" panose="020B0604030504040204" pitchFamily="34" charset="0"/>
                          <a:cs typeface="Tahoma" panose="020B0604030504040204" pitchFamily="34" charset="0"/>
                        </a:rPr>
                        <a:t> </a:t>
                      </a:r>
                    </a:p>
                  </a:txBody>
                  <a:tcPr marL="68580" marR="68580" marT="0" marB="0" anchor="ctr"/>
                </a:tc>
                <a:extLst>
                  <a:ext uri="{0D108BD9-81ED-4DB2-BD59-A6C34878D82A}">
                    <a16:rowId xmlns:a16="http://schemas.microsoft.com/office/drawing/2014/main" val="1204570598"/>
                  </a:ext>
                </a:extLst>
              </a:tr>
              <a:tr h="961406">
                <a:tc>
                  <a:txBody>
                    <a:bodyPr/>
                    <a:lstStyle/>
                    <a:p>
                      <a:pPr marL="0" marR="0" algn="ctr">
                        <a:lnSpc>
                          <a:spcPct val="107000"/>
                        </a:lnSpc>
                        <a:spcBef>
                          <a:spcPts val="0"/>
                        </a:spcBef>
                        <a:spcAft>
                          <a:spcPts val="0"/>
                        </a:spcAft>
                      </a:pPr>
                      <a:r>
                        <a:rPr lang="en-US" sz="1600">
                          <a:effectLst/>
                          <a:latin typeface="Tahoma" panose="020B0604030504040204" pitchFamily="34" charset="0"/>
                          <a:ea typeface="Tahoma" panose="020B0604030504040204" pitchFamily="34" charset="0"/>
                          <a:cs typeface="Tahoma" panose="020B0604030504040204" pitchFamily="34" charset="0"/>
                        </a:rPr>
                        <a:t>6</a:t>
                      </a:r>
                    </a:p>
                  </a:txBody>
                  <a:tcPr marL="68580" marR="68580" marT="0" marB="0" anchor="ctr"/>
                </a:tc>
                <a:tc>
                  <a:txBody>
                    <a:bodyPr/>
                    <a:lstStyle/>
                    <a:p>
                      <a:pPr marL="0" marR="0" algn="just">
                        <a:lnSpc>
                          <a:spcPct val="107000"/>
                        </a:lnSpc>
                        <a:spcBef>
                          <a:spcPts val="0"/>
                        </a:spcBef>
                        <a:spcAft>
                          <a:spcPts val="0"/>
                        </a:spcAft>
                      </a:pPr>
                      <a:r>
                        <a:rPr lang="en-US" sz="1600">
                          <a:effectLst/>
                          <a:latin typeface="Tahoma" panose="020B0604030504040204" pitchFamily="34" charset="0"/>
                          <a:ea typeface="Tahoma" panose="020B0604030504040204" pitchFamily="34" charset="0"/>
                          <a:cs typeface="Tahoma" panose="020B0604030504040204" pitchFamily="34" charset="0"/>
                        </a:rPr>
                        <a:t>Powerpoint</a:t>
                      </a:r>
                    </a:p>
                  </a:txBody>
                  <a:tcPr marL="68580" marR="68580" marT="0" marB="0" anchor="ctr"/>
                </a:tc>
                <a:tc>
                  <a:txBody>
                    <a:bodyPr/>
                    <a:lstStyle/>
                    <a:p>
                      <a:pPr marL="0" marR="0" algn="ctr">
                        <a:lnSpc>
                          <a:spcPct val="107000"/>
                        </a:lnSpc>
                        <a:spcBef>
                          <a:spcPts val="0"/>
                        </a:spcBef>
                        <a:spcAft>
                          <a:spcPts val="0"/>
                        </a:spcAft>
                      </a:pPr>
                      <a:r>
                        <a:rPr lang="en-US" sz="1600">
                          <a:effectLst/>
                          <a:latin typeface="Tahoma" panose="020B0604030504040204" pitchFamily="34" charset="0"/>
                          <a:ea typeface="Tahoma" panose="020B0604030504040204" pitchFamily="34" charset="0"/>
                          <a:cs typeface="Tahoma" panose="020B0604030504040204" pitchFamily="34" charset="0"/>
                        </a:rPr>
                        <a:t>8/12/2019</a:t>
                      </a:r>
                    </a:p>
                  </a:txBody>
                  <a:tcPr marL="68580" marR="68580" marT="0" marB="0" anchor="ctr"/>
                </a:tc>
                <a:tc>
                  <a:txBody>
                    <a:bodyPr/>
                    <a:lstStyle/>
                    <a:p>
                      <a:pPr marL="0" marR="0" algn="ctr">
                        <a:lnSpc>
                          <a:spcPct val="107000"/>
                        </a:lnSpc>
                        <a:spcBef>
                          <a:spcPts val="0"/>
                        </a:spcBef>
                        <a:spcAft>
                          <a:spcPts val="0"/>
                        </a:spcAft>
                      </a:pPr>
                      <a:r>
                        <a:rPr lang="en-US" sz="1600">
                          <a:effectLst/>
                          <a:latin typeface="Tahoma" panose="020B0604030504040204" pitchFamily="34" charset="0"/>
                          <a:ea typeface="Tahoma" panose="020B0604030504040204" pitchFamily="34" charset="0"/>
                          <a:cs typeface="Tahoma" panose="020B0604030504040204" pitchFamily="34" charset="0"/>
                        </a:rPr>
                        <a:t> </a:t>
                      </a:r>
                    </a:p>
                    <a:p>
                      <a:pPr marL="0" marR="0" algn="ctr">
                        <a:lnSpc>
                          <a:spcPct val="107000"/>
                        </a:lnSpc>
                        <a:spcBef>
                          <a:spcPts val="0"/>
                        </a:spcBef>
                        <a:spcAft>
                          <a:spcPts val="0"/>
                        </a:spcAft>
                      </a:pPr>
                      <a:r>
                        <a:rPr lang="en-US" sz="1600">
                          <a:effectLst/>
                          <a:latin typeface="Tahoma" panose="020B0604030504040204" pitchFamily="34" charset="0"/>
                          <a:ea typeface="Tahoma" panose="020B0604030504040204" pitchFamily="34" charset="0"/>
                          <a:cs typeface="Tahoma" panose="020B0604030504040204" pitchFamily="34" charset="0"/>
                        </a:rPr>
                        <a:t>Tường, Quỳnh, Nhân, Sáng</a:t>
                      </a:r>
                    </a:p>
                    <a:p>
                      <a:pPr marL="0" marR="0" algn="ctr">
                        <a:lnSpc>
                          <a:spcPct val="107000"/>
                        </a:lnSpc>
                        <a:spcBef>
                          <a:spcPts val="0"/>
                        </a:spcBef>
                        <a:spcAft>
                          <a:spcPts val="0"/>
                        </a:spcAft>
                      </a:pPr>
                      <a:r>
                        <a:rPr lang="en-US" sz="1600">
                          <a:effectLst/>
                          <a:latin typeface="Tahoma" panose="020B0604030504040204" pitchFamily="34" charset="0"/>
                          <a:ea typeface="Tahoma" panose="020B0604030504040204" pitchFamily="34" charset="0"/>
                          <a:cs typeface="Tahoma" panose="020B0604030504040204" pitchFamily="34" charset="0"/>
                        </a:rPr>
                        <a:t> </a:t>
                      </a:r>
                    </a:p>
                  </a:txBody>
                  <a:tcPr marL="68580" marR="68580" marT="0" marB="0" anchor="ctr"/>
                </a:tc>
                <a:extLst>
                  <a:ext uri="{0D108BD9-81ED-4DB2-BD59-A6C34878D82A}">
                    <a16:rowId xmlns:a16="http://schemas.microsoft.com/office/drawing/2014/main" val="2695126232"/>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248248832"/>
              </p:ext>
            </p:extLst>
          </p:nvPr>
        </p:nvGraphicFramePr>
        <p:xfrm>
          <a:off x="997528" y="129733"/>
          <a:ext cx="9365672" cy="582470"/>
        </p:xfrm>
        <a:graphic>
          <a:graphicData uri="http://schemas.openxmlformats.org/drawingml/2006/table">
            <a:tbl>
              <a:tblPr firstRow="1" firstCol="1" bandRow="1">
                <a:tableStyleId>{5C22544A-7EE6-4342-B048-85BDC9FD1C3A}</a:tableStyleId>
              </a:tblPr>
              <a:tblGrid>
                <a:gridCol w="923636">
                  <a:extLst>
                    <a:ext uri="{9D8B030D-6E8A-4147-A177-3AD203B41FA5}">
                      <a16:colId xmlns:a16="http://schemas.microsoft.com/office/drawing/2014/main" val="1879374433"/>
                    </a:ext>
                  </a:extLst>
                </a:gridCol>
                <a:gridCol w="4045527">
                  <a:extLst>
                    <a:ext uri="{9D8B030D-6E8A-4147-A177-3AD203B41FA5}">
                      <a16:colId xmlns:a16="http://schemas.microsoft.com/office/drawing/2014/main" val="1921497406"/>
                    </a:ext>
                  </a:extLst>
                </a:gridCol>
                <a:gridCol w="2152073">
                  <a:extLst>
                    <a:ext uri="{9D8B030D-6E8A-4147-A177-3AD203B41FA5}">
                      <a16:colId xmlns:a16="http://schemas.microsoft.com/office/drawing/2014/main" val="2543912770"/>
                    </a:ext>
                  </a:extLst>
                </a:gridCol>
                <a:gridCol w="2244436">
                  <a:extLst>
                    <a:ext uri="{9D8B030D-6E8A-4147-A177-3AD203B41FA5}">
                      <a16:colId xmlns:a16="http://schemas.microsoft.com/office/drawing/2014/main" val="161534481"/>
                    </a:ext>
                  </a:extLst>
                </a:gridCol>
              </a:tblGrid>
              <a:tr h="582470">
                <a:tc>
                  <a:txBody>
                    <a:bodyPr/>
                    <a:lstStyle/>
                    <a:p>
                      <a:pPr marL="0" marR="0" algn="ctr">
                        <a:lnSpc>
                          <a:spcPct val="107000"/>
                        </a:lnSpc>
                        <a:spcBef>
                          <a:spcPts val="0"/>
                        </a:spcBef>
                        <a:spcAft>
                          <a:spcPts val="0"/>
                        </a:spcAft>
                      </a:pPr>
                      <a:r>
                        <a:rPr lang="en-US" sz="1800">
                          <a:effectLst/>
                          <a:latin typeface="Tahoma" panose="020B0604030504040204" pitchFamily="34" charset="0"/>
                          <a:ea typeface="Tahoma" panose="020B0604030504040204" pitchFamily="34" charset="0"/>
                          <a:cs typeface="Tahoma" panose="020B0604030504040204" pitchFamily="34" charset="0"/>
                        </a:rPr>
                        <a:t>Task </a:t>
                      </a:r>
                    </a:p>
                    <a:p>
                      <a:pPr marL="0" marR="0" algn="ctr">
                        <a:lnSpc>
                          <a:spcPct val="107000"/>
                        </a:lnSpc>
                        <a:spcBef>
                          <a:spcPts val="0"/>
                        </a:spcBef>
                        <a:spcAft>
                          <a:spcPts val="0"/>
                        </a:spcAft>
                      </a:pPr>
                      <a:r>
                        <a:rPr lang="en-US" sz="1800">
                          <a:effectLst/>
                          <a:latin typeface="Tahoma" panose="020B0604030504040204" pitchFamily="34" charset="0"/>
                          <a:ea typeface="Tahoma" panose="020B0604030504040204" pitchFamily="34" charset="0"/>
                          <a:cs typeface="Tahoma" panose="020B0604030504040204" pitchFamily="34" charset="0"/>
                        </a:rPr>
                        <a:t>No.</a:t>
                      </a:r>
                    </a:p>
                  </a:txBody>
                  <a:tcPr marL="68580" marR="68580" marT="0" marB="0" anchor="ctr"/>
                </a:tc>
                <a:tc>
                  <a:txBody>
                    <a:bodyPr/>
                    <a:lstStyle/>
                    <a:p>
                      <a:pPr marL="0" marR="0" algn="ctr">
                        <a:lnSpc>
                          <a:spcPct val="107000"/>
                        </a:lnSpc>
                        <a:spcBef>
                          <a:spcPts val="0"/>
                        </a:spcBef>
                        <a:spcAft>
                          <a:spcPts val="0"/>
                        </a:spcAft>
                      </a:pPr>
                      <a:r>
                        <a:rPr lang="en-US" sz="1800">
                          <a:effectLst/>
                          <a:latin typeface="Tahoma" panose="020B0604030504040204" pitchFamily="34" charset="0"/>
                          <a:ea typeface="Tahoma" panose="020B0604030504040204" pitchFamily="34" charset="0"/>
                          <a:cs typeface="Tahoma" panose="020B0604030504040204" pitchFamily="34" charset="0"/>
                        </a:rPr>
                        <a:t>Task Description</a:t>
                      </a:r>
                    </a:p>
                  </a:txBody>
                  <a:tcPr marL="68580" marR="68580" marT="0" marB="0" anchor="ctr"/>
                </a:tc>
                <a:tc>
                  <a:txBody>
                    <a:bodyPr/>
                    <a:lstStyle/>
                    <a:p>
                      <a:pPr marL="0" marR="0" algn="ctr">
                        <a:lnSpc>
                          <a:spcPct val="107000"/>
                        </a:lnSpc>
                        <a:spcBef>
                          <a:spcPts val="0"/>
                        </a:spcBef>
                        <a:spcAft>
                          <a:spcPts val="0"/>
                        </a:spcAft>
                      </a:pPr>
                      <a:r>
                        <a:rPr lang="en-US" sz="1800">
                          <a:effectLst/>
                          <a:latin typeface="Tahoma" panose="020B0604030504040204" pitchFamily="34" charset="0"/>
                          <a:ea typeface="Tahoma" panose="020B0604030504040204" pitchFamily="34" charset="0"/>
                          <a:cs typeface="Tahoma" panose="020B0604030504040204" pitchFamily="34" charset="0"/>
                        </a:rPr>
                        <a:t>Expected Completion Date</a:t>
                      </a:r>
                    </a:p>
                  </a:txBody>
                  <a:tcPr marL="68580" marR="68580" marT="0" marB="0" anchor="ctr"/>
                </a:tc>
                <a:tc>
                  <a:txBody>
                    <a:bodyPr/>
                    <a:lstStyle/>
                    <a:p>
                      <a:pPr marL="0" marR="0" algn="ctr">
                        <a:lnSpc>
                          <a:spcPct val="107000"/>
                        </a:lnSpc>
                        <a:spcBef>
                          <a:spcPts val="0"/>
                        </a:spcBef>
                        <a:spcAft>
                          <a:spcPts val="0"/>
                        </a:spcAft>
                      </a:pPr>
                      <a:r>
                        <a:rPr lang="en-US" sz="1800">
                          <a:effectLst/>
                          <a:latin typeface="Tahoma" panose="020B0604030504040204" pitchFamily="34" charset="0"/>
                          <a:ea typeface="Tahoma" panose="020B0604030504040204" pitchFamily="34" charset="0"/>
                          <a:cs typeface="Tahoma" panose="020B0604030504040204" pitchFamily="34" charset="0"/>
                        </a:rPr>
                        <a:t>Members in charge</a:t>
                      </a:r>
                    </a:p>
                  </a:txBody>
                  <a:tcPr marL="68580" marR="68580" marT="0" marB="0" anchor="ctr"/>
                </a:tc>
                <a:extLst>
                  <a:ext uri="{0D108BD9-81ED-4DB2-BD59-A6C34878D82A}">
                    <a16:rowId xmlns:a16="http://schemas.microsoft.com/office/drawing/2014/main" val="144194976"/>
                  </a:ext>
                </a:extLst>
              </a:tr>
            </a:tbl>
          </a:graphicData>
        </a:graphic>
      </p:graphicFrame>
    </p:spTree>
    <p:extLst>
      <p:ext uri="{BB962C8B-B14F-4D97-AF65-F5344CB8AC3E}">
        <p14:creationId xmlns:p14="http://schemas.microsoft.com/office/powerpoint/2010/main" val="3376668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9382"/>
            <a:ext cx="10515600" cy="868218"/>
          </a:xfrm>
        </p:spPr>
        <p:txBody>
          <a:bodyPr>
            <a:normAutofit fontScale="90000"/>
          </a:bodyPr>
          <a:lstStyle/>
          <a:p>
            <a:r>
              <a:rPr lang="en-US" sz="3600" b="1">
                <a:latin typeface="Tahoma" panose="020B0604030504040204" pitchFamily="34" charset="0"/>
                <a:ea typeface="Tahoma" panose="020B0604030504040204" pitchFamily="34" charset="0"/>
                <a:cs typeface="Tahoma" panose="020B0604030504040204" pitchFamily="34" charset="0"/>
              </a:rPr>
              <a:t>Object </a:t>
            </a:r>
            <a:r>
              <a:rPr lang="en-US" sz="3600" b="1">
                <a:latin typeface="Tahoma" panose="020B0604030504040204" pitchFamily="34" charset="0"/>
                <a:ea typeface="Tahoma" panose="020B0604030504040204" pitchFamily="34" charset="0"/>
                <a:cs typeface="Tahoma" panose="020B0604030504040204" pitchFamily="34" charset="0"/>
              </a:rPr>
              <a:t>Oriented </a:t>
            </a:r>
            <a:r>
              <a:rPr lang="en-US" sz="3600" b="1" smtClean="0">
                <a:latin typeface="Tahoma" panose="020B0604030504040204" pitchFamily="34" charset="0"/>
                <a:ea typeface="Tahoma" panose="020B0604030504040204" pitchFamily="34" charset="0"/>
                <a:cs typeface="Tahoma" panose="020B0604030504040204" pitchFamily="34" charset="0"/>
              </a:rPr>
              <a:t>Diagram</a:t>
            </a:r>
            <a:r>
              <a:rPr lang="en-US"/>
              <a:t/>
            </a:r>
            <a:br>
              <a:rPr lang="en-US"/>
            </a:br>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3346" y="729673"/>
            <a:ext cx="11000510" cy="5791777"/>
          </a:xfrm>
        </p:spPr>
      </p:pic>
    </p:spTree>
    <p:extLst>
      <p:ext uri="{BB962C8B-B14F-4D97-AF65-F5344CB8AC3E}">
        <p14:creationId xmlns:p14="http://schemas.microsoft.com/office/powerpoint/2010/main" val="2918564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118</TotalTime>
  <Words>678</Words>
  <Application>Microsoft Office PowerPoint</Application>
  <PresentationFormat>Widescreen</PresentationFormat>
  <Paragraphs>200</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Calibri Light</vt:lpstr>
      <vt:lpstr>Symbol</vt:lpstr>
      <vt:lpstr>Tahoma</vt:lpstr>
      <vt:lpstr>Times New Roman</vt:lpstr>
      <vt:lpstr>Wingdings</vt:lpstr>
      <vt:lpstr>Office Theme</vt:lpstr>
      <vt:lpstr>THE ATM MACHINE</vt:lpstr>
      <vt:lpstr>TABLE OF CONTENT  </vt:lpstr>
      <vt:lpstr>Problem Definition  </vt:lpstr>
      <vt:lpstr>PowerPoint Presentation</vt:lpstr>
      <vt:lpstr>PowerPoint Presentation</vt:lpstr>
      <vt:lpstr>CUSTOMER REQUIREMENT SPECIFICATION </vt:lpstr>
      <vt:lpstr>PROJECT PLAN </vt:lpstr>
      <vt:lpstr>PowerPoint Presentation</vt:lpstr>
      <vt:lpstr>Object Oriented Diagram </vt:lpstr>
      <vt:lpstr>PowerPoint Presentation</vt:lpstr>
      <vt:lpstr>Task Sheet  </vt:lpstr>
      <vt:lpstr>Algorithms </vt:lpstr>
      <vt:lpstr>PowerPoint Presentation</vt:lpstr>
      <vt:lpstr>PowerPoint Presentation</vt:lpstr>
      <vt:lpstr>Unit Testing Check List </vt:lpstr>
      <vt:lpstr>Final Check List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ATM MACHINE</dc:title>
  <dc:creator>Nhu Quynh Nguyen Le</dc:creator>
  <cp:lastModifiedBy>Nhu Quynh Nguyen Le</cp:lastModifiedBy>
  <cp:revision>13</cp:revision>
  <dcterms:created xsi:type="dcterms:W3CDTF">2019-12-08T10:57:18Z</dcterms:created>
  <dcterms:modified xsi:type="dcterms:W3CDTF">2019-12-08T12:55:26Z</dcterms:modified>
</cp:coreProperties>
</file>