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2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482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5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2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9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3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8725E-AC64-45D9-9A01-2F042AB4373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7FDEDD-3ABA-4C94-9DC9-14D71145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  <p:sldLayoutId id="2147484199" r:id="rId13"/>
    <p:sldLayoutId id="2147484200" r:id="rId14"/>
    <p:sldLayoutId id="2147484201" r:id="rId15"/>
    <p:sldLayoutId id="21474842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404"/>
            <a:ext cx="3048000" cy="785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3600451"/>
            <a:ext cx="6656635" cy="215264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endParaRPr lang="en-US" sz="2400" b="1" smtClean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altLang="ko-KR" sz="2400" b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smtClean="0">
                <a:ln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Group :</a:t>
            </a:r>
          </a:p>
          <a:p>
            <a:pPr algn="l">
              <a:spcBef>
                <a:spcPts val="0"/>
              </a:spcBef>
              <a:defRPr/>
            </a:pPr>
            <a:r>
              <a:rPr lang="en-US" sz="2400" b="1">
                <a:ln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ln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Phạm Văn Trọng Nhân</a:t>
            </a:r>
          </a:p>
          <a:p>
            <a:pPr algn="l">
              <a:spcBef>
                <a:spcPts val="0"/>
              </a:spcBef>
              <a:defRPr/>
            </a:pPr>
            <a:r>
              <a:rPr lang="en-US" sz="2400" b="1" smtClean="0">
                <a:ln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Nguyễn Lê Như Quỳnh</a:t>
            </a:r>
          </a:p>
          <a:p>
            <a:pPr algn="l">
              <a:spcBef>
                <a:spcPts val="0"/>
              </a:spcBef>
              <a:defRPr/>
            </a:pPr>
            <a:r>
              <a:rPr lang="en-US" sz="2400" b="1" smtClean="0">
                <a:ln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Phạm Hồng Sáng</a:t>
            </a:r>
          </a:p>
          <a:p>
            <a:pPr algn="l">
              <a:spcBef>
                <a:spcPts val="0"/>
              </a:spcBef>
              <a:defRPr/>
            </a:pPr>
            <a:r>
              <a:rPr lang="en-US" sz="2400" b="1" smtClean="0">
                <a:ln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    Trương Khánh Tường</a:t>
            </a:r>
            <a:endParaRPr lang="en-US" sz="2400" b="1">
              <a:ln/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90263" y="1082159"/>
            <a:ext cx="747833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 HÌNH QUẢN LÝ BÃI XE</a:t>
            </a:r>
          </a:p>
        </p:txBody>
      </p:sp>
    </p:spTree>
    <p:extLst>
      <p:ext uri="{BB962C8B-B14F-4D97-AF65-F5344CB8AC3E}">
        <p14:creationId xmlns:p14="http://schemas.microsoft.com/office/powerpoint/2010/main" val="13961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569" y="255356"/>
            <a:ext cx="8596668" cy="849746"/>
          </a:xfrm>
        </p:spPr>
        <p:txBody>
          <a:bodyPr>
            <a:normAutofit/>
          </a:bodyPr>
          <a:lstStyle/>
          <a:p>
            <a:r>
              <a:rPr lang="fr-FR" sz="28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identifier (Định danh bảng)</a:t>
            </a:r>
            <a:endParaRPr lang="en-US" sz="2800" b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569" y="1265238"/>
            <a:ext cx="9228665" cy="53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330" y="685801"/>
            <a:ext cx="10833653" cy="57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061" y="606287"/>
            <a:ext cx="10386391" cy="567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0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688" y="854765"/>
            <a:ext cx="9750286" cy="45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6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758" y="1520686"/>
            <a:ext cx="9994196" cy="45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3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174" y="983974"/>
            <a:ext cx="9760225" cy="49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6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0837"/>
            <a:ext cx="8596668" cy="803564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of Content</a:t>
            </a:r>
            <a:endParaRPr lang="en-US" sz="32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175" y="771526"/>
            <a:ext cx="9384146" cy="562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smtClean="0">
                <a:solidFill>
                  <a:schemeClr val="accent3">
                    <a:lumMod val="75000"/>
                  </a:schemeClr>
                </a:solidFill>
              </a:rPr>
              <a:t>I. Introduce problem </a:t>
            </a:r>
            <a:r>
              <a:rPr lang="en-US" sz="2600" b="1">
                <a:solidFill>
                  <a:schemeClr val="accent3">
                    <a:lumMod val="75000"/>
                  </a:schemeClr>
                </a:solidFill>
              </a:rPr>
              <a:t>(Giới thiệu bài toán)</a:t>
            </a:r>
            <a:r>
              <a:rPr lang="en-US" sz="2600"/>
              <a:t> </a:t>
            </a:r>
            <a:endParaRPr lang="en-US" sz="2600" b="1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smtClean="0"/>
              <a:t>  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(Mô tả bài toán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Objectives (Mục tiêu quản lý</a:t>
            </a:r>
            <a:r>
              <a:rPr lang="fr-FR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00" b="1" smtClean="0">
                <a:solidFill>
                  <a:schemeClr val="accent3">
                    <a:lumMod val="75000"/>
                  </a:schemeClr>
                </a:solidFill>
              </a:rPr>
              <a:t>II. </a:t>
            </a:r>
            <a:r>
              <a:rPr lang="en-US" sz="2600" b="1">
                <a:solidFill>
                  <a:schemeClr val="accent3">
                    <a:lumMod val="75000"/>
                  </a:schemeClr>
                </a:solidFill>
              </a:rPr>
              <a:t>Describe Enity (Mô tả thực thể)</a:t>
            </a:r>
          </a:p>
          <a:p>
            <a:pPr marL="0" indent="0">
              <a:buNone/>
            </a:pPr>
            <a:r>
              <a:rPr lang="en-US" sz="2600" b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Entity-attribute identification (Xác định thực thể - thuộc tính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Entity-contact modeling (Lập mô hình thực thể- liên hệ)</a:t>
            </a:r>
            <a:endPara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smtClean="0">
                <a:solidFill>
                  <a:schemeClr val="accent3">
                    <a:lumMod val="75000"/>
                  </a:schemeClr>
                </a:solidFill>
              </a:rPr>
              <a:t>III. </a:t>
            </a:r>
            <a:r>
              <a:rPr lang="vi-VN" sz="2400" b="1">
                <a:solidFill>
                  <a:schemeClr val="accent3">
                    <a:lumMod val="75000"/>
                  </a:schemeClr>
                </a:solidFill>
              </a:rPr>
              <a:t>Related Schema - Related Model (Lược đồ quan hệ - Mô hình quan hệ</a:t>
            </a:r>
            <a:r>
              <a:rPr lang="vi-VN" sz="2400" b="1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2400" b="1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ER model to a relational schema (Chuyển mô hình </a:t>
            </a:r>
            <a:r>
              <a:rPr lang="vi-V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 </a:t>
            </a: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quan hệ)</a:t>
            </a:r>
            <a:endPara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schema (Chuẩn hóa lược dồ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(Mô hình quan hệ)</a:t>
            </a:r>
          </a:p>
        </p:txBody>
      </p:sp>
    </p:spTree>
    <p:extLst>
      <p:ext uri="{BB962C8B-B14F-4D97-AF65-F5344CB8AC3E}">
        <p14:creationId xmlns:p14="http://schemas.microsoft.com/office/powerpoint/2010/main" val="4334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5" y="694645"/>
            <a:ext cx="8596668" cy="757381"/>
          </a:xfrm>
        </p:spPr>
        <p:txBody>
          <a:bodyPr>
            <a:normAutofit/>
          </a:bodyPr>
          <a:lstStyle/>
          <a:p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 (Mô tả bài toán)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03" y="2107097"/>
            <a:ext cx="5595731" cy="33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490"/>
            <a:ext cx="8596668" cy="812800"/>
          </a:xfrm>
        </p:spPr>
        <p:txBody>
          <a:bodyPr>
            <a:normAutofit/>
          </a:bodyPr>
          <a:lstStyle/>
          <a:p>
            <a:r>
              <a:rPr lang="fr-FR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Management Objectives (Mục tiêu quản lý)</a:t>
            </a:r>
            <a:endParaRPr lang="en-US" sz="28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224" y="988290"/>
            <a:ext cx="56959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 employees' working days and hours.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the registration time, expiry date, code of vehicle card, license plate and customer code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personal information, codes, positions and salaries of employees.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the access time history of each card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ID, name, date of birth and gender of customers in the database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the license plate, color,vehicle model and its owner in the database.</a:t>
            </a:r>
          </a:p>
        </p:txBody>
      </p:sp>
      <p:pic>
        <p:nvPicPr>
          <p:cNvPr id="1026" name="Picture 2" descr="Image result for mục tiêu quản l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581890"/>
            <a:ext cx="4413164" cy="39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209" y="505980"/>
            <a:ext cx="8596668" cy="951346"/>
          </a:xfrm>
        </p:spPr>
        <p:txBody>
          <a:bodyPr>
            <a:normAutofit/>
          </a:bodyPr>
          <a:lstStyle/>
          <a:p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Entity-attribute identification (Xác định thực thể - thuộc tính)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2209" y="1841939"/>
            <a:ext cx="6096000" cy="28954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000" b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OperationRoom: </a:t>
            </a:r>
            <a:r>
              <a:rPr lang="en-US" sz="200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TimesIn, TimesOut,</a:t>
            </a:r>
            <a:r>
              <a:rPr lang="en-US" sz="2000" u="sng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Employess ID</a:t>
            </a:r>
            <a:r>
              <a:rPr lang="en-US" sz="200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000" b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Card: </a:t>
            </a:r>
            <a:r>
              <a:rPr lang="en-US" sz="2000" u="sng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CardID</a:t>
            </a:r>
            <a:r>
              <a:rPr lang="en-US" sz="200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TimesRegisttration, TimesExpired, license plates, CusID.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000" b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Employees: </a:t>
            </a:r>
            <a:r>
              <a:rPr lang="en-US" sz="2000" u="sng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ID</a:t>
            </a:r>
            <a:r>
              <a:rPr lang="en-US" sz="200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Gender, PhoneNumber,Position , Salary, Fullname, Address,Level.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000" b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Customers: </a:t>
            </a:r>
            <a:r>
              <a:rPr lang="en-US" sz="2000" u="sng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CusID</a:t>
            </a:r>
            <a:r>
              <a:rPr lang="en-US" sz="200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Gender, Fullname, Birthday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000" b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Vehicle: </a:t>
            </a:r>
            <a:r>
              <a:rPr lang="en-US" sz="200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mode, Color, OwnerID,</a:t>
            </a:r>
            <a:r>
              <a:rPr lang="en-US" sz="2000" u="sng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ID</a:t>
            </a:r>
            <a:endParaRPr lang="en-US" sz="200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en-US" sz="2000" b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History:</a:t>
            </a:r>
            <a:r>
              <a:rPr lang="en-US" sz="200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sz="2000" u="sng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TimesIn, TimesOut,</a:t>
            </a:r>
            <a:r>
              <a:rPr lang="en-US" sz="200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CardID.</a:t>
            </a:r>
            <a:endParaRPr lang="en-US" sz="200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50" y="681260"/>
            <a:ext cx="8911687" cy="690340"/>
          </a:xfrm>
        </p:spPr>
        <p:txBody>
          <a:bodyPr>
            <a:normAutofit/>
          </a:bodyPr>
          <a:lstStyle/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Entity-contact </a:t>
            </a:r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modeling (Lập mô hình thực thể- liên hệ) </a:t>
            </a:r>
          </a:p>
        </p:txBody>
      </p:sp>
      <p:pic>
        <p:nvPicPr>
          <p:cNvPr id="5" name="Picture 4" descr="C:\Users\Student\Downloads\79240850_549042522617301_5586755478517448704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99" y="1371600"/>
            <a:ext cx="7886700" cy="5201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9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208" y="554182"/>
            <a:ext cx="8789939" cy="803563"/>
          </a:xfrm>
        </p:spPr>
        <p:txBody>
          <a:bodyPr>
            <a:noAutofit/>
          </a:bodyPr>
          <a:lstStyle/>
          <a:p>
            <a:r>
              <a:rPr lang="vi-VN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Convert the ER model to a relational </a:t>
            </a:r>
            <a:r>
              <a:rPr lang="vi-VN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(Chuyển </a:t>
            </a:r>
            <a:r>
              <a:rPr lang="vi-VN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ER sang lược đồ quan hệ)</a:t>
            </a:r>
            <a:endParaRPr lang="en-US" sz="28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44410"/>
              </p:ext>
            </p:extLst>
          </p:nvPr>
        </p:nvGraphicFramePr>
        <p:xfrm>
          <a:off x="1200149" y="1518681"/>
          <a:ext cx="9525001" cy="461757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296807">
                  <a:extLst>
                    <a:ext uri="{9D8B030D-6E8A-4147-A177-3AD203B41FA5}">
                      <a16:colId xmlns:a16="http://schemas.microsoft.com/office/drawing/2014/main" val="586730120"/>
                    </a:ext>
                  </a:extLst>
                </a:gridCol>
                <a:gridCol w="2161702">
                  <a:extLst>
                    <a:ext uri="{9D8B030D-6E8A-4147-A177-3AD203B41FA5}">
                      <a16:colId xmlns:a16="http://schemas.microsoft.com/office/drawing/2014/main" val="2661972522"/>
                    </a:ext>
                  </a:extLst>
                </a:gridCol>
                <a:gridCol w="1553724">
                  <a:extLst>
                    <a:ext uri="{9D8B030D-6E8A-4147-A177-3AD203B41FA5}">
                      <a16:colId xmlns:a16="http://schemas.microsoft.com/office/drawing/2014/main" val="2868324089"/>
                    </a:ext>
                  </a:extLst>
                </a:gridCol>
                <a:gridCol w="3512768">
                  <a:extLst>
                    <a:ext uri="{9D8B030D-6E8A-4147-A177-3AD203B41FA5}">
                      <a16:colId xmlns:a16="http://schemas.microsoft.com/office/drawing/2014/main" val="4233080798"/>
                    </a:ext>
                  </a:extLst>
                </a:gridCol>
              </a:tblGrid>
              <a:tr h="420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Relational schema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Foreign Key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 dependencies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extLst>
                  <a:ext uri="{0D108BD9-81ED-4DB2-BD59-A6C34878D82A}">
                    <a16:rowId xmlns:a16="http://schemas.microsoft.com/office/drawing/2014/main" val="2147322509"/>
                  </a:ext>
                </a:extLst>
              </a:tr>
              <a:tr h="692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OperationRoom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Startime, EmployeeID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EmployeeID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Startime, EmployeeID-&gt;EndTime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EndTime, EmployeeID-&gt;Startime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extLst>
                  <a:ext uri="{0D108BD9-81ED-4DB2-BD59-A6C34878D82A}">
                    <a16:rowId xmlns:a16="http://schemas.microsoft.com/office/drawing/2014/main" val="473568304"/>
                  </a:ext>
                </a:extLst>
              </a:tr>
              <a:tr h="692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Employees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EmployeeID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EmployeeID-&gt; FullName, Address, Level, Position, Gender, Brthday, Salary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extLst>
                  <a:ext uri="{0D108BD9-81ED-4DB2-BD59-A6C34878D82A}">
                    <a16:rowId xmlns:a16="http://schemas.microsoft.com/office/drawing/2014/main" val="1176485031"/>
                  </a:ext>
                </a:extLst>
              </a:tr>
              <a:tr h="1120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CustomerID, VehicleID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CardID-&gt; CustomerID, VehicleID, RegistrantionTime, ExpiredTime, LicensePlates, PhoneNumber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VehicleID-&gt;CardID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extLst>
                  <a:ext uri="{0D108BD9-81ED-4DB2-BD59-A6C34878D82A}">
                    <a16:rowId xmlns:a16="http://schemas.microsoft.com/office/drawing/2014/main" val="2028513377"/>
                  </a:ext>
                </a:extLst>
              </a:tr>
              <a:tr h="514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CustomerID-&gt; Fullname, Birthday, Gender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extLst>
                  <a:ext uri="{0D108BD9-81ED-4DB2-BD59-A6C34878D82A}">
                    <a16:rowId xmlns:a16="http://schemas.microsoft.com/office/drawing/2014/main" val="2815568220"/>
                  </a:ext>
                </a:extLst>
              </a:tr>
              <a:tr h="467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Vehicle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VehicleID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VehicleID-&gt; CustomerID, Mode, Color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extLst>
                  <a:ext uri="{0D108BD9-81ED-4DB2-BD59-A6C34878D82A}">
                    <a16:rowId xmlns:a16="http://schemas.microsoft.com/office/drawing/2014/main" val="3126077920"/>
                  </a:ext>
                </a:extLst>
              </a:tr>
              <a:tr h="514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History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CardID, TimeIn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CardID, TimeIn-&gt; TimeOut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CardID, TimeOut-&gt; TimeIn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9" marR="51839" marT="0" marB="0" anchor="ctr"/>
                </a:tc>
                <a:extLst>
                  <a:ext uri="{0D108BD9-81ED-4DB2-BD59-A6C34878D82A}">
                    <a16:rowId xmlns:a16="http://schemas.microsoft.com/office/drawing/2014/main" val="10316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8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709" y="660113"/>
            <a:ext cx="8596668" cy="683490"/>
          </a:xfrm>
        </p:spPr>
        <p:txBody>
          <a:bodyPr>
            <a:normAutofit/>
          </a:bodyPr>
          <a:lstStyle/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Standardize </a:t>
            </a:r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schema (Chuẩn hóa lược đ</a:t>
            </a:r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ồ</a:t>
            </a:r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19463"/>
              </p:ext>
            </p:extLst>
          </p:nvPr>
        </p:nvGraphicFramePr>
        <p:xfrm>
          <a:off x="748766" y="1447799"/>
          <a:ext cx="10644553" cy="498036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3457446">
                  <a:extLst>
                    <a:ext uri="{9D8B030D-6E8A-4147-A177-3AD203B41FA5}">
                      <a16:colId xmlns:a16="http://schemas.microsoft.com/office/drawing/2014/main" val="1430422989"/>
                    </a:ext>
                  </a:extLst>
                </a:gridCol>
                <a:gridCol w="1864829">
                  <a:extLst>
                    <a:ext uri="{9D8B030D-6E8A-4147-A177-3AD203B41FA5}">
                      <a16:colId xmlns:a16="http://schemas.microsoft.com/office/drawing/2014/main" val="1256738055"/>
                    </a:ext>
                  </a:extLst>
                </a:gridCol>
                <a:gridCol w="3844388">
                  <a:extLst>
                    <a:ext uri="{9D8B030D-6E8A-4147-A177-3AD203B41FA5}">
                      <a16:colId xmlns:a16="http://schemas.microsoft.com/office/drawing/2014/main" val="1217775869"/>
                    </a:ext>
                  </a:extLst>
                </a:gridCol>
                <a:gridCol w="1477890">
                  <a:extLst>
                    <a:ext uri="{9D8B030D-6E8A-4147-A177-3AD203B41FA5}">
                      <a16:colId xmlns:a16="http://schemas.microsoft.com/office/drawing/2014/main" val="2440122922"/>
                    </a:ext>
                  </a:extLst>
                </a:gridCol>
              </a:tblGrid>
              <a:tr h="212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 Dependency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Main courses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Relational schema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3NF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2542732"/>
                  </a:ext>
                </a:extLst>
              </a:tr>
              <a:tr h="929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Startime, EmployeeID-&gt;EndTime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EndTime, EmployeeID-&gt;Startime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StartTime,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EmployeesID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OperationRoom: </a:t>
                      </a:r>
                      <a:r>
                        <a:rPr lang="en-US" sz="1600" u="sng">
                          <a:effectLst/>
                        </a:rPr>
                        <a:t>StartTime</a:t>
                      </a:r>
                      <a:r>
                        <a:rPr lang="en-US" sz="1600">
                          <a:effectLst/>
                        </a:rPr>
                        <a:t>, EndTime, </a:t>
                      </a:r>
                      <a:r>
                        <a:rPr lang="en-US" sz="1600" u="sng">
                          <a:effectLst/>
                        </a:rPr>
                        <a:t>EmployeesID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3371528"/>
                  </a:ext>
                </a:extLst>
              </a:tr>
              <a:tr h="1304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CardID-&gt; CustomerID, VehicleID, RegistrantionTime, ExpiredTime, PhoneNumber.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VehicleID-&gt;CardID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Card: </a:t>
                      </a:r>
                      <a:r>
                        <a:rPr lang="en-US" sz="1600" u="sng">
                          <a:effectLst/>
                        </a:rPr>
                        <a:t>CardID</a:t>
                      </a:r>
                      <a:r>
                        <a:rPr lang="en-US" sz="1600">
                          <a:effectLst/>
                        </a:rPr>
                        <a:t>, CustomerID, VehicleID, RegisttrationTimes, ExpiredTimes.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2419298"/>
                  </a:ext>
                </a:extLst>
              </a:tr>
              <a:tr h="929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EmployeeID-&gt; FullName, Address, Level, Position, Gender, Brthday, Salary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EmployeesID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Employees: </a:t>
                      </a:r>
                      <a:r>
                        <a:rPr lang="en-US" sz="1600" u="sng">
                          <a:effectLst/>
                        </a:rPr>
                        <a:t>EmployeesID</a:t>
                      </a:r>
                      <a:r>
                        <a:rPr lang="en-US" sz="1600">
                          <a:effectLst/>
                        </a:rPr>
                        <a:t>, FullName, Address, PhoneNumber, Level, Position, Gender, Birthday, Salary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6942276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CustomerID-&gt; Fullname, Birthday, Gender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CustomersID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Customers: </a:t>
                      </a:r>
                      <a:r>
                        <a:rPr lang="en-US" sz="1600" u="sng">
                          <a:effectLst/>
                        </a:rPr>
                        <a:t>CustomersID</a:t>
                      </a:r>
                      <a:r>
                        <a:rPr lang="en-US" sz="1600">
                          <a:effectLst/>
                        </a:rPr>
                        <a:t>, Gender, Address, Fullname, Birthday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908640"/>
                  </a:ext>
                </a:extLst>
              </a:tr>
              <a:tr h="436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VehicleID-&gt; CustomerID, Mode, Color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VehicleID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Vehicle: </a:t>
                      </a:r>
                      <a:r>
                        <a:rPr lang="en-US" sz="1600" u="sng">
                          <a:effectLst/>
                        </a:rPr>
                        <a:t>VehicleID</a:t>
                      </a:r>
                      <a:r>
                        <a:rPr lang="en-US" sz="1600">
                          <a:effectLst/>
                        </a:rPr>
                        <a:t>, CustomerID, Mode, Color.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4707498"/>
                  </a:ext>
                </a:extLst>
              </a:tr>
              <a:tr h="4366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CardID</a:t>
                      </a:r>
                      <a:r>
                        <a:rPr lang="en-US" sz="1600">
                          <a:effectLst/>
                        </a:rPr>
                        <a:t>, TimeIn-&gt; TimeOut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CardID, TimeOut-&gt; TimeIn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TimesIn,  CardID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History: </a:t>
                      </a:r>
                      <a:r>
                        <a:rPr lang="en-US" sz="1600" u="sng">
                          <a:effectLst/>
                        </a:rPr>
                        <a:t>TimesIn</a:t>
                      </a:r>
                      <a:r>
                        <a:rPr lang="en-US" sz="1600">
                          <a:effectLst/>
                        </a:rPr>
                        <a:t>, TimesOut, </a:t>
                      </a:r>
                      <a:r>
                        <a:rPr lang="en-US" sz="1600" u="sng">
                          <a:effectLst/>
                        </a:rPr>
                        <a:t>CardID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369929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90713" y="1827027"/>
            <a:ext cx="1799012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695" y="180848"/>
            <a:ext cx="8596668" cy="766619"/>
          </a:xfrm>
        </p:spPr>
        <p:txBody>
          <a:bodyPr/>
          <a:lstStyle/>
          <a:p>
            <a:r>
              <a:rPr 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(Mô hình quan hệ)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" y="1414607"/>
            <a:ext cx="9447662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594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Century Gothic</vt:lpstr>
      <vt:lpstr>HY중고딕</vt:lpstr>
      <vt:lpstr>MS Mincho</vt:lpstr>
      <vt:lpstr>Symbol</vt:lpstr>
      <vt:lpstr>Tahoma</vt:lpstr>
      <vt:lpstr>Times New Roman</vt:lpstr>
      <vt:lpstr>Wingdings</vt:lpstr>
      <vt:lpstr>Wingdings 3</vt:lpstr>
      <vt:lpstr>Wisp</vt:lpstr>
      <vt:lpstr>PowerPoint Presentation</vt:lpstr>
      <vt:lpstr>Table of Content</vt:lpstr>
      <vt:lpstr>Description (Mô tả bài toán)</vt:lpstr>
      <vt:lpstr>Management Objectives (Mục tiêu quản lý)</vt:lpstr>
      <vt:lpstr>Entity-attribute identification (Xác định thực thể - thuộc tính)</vt:lpstr>
      <vt:lpstr>Entity-contact modeling (Lập mô hình thực thể- liên hệ) </vt:lpstr>
      <vt:lpstr>Convert the ER model to a relational schema (Chuyển mô hình ER sang lược đồ quan hệ)</vt:lpstr>
      <vt:lpstr>Standardize the schema (Chuẩn hóa lược đồ)</vt:lpstr>
      <vt:lpstr> Relational model (Mô hình quan hệ)</vt:lpstr>
      <vt:lpstr>Table identifier (Định danh bảng)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 Quynh Nguyen Le</dc:creator>
  <cp:lastModifiedBy>Nhu Quynh Nguyen Le</cp:lastModifiedBy>
  <cp:revision>20</cp:revision>
  <dcterms:created xsi:type="dcterms:W3CDTF">2019-12-06T17:45:55Z</dcterms:created>
  <dcterms:modified xsi:type="dcterms:W3CDTF">2019-12-10T06:46:14Z</dcterms:modified>
</cp:coreProperties>
</file>