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9" r:id="rId3"/>
    <p:sldId id="260" r:id="rId4"/>
    <p:sldId id="297" r:id="rId5"/>
    <p:sldId id="262" r:id="rId6"/>
    <p:sldId id="299" r:id="rId7"/>
    <p:sldId id="300" r:id="rId8"/>
    <p:sldId id="298" r:id="rId9"/>
    <p:sldId id="301" r:id="rId10"/>
    <p:sldId id="302" r:id="rId11"/>
    <p:sldId id="303" r:id="rId12"/>
    <p:sldId id="263" r:id="rId13"/>
    <p:sldId id="304" r:id="rId14"/>
    <p:sldId id="305" r:id="rId15"/>
    <p:sldId id="268" r:id="rId16"/>
    <p:sldId id="307" r:id="rId17"/>
    <p:sldId id="306" r:id="rId18"/>
    <p:sldId id="308" r:id="rId19"/>
    <p:sldId id="311" r:id="rId20"/>
    <p:sldId id="312" r:id="rId21"/>
    <p:sldId id="313" r:id="rId22"/>
  </p:sldIdLst>
  <p:sldSz cx="9144000" cy="5143500" type="screen16x9"/>
  <p:notesSz cx="6858000" cy="9144000"/>
  <p:embeddedFontLst>
    <p:embeddedFont>
      <p:font typeface="DM Sans Black" panose="020B0604020202020204" charset="0"/>
      <p:bold r:id="rId24"/>
      <p:boldItalic r:id="rId25"/>
    </p:embeddedFont>
    <p:embeddedFont>
      <p:font typeface="DM Sans ExtraBold" panose="020B0604020202020204" charset="0"/>
      <p:bold r:id="rId26"/>
      <p:boldItalic r:id="rId27"/>
    </p:embeddedFont>
    <p:embeddedFont>
      <p:font typeface="Karla"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2845F8-112F-43CA-B52E-AE942D1EDC54}">
  <a:tblStyle styleId="{DC2845F8-112F-43CA-B52E-AE942D1EDC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54B6189-A36C-4C1C-B99D-243D91722E0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1" d="100"/>
          <a:sy n="81" d="100"/>
        </p:scale>
        <p:origin x="76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4f65e379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94f65e379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83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545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31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9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21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943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130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50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598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4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12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90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36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50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05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53800" y="1464788"/>
            <a:ext cx="5636400" cy="1775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3900">
                <a:latin typeface="DM Sans ExtraBold"/>
                <a:ea typeface="DM Sans ExtraBold"/>
                <a:cs typeface="DM Sans ExtraBold"/>
                <a:sym typeface="DM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53800" y="3267402"/>
            <a:ext cx="5636400" cy="41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33375" y="746000"/>
            <a:ext cx="8545150" cy="4220200"/>
            <a:chOff x="233375" y="746000"/>
            <a:chExt cx="8545150" cy="4220200"/>
          </a:xfrm>
        </p:grpSpPr>
        <p:sp>
          <p:nvSpPr>
            <p:cNvPr id="12" name="Google Shape;12;p2"/>
            <p:cNvSpPr/>
            <p:nvPr/>
          </p:nvSpPr>
          <p:spPr>
            <a:xfrm flipH="1">
              <a:off x="233375" y="195967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flipH="1">
              <a:off x="8678325" y="45549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rot="-5400000" flipH="1">
              <a:off x="7356550" y="725450"/>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 name="Google Shape;15;p2"/>
            <p:cNvGrpSpPr/>
            <p:nvPr/>
          </p:nvGrpSpPr>
          <p:grpSpPr>
            <a:xfrm>
              <a:off x="1297450" y="4190325"/>
              <a:ext cx="574250" cy="100200"/>
              <a:chOff x="1297450" y="4159200"/>
              <a:chExt cx="574250" cy="100200"/>
            </a:xfrm>
          </p:grpSpPr>
          <p:sp>
            <p:nvSpPr>
              <p:cNvPr id="16" name="Google Shape;16;p2"/>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2"/>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8" name="Google Shape;18;p2"/>
          <p:cNvGrpSpPr/>
          <p:nvPr/>
        </p:nvGrpSpPr>
        <p:grpSpPr>
          <a:xfrm>
            <a:off x="-635761" y="-3"/>
            <a:ext cx="10514138" cy="5275502"/>
            <a:chOff x="-635761" y="-3"/>
            <a:chExt cx="10514138" cy="5275502"/>
          </a:xfrm>
        </p:grpSpPr>
        <p:pic>
          <p:nvPicPr>
            <p:cNvPr id="19" name="Google Shape;19;p2"/>
            <p:cNvPicPr preferRelativeResize="0"/>
            <p:nvPr/>
          </p:nvPicPr>
          <p:blipFill rotWithShape="1">
            <a:blip r:embed="rId2">
              <a:alphaModFix/>
            </a:blip>
            <a:srcRect t="2207" b="2207"/>
            <a:stretch/>
          </p:blipFill>
          <p:spPr>
            <a:xfrm flipH="1">
              <a:off x="6830774" y="405778"/>
              <a:ext cx="3047603" cy="173736"/>
            </a:xfrm>
            <a:prstGeom prst="rect">
              <a:avLst/>
            </a:prstGeom>
            <a:noFill/>
            <a:ln>
              <a:noFill/>
            </a:ln>
          </p:spPr>
        </p:pic>
        <p:pic>
          <p:nvPicPr>
            <p:cNvPr id="20" name="Google Shape;20;p2"/>
            <p:cNvPicPr preferRelativeResize="0"/>
            <p:nvPr/>
          </p:nvPicPr>
          <p:blipFill rotWithShape="1">
            <a:blip r:embed="rId3">
              <a:alphaModFix/>
            </a:blip>
            <a:srcRect t="29" b="19"/>
            <a:stretch/>
          </p:blipFill>
          <p:spPr>
            <a:xfrm>
              <a:off x="6743856" y="2914072"/>
              <a:ext cx="2522819" cy="2361427"/>
            </a:xfrm>
            <a:prstGeom prst="rect">
              <a:avLst/>
            </a:prstGeom>
            <a:noFill/>
            <a:ln>
              <a:noFill/>
            </a:ln>
          </p:spPr>
        </p:pic>
        <p:pic>
          <p:nvPicPr>
            <p:cNvPr id="21" name="Google Shape;21;p2"/>
            <p:cNvPicPr preferRelativeResize="0"/>
            <p:nvPr/>
          </p:nvPicPr>
          <p:blipFill rotWithShape="1">
            <a:blip r:embed="rId4">
              <a:alphaModFix/>
            </a:blip>
            <a:srcRect l="1484" r="1484"/>
            <a:stretch/>
          </p:blipFill>
          <p:spPr>
            <a:xfrm flipH="1">
              <a:off x="-635761" y="252997"/>
              <a:ext cx="1360414" cy="2661084"/>
            </a:xfrm>
            <a:prstGeom prst="rect">
              <a:avLst/>
            </a:prstGeom>
            <a:noFill/>
            <a:ln>
              <a:noFill/>
            </a:ln>
          </p:spPr>
        </p:pic>
        <p:pic>
          <p:nvPicPr>
            <p:cNvPr id="22" name="Google Shape;22;p2"/>
            <p:cNvPicPr preferRelativeResize="0"/>
            <p:nvPr/>
          </p:nvPicPr>
          <p:blipFill rotWithShape="1">
            <a:blip r:embed="rId5">
              <a:alphaModFix/>
            </a:blip>
            <a:srcRect t="19" b="29"/>
            <a:stretch/>
          </p:blipFill>
          <p:spPr>
            <a:xfrm rot="10800000">
              <a:off x="561699" y="-3"/>
              <a:ext cx="735760" cy="1707776"/>
            </a:xfrm>
            <a:prstGeom prst="rect">
              <a:avLst/>
            </a:prstGeom>
            <a:noFill/>
            <a:ln>
              <a:noFill/>
            </a:ln>
          </p:spPr>
        </p:pic>
        <p:pic>
          <p:nvPicPr>
            <p:cNvPr id="23" name="Google Shape;23;p2"/>
            <p:cNvPicPr preferRelativeResize="0"/>
            <p:nvPr/>
          </p:nvPicPr>
          <p:blipFill rotWithShape="1">
            <a:blip r:embed="rId6">
              <a:alphaModFix/>
            </a:blip>
            <a:srcRect l="5276" b="-10"/>
            <a:stretch/>
          </p:blipFill>
          <p:spPr>
            <a:xfrm>
              <a:off x="-304550" y="4422500"/>
              <a:ext cx="1774377" cy="17373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247" name="Google Shape;247;p20"/>
          <p:cNvSpPr txBox="1">
            <a:spLocks noGrp="1"/>
          </p:cNvSpPr>
          <p:nvPr>
            <p:ph type="subTitle" idx="1"/>
          </p:nvPr>
        </p:nvSpPr>
        <p:spPr>
          <a:xfrm>
            <a:off x="977338" y="2685206"/>
            <a:ext cx="23322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8" name="Google Shape;248;p20"/>
          <p:cNvSpPr txBox="1">
            <a:spLocks noGrp="1"/>
          </p:cNvSpPr>
          <p:nvPr>
            <p:ph type="subTitle" idx="2"/>
          </p:nvPr>
        </p:nvSpPr>
        <p:spPr>
          <a:xfrm>
            <a:off x="3406650" y="2685203"/>
            <a:ext cx="23310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20"/>
          <p:cNvSpPr txBox="1">
            <a:spLocks noGrp="1"/>
          </p:cNvSpPr>
          <p:nvPr>
            <p:ph type="subTitle" idx="3"/>
          </p:nvPr>
        </p:nvSpPr>
        <p:spPr>
          <a:xfrm>
            <a:off x="5835062" y="2685203"/>
            <a:ext cx="23310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20"/>
          <p:cNvSpPr txBox="1">
            <a:spLocks noGrp="1"/>
          </p:cNvSpPr>
          <p:nvPr>
            <p:ph type="subTitle" idx="4"/>
          </p:nvPr>
        </p:nvSpPr>
        <p:spPr>
          <a:xfrm>
            <a:off x="977338" y="2163608"/>
            <a:ext cx="2332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51" name="Google Shape;251;p20"/>
          <p:cNvSpPr txBox="1">
            <a:spLocks noGrp="1"/>
          </p:cNvSpPr>
          <p:nvPr>
            <p:ph type="subTitle" idx="5"/>
          </p:nvPr>
        </p:nvSpPr>
        <p:spPr>
          <a:xfrm>
            <a:off x="3406650" y="2163609"/>
            <a:ext cx="2331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52" name="Google Shape;252;p20"/>
          <p:cNvSpPr txBox="1">
            <a:spLocks noGrp="1"/>
          </p:cNvSpPr>
          <p:nvPr>
            <p:ph type="subTitle" idx="6"/>
          </p:nvPr>
        </p:nvSpPr>
        <p:spPr>
          <a:xfrm>
            <a:off x="5834462" y="2163608"/>
            <a:ext cx="2332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grpSp>
        <p:nvGrpSpPr>
          <p:cNvPr id="253" name="Google Shape;253;p20"/>
          <p:cNvGrpSpPr/>
          <p:nvPr/>
        </p:nvGrpSpPr>
        <p:grpSpPr>
          <a:xfrm>
            <a:off x="479300" y="304500"/>
            <a:ext cx="8275925" cy="3951500"/>
            <a:chOff x="479300" y="304500"/>
            <a:chExt cx="8275925" cy="3951500"/>
          </a:xfrm>
        </p:grpSpPr>
        <p:sp>
          <p:nvSpPr>
            <p:cNvPr id="254" name="Google Shape;254;p20"/>
            <p:cNvSpPr/>
            <p:nvPr/>
          </p:nvSpPr>
          <p:spPr>
            <a:xfrm flipH="1">
              <a:off x="8655025" y="40448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55" name="Google Shape;255;p20"/>
            <p:cNvGrpSpPr/>
            <p:nvPr/>
          </p:nvGrpSpPr>
          <p:grpSpPr>
            <a:xfrm>
              <a:off x="479300" y="304500"/>
              <a:ext cx="574250" cy="100200"/>
              <a:chOff x="1297450" y="4159200"/>
              <a:chExt cx="574250" cy="100200"/>
            </a:xfrm>
          </p:grpSpPr>
          <p:sp>
            <p:nvSpPr>
              <p:cNvPr id="256" name="Google Shape;256;p20"/>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7" name="Google Shape;257;p20"/>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258" name="Google Shape;258;p20"/>
          <p:cNvGrpSpPr/>
          <p:nvPr/>
        </p:nvGrpSpPr>
        <p:grpSpPr>
          <a:xfrm>
            <a:off x="-385745" y="-154550"/>
            <a:ext cx="11563722" cy="6385674"/>
            <a:chOff x="-385745" y="-154550"/>
            <a:chExt cx="11563722" cy="6385674"/>
          </a:xfrm>
        </p:grpSpPr>
        <p:pic>
          <p:nvPicPr>
            <p:cNvPr id="259" name="Google Shape;259;p20"/>
            <p:cNvPicPr preferRelativeResize="0"/>
            <p:nvPr/>
          </p:nvPicPr>
          <p:blipFill>
            <a:blip r:embed="rId2">
              <a:alphaModFix/>
            </a:blip>
            <a:stretch>
              <a:fillRect/>
            </a:stretch>
          </p:blipFill>
          <p:spPr>
            <a:xfrm flipH="1">
              <a:off x="-385745" y="3595837"/>
              <a:ext cx="1774377" cy="1714591"/>
            </a:xfrm>
            <a:prstGeom prst="rect">
              <a:avLst/>
            </a:prstGeom>
            <a:noFill/>
            <a:ln>
              <a:noFill/>
            </a:ln>
          </p:spPr>
        </p:pic>
        <p:pic>
          <p:nvPicPr>
            <p:cNvPr id="260" name="Google Shape;260;p20"/>
            <p:cNvPicPr preferRelativeResize="0"/>
            <p:nvPr/>
          </p:nvPicPr>
          <p:blipFill rotWithShape="1">
            <a:blip r:embed="rId3">
              <a:alphaModFix/>
            </a:blip>
            <a:srcRect/>
            <a:stretch/>
          </p:blipFill>
          <p:spPr>
            <a:xfrm>
              <a:off x="7422775" y="-154550"/>
              <a:ext cx="3755203" cy="832450"/>
            </a:xfrm>
            <a:prstGeom prst="rect">
              <a:avLst/>
            </a:prstGeom>
            <a:noFill/>
            <a:ln>
              <a:noFill/>
            </a:ln>
          </p:spPr>
        </p:pic>
        <p:pic>
          <p:nvPicPr>
            <p:cNvPr id="261" name="Google Shape;261;p20"/>
            <p:cNvPicPr preferRelativeResize="0"/>
            <p:nvPr/>
          </p:nvPicPr>
          <p:blipFill>
            <a:blip r:embed="rId4">
              <a:alphaModFix/>
            </a:blip>
            <a:stretch>
              <a:fillRect/>
            </a:stretch>
          </p:blipFill>
          <p:spPr>
            <a:xfrm flipH="1">
              <a:off x="7052175" y="4447625"/>
              <a:ext cx="2233999" cy="1783499"/>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264" name="Google Shape;264;p21"/>
          <p:cNvSpPr txBox="1">
            <a:spLocks noGrp="1"/>
          </p:cNvSpPr>
          <p:nvPr>
            <p:ph type="subTitle" idx="1"/>
          </p:nvPr>
        </p:nvSpPr>
        <p:spPr>
          <a:xfrm>
            <a:off x="1590483" y="1338395"/>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2pPr>
            <a:lvl3pPr lvl="2"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3pPr>
            <a:lvl4pPr lvl="3"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4pPr>
            <a:lvl5pPr lvl="4"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5pPr>
            <a:lvl6pPr lvl="5"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6pPr>
            <a:lvl7pPr lvl="6"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7pPr>
            <a:lvl8pPr lvl="7"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8pPr>
            <a:lvl9pPr lvl="8"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9pPr>
          </a:lstStyle>
          <a:p>
            <a:endParaRPr/>
          </a:p>
        </p:txBody>
      </p:sp>
      <p:sp>
        <p:nvSpPr>
          <p:cNvPr id="265" name="Google Shape;265;p21"/>
          <p:cNvSpPr txBox="1">
            <a:spLocks noGrp="1"/>
          </p:cNvSpPr>
          <p:nvPr>
            <p:ph type="subTitle" idx="2"/>
          </p:nvPr>
        </p:nvSpPr>
        <p:spPr>
          <a:xfrm>
            <a:off x="1590485" y="178717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6" name="Google Shape;266;p21"/>
          <p:cNvSpPr txBox="1">
            <a:spLocks noGrp="1"/>
          </p:cNvSpPr>
          <p:nvPr>
            <p:ph type="subTitle" idx="3"/>
          </p:nvPr>
        </p:nvSpPr>
        <p:spPr>
          <a:xfrm>
            <a:off x="5211410" y="178717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7" name="Google Shape;267;p21"/>
          <p:cNvSpPr txBox="1">
            <a:spLocks noGrp="1"/>
          </p:cNvSpPr>
          <p:nvPr>
            <p:ph type="subTitle" idx="4"/>
          </p:nvPr>
        </p:nvSpPr>
        <p:spPr>
          <a:xfrm>
            <a:off x="1590485" y="335185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8" name="Google Shape;268;p21"/>
          <p:cNvSpPr txBox="1">
            <a:spLocks noGrp="1"/>
          </p:cNvSpPr>
          <p:nvPr>
            <p:ph type="subTitle" idx="5"/>
          </p:nvPr>
        </p:nvSpPr>
        <p:spPr>
          <a:xfrm>
            <a:off x="5211410" y="335185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9" name="Google Shape;269;p21"/>
          <p:cNvSpPr txBox="1">
            <a:spLocks noGrp="1"/>
          </p:cNvSpPr>
          <p:nvPr>
            <p:ph type="subTitle" idx="6"/>
          </p:nvPr>
        </p:nvSpPr>
        <p:spPr>
          <a:xfrm>
            <a:off x="1590483" y="2903080"/>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2pPr>
            <a:lvl3pPr lvl="2"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3pPr>
            <a:lvl4pPr lvl="3"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4pPr>
            <a:lvl5pPr lvl="4"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5pPr>
            <a:lvl6pPr lvl="5"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6pPr>
            <a:lvl7pPr lvl="6"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7pPr>
            <a:lvl8pPr lvl="7"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8pPr>
            <a:lvl9pPr lvl="8"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9pPr>
          </a:lstStyle>
          <a:p>
            <a:endParaRPr/>
          </a:p>
        </p:txBody>
      </p:sp>
      <p:sp>
        <p:nvSpPr>
          <p:cNvPr id="270" name="Google Shape;270;p21"/>
          <p:cNvSpPr txBox="1">
            <a:spLocks noGrp="1"/>
          </p:cNvSpPr>
          <p:nvPr>
            <p:ph type="subTitle" idx="7"/>
          </p:nvPr>
        </p:nvSpPr>
        <p:spPr>
          <a:xfrm>
            <a:off x="5211408" y="1338395"/>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2pPr>
            <a:lvl3pPr lvl="2"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3pPr>
            <a:lvl4pPr lvl="3"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4pPr>
            <a:lvl5pPr lvl="4"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5pPr>
            <a:lvl6pPr lvl="5"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6pPr>
            <a:lvl7pPr lvl="6"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7pPr>
            <a:lvl8pPr lvl="7"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8pPr>
            <a:lvl9pPr lvl="8"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9pPr>
          </a:lstStyle>
          <a:p>
            <a:endParaRPr/>
          </a:p>
        </p:txBody>
      </p:sp>
      <p:sp>
        <p:nvSpPr>
          <p:cNvPr id="271" name="Google Shape;271;p21"/>
          <p:cNvSpPr txBox="1">
            <a:spLocks noGrp="1"/>
          </p:cNvSpPr>
          <p:nvPr>
            <p:ph type="subTitle" idx="8"/>
          </p:nvPr>
        </p:nvSpPr>
        <p:spPr>
          <a:xfrm>
            <a:off x="5211408" y="2903080"/>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2pPr>
            <a:lvl3pPr lvl="2"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3pPr>
            <a:lvl4pPr lvl="3"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4pPr>
            <a:lvl5pPr lvl="4"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5pPr>
            <a:lvl6pPr lvl="5"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6pPr>
            <a:lvl7pPr lvl="6"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7pPr>
            <a:lvl8pPr lvl="7"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8pPr>
            <a:lvl9pPr lvl="8" algn="ctr" rtl="0">
              <a:lnSpc>
                <a:spcPct val="100000"/>
              </a:lnSpc>
              <a:spcBef>
                <a:spcPts val="0"/>
              </a:spcBef>
              <a:spcAft>
                <a:spcPts val="0"/>
              </a:spcAft>
              <a:buClr>
                <a:schemeClr val="dk1"/>
              </a:buClr>
              <a:buSzPts val="2400"/>
              <a:buFont typeface="DM Sans Black"/>
              <a:buNone/>
              <a:defRPr sz="2400">
                <a:solidFill>
                  <a:schemeClr val="dk1"/>
                </a:solidFill>
                <a:latin typeface="DM Sans Black"/>
                <a:ea typeface="DM Sans Black"/>
                <a:cs typeface="DM Sans Black"/>
                <a:sym typeface="DM Sans Black"/>
              </a:defRPr>
            </a:lvl9pPr>
          </a:lstStyle>
          <a:p>
            <a:endParaRPr/>
          </a:p>
        </p:txBody>
      </p:sp>
      <p:grpSp>
        <p:nvGrpSpPr>
          <p:cNvPr id="272" name="Google Shape;272;p21"/>
          <p:cNvGrpSpPr/>
          <p:nvPr/>
        </p:nvGrpSpPr>
        <p:grpSpPr>
          <a:xfrm>
            <a:off x="391350" y="268500"/>
            <a:ext cx="7420475" cy="4642750"/>
            <a:chOff x="391350" y="268500"/>
            <a:chExt cx="7420475" cy="4642750"/>
          </a:xfrm>
        </p:grpSpPr>
        <p:sp>
          <p:nvSpPr>
            <p:cNvPr id="273" name="Google Shape;273;p21"/>
            <p:cNvSpPr/>
            <p:nvPr/>
          </p:nvSpPr>
          <p:spPr>
            <a:xfrm rot="-5400000" flipH="1">
              <a:off x="7656125" y="2130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74" name="Google Shape;274;p21"/>
            <p:cNvGrpSpPr/>
            <p:nvPr/>
          </p:nvGrpSpPr>
          <p:grpSpPr>
            <a:xfrm>
              <a:off x="391350" y="4811050"/>
              <a:ext cx="574250" cy="100200"/>
              <a:chOff x="1297450" y="4159200"/>
              <a:chExt cx="574250" cy="100200"/>
            </a:xfrm>
          </p:grpSpPr>
          <p:sp>
            <p:nvSpPr>
              <p:cNvPr id="275" name="Google Shape;275;p21"/>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6" name="Google Shape;276;p21"/>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277" name="Google Shape;277;p21"/>
          <p:cNvGrpSpPr/>
          <p:nvPr/>
        </p:nvGrpSpPr>
        <p:grpSpPr>
          <a:xfrm>
            <a:off x="-703972" y="-914963"/>
            <a:ext cx="10229033" cy="6256279"/>
            <a:chOff x="-703972" y="-914963"/>
            <a:chExt cx="10229033" cy="6256279"/>
          </a:xfrm>
        </p:grpSpPr>
        <p:pic>
          <p:nvPicPr>
            <p:cNvPr id="278" name="Google Shape;278;p21"/>
            <p:cNvPicPr preferRelativeResize="0"/>
            <p:nvPr/>
          </p:nvPicPr>
          <p:blipFill>
            <a:blip r:embed="rId2">
              <a:alphaModFix/>
            </a:blip>
            <a:stretch>
              <a:fillRect/>
            </a:stretch>
          </p:blipFill>
          <p:spPr>
            <a:xfrm rot="-5400000">
              <a:off x="8090600" y="-648725"/>
              <a:ext cx="1700699" cy="1168224"/>
            </a:xfrm>
            <a:prstGeom prst="rect">
              <a:avLst/>
            </a:prstGeom>
            <a:noFill/>
            <a:ln>
              <a:noFill/>
            </a:ln>
          </p:spPr>
        </p:pic>
        <p:pic>
          <p:nvPicPr>
            <p:cNvPr id="279" name="Google Shape;279;p21"/>
            <p:cNvPicPr preferRelativeResize="0"/>
            <p:nvPr/>
          </p:nvPicPr>
          <p:blipFill>
            <a:blip r:embed="rId3">
              <a:alphaModFix/>
            </a:blip>
            <a:stretch>
              <a:fillRect/>
            </a:stretch>
          </p:blipFill>
          <p:spPr>
            <a:xfrm>
              <a:off x="8356839" y="3648612"/>
              <a:ext cx="731520" cy="1692704"/>
            </a:xfrm>
            <a:prstGeom prst="rect">
              <a:avLst/>
            </a:prstGeom>
            <a:noFill/>
            <a:ln>
              <a:noFill/>
            </a:ln>
          </p:spPr>
        </p:pic>
        <p:pic>
          <p:nvPicPr>
            <p:cNvPr id="280" name="Google Shape;280;p21"/>
            <p:cNvPicPr preferRelativeResize="0"/>
            <p:nvPr/>
          </p:nvPicPr>
          <p:blipFill rotWithShape="1">
            <a:blip r:embed="rId4">
              <a:alphaModFix/>
            </a:blip>
            <a:srcRect l="2015" r="2015"/>
            <a:stretch/>
          </p:blipFill>
          <p:spPr>
            <a:xfrm rot="5400000" flipH="1">
              <a:off x="-53637" y="-1345715"/>
              <a:ext cx="1360414" cy="2661084"/>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3"/>
        <p:cNvGrpSpPr/>
        <p:nvPr/>
      </p:nvGrpSpPr>
      <p:grpSpPr>
        <a:xfrm>
          <a:off x="0" y="0"/>
          <a:ext cx="0" cy="0"/>
          <a:chOff x="0" y="0"/>
          <a:chExt cx="0" cy="0"/>
        </a:xfrm>
      </p:grpSpPr>
      <p:grpSp>
        <p:nvGrpSpPr>
          <p:cNvPr id="354" name="Google Shape;354;p27"/>
          <p:cNvGrpSpPr/>
          <p:nvPr/>
        </p:nvGrpSpPr>
        <p:grpSpPr>
          <a:xfrm>
            <a:off x="-320375" y="-5"/>
            <a:ext cx="9533799" cy="5143506"/>
            <a:chOff x="-320375" y="-5"/>
            <a:chExt cx="9533799" cy="5143506"/>
          </a:xfrm>
        </p:grpSpPr>
        <p:pic>
          <p:nvPicPr>
            <p:cNvPr id="355" name="Google Shape;355;p27"/>
            <p:cNvPicPr preferRelativeResize="0"/>
            <p:nvPr/>
          </p:nvPicPr>
          <p:blipFill>
            <a:blip r:embed="rId2">
              <a:alphaModFix/>
            </a:blip>
            <a:stretch>
              <a:fillRect/>
            </a:stretch>
          </p:blipFill>
          <p:spPr>
            <a:xfrm rot="5400000">
              <a:off x="-214955" y="214951"/>
              <a:ext cx="2126730" cy="1696819"/>
            </a:xfrm>
            <a:prstGeom prst="rect">
              <a:avLst/>
            </a:prstGeom>
            <a:noFill/>
            <a:ln>
              <a:noFill/>
            </a:ln>
          </p:spPr>
        </p:pic>
        <p:pic>
          <p:nvPicPr>
            <p:cNvPr id="356" name="Google Shape;356;p27"/>
            <p:cNvPicPr preferRelativeResize="0"/>
            <p:nvPr/>
          </p:nvPicPr>
          <p:blipFill>
            <a:blip r:embed="rId3">
              <a:alphaModFix/>
            </a:blip>
            <a:stretch>
              <a:fillRect/>
            </a:stretch>
          </p:blipFill>
          <p:spPr>
            <a:xfrm>
              <a:off x="7512725" y="3975275"/>
              <a:ext cx="1700699" cy="1168224"/>
            </a:xfrm>
            <a:prstGeom prst="rect">
              <a:avLst/>
            </a:prstGeom>
            <a:noFill/>
            <a:ln>
              <a:noFill/>
            </a:ln>
          </p:spPr>
        </p:pic>
        <p:pic>
          <p:nvPicPr>
            <p:cNvPr id="357" name="Google Shape;357;p27"/>
            <p:cNvPicPr preferRelativeResize="0"/>
            <p:nvPr/>
          </p:nvPicPr>
          <p:blipFill rotWithShape="1">
            <a:blip r:embed="rId4">
              <a:alphaModFix/>
            </a:blip>
            <a:srcRect/>
            <a:stretch/>
          </p:blipFill>
          <p:spPr>
            <a:xfrm rot="5400000">
              <a:off x="6799675" y="2849675"/>
              <a:ext cx="3755203" cy="832450"/>
            </a:xfrm>
            <a:prstGeom prst="rect">
              <a:avLst/>
            </a:prstGeom>
            <a:noFill/>
            <a:ln>
              <a:noFill/>
            </a:ln>
          </p:spPr>
        </p:pic>
        <p:pic>
          <p:nvPicPr>
            <p:cNvPr id="358" name="Google Shape;358;p27"/>
            <p:cNvPicPr preferRelativeResize="0"/>
            <p:nvPr/>
          </p:nvPicPr>
          <p:blipFill rotWithShape="1">
            <a:blip r:embed="rId5">
              <a:alphaModFix/>
            </a:blip>
            <a:srcRect l="5276" b="-10"/>
            <a:stretch/>
          </p:blipFill>
          <p:spPr>
            <a:xfrm>
              <a:off x="-320375" y="4576275"/>
              <a:ext cx="1774377" cy="173736"/>
            </a:xfrm>
            <a:prstGeom prst="rect">
              <a:avLst/>
            </a:prstGeom>
            <a:noFill/>
            <a:ln>
              <a:noFill/>
            </a:ln>
          </p:spPr>
        </p:pic>
      </p:grpSp>
      <p:grpSp>
        <p:nvGrpSpPr>
          <p:cNvPr id="359" name="Google Shape;359;p27"/>
          <p:cNvGrpSpPr/>
          <p:nvPr/>
        </p:nvGrpSpPr>
        <p:grpSpPr>
          <a:xfrm>
            <a:off x="1734700" y="408925"/>
            <a:ext cx="6992675" cy="4304313"/>
            <a:chOff x="1734700" y="408925"/>
            <a:chExt cx="6992675" cy="4304313"/>
          </a:xfrm>
        </p:grpSpPr>
        <p:sp>
          <p:nvSpPr>
            <p:cNvPr id="360" name="Google Shape;360;p27"/>
            <p:cNvSpPr/>
            <p:nvPr/>
          </p:nvSpPr>
          <p:spPr>
            <a:xfrm rot="-5400000" flipH="1">
              <a:off x="1755250" y="4592488"/>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1" name="Google Shape;361;p27"/>
            <p:cNvSpPr/>
            <p:nvPr/>
          </p:nvSpPr>
          <p:spPr>
            <a:xfrm flipH="1">
              <a:off x="8627175" y="36098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62" name="Google Shape;362;p27"/>
            <p:cNvGrpSpPr/>
            <p:nvPr/>
          </p:nvGrpSpPr>
          <p:grpSpPr>
            <a:xfrm>
              <a:off x="7748975" y="408925"/>
              <a:ext cx="574250" cy="100200"/>
              <a:chOff x="1297450" y="4159200"/>
              <a:chExt cx="574250" cy="100200"/>
            </a:xfrm>
          </p:grpSpPr>
          <p:sp>
            <p:nvSpPr>
              <p:cNvPr id="363" name="Google Shape;363;p27"/>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4" name="Google Shape;364;p27"/>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5"/>
        <p:cNvGrpSpPr/>
        <p:nvPr/>
      </p:nvGrpSpPr>
      <p:grpSpPr>
        <a:xfrm>
          <a:off x="0" y="0"/>
          <a:ext cx="0" cy="0"/>
          <a:chOff x="0" y="0"/>
          <a:chExt cx="0" cy="0"/>
        </a:xfrm>
      </p:grpSpPr>
      <p:grpSp>
        <p:nvGrpSpPr>
          <p:cNvPr id="366" name="Google Shape;366;p28"/>
          <p:cNvGrpSpPr/>
          <p:nvPr/>
        </p:nvGrpSpPr>
        <p:grpSpPr>
          <a:xfrm>
            <a:off x="504448" y="434799"/>
            <a:ext cx="8268425" cy="2014200"/>
            <a:chOff x="504448" y="434799"/>
            <a:chExt cx="8268425" cy="2014200"/>
          </a:xfrm>
        </p:grpSpPr>
        <p:sp>
          <p:nvSpPr>
            <p:cNvPr id="367" name="Google Shape;367;p28"/>
            <p:cNvSpPr/>
            <p:nvPr/>
          </p:nvSpPr>
          <p:spPr>
            <a:xfrm rot="10800000" flipH="1">
              <a:off x="8672673" y="2237799"/>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68" name="Google Shape;368;p28"/>
            <p:cNvGrpSpPr/>
            <p:nvPr/>
          </p:nvGrpSpPr>
          <p:grpSpPr>
            <a:xfrm rot="10800000">
              <a:off x="504448" y="434799"/>
              <a:ext cx="574250" cy="100200"/>
              <a:chOff x="1297450" y="4159200"/>
              <a:chExt cx="574250" cy="100200"/>
            </a:xfrm>
          </p:grpSpPr>
          <p:sp>
            <p:nvSpPr>
              <p:cNvPr id="369" name="Google Shape;369;p28"/>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0" name="Google Shape;370;p28"/>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71" name="Google Shape;371;p28"/>
          <p:cNvGrpSpPr/>
          <p:nvPr/>
        </p:nvGrpSpPr>
        <p:grpSpPr>
          <a:xfrm>
            <a:off x="-883551" y="0"/>
            <a:ext cx="11204126" cy="5238174"/>
            <a:chOff x="-883551" y="0"/>
            <a:chExt cx="11204126" cy="5238174"/>
          </a:xfrm>
        </p:grpSpPr>
        <p:pic>
          <p:nvPicPr>
            <p:cNvPr id="372" name="Google Shape;372;p28"/>
            <p:cNvPicPr preferRelativeResize="0"/>
            <p:nvPr/>
          </p:nvPicPr>
          <p:blipFill rotWithShape="1">
            <a:blip r:embed="rId2">
              <a:alphaModFix/>
            </a:blip>
            <a:srcRect t="2207" b="2207"/>
            <a:stretch/>
          </p:blipFill>
          <p:spPr>
            <a:xfrm flipH="1">
              <a:off x="7272971" y="4670734"/>
              <a:ext cx="3047603" cy="173736"/>
            </a:xfrm>
            <a:prstGeom prst="rect">
              <a:avLst/>
            </a:prstGeom>
            <a:noFill/>
            <a:ln>
              <a:noFill/>
            </a:ln>
          </p:spPr>
        </p:pic>
        <p:pic>
          <p:nvPicPr>
            <p:cNvPr id="373" name="Google Shape;373;p28"/>
            <p:cNvPicPr preferRelativeResize="0"/>
            <p:nvPr/>
          </p:nvPicPr>
          <p:blipFill rotWithShape="1">
            <a:blip r:embed="rId3">
              <a:alphaModFix/>
            </a:blip>
            <a:srcRect t="19" b="29"/>
            <a:stretch/>
          </p:blipFill>
          <p:spPr>
            <a:xfrm rot="10800000" flipH="1">
              <a:off x="8428888" y="0"/>
              <a:ext cx="735760" cy="1707776"/>
            </a:xfrm>
            <a:prstGeom prst="rect">
              <a:avLst/>
            </a:prstGeom>
            <a:noFill/>
            <a:ln>
              <a:noFill/>
            </a:ln>
          </p:spPr>
        </p:pic>
        <p:pic>
          <p:nvPicPr>
            <p:cNvPr id="374" name="Google Shape;374;p28"/>
            <p:cNvPicPr preferRelativeResize="0"/>
            <p:nvPr/>
          </p:nvPicPr>
          <p:blipFill>
            <a:blip r:embed="rId4">
              <a:alphaModFix/>
            </a:blip>
            <a:stretch>
              <a:fillRect/>
            </a:stretch>
          </p:blipFill>
          <p:spPr>
            <a:xfrm rot="5400000" flipH="1">
              <a:off x="-1108802" y="3229425"/>
              <a:ext cx="2233999" cy="178349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600250" y="2599800"/>
            <a:ext cx="3943500" cy="67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013250" y="1526525"/>
            <a:ext cx="1117500" cy="951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a:off x="-1795123" y="-49774"/>
            <a:ext cx="13139774" cy="5582922"/>
            <a:chOff x="-1795123" y="-49774"/>
            <a:chExt cx="13139774" cy="5582922"/>
          </a:xfrm>
        </p:grpSpPr>
        <p:pic>
          <p:nvPicPr>
            <p:cNvPr id="28" name="Google Shape;28;p3"/>
            <p:cNvPicPr preferRelativeResize="0"/>
            <p:nvPr/>
          </p:nvPicPr>
          <p:blipFill rotWithShape="1">
            <a:blip r:embed="rId2">
              <a:alphaModFix/>
            </a:blip>
            <a:srcRect/>
            <a:stretch/>
          </p:blipFill>
          <p:spPr>
            <a:xfrm rot="10800000">
              <a:off x="6944976" y="-49774"/>
              <a:ext cx="2267500" cy="1809124"/>
            </a:xfrm>
            <a:prstGeom prst="rect">
              <a:avLst/>
            </a:prstGeom>
            <a:noFill/>
            <a:ln>
              <a:noFill/>
            </a:ln>
          </p:spPr>
        </p:pic>
        <p:pic>
          <p:nvPicPr>
            <p:cNvPr id="29" name="Google Shape;29;p3"/>
            <p:cNvPicPr preferRelativeResize="0"/>
            <p:nvPr/>
          </p:nvPicPr>
          <p:blipFill rotWithShape="1">
            <a:blip r:embed="rId3">
              <a:alphaModFix/>
            </a:blip>
            <a:srcRect r="3818"/>
            <a:stretch/>
          </p:blipFill>
          <p:spPr>
            <a:xfrm rot="5400000">
              <a:off x="-22011" y="3620737"/>
              <a:ext cx="1907973" cy="1916850"/>
            </a:xfrm>
            <a:prstGeom prst="rect">
              <a:avLst/>
            </a:prstGeom>
            <a:noFill/>
            <a:ln>
              <a:noFill/>
            </a:ln>
          </p:spPr>
        </p:pic>
        <p:pic>
          <p:nvPicPr>
            <p:cNvPr id="30" name="Google Shape;30;p3"/>
            <p:cNvPicPr preferRelativeResize="0"/>
            <p:nvPr/>
          </p:nvPicPr>
          <p:blipFill rotWithShape="1">
            <a:blip r:embed="rId4">
              <a:alphaModFix/>
            </a:blip>
            <a:srcRect t="11948" b="11948"/>
            <a:stretch/>
          </p:blipFill>
          <p:spPr>
            <a:xfrm rot="10800000">
              <a:off x="6193675" y="4558765"/>
              <a:ext cx="5150976" cy="173736"/>
            </a:xfrm>
            <a:prstGeom prst="rect">
              <a:avLst/>
            </a:prstGeom>
            <a:noFill/>
            <a:ln>
              <a:noFill/>
            </a:ln>
          </p:spPr>
        </p:pic>
        <p:pic>
          <p:nvPicPr>
            <p:cNvPr id="31" name="Google Shape;31;p3"/>
            <p:cNvPicPr preferRelativeResize="0"/>
            <p:nvPr/>
          </p:nvPicPr>
          <p:blipFill rotWithShape="1">
            <a:blip r:embed="rId5">
              <a:alphaModFix/>
            </a:blip>
            <a:srcRect l="29661"/>
            <a:stretch/>
          </p:blipFill>
          <p:spPr>
            <a:xfrm rot="10800000">
              <a:off x="7591150" y="4130314"/>
              <a:ext cx="1675526" cy="173736"/>
            </a:xfrm>
            <a:prstGeom prst="rect">
              <a:avLst/>
            </a:prstGeom>
            <a:noFill/>
            <a:ln>
              <a:noFill/>
            </a:ln>
          </p:spPr>
        </p:pic>
        <p:pic>
          <p:nvPicPr>
            <p:cNvPr id="32" name="Google Shape;32;p3"/>
            <p:cNvPicPr preferRelativeResize="0"/>
            <p:nvPr/>
          </p:nvPicPr>
          <p:blipFill rotWithShape="1">
            <a:blip r:embed="rId5">
              <a:alphaModFix/>
            </a:blip>
            <a:srcRect l="1420" t="18533" r="-1419" b="18533"/>
            <a:stretch/>
          </p:blipFill>
          <p:spPr>
            <a:xfrm flipH="1">
              <a:off x="-1795123" y="1179828"/>
              <a:ext cx="3047598" cy="173736"/>
            </a:xfrm>
            <a:prstGeom prst="rect">
              <a:avLst/>
            </a:prstGeom>
            <a:noFill/>
            <a:ln>
              <a:noFill/>
            </a:ln>
          </p:spPr>
        </p:pic>
      </p:grpSp>
      <p:grpSp>
        <p:nvGrpSpPr>
          <p:cNvPr id="33" name="Google Shape;33;p3"/>
          <p:cNvGrpSpPr/>
          <p:nvPr/>
        </p:nvGrpSpPr>
        <p:grpSpPr>
          <a:xfrm>
            <a:off x="1399900" y="320875"/>
            <a:ext cx="7265150" cy="4353575"/>
            <a:chOff x="1399900" y="320875"/>
            <a:chExt cx="7265150" cy="4353575"/>
          </a:xfrm>
        </p:grpSpPr>
        <p:sp>
          <p:nvSpPr>
            <p:cNvPr id="34" name="Google Shape;34;p3"/>
            <p:cNvSpPr/>
            <p:nvPr/>
          </p:nvSpPr>
          <p:spPr>
            <a:xfrm rot="-5400000" flipH="1">
              <a:off x="1555450" y="7337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3"/>
            <p:cNvSpPr/>
            <p:nvPr/>
          </p:nvSpPr>
          <p:spPr>
            <a:xfrm rot="-5400000" flipH="1">
              <a:off x="7286850" y="40868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 name="Google Shape;36;p3"/>
            <p:cNvSpPr/>
            <p:nvPr/>
          </p:nvSpPr>
          <p:spPr>
            <a:xfrm flipH="1">
              <a:off x="8564850" y="320875"/>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7" name="Google Shape;37;p3"/>
            <p:cNvGrpSpPr/>
            <p:nvPr/>
          </p:nvGrpSpPr>
          <p:grpSpPr>
            <a:xfrm>
              <a:off x="3326950" y="4574250"/>
              <a:ext cx="574250" cy="100200"/>
              <a:chOff x="1297450" y="4159200"/>
              <a:chExt cx="574250" cy="100200"/>
            </a:xfrm>
          </p:grpSpPr>
          <p:sp>
            <p:nvSpPr>
              <p:cNvPr id="38" name="Google Shape;38;p3"/>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3"/>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56" name="Google Shape;56;p5"/>
          <p:cNvSpPr txBox="1">
            <a:spLocks noGrp="1"/>
          </p:cNvSpPr>
          <p:nvPr>
            <p:ph type="subTitle" idx="1"/>
          </p:nvPr>
        </p:nvSpPr>
        <p:spPr>
          <a:xfrm>
            <a:off x="4815881" y="2612826"/>
            <a:ext cx="2567700" cy="14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760406" y="2612825"/>
            <a:ext cx="2505600" cy="14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760406" y="2267675"/>
            <a:ext cx="2505600" cy="42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59" name="Google Shape;59;p5"/>
          <p:cNvSpPr txBox="1">
            <a:spLocks noGrp="1"/>
          </p:cNvSpPr>
          <p:nvPr>
            <p:ph type="subTitle" idx="4"/>
          </p:nvPr>
        </p:nvSpPr>
        <p:spPr>
          <a:xfrm>
            <a:off x="4815881" y="2267683"/>
            <a:ext cx="2567700" cy="42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grpSp>
        <p:nvGrpSpPr>
          <p:cNvPr id="60" name="Google Shape;60;p5"/>
          <p:cNvGrpSpPr/>
          <p:nvPr/>
        </p:nvGrpSpPr>
        <p:grpSpPr>
          <a:xfrm>
            <a:off x="484925" y="1486875"/>
            <a:ext cx="7943975" cy="3412225"/>
            <a:chOff x="484925" y="1486875"/>
            <a:chExt cx="7943975" cy="3412225"/>
          </a:xfrm>
        </p:grpSpPr>
        <p:sp>
          <p:nvSpPr>
            <p:cNvPr id="61" name="Google Shape;61;p5"/>
            <p:cNvSpPr/>
            <p:nvPr/>
          </p:nvSpPr>
          <p:spPr>
            <a:xfrm flipH="1">
              <a:off x="484925" y="148687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2" name="Google Shape;62;p5"/>
            <p:cNvGrpSpPr/>
            <p:nvPr/>
          </p:nvGrpSpPr>
          <p:grpSpPr>
            <a:xfrm>
              <a:off x="7854650" y="4798900"/>
              <a:ext cx="574250" cy="100200"/>
              <a:chOff x="1297450" y="4159200"/>
              <a:chExt cx="574250" cy="100200"/>
            </a:xfrm>
          </p:grpSpPr>
          <p:sp>
            <p:nvSpPr>
              <p:cNvPr id="63" name="Google Shape;63;p5"/>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 name="Google Shape;64;p5"/>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65" name="Google Shape;65;p5"/>
          <p:cNvGrpSpPr/>
          <p:nvPr/>
        </p:nvGrpSpPr>
        <p:grpSpPr>
          <a:xfrm>
            <a:off x="-590962" y="-41696"/>
            <a:ext cx="10285163" cy="6584477"/>
            <a:chOff x="-590962" y="-41696"/>
            <a:chExt cx="10285163" cy="6584477"/>
          </a:xfrm>
        </p:grpSpPr>
        <p:pic>
          <p:nvPicPr>
            <p:cNvPr id="66" name="Google Shape;66;p5"/>
            <p:cNvPicPr preferRelativeResize="0"/>
            <p:nvPr/>
          </p:nvPicPr>
          <p:blipFill rotWithShape="1">
            <a:blip r:embed="rId2">
              <a:alphaModFix/>
            </a:blip>
            <a:srcRect l="5276" b="-10"/>
            <a:stretch/>
          </p:blipFill>
          <p:spPr>
            <a:xfrm>
              <a:off x="-13975" y="361275"/>
              <a:ext cx="1774377" cy="173736"/>
            </a:xfrm>
            <a:prstGeom prst="rect">
              <a:avLst/>
            </a:prstGeom>
            <a:noFill/>
            <a:ln>
              <a:noFill/>
            </a:ln>
          </p:spPr>
        </p:pic>
        <p:pic>
          <p:nvPicPr>
            <p:cNvPr id="67" name="Google Shape;67;p5"/>
            <p:cNvPicPr preferRelativeResize="0"/>
            <p:nvPr/>
          </p:nvPicPr>
          <p:blipFill>
            <a:blip r:embed="rId3">
              <a:alphaModFix/>
            </a:blip>
            <a:stretch>
              <a:fillRect/>
            </a:stretch>
          </p:blipFill>
          <p:spPr>
            <a:xfrm rot="-5400000">
              <a:off x="8482089" y="-522288"/>
              <a:ext cx="731520" cy="1692704"/>
            </a:xfrm>
            <a:prstGeom prst="rect">
              <a:avLst/>
            </a:prstGeom>
            <a:noFill/>
            <a:ln>
              <a:noFill/>
            </a:ln>
          </p:spPr>
        </p:pic>
        <p:pic>
          <p:nvPicPr>
            <p:cNvPr id="68" name="Google Shape;68;p5"/>
            <p:cNvPicPr preferRelativeResize="0"/>
            <p:nvPr/>
          </p:nvPicPr>
          <p:blipFill rotWithShape="1">
            <a:blip r:embed="rId4">
              <a:alphaModFix/>
            </a:blip>
            <a:srcRect l="2015" r="2015"/>
            <a:stretch/>
          </p:blipFill>
          <p:spPr>
            <a:xfrm flipH="1">
              <a:off x="-590962" y="3881697"/>
              <a:ext cx="1360414" cy="266108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1" name="Google Shape;71;p6"/>
          <p:cNvGrpSpPr/>
          <p:nvPr/>
        </p:nvGrpSpPr>
        <p:grpSpPr>
          <a:xfrm>
            <a:off x="362550" y="3149750"/>
            <a:ext cx="8400950" cy="1786425"/>
            <a:chOff x="362550" y="3149750"/>
            <a:chExt cx="8400950" cy="1786425"/>
          </a:xfrm>
        </p:grpSpPr>
        <p:sp>
          <p:nvSpPr>
            <p:cNvPr id="72" name="Google Shape;72;p6"/>
            <p:cNvSpPr/>
            <p:nvPr/>
          </p:nvSpPr>
          <p:spPr>
            <a:xfrm flipH="1">
              <a:off x="362550" y="314975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3" name="Google Shape;73;p6"/>
            <p:cNvGrpSpPr/>
            <p:nvPr/>
          </p:nvGrpSpPr>
          <p:grpSpPr>
            <a:xfrm>
              <a:off x="8189250" y="4835975"/>
              <a:ext cx="574250" cy="100200"/>
              <a:chOff x="1297450" y="4159200"/>
              <a:chExt cx="574250" cy="100200"/>
            </a:xfrm>
          </p:grpSpPr>
          <p:sp>
            <p:nvSpPr>
              <p:cNvPr id="74" name="Google Shape;74;p6"/>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5" name="Google Shape;75;p6"/>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76" name="Google Shape;76;p6"/>
          <p:cNvGrpSpPr/>
          <p:nvPr/>
        </p:nvGrpSpPr>
        <p:grpSpPr>
          <a:xfrm>
            <a:off x="-2410326" y="0"/>
            <a:ext cx="12713301" cy="5409424"/>
            <a:chOff x="-2410326" y="0"/>
            <a:chExt cx="12713301" cy="5409424"/>
          </a:xfrm>
        </p:grpSpPr>
        <p:pic>
          <p:nvPicPr>
            <p:cNvPr id="77" name="Google Shape;77;p6"/>
            <p:cNvPicPr preferRelativeResize="0"/>
            <p:nvPr/>
          </p:nvPicPr>
          <p:blipFill rotWithShape="1">
            <a:blip r:embed="rId2">
              <a:alphaModFix/>
            </a:blip>
            <a:srcRect t="2207" b="2207"/>
            <a:stretch/>
          </p:blipFill>
          <p:spPr>
            <a:xfrm rot="10800000" flipH="1">
              <a:off x="-2410326" y="217853"/>
              <a:ext cx="3047603" cy="173736"/>
            </a:xfrm>
            <a:prstGeom prst="rect">
              <a:avLst/>
            </a:prstGeom>
            <a:noFill/>
            <a:ln>
              <a:noFill/>
            </a:ln>
          </p:spPr>
        </p:pic>
        <p:pic>
          <p:nvPicPr>
            <p:cNvPr id="78" name="Google Shape;78;p6"/>
            <p:cNvPicPr preferRelativeResize="0"/>
            <p:nvPr/>
          </p:nvPicPr>
          <p:blipFill rotWithShape="1">
            <a:blip r:embed="rId3">
              <a:alphaModFix/>
            </a:blip>
            <a:srcRect t="19" b="29"/>
            <a:stretch/>
          </p:blipFill>
          <p:spPr>
            <a:xfrm flipH="1">
              <a:off x="-20651" y="3701647"/>
              <a:ext cx="735760" cy="1707776"/>
            </a:xfrm>
            <a:prstGeom prst="rect">
              <a:avLst/>
            </a:prstGeom>
            <a:noFill/>
            <a:ln>
              <a:noFill/>
            </a:ln>
          </p:spPr>
        </p:pic>
        <p:pic>
          <p:nvPicPr>
            <p:cNvPr id="79" name="Google Shape;79;p6"/>
            <p:cNvPicPr preferRelativeResize="0"/>
            <p:nvPr/>
          </p:nvPicPr>
          <p:blipFill>
            <a:blip r:embed="rId4">
              <a:alphaModFix/>
            </a:blip>
            <a:stretch>
              <a:fillRect/>
            </a:stretch>
          </p:blipFill>
          <p:spPr>
            <a:xfrm rot="-5400000" flipH="1">
              <a:off x="8294225" y="225250"/>
              <a:ext cx="2233999" cy="1783499"/>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374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7"/>
          <p:cNvSpPr txBox="1">
            <a:spLocks noGrp="1"/>
          </p:cNvSpPr>
          <p:nvPr>
            <p:ph type="body" idx="1"/>
          </p:nvPr>
        </p:nvSpPr>
        <p:spPr>
          <a:xfrm>
            <a:off x="969025" y="1574450"/>
            <a:ext cx="3498600" cy="233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pic>
        <p:nvPicPr>
          <p:cNvPr id="83" name="Google Shape;83;p7"/>
          <p:cNvPicPr preferRelativeResize="0"/>
          <p:nvPr/>
        </p:nvPicPr>
        <p:blipFill rotWithShape="1">
          <a:blip r:embed="rId2">
            <a:alphaModFix/>
          </a:blip>
          <a:srcRect t="16280" b="16280"/>
          <a:stretch/>
        </p:blipFill>
        <p:spPr>
          <a:xfrm rot="4544339">
            <a:off x="8028764" y="1444714"/>
            <a:ext cx="693396" cy="256418"/>
          </a:xfrm>
          <a:prstGeom prst="rect">
            <a:avLst/>
          </a:prstGeom>
          <a:noFill/>
          <a:ln>
            <a:noFill/>
          </a:ln>
        </p:spPr>
      </p:pic>
      <p:grpSp>
        <p:nvGrpSpPr>
          <p:cNvPr id="84" name="Google Shape;84;p7"/>
          <p:cNvGrpSpPr/>
          <p:nvPr/>
        </p:nvGrpSpPr>
        <p:grpSpPr>
          <a:xfrm>
            <a:off x="-297000" y="-143925"/>
            <a:ext cx="11089998" cy="4941763"/>
            <a:chOff x="-297000" y="-143925"/>
            <a:chExt cx="11089998" cy="4941763"/>
          </a:xfrm>
        </p:grpSpPr>
        <p:pic>
          <p:nvPicPr>
            <p:cNvPr id="85" name="Google Shape;85;p7"/>
            <p:cNvPicPr preferRelativeResize="0"/>
            <p:nvPr/>
          </p:nvPicPr>
          <p:blipFill rotWithShape="1">
            <a:blip r:embed="rId3">
              <a:alphaModFix/>
            </a:blip>
            <a:srcRect l="29" r="19"/>
            <a:stretch/>
          </p:blipFill>
          <p:spPr>
            <a:xfrm rot="10800000">
              <a:off x="8279175" y="-143925"/>
              <a:ext cx="2513823" cy="2291649"/>
            </a:xfrm>
            <a:prstGeom prst="rect">
              <a:avLst/>
            </a:prstGeom>
            <a:noFill/>
            <a:ln>
              <a:noFill/>
            </a:ln>
          </p:spPr>
        </p:pic>
        <p:pic>
          <p:nvPicPr>
            <p:cNvPr id="86" name="Google Shape;86;p7"/>
            <p:cNvPicPr preferRelativeResize="0"/>
            <p:nvPr/>
          </p:nvPicPr>
          <p:blipFill rotWithShape="1">
            <a:blip r:embed="rId4">
              <a:alphaModFix/>
            </a:blip>
            <a:srcRect l="2015" r="2015"/>
            <a:stretch/>
          </p:blipFill>
          <p:spPr>
            <a:xfrm rot="5400000" flipH="1">
              <a:off x="7581513" y="-361603"/>
              <a:ext cx="1360414" cy="2661084"/>
            </a:xfrm>
            <a:prstGeom prst="rect">
              <a:avLst/>
            </a:prstGeom>
            <a:noFill/>
            <a:ln>
              <a:noFill/>
            </a:ln>
          </p:spPr>
        </p:pic>
        <p:pic>
          <p:nvPicPr>
            <p:cNvPr id="87" name="Google Shape;87;p7"/>
            <p:cNvPicPr preferRelativeResize="0"/>
            <p:nvPr/>
          </p:nvPicPr>
          <p:blipFill rotWithShape="1">
            <a:blip r:embed="rId5">
              <a:alphaModFix/>
            </a:blip>
            <a:srcRect r="13867"/>
            <a:stretch/>
          </p:blipFill>
          <p:spPr>
            <a:xfrm flipH="1">
              <a:off x="-237873" y="4624102"/>
              <a:ext cx="3047598" cy="173736"/>
            </a:xfrm>
            <a:prstGeom prst="rect">
              <a:avLst/>
            </a:prstGeom>
            <a:noFill/>
            <a:ln>
              <a:noFill/>
            </a:ln>
          </p:spPr>
        </p:pic>
        <p:pic>
          <p:nvPicPr>
            <p:cNvPr id="88" name="Google Shape;88;p7"/>
            <p:cNvPicPr preferRelativeResize="0"/>
            <p:nvPr/>
          </p:nvPicPr>
          <p:blipFill rotWithShape="1">
            <a:blip r:embed="rId6">
              <a:alphaModFix/>
            </a:blip>
            <a:srcRect l="31462" r="-1800"/>
            <a:stretch/>
          </p:blipFill>
          <p:spPr>
            <a:xfrm>
              <a:off x="-297000" y="4286200"/>
              <a:ext cx="1675526" cy="173736"/>
            </a:xfrm>
            <a:prstGeom prst="rect">
              <a:avLst/>
            </a:prstGeom>
            <a:noFill/>
            <a:ln>
              <a:noFill/>
            </a:ln>
          </p:spPr>
        </p:pic>
      </p:grpSp>
      <p:grpSp>
        <p:nvGrpSpPr>
          <p:cNvPr id="89" name="Google Shape;89;p7"/>
          <p:cNvGrpSpPr/>
          <p:nvPr/>
        </p:nvGrpSpPr>
        <p:grpSpPr>
          <a:xfrm>
            <a:off x="3814000" y="535000"/>
            <a:ext cx="2390675" cy="4173700"/>
            <a:chOff x="3814000" y="484900"/>
            <a:chExt cx="2390675" cy="4173700"/>
          </a:xfrm>
        </p:grpSpPr>
        <p:sp>
          <p:nvSpPr>
            <p:cNvPr id="90" name="Google Shape;90;p7"/>
            <p:cNvSpPr/>
            <p:nvPr/>
          </p:nvSpPr>
          <p:spPr>
            <a:xfrm rot="-5400000" flipH="1">
              <a:off x="6048975" y="4294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1" name="Google Shape;91;p7"/>
            <p:cNvGrpSpPr/>
            <p:nvPr/>
          </p:nvGrpSpPr>
          <p:grpSpPr>
            <a:xfrm rot="10800000">
              <a:off x="3814000" y="4558400"/>
              <a:ext cx="574250" cy="100200"/>
              <a:chOff x="1297450" y="4159200"/>
              <a:chExt cx="574250" cy="100200"/>
            </a:xfrm>
          </p:grpSpPr>
          <p:sp>
            <p:nvSpPr>
              <p:cNvPr id="92" name="Google Shape;92;p7"/>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7"/>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4" name="Google Shape;94;p7"/>
          <p:cNvSpPr>
            <a:spLocks noGrp="1"/>
          </p:cNvSpPr>
          <p:nvPr>
            <p:ph type="pic" idx="2"/>
          </p:nvPr>
        </p:nvSpPr>
        <p:spPr>
          <a:xfrm>
            <a:off x="4676300" y="1093275"/>
            <a:ext cx="3346500" cy="30072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7" name="Google Shape;97;p8"/>
          <p:cNvGrpSpPr/>
          <p:nvPr/>
        </p:nvGrpSpPr>
        <p:grpSpPr>
          <a:xfrm>
            <a:off x="535475" y="609138"/>
            <a:ext cx="8116513" cy="4201525"/>
            <a:chOff x="535475" y="609138"/>
            <a:chExt cx="8116513" cy="4201525"/>
          </a:xfrm>
        </p:grpSpPr>
        <p:sp>
          <p:nvSpPr>
            <p:cNvPr id="98" name="Google Shape;98;p8"/>
            <p:cNvSpPr/>
            <p:nvPr/>
          </p:nvSpPr>
          <p:spPr>
            <a:xfrm flipH="1">
              <a:off x="8551788" y="2482775"/>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8"/>
            <p:cNvSpPr/>
            <p:nvPr/>
          </p:nvSpPr>
          <p:spPr>
            <a:xfrm rot="-5400000" flipH="1">
              <a:off x="6820225" y="4689913"/>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0" name="Google Shape;100;p8"/>
            <p:cNvGrpSpPr/>
            <p:nvPr/>
          </p:nvGrpSpPr>
          <p:grpSpPr>
            <a:xfrm>
              <a:off x="535475" y="609138"/>
              <a:ext cx="574250" cy="100200"/>
              <a:chOff x="1297450" y="4159200"/>
              <a:chExt cx="574250" cy="100200"/>
            </a:xfrm>
          </p:grpSpPr>
          <p:sp>
            <p:nvSpPr>
              <p:cNvPr id="101" name="Google Shape;101;p8"/>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8"/>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03" name="Google Shape;103;p8"/>
          <p:cNvGrpSpPr/>
          <p:nvPr/>
        </p:nvGrpSpPr>
        <p:grpSpPr>
          <a:xfrm>
            <a:off x="-589910" y="-3"/>
            <a:ext cx="10239261" cy="5730977"/>
            <a:chOff x="-589910" y="-3"/>
            <a:chExt cx="10239261" cy="5730977"/>
          </a:xfrm>
        </p:grpSpPr>
        <p:pic>
          <p:nvPicPr>
            <p:cNvPr id="104" name="Google Shape;104;p8"/>
            <p:cNvPicPr preferRelativeResize="0"/>
            <p:nvPr/>
          </p:nvPicPr>
          <p:blipFill rotWithShape="1">
            <a:blip r:embed="rId2">
              <a:alphaModFix/>
            </a:blip>
            <a:srcRect t="29" b="19"/>
            <a:stretch/>
          </p:blipFill>
          <p:spPr>
            <a:xfrm rot="10800000" flipH="1">
              <a:off x="7126533" y="-3"/>
              <a:ext cx="2522819" cy="2361427"/>
            </a:xfrm>
            <a:prstGeom prst="rect">
              <a:avLst/>
            </a:prstGeom>
            <a:noFill/>
            <a:ln>
              <a:noFill/>
            </a:ln>
          </p:spPr>
        </p:pic>
        <p:pic>
          <p:nvPicPr>
            <p:cNvPr id="105" name="Google Shape;105;p8"/>
            <p:cNvPicPr preferRelativeResize="0"/>
            <p:nvPr/>
          </p:nvPicPr>
          <p:blipFill rotWithShape="1">
            <a:blip r:embed="rId3">
              <a:alphaModFix/>
            </a:blip>
            <a:srcRect l="1484" r="1484"/>
            <a:stretch/>
          </p:blipFill>
          <p:spPr>
            <a:xfrm flipH="1">
              <a:off x="-589910" y="3069890"/>
              <a:ext cx="1360414" cy="2661084"/>
            </a:xfrm>
            <a:prstGeom prst="rect">
              <a:avLst/>
            </a:prstGeom>
            <a:noFill/>
            <a:ln>
              <a:noFill/>
            </a:ln>
          </p:spPr>
        </p:pic>
        <p:pic>
          <p:nvPicPr>
            <p:cNvPr id="106" name="Google Shape;106;p8"/>
            <p:cNvPicPr preferRelativeResize="0"/>
            <p:nvPr/>
          </p:nvPicPr>
          <p:blipFill rotWithShape="1">
            <a:blip r:embed="rId4">
              <a:alphaModFix/>
            </a:blip>
            <a:srcRect l="5276" b="-10"/>
            <a:stretch/>
          </p:blipFill>
          <p:spPr>
            <a:xfrm rot="10800000">
              <a:off x="7714713" y="4673700"/>
              <a:ext cx="1774377" cy="17373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201850" y="191902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201925" y="276207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0" name="Google Shape;110;p9"/>
          <p:cNvGrpSpPr/>
          <p:nvPr/>
        </p:nvGrpSpPr>
        <p:grpSpPr>
          <a:xfrm>
            <a:off x="503975" y="608950"/>
            <a:ext cx="7975025" cy="4273975"/>
            <a:chOff x="503975" y="608950"/>
            <a:chExt cx="7975025" cy="4273975"/>
          </a:xfrm>
        </p:grpSpPr>
        <p:sp>
          <p:nvSpPr>
            <p:cNvPr id="111" name="Google Shape;111;p9"/>
            <p:cNvSpPr/>
            <p:nvPr/>
          </p:nvSpPr>
          <p:spPr>
            <a:xfrm flipH="1">
              <a:off x="503975" y="34939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2" name="Google Shape;112;p9"/>
            <p:cNvSpPr/>
            <p:nvPr/>
          </p:nvSpPr>
          <p:spPr>
            <a:xfrm flipH="1">
              <a:off x="8378800" y="24091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 name="Google Shape;113;p9"/>
            <p:cNvSpPr/>
            <p:nvPr/>
          </p:nvSpPr>
          <p:spPr>
            <a:xfrm rot="-5400000" flipH="1">
              <a:off x="4776900" y="4762175"/>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 name="Google Shape;114;p9"/>
            <p:cNvGrpSpPr/>
            <p:nvPr/>
          </p:nvGrpSpPr>
          <p:grpSpPr>
            <a:xfrm>
              <a:off x="7070850" y="608950"/>
              <a:ext cx="574250" cy="100200"/>
              <a:chOff x="1297450" y="4159200"/>
              <a:chExt cx="574250" cy="100200"/>
            </a:xfrm>
          </p:grpSpPr>
          <p:sp>
            <p:nvSpPr>
              <p:cNvPr id="115" name="Google Shape;115;p9"/>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 name="Google Shape;116;p9"/>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17" name="Google Shape;117;p9"/>
          <p:cNvGrpSpPr/>
          <p:nvPr/>
        </p:nvGrpSpPr>
        <p:grpSpPr>
          <a:xfrm>
            <a:off x="0" y="-82062"/>
            <a:ext cx="9191719" cy="5225556"/>
            <a:chOff x="0" y="-82062"/>
            <a:chExt cx="9191719" cy="5225556"/>
          </a:xfrm>
        </p:grpSpPr>
        <p:pic>
          <p:nvPicPr>
            <p:cNvPr id="118" name="Google Shape;118;p9"/>
            <p:cNvPicPr preferRelativeResize="0"/>
            <p:nvPr/>
          </p:nvPicPr>
          <p:blipFill rotWithShape="1">
            <a:blip r:embed="rId2">
              <a:alphaModFix/>
            </a:blip>
            <a:srcRect/>
            <a:stretch/>
          </p:blipFill>
          <p:spPr>
            <a:xfrm rot="-5400000">
              <a:off x="7187373" y="3139148"/>
              <a:ext cx="2229714" cy="1778977"/>
            </a:xfrm>
            <a:prstGeom prst="rect">
              <a:avLst/>
            </a:prstGeom>
            <a:noFill/>
            <a:ln>
              <a:noFill/>
            </a:ln>
          </p:spPr>
        </p:pic>
        <p:pic>
          <p:nvPicPr>
            <p:cNvPr id="119" name="Google Shape;119;p9"/>
            <p:cNvPicPr preferRelativeResize="0"/>
            <p:nvPr/>
          </p:nvPicPr>
          <p:blipFill>
            <a:blip r:embed="rId3">
              <a:alphaModFix/>
            </a:blip>
            <a:stretch>
              <a:fillRect/>
            </a:stretch>
          </p:blipFill>
          <p:spPr>
            <a:xfrm rot="5400000" flipH="1">
              <a:off x="-358190" y="276127"/>
              <a:ext cx="2409103" cy="1692724"/>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a:spLocks noGrp="1"/>
          </p:cNvSpPr>
          <p:nvPr>
            <p:ph type="pic" idx="2"/>
          </p:nvPr>
        </p:nvSpPr>
        <p:spPr>
          <a:xfrm>
            <a:off x="-6875" y="0"/>
            <a:ext cx="9144000" cy="5157300"/>
          </a:xfrm>
          <a:prstGeom prst="rect">
            <a:avLst/>
          </a:prstGeom>
          <a:noFill/>
          <a:ln>
            <a:noFill/>
          </a:ln>
        </p:spPr>
      </p:sp>
      <p:sp>
        <p:nvSpPr>
          <p:cNvPr id="122" name="Google Shape;122;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Black"/>
              <a:buNone/>
              <a:defRPr sz="3000">
                <a:solidFill>
                  <a:schemeClr val="dk1"/>
                </a:solidFill>
                <a:latin typeface="DM Sans Black"/>
                <a:ea typeface="DM Sans Black"/>
                <a:cs typeface="DM Sans Black"/>
                <a:sym typeface="DM Sans Black"/>
              </a:defRPr>
            </a:lvl1pPr>
            <a:lvl2pPr lvl="1"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2pPr>
            <a:lvl3pPr lvl="2"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3pPr>
            <a:lvl4pPr lvl="3"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4pPr>
            <a:lvl5pPr lvl="4"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5pPr>
            <a:lvl6pPr lvl="5"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6pPr>
            <a:lvl7pPr lvl="6"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7pPr>
            <a:lvl8pPr lvl="7"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8pPr>
            <a:lvl9pPr lvl="8"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Karla"/>
              <a:buChar char="●"/>
              <a:defRPr sz="1200">
                <a:solidFill>
                  <a:schemeClr val="dk1"/>
                </a:solidFill>
                <a:latin typeface="Karla"/>
                <a:ea typeface="Karla"/>
                <a:cs typeface="Karla"/>
                <a:sym typeface="Karla"/>
              </a:defRPr>
            </a:lvl1pPr>
            <a:lvl2pPr marL="914400" lvl="1"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2pPr>
            <a:lvl3pPr marL="1371600" lvl="2"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3pPr>
            <a:lvl4pPr marL="1828800" lvl="3"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4pPr>
            <a:lvl5pPr marL="2286000" lvl="4"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5pPr>
            <a:lvl6pPr marL="2743200" lvl="5"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6pPr>
            <a:lvl7pPr marL="3200400" lvl="6"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7pPr>
            <a:lvl8pPr marL="3657600" lvl="7"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8pPr>
            <a:lvl9pPr marL="4114800" lvl="8"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6" r:id="rId10"/>
    <p:sldLayoutId id="2147483667"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32"/>
          <p:cNvSpPr txBox="1">
            <a:spLocks noGrp="1"/>
          </p:cNvSpPr>
          <p:nvPr>
            <p:ph type="ctrTitle"/>
          </p:nvPr>
        </p:nvSpPr>
        <p:spPr>
          <a:xfrm>
            <a:off x="1290745" y="844000"/>
            <a:ext cx="6326028" cy="2210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dirty="0"/>
              <a:t>A Novel Approach for Age and Gender Detection using Deep Convolution Neural Network</a:t>
            </a:r>
            <a:endParaRPr sz="3600" dirty="0">
              <a:solidFill>
                <a:srgbClr val="435D74"/>
              </a:solidFill>
            </a:endParaRPr>
          </a:p>
        </p:txBody>
      </p:sp>
      <p:pic>
        <p:nvPicPr>
          <p:cNvPr id="2" name="Picture 1">
            <a:extLst>
              <a:ext uri="{FF2B5EF4-FFF2-40B4-BE49-F238E27FC236}">
                <a16:creationId xmlns:a16="http://schemas.microsoft.com/office/drawing/2014/main" id="{E04378BC-3833-4394-A370-4AAF8DD8FCFF}"/>
              </a:ext>
            </a:extLst>
          </p:cNvPr>
          <p:cNvPicPr>
            <a:picLocks noChangeAspect="1"/>
          </p:cNvPicPr>
          <p:nvPr/>
        </p:nvPicPr>
        <p:blipFill>
          <a:blip r:embed="rId3"/>
          <a:stretch>
            <a:fillRect/>
          </a:stretch>
        </p:blipFill>
        <p:spPr>
          <a:xfrm>
            <a:off x="917131" y="3452678"/>
            <a:ext cx="7309738" cy="117053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501414" y="778261"/>
            <a:ext cx="3168869" cy="6406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MaxPooling2D</a:t>
            </a:r>
            <a:endParaRPr dirty="0"/>
          </a:p>
        </p:txBody>
      </p:sp>
      <p:sp>
        <p:nvSpPr>
          <p:cNvPr id="7" name="Google Shape;501;p39">
            <a:extLst>
              <a:ext uri="{FF2B5EF4-FFF2-40B4-BE49-F238E27FC236}">
                <a16:creationId xmlns:a16="http://schemas.microsoft.com/office/drawing/2014/main" id="{183C1100-5845-43D0-8D77-21F241BE8A75}"/>
              </a:ext>
            </a:extLst>
          </p:cNvPr>
          <p:cNvSpPr txBox="1">
            <a:spLocks/>
          </p:cNvSpPr>
          <p:nvPr/>
        </p:nvSpPr>
        <p:spPr>
          <a:xfrm>
            <a:off x="564477" y="1452896"/>
            <a:ext cx="8634702" cy="1928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400" dirty="0"/>
              <a:t>The </a:t>
            </a:r>
            <a:r>
              <a:rPr lang="en-US" sz="1400" dirty="0" err="1"/>
              <a:t>ReLU</a:t>
            </a:r>
            <a:r>
              <a:rPr lang="en-US" sz="1400" dirty="0"/>
              <a:t> function is defined as:</a:t>
            </a:r>
          </a:p>
          <a:p>
            <a:pPr marL="0" indent="0" algn="l"/>
            <a:r>
              <a:rPr lang="en-US" sz="1400" dirty="0"/>
              <a:t>	f(x)=max(0,x)</a:t>
            </a:r>
          </a:p>
          <a:p>
            <a:pPr marL="0" indent="0" algn="l"/>
            <a:r>
              <a:rPr lang="en-US" sz="1400" dirty="0"/>
              <a:t>Where:</a:t>
            </a:r>
          </a:p>
          <a:p>
            <a:pPr marL="285750" indent="-285750" algn="l">
              <a:buClr>
                <a:schemeClr val="tx1"/>
              </a:buClr>
              <a:buFont typeface="Arial" panose="020B0604020202020204" pitchFamily="34" charset="0"/>
              <a:buChar char="•"/>
            </a:pPr>
            <a:r>
              <a:rPr lang="en-US" sz="1400" dirty="0"/>
              <a:t>x is the input value.</a:t>
            </a:r>
          </a:p>
          <a:p>
            <a:pPr marL="285750" indent="-285750" algn="l">
              <a:buClr>
                <a:schemeClr val="tx1"/>
              </a:buClr>
              <a:buFont typeface="Arial" panose="020B0604020202020204" pitchFamily="34" charset="0"/>
              <a:buChar char="•"/>
            </a:pPr>
            <a:r>
              <a:rPr lang="en-US" sz="1400" dirty="0"/>
              <a:t>f(x) is the output value of the </a:t>
            </a:r>
            <a:r>
              <a:rPr lang="en-US" sz="1400" dirty="0" err="1"/>
              <a:t>ReLU</a:t>
            </a:r>
            <a:r>
              <a:rPr lang="en-US" sz="1400" dirty="0"/>
              <a:t> function.</a:t>
            </a:r>
          </a:p>
          <a:p>
            <a:pPr marL="0" indent="0" algn="l">
              <a:buClr>
                <a:schemeClr val="tx1"/>
              </a:buClr>
            </a:pPr>
            <a:r>
              <a:rPr lang="en-US" sz="1400" dirty="0"/>
              <a:t>The </a:t>
            </a:r>
            <a:r>
              <a:rPr lang="en-US" sz="1400" dirty="0" err="1"/>
              <a:t>ReLU</a:t>
            </a:r>
            <a:r>
              <a:rPr lang="en-US" sz="1400" dirty="0"/>
              <a:t> function sets the output value  f(x) to zero if the input x is negative, and it keeps the input value x unchanged if </a:t>
            </a:r>
          </a:p>
          <a:p>
            <a:pPr marL="0" indent="0" algn="l">
              <a:buClr>
                <a:schemeClr val="tx1"/>
              </a:buClr>
            </a:pPr>
            <a:r>
              <a:rPr lang="en-US" sz="1400" dirty="0"/>
              <a:t>x is non-negative.</a:t>
            </a:r>
          </a:p>
        </p:txBody>
      </p:sp>
      <p:pic>
        <p:nvPicPr>
          <p:cNvPr id="2050" name="Picture 2" descr="CNN | Introduction to Pooling Layer - GeeksforGeeks">
            <a:extLst>
              <a:ext uri="{FF2B5EF4-FFF2-40B4-BE49-F238E27FC236}">
                <a16:creationId xmlns:a16="http://schemas.microsoft.com/office/drawing/2014/main" id="{4E5D703B-BB1F-484D-A2ED-DAA338E25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255" y="2866612"/>
            <a:ext cx="6353503" cy="226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55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3076" name="Picture 4">
            <a:extLst>
              <a:ext uri="{FF2B5EF4-FFF2-40B4-BE49-F238E27FC236}">
                <a16:creationId xmlns:a16="http://schemas.microsoft.com/office/drawing/2014/main" id="{DEE36C46-DC4B-4C65-94D9-30EEC64426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30"/>
          <a:stretch/>
        </p:blipFill>
        <p:spPr bwMode="auto">
          <a:xfrm>
            <a:off x="1300654" y="2397732"/>
            <a:ext cx="6668814" cy="2686647"/>
          </a:xfrm>
          <a:prstGeom prst="rect">
            <a:avLst/>
          </a:prstGeom>
          <a:noFill/>
          <a:extLst>
            <a:ext uri="{909E8E84-426E-40DD-AFC4-6F175D3DCCD1}">
              <a14:hiddenFill xmlns:a14="http://schemas.microsoft.com/office/drawing/2010/main">
                <a:solidFill>
                  <a:srgbClr val="FFFFFF"/>
                </a:solidFill>
              </a14:hiddenFill>
            </a:ext>
          </a:extLst>
        </p:spPr>
      </p:pic>
      <p:sp>
        <p:nvSpPr>
          <p:cNvPr id="433" name="Google Shape;433;p37"/>
          <p:cNvSpPr txBox="1">
            <a:spLocks noGrp="1"/>
          </p:cNvSpPr>
          <p:nvPr>
            <p:ph type="title"/>
          </p:nvPr>
        </p:nvSpPr>
        <p:spPr>
          <a:xfrm>
            <a:off x="501414" y="778261"/>
            <a:ext cx="3168869" cy="6406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Flatten</a:t>
            </a:r>
            <a:endParaRPr dirty="0"/>
          </a:p>
        </p:txBody>
      </p:sp>
      <p:sp>
        <p:nvSpPr>
          <p:cNvPr id="7" name="Google Shape;501;p39">
            <a:extLst>
              <a:ext uri="{FF2B5EF4-FFF2-40B4-BE49-F238E27FC236}">
                <a16:creationId xmlns:a16="http://schemas.microsoft.com/office/drawing/2014/main" id="{183C1100-5845-43D0-8D77-21F241BE8A75}"/>
              </a:ext>
            </a:extLst>
          </p:cNvPr>
          <p:cNvSpPr txBox="1">
            <a:spLocks/>
          </p:cNvSpPr>
          <p:nvPr/>
        </p:nvSpPr>
        <p:spPr>
          <a:xfrm>
            <a:off x="564477" y="1452896"/>
            <a:ext cx="8461282" cy="1377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400" dirty="0"/>
              <a:t>Flattening is a process that converts the Multi-dimensional Pooled Feature map into One Dimensional vector.</a:t>
            </a:r>
          </a:p>
          <a:p>
            <a:pPr marL="0" indent="0" algn="l"/>
            <a:r>
              <a:rPr lang="en-US" sz="1400" dirty="0"/>
              <a:t>For example, if the output from a convolutional layer is a feature map with dimensions [</a:t>
            </a:r>
            <a:r>
              <a:rPr lang="en-US" sz="1400" dirty="0" err="1"/>
              <a:t>batch_size</a:t>
            </a:r>
            <a:r>
              <a:rPr lang="en-US" sz="1400" dirty="0"/>
              <a:t>, height, width, channels], the Flatten layer will transform it into a one-dimensional vector with dimensions [</a:t>
            </a:r>
            <a:r>
              <a:rPr lang="en-US" sz="1400" dirty="0" err="1"/>
              <a:t>batch_size</a:t>
            </a:r>
            <a:r>
              <a:rPr lang="en-US" sz="1400" dirty="0"/>
              <a:t>, height * width * channels].</a:t>
            </a:r>
          </a:p>
        </p:txBody>
      </p:sp>
    </p:spTree>
    <p:extLst>
      <p:ext uri="{BB962C8B-B14F-4D97-AF65-F5344CB8AC3E}">
        <p14:creationId xmlns:p14="http://schemas.microsoft.com/office/powerpoint/2010/main" val="2378490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21" name="Picture 20">
            <a:extLst>
              <a:ext uri="{FF2B5EF4-FFF2-40B4-BE49-F238E27FC236}">
                <a16:creationId xmlns:a16="http://schemas.microsoft.com/office/drawing/2014/main" id="{D274BC46-C2EF-4581-A021-958445A4C908}"/>
              </a:ext>
            </a:extLst>
          </p:cNvPr>
          <p:cNvPicPr>
            <a:picLocks noChangeAspect="1"/>
          </p:cNvPicPr>
          <p:nvPr/>
        </p:nvPicPr>
        <p:blipFill rotWithShape="1">
          <a:blip r:embed="rId3"/>
          <a:srcRect t="71535"/>
          <a:stretch/>
        </p:blipFill>
        <p:spPr>
          <a:xfrm>
            <a:off x="4828192" y="1452896"/>
            <a:ext cx="4001088" cy="3260397"/>
          </a:xfrm>
          <a:prstGeom prst="rect">
            <a:avLst/>
          </a:prstGeom>
        </p:spPr>
      </p:pic>
      <p:sp>
        <p:nvSpPr>
          <p:cNvPr id="56" name="Google Shape;433;p37">
            <a:extLst>
              <a:ext uri="{FF2B5EF4-FFF2-40B4-BE49-F238E27FC236}">
                <a16:creationId xmlns:a16="http://schemas.microsoft.com/office/drawing/2014/main" id="{D7589BEB-0A40-4C74-BFF9-BB4B83861411}"/>
              </a:ext>
            </a:extLst>
          </p:cNvPr>
          <p:cNvSpPr txBox="1">
            <a:spLocks noGrp="1"/>
          </p:cNvSpPr>
          <p:nvPr>
            <p:ph type="title"/>
          </p:nvPr>
        </p:nvSpPr>
        <p:spPr>
          <a:xfrm>
            <a:off x="501414" y="778261"/>
            <a:ext cx="4614496" cy="6406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Fully connected layers</a:t>
            </a:r>
          </a:p>
        </p:txBody>
      </p:sp>
      <p:sp>
        <p:nvSpPr>
          <p:cNvPr id="57" name="Google Shape;501;p39">
            <a:extLst>
              <a:ext uri="{FF2B5EF4-FFF2-40B4-BE49-F238E27FC236}">
                <a16:creationId xmlns:a16="http://schemas.microsoft.com/office/drawing/2014/main" id="{70E9C342-B5CC-417D-A380-AA0C2ACD2EC9}"/>
              </a:ext>
            </a:extLst>
          </p:cNvPr>
          <p:cNvSpPr txBox="1">
            <a:spLocks/>
          </p:cNvSpPr>
          <p:nvPr/>
        </p:nvSpPr>
        <p:spPr>
          <a:xfrm>
            <a:off x="564477" y="1452896"/>
            <a:ext cx="4185323" cy="301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400" dirty="0"/>
              <a:t>Following these convolutional layers, there are two dense layers with 256 nodes each. Dense layers are fully connected layers where each neuron is connected to every neuron in the previous layer. These layers help in learning high-level features from the extracted representations.</a:t>
            </a:r>
          </a:p>
          <a:p>
            <a:pPr marL="0" indent="0" algn="l"/>
            <a:r>
              <a:rPr lang="en-US" sz="1400" dirty="0"/>
              <a:t>Finally, there are two output layers, one for gender output and the other for age output. These layers produce the final predictions of gender and age based on the features learned by the preceding layers.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6" name="Google Shape;433;p37">
            <a:extLst>
              <a:ext uri="{FF2B5EF4-FFF2-40B4-BE49-F238E27FC236}">
                <a16:creationId xmlns:a16="http://schemas.microsoft.com/office/drawing/2014/main" id="{D7589BEB-0A40-4C74-BFF9-BB4B83861411}"/>
              </a:ext>
            </a:extLst>
          </p:cNvPr>
          <p:cNvSpPr txBox="1">
            <a:spLocks noGrp="1"/>
          </p:cNvSpPr>
          <p:nvPr>
            <p:ph type="title"/>
          </p:nvPr>
        </p:nvSpPr>
        <p:spPr>
          <a:xfrm>
            <a:off x="501414" y="778261"/>
            <a:ext cx="4614496" cy="6406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Model Compilation</a:t>
            </a:r>
          </a:p>
        </p:txBody>
      </p:sp>
      <p:sp>
        <p:nvSpPr>
          <p:cNvPr id="57" name="Google Shape;501;p39">
            <a:extLst>
              <a:ext uri="{FF2B5EF4-FFF2-40B4-BE49-F238E27FC236}">
                <a16:creationId xmlns:a16="http://schemas.microsoft.com/office/drawing/2014/main" id="{70E9C342-B5CC-417D-A380-AA0C2ACD2EC9}"/>
              </a:ext>
            </a:extLst>
          </p:cNvPr>
          <p:cNvSpPr txBox="1">
            <a:spLocks/>
          </p:cNvSpPr>
          <p:nvPr/>
        </p:nvSpPr>
        <p:spPr>
          <a:xfrm>
            <a:off x="564477" y="1452896"/>
            <a:ext cx="6454390" cy="301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400" dirty="0"/>
              <a:t>Cross-entropy loss is commonly used in classification tasks and is particularly suited for problems where the output can be categorized into multiple classes (in this case, gender) or where there are two classes (binary classification). </a:t>
            </a:r>
          </a:p>
          <a:p>
            <a:pPr marL="0" indent="0" algn="l"/>
            <a:r>
              <a:rPr lang="en-US" sz="1400" dirty="0"/>
              <a:t>It measures the difference between the predicted probability distribution and the actual distribution of the labels.</a:t>
            </a:r>
          </a:p>
        </p:txBody>
      </p:sp>
      <p:pic>
        <p:nvPicPr>
          <p:cNvPr id="4098" name="Picture 2">
            <a:extLst>
              <a:ext uri="{FF2B5EF4-FFF2-40B4-BE49-F238E27FC236}">
                <a16:creationId xmlns:a16="http://schemas.microsoft.com/office/drawing/2014/main" id="{603575A2-C31F-436F-A82E-FC4532F41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76" y="2954867"/>
            <a:ext cx="7339179"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99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2600250" y="2599800"/>
            <a:ext cx="3943500" cy="12945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Experimental Result</a:t>
            </a:r>
            <a:endParaRPr dirty="0"/>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876762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Class Distribution according to age</a:t>
            </a:r>
            <a:endParaRPr lang="en-US" sz="1000" b="1" u="sng" dirty="0">
              <a:solidFill>
                <a:schemeClr val="dk1"/>
              </a:solidFill>
              <a:latin typeface="Karla"/>
              <a:ea typeface="Karla"/>
              <a:cs typeface="Karla"/>
              <a:sym typeface="Karla"/>
            </a:endParaRPr>
          </a:p>
        </p:txBody>
      </p:sp>
      <p:sp>
        <p:nvSpPr>
          <p:cNvPr id="583" name="Google Shape;583;p44"/>
          <p:cNvSpPr txBox="1"/>
          <p:nvPr/>
        </p:nvSpPr>
        <p:spPr>
          <a:xfrm>
            <a:off x="1148699" y="1184925"/>
            <a:ext cx="2427257" cy="572700"/>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Using the </a:t>
            </a:r>
            <a:r>
              <a:rPr lang="en-US" sz="1600" dirty="0" err="1">
                <a:solidFill>
                  <a:schemeClr val="dk1"/>
                </a:solidFill>
                <a:latin typeface="DM Sans Black"/>
                <a:ea typeface="DM Sans Black"/>
                <a:cs typeface="DM Sans Black"/>
                <a:sym typeface="DM Sans Black"/>
              </a:rPr>
              <a:t>UTKFace</a:t>
            </a:r>
            <a:endParaRPr lang="en-US" sz="1600" dirty="0">
              <a:solidFill>
                <a:schemeClr val="dk1"/>
              </a:solidFill>
              <a:latin typeface="DM Sans Black"/>
              <a:ea typeface="DM Sans Black"/>
              <a:cs typeface="DM Sans Black"/>
              <a:sym typeface="DM Sans Black"/>
            </a:endParaRPr>
          </a:p>
          <a:p>
            <a:pPr algn="l"/>
            <a:r>
              <a:rPr lang="en-US" sz="1600" dirty="0">
                <a:solidFill>
                  <a:schemeClr val="dk1"/>
                </a:solidFill>
                <a:latin typeface="DM Sans Black"/>
                <a:ea typeface="DM Sans Black"/>
                <a:cs typeface="DM Sans Black"/>
                <a:sym typeface="DM Sans Black"/>
              </a:rPr>
              <a:t>dataset</a:t>
            </a:r>
            <a:endParaRPr lang="vi-VN" sz="1600" dirty="0">
              <a:solidFill>
                <a:schemeClr val="dk1"/>
              </a:solidFill>
              <a:latin typeface="DM Sans Black"/>
              <a:ea typeface="DM Sans Black"/>
              <a:cs typeface="DM Sans Black"/>
              <a:sym typeface="DM Sans Black"/>
            </a:endParaRPr>
          </a:p>
        </p:txBody>
      </p:sp>
      <p:sp>
        <p:nvSpPr>
          <p:cNvPr id="584" name="Google Shape;584;p44"/>
          <p:cNvSpPr txBox="1"/>
          <p:nvPr/>
        </p:nvSpPr>
        <p:spPr>
          <a:xfrm>
            <a:off x="1148700" y="1706334"/>
            <a:ext cx="2243100" cy="24819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Karla"/>
                <a:ea typeface="Karla"/>
                <a:cs typeface="Karla"/>
                <a:sym typeface="Karla"/>
              </a:rPr>
              <a:t>The collection includes almost 23,000 face photos with comments for age, gender, and ethnicity.</a:t>
            </a:r>
          </a:p>
          <a:p>
            <a:pPr marL="0" lvl="0" indent="0" algn="l" rtl="0">
              <a:spcBef>
                <a:spcPts val="0"/>
              </a:spcBef>
              <a:spcAft>
                <a:spcPts val="0"/>
              </a:spcAft>
              <a:buNone/>
            </a:pPr>
            <a:endParaRPr lang="en-US" sz="1200" dirty="0">
              <a:solidFill>
                <a:schemeClr val="dk1"/>
              </a:solidFill>
              <a:latin typeface="Karla"/>
              <a:ea typeface="Karla"/>
              <a:cs typeface="Karla"/>
              <a:sym typeface="Karla"/>
            </a:endParaRPr>
          </a:p>
          <a:p>
            <a:pPr marL="0" lvl="0" indent="0" algn="l" rtl="0">
              <a:spcBef>
                <a:spcPts val="0"/>
              </a:spcBef>
              <a:spcAft>
                <a:spcPts val="0"/>
              </a:spcAft>
              <a:buNone/>
            </a:pPr>
            <a:r>
              <a:rPr lang="en-US" sz="1200" dirty="0">
                <a:solidFill>
                  <a:schemeClr val="dk1"/>
                </a:solidFill>
                <a:latin typeface="Karla"/>
                <a:ea typeface="Karla"/>
                <a:cs typeface="Karla"/>
                <a:sym typeface="Karla"/>
              </a:rPr>
              <a:t>Age and gender ranges [1] that can be anticipated include 0–2, (4- 6), (8–12), (15–20), (25–32), (38–43), (48–53), and (60–100).</a:t>
            </a:r>
          </a:p>
          <a:p>
            <a:pPr marL="0" lvl="0" indent="0" algn="l" rtl="0">
              <a:spcBef>
                <a:spcPts val="0"/>
              </a:spcBef>
              <a:spcAft>
                <a:spcPts val="0"/>
              </a:spcAft>
              <a:buNone/>
            </a:pPr>
            <a:endParaRPr lang="en-US" sz="1200" dirty="0">
              <a:solidFill>
                <a:schemeClr val="dk1"/>
              </a:solidFill>
              <a:latin typeface="Karla"/>
              <a:ea typeface="Karla"/>
              <a:cs typeface="Karla"/>
              <a:sym typeface="Karla"/>
            </a:endParaRPr>
          </a:p>
          <a:p>
            <a:pPr marL="0" lvl="0" indent="0" algn="l" rtl="0">
              <a:spcBef>
                <a:spcPts val="0"/>
              </a:spcBef>
              <a:spcAft>
                <a:spcPts val="0"/>
              </a:spcAft>
              <a:buNone/>
            </a:pPr>
            <a:r>
              <a:rPr lang="en-US" sz="1200" dirty="0">
                <a:solidFill>
                  <a:schemeClr val="dk1"/>
                </a:solidFill>
                <a:latin typeface="Karla"/>
                <a:ea typeface="Karla"/>
                <a:cs typeface="Karla"/>
                <a:sym typeface="Karla"/>
              </a:rPr>
              <a:t>Instead of RGB, [12] a</a:t>
            </a:r>
          </a:p>
          <a:p>
            <a:pPr marL="0" lvl="0" indent="0" algn="l" rtl="0">
              <a:spcBef>
                <a:spcPts val="0"/>
              </a:spcBef>
              <a:spcAft>
                <a:spcPts val="0"/>
              </a:spcAft>
              <a:buNone/>
            </a:pPr>
            <a:r>
              <a:rPr lang="en-US" sz="1200" dirty="0">
                <a:solidFill>
                  <a:schemeClr val="dk1"/>
                </a:solidFill>
                <a:latin typeface="Karla"/>
                <a:ea typeface="Karla"/>
                <a:cs typeface="Karla"/>
                <a:sym typeface="Karla"/>
              </a:rPr>
              <a:t>grayscale format is employed</a:t>
            </a:r>
          </a:p>
        </p:txBody>
      </p:sp>
      <p:pic>
        <p:nvPicPr>
          <p:cNvPr id="3" name="Picture 2">
            <a:extLst>
              <a:ext uri="{FF2B5EF4-FFF2-40B4-BE49-F238E27FC236}">
                <a16:creationId xmlns:a16="http://schemas.microsoft.com/office/drawing/2014/main" id="{BD234AA4-CFA9-4F79-B0E2-5A1420A96384}"/>
              </a:ext>
            </a:extLst>
          </p:cNvPr>
          <p:cNvPicPr>
            <a:picLocks noChangeAspect="1"/>
          </p:cNvPicPr>
          <p:nvPr/>
        </p:nvPicPr>
        <p:blipFill>
          <a:blip r:embed="rId3"/>
          <a:stretch>
            <a:fillRect/>
          </a:stretch>
        </p:blipFill>
        <p:spPr>
          <a:xfrm>
            <a:off x="3928631" y="1450716"/>
            <a:ext cx="4260147" cy="2830670"/>
          </a:xfrm>
          <a:prstGeom prst="rect">
            <a:avLst/>
          </a:prstGeom>
        </p:spPr>
      </p:pic>
      <p:sp>
        <p:nvSpPr>
          <p:cNvPr id="9" name="Google Shape;584;p44">
            <a:extLst>
              <a:ext uri="{FF2B5EF4-FFF2-40B4-BE49-F238E27FC236}">
                <a16:creationId xmlns:a16="http://schemas.microsoft.com/office/drawing/2014/main" id="{1FADDC81-D6C3-4A88-9F07-A0FBB8CA5CC3}"/>
              </a:ext>
            </a:extLst>
          </p:cNvPr>
          <p:cNvSpPr txBox="1"/>
          <p:nvPr/>
        </p:nvSpPr>
        <p:spPr>
          <a:xfrm>
            <a:off x="1148700" y="4065819"/>
            <a:ext cx="4500986"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Karla"/>
                <a:ea typeface="Karla"/>
                <a:cs typeface="Karla"/>
                <a:sym typeface="Karla"/>
              </a:rPr>
              <a:t>to conserve processing resources. To prevent distortion, we downsized from 200x200 to 128x128.</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Class Distribution according to age</a:t>
            </a:r>
            <a:endParaRPr lang="en-US" sz="1000" b="1" u="sng" dirty="0">
              <a:solidFill>
                <a:schemeClr val="dk1"/>
              </a:solidFill>
              <a:latin typeface="Karla"/>
              <a:ea typeface="Karla"/>
              <a:cs typeface="Karla"/>
              <a:sym typeface="Karla"/>
            </a:endParaRPr>
          </a:p>
        </p:txBody>
      </p:sp>
      <p:sp>
        <p:nvSpPr>
          <p:cNvPr id="583" name="Google Shape;583;p44"/>
          <p:cNvSpPr txBox="1"/>
          <p:nvPr/>
        </p:nvSpPr>
        <p:spPr>
          <a:xfrm>
            <a:off x="1148699" y="1184925"/>
            <a:ext cx="2427257" cy="572700"/>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Using the </a:t>
            </a:r>
            <a:r>
              <a:rPr lang="en-US" sz="1600" dirty="0" err="1">
                <a:solidFill>
                  <a:schemeClr val="dk1"/>
                </a:solidFill>
                <a:latin typeface="DM Sans Black"/>
                <a:ea typeface="DM Sans Black"/>
                <a:cs typeface="DM Sans Black"/>
                <a:sym typeface="DM Sans Black"/>
              </a:rPr>
              <a:t>UTKFace</a:t>
            </a:r>
            <a:endParaRPr lang="en-US" sz="1600" dirty="0">
              <a:solidFill>
                <a:schemeClr val="dk1"/>
              </a:solidFill>
              <a:latin typeface="DM Sans Black"/>
              <a:ea typeface="DM Sans Black"/>
              <a:cs typeface="DM Sans Black"/>
              <a:sym typeface="DM Sans Black"/>
            </a:endParaRPr>
          </a:p>
          <a:p>
            <a:pPr algn="l"/>
            <a:r>
              <a:rPr lang="en-US" sz="1600" dirty="0">
                <a:solidFill>
                  <a:schemeClr val="dk1"/>
                </a:solidFill>
                <a:latin typeface="DM Sans Black"/>
                <a:ea typeface="DM Sans Black"/>
                <a:cs typeface="DM Sans Black"/>
                <a:sym typeface="DM Sans Black"/>
              </a:rPr>
              <a:t>dataset</a:t>
            </a:r>
            <a:endParaRPr lang="vi-VN" sz="1600" dirty="0">
              <a:solidFill>
                <a:schemeClr val="dk1"/>
              </a:solidFill>
              <a:latin typeface="DM Sans Black"/>
              <a:ea typeface="DM Sans Black"/>
              <a:cs typeface="DM Sans Black"/>
              <a:sym typeface="DM Sans Black"/>
            </a:endParaRPr>
          </a:p>
        </p:txBody>
      </p:sp>
      <p:sp>
        <p:nvSpPr>
          <p:cNvPr id="584" name="Google Shape;584;p44"/>
          <p:cNvSpPr txBox="1"/>
          <p:nvPr/>
        </p:nvSpPr>
        <p:spPr>
          <a:xfrm>
            <a:off x="1148700" y="1706334"/>
            <a:ext cx="2243100" cy="24819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Karla"/>
                <a:ea typeface="Karla"/>
                <a:cs typeface="Karla"/>
                <a:sym typeface="Karla"/>
              </a:rPr>
              <a:t>In figure 2, we can observe the dispersion of the age</a:t>
            </a:r>
          </a:p>
          <a:p>
            <a:pPr marL="0" lvl="0" indent="0" algn="l" rtl="0">
              <a:spcBef>
                <a:spcPts val="0"/>
              </a:spcBef>
              <a:spcAft>
                <a:spcPts val="0"/>
              </a:spcAft>
              <a:buNone/>
            </a:pPr>
            <a:r>
              <a:rPr lang="en-US" sz="1200" dirty="0">
                <a:solidFill>
                  <a:schemeClr val="dk1"/>
                </a:solidFill>
                <a:latin typeface="Karla"/>
                <a:ea typeface="Karla"/>
                <a:cs typeface="Karla"/>
                <a:sym typeface="Karla"/>
              </a:rPr>
              <a:t>property. Most of them are between the ages of 25 and 30.</a:t>
            </a:r>
          </a:p>
          <a:p>
            <a:pPr marL="0" lvl="0" indent="0" algn="l" rtl="0">
              <a:spcBef>
                <a:spcPts val="0"/>
              </a:spcBef>
              <a:spcAft>
                <a:spcPts val="0"/>
              </a:spcAft>
              <a:buNone/>
            </a:pPr>
            <a:endParaRPr lang="en-US" sz="1200" dirty="0">
              <a:solidFill>
                <a:schemeClr val="dk1"/>
              </a:solidFill>
              <a:latin typeface="Karla"/>
              <a:ea typeface="Karla"/>
              <a:cs typeface="Karla"/>
              <a:sym typeface="Karla"/>
            </a:endParaRPr>
          </a:p>
          <a:p>
            <a:pPr marL="0" lvl="0" indent="0" algn="l" rtl="0">
              <a:spcBef>
                <a:spcPts val="0"/>
              </a:spcBef>
              <a:spcAft>
                <a:spcPts val="0"/>
              </a:spcAft>
              <a:buNone/>
            </a:pPr>
            <a:r>
              <a:rPr lang="en-US" sz="1200" dirty="0">
                <a:solidFill>
                  <a:schemeClr val="dk1"/>
                </a:solidFill>
                <a:latin typeface="Karla"/>
                <a:ea typeface="Karla"/>
                <a:cs typeface="Karla"/>
                <a:sym typeface="Karla"/>
              </a:rPr>
              <a:t>We can scale this distribution by using standard scalar (or)</a:t>
            </a:r>
          </a:p>
          <a:p>
            <a:pPr marL="0" lvl="0" indent="0" algn="l" rtl="0">
              <a:spcBef>
                <a:spcPts val="0"/>
              </a:spcBef>
              <a:spcAft>
                <a:spcPts val="0"/>
              </a:spcAft>
              <a:buNone/>
            </a:pPr>
            <a:r>
              <a:rPr lang="en-US" sz="1200" dirty="0">
                <a:solidFill>
                  <a:schemeClr val="dk1"/>
                </a:solidFill>
                <a:latin typeface="Karla"/>
                <a:ea typeface="Karla"/>
                <a:cs typeface="Karla"/>
                <a:sym typeface="Karla"/>
              </a:rPr>
              <a:t>min-max normalization.</a:t>
            </a:r>
          </a:p>
          <a:p>
            <a:pPr marL="0" lvl="0" indent="0" algn="l" rtl="0">
              <a:spcBef>
                <a:spcPts val="0"/>
              </a:spcBef>
              <a:spcAft>
                <a:spcPts val="0"/>
              </a:spcAft>
              <a:buNone/>
            </a:pPr>
            <a:r>
              <a:rPr lang="en-US" sz="1200" dirty="0">
                <a:solidFill>
                  <a:schemeClr val="dk1"/>
                </a:solidFill>
                <a:latin typeface="Karla"/>
                <a:ea typeface="Karla"/>
                <a:cs typeface="Karla"/>
                <a:sym typeface="Karla"/>
              </a:rPr>
              <a:t>Instead of RGB, [12] a</a:t>
            </a:r>
          </a:p>
          <a:p>
            <a:pPr marL="0" lvl="0" indent="0" algn="l" rtl="0">
              <a:spcBef>
                <a:spcPts val="0"/>
              </a:spcBef>
              <a:spcAft>
                <a:spcPts val="0"/>
              </a:spcAft>
              <a:buNone/>
            </a:pPr>
            <a:r>
              <a:rPr lang="en-US" sz="1200" dirty="0">
                <a:solidFill>
                  <a:schemeClr val="dk1"/>
                </a:solidFill>
                <a:latin typeface="Karla"/>
                <a:ea typeface="Karla"/>
                <a:cs typeface="Karla"/>
                <a:sym typeface="Karla"/>
              </a:rPr>
              <a:t>grayscale format is employed</a:t>
            </a:r>
          </a:p>
        </p:txBody>
      </p:sp>
      <p:pic>
        <p:nvPicPr>
          <p:cNvPr id="3" name="Picture 2">
            <a:extLst>
              <a:ext uri="{FF2B5EF4-FFF2-40B4-BE49-F238E27FC236}">
                <a16:creationId xmlns:a16="http://schemas.microsoft.com/office/drawing/2014/main" id="{BD234AA4-CFA9-4F79-B0E2-5A1420A96384}"/>
              </a:ext>
            </a:extLst>
          </p:cNvPr>
          <p:cNvPicPr>
            <a:picLocks noChangeAspect="1"/>
          </p:cNvPicPr>
          <p:nvPr/>
        </p:nvPicPr>
        <p:blipFill>
          <a:blip r:embed="rId3"/>
          <a:stretch>
            <a:fillRect/>
          </a:stretch>
        </p:blipFill>
        <p:spPr>
          <a:xfrm>
            <a:off x="3928631" y="1450716"/>
            <a:ext cx="4260147" cy="2830670"/>
          </a:xfrm>
          <a:prstGeom prst="rect">
            <a:avLst/>
          </a:prstGeom>
        </p:spPr>
      </p:pic>
    </p:spTree>
    <p:extLst>
      <p:ext uri="{BB962C8B-B14F-4D97-AF65-F5344CB8AC3E}">
        <p14:creationId xmlns:p14="http://schemas.microsoft.com/office/powerpoint/2010/main" val="4068065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Gender classification from the data set</a:t>
            </a:r>
            <a:endParaRPr lang="en-US" sz="1000" b="1" u="sng" dirty="0">
              <a:solidFill>
                <a:schemeClr val="dk1"/>
              </a:solidFill>
              <a:latin typeface="Karla"/>
              <a:ea typeface="Karla"/>
              <a:cs typeface="Karla"/>
              <a:sym typeface="Karla"/>
            </a:endParaRPr>
          </a:p>
        </p:txBody>
      </p:sp>
      <p:sp>
        <p:nvSpPr>
          <p:cNvPr id="584" name="Google Shape;584;p44"/>
          <p:cNvSpPr txBox="1"/>
          <p:nvPr/>
        </p:nvSpPr>
        <p:spPr>
          <a:xfrm>
            <a:off x="1148700" y="1706334"/>
            <a:ext cx="3423300" cy="24819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Karla"/>
                <a:ea typeface="Karla"/>
                <a:cs typeface="Karla"/>
                <a:sym typeface="Karla"/>
              </a:rPr>
              <a:t>We used 20% of the 23000 images of men and</a:t>
            </a:r>
          </a:p>
          <a:p>
            <a:pPr marL="0" lvl="0" indent="0" algn="l" rtl="0">
              <a:spcBef>
                <a:spcPts val="0"/>
              </a:spcBef>
              <a:spcAft>
                <a:spcPts val="0"/>
              </a:spcAft>
              <a:buNone/>
            </a:pPr>
            <a:r>
              <a:rPr lang="en-US" sz="1200" dirty="0">
                <a:solidFill>
                  <a:schemeClr val="dk1"/>
                </a:solidFill>
                <a:latin typeface="Karla"/>
                <a:ea typeface="Karla"/>
                <a:cs typeface="Karla"/>
                <a:sym typeface="Karla"/>
              </a:rPr>
              <a:t>women for validation, while the remaining 80% were for training. After each of the 30 training cycles for the CNNs</a:t>
            </a:r>
          </a:p>
          <a:p>
            <a:pPr marL="0" lvl="0" indent="0" algn="l" rtl="0">
              <a:spcBef>
                <a:spcPts val="0"/>
              </a:spcBef>
              <a:spcAft>
                <a:spcPts val="0"/>
              </a:spcAft>
              <a:buNone/>
            </a:pPr>
            <a:r>
              <a:rPr lang="en-US" sz="1200" dirty="0">
                <a:solidFill>
                  <a:schemeClr val="dk1"/>
                </a:solidFill>
                <a:latin typeface="Karla"/>
                <a:ea typeface="Karla"/>
                <a:cs typeface="Karla"/>
                <a:sym typeface="Karla"/>
              </a:rPr>
              <a:t>models, the proportion of estimates in which the predicted value matches the real value was calculated. The number of epochs and batch size used for model training are</a:t>
            </a:r>
          </a:p>
          <a:p>
            <a:pPr marL="0" lvl="0" indent="0" algn="l" rtl="0">
              <a:spcBef>
                <a:spcPts val="0"/>
              </a:spcBef>
              <a:spcAft>
                <a:spcPts val="0"/>
              </a:spcAft>
              <a:buNone/>
            </a:pPr>
            <a:r>
              <a:rPr lang="en-US" sz="1200" dirty="0">
                <a:solidFill>
                  <a:schemeClr val="dk1"/>
                </a:solidFill>
                <a:latin typeface="Karla"/>
                <a:ea typeface="Karla"/>
                <a:cs typeface="Karla"/>
                <a:sym typeface="Karla"/>
              </a:rPr>
              <a:t>influenced by the hardware requirements. Each cycle increases training and validation accuracy. Training and validation losses are reduced with each repetition.</a:t>
            </a:r>
          </a:p>
        </p:txBody>
      </p:sp>
      <p:pic>
        <p:nvPicPr>
          <p:cNvPr id="4" name="Picture 3">
            <a:extLst>
              <a:ext uri="{FF2B5EF4-FFF2-40B4-BE49-F238E27FC236}">
                <a16:creationId xmlns:a16="http://schemas.microsoft.com/office/drawing/2014/main" id="{82F1A5FC-9AFB-4C98-BB04-3884E5D16568}"/>
              </a:ext>
            </a:extLst>
          </p:cNvPr>
          <p:cNvPicPr>
            <a:picLocks noChangeAspect="1"/>
          </p:cNvPicPr>
          <p:nvPr/>
        </p:nvPicPr>
        <p:blipFill>
          <a:blip r:embed="rId3"/>
          <a:stretch>
            <a:fillRect/>
          </a:stretch>
        </p:blipFill>
        <p:spPr>
          <a:xfrm>
            <a:off x="4735856" y="1757373"/>
            <a:ext cx="3554569" cy="2308698"/>
          </a:xfrm>
          <a:prstGeom prst="rect">
            <a:avLst/>
          </a:prstGeom>
        </p:spPr>
      </p:pic>
    </p:spTree>
    <p:extLst>
      <p:ext uri="{BB962C8B-B14F-4D97-AF65-F5344CB8AC3E}">
        <p14:creationId xmlns:p14="http://schemas.microsoft.com/office/powerpoint/2010/main" val="596097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4" name="Google Shape;584;p44"/>
          <p:cNvSpPr txBox="1"/>
          <p:nvPr/>
        </p:nvSpPr>
        <p:spPr>
          <a:xfrm>
            <a:off x="1148699" y="2049234"/>
            <a:ext cx="6444087" cy="21472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Karla"/>
                <a:ea typeface="Karla"/>
                <a:cs typeface="Karla"/>
                <a:sym typeface="Karla"/>
              </a:rPr>
              <a:t>These models were trained on the </a:t>
            </a:r>
            <a:r>
              <a:rPr lang="en-US" dirty="0" err="1">
                <a:solidFill>
                  <a:schemeClr val="dk1"/>
                </a:solidFill>
                <a:latin typeface="Karla"/>
                <a:ea typeface="Karla"/>
                <a:cs typeface="Karla"/>
                <a:sym typeface="Karla"/>
              </a:rPr>
              <a:t>UTKface</a:t>
            </a:r>
            <a:r>
              <a:rPr lang="en-US" dirty="0">
                <a:solidFill>
                  <a:schemeClr val="dk1"/>
                </a:solidFill>
                <a:latin typeface="Karla"/>
                <a:ea typeface="Karla"/>
                <a:cs typeface="Karla"/>
                <a:sym typeface="Karla"/>
              </a:rPr>
              <a:t> dataset, and we found that </a:t>
            </a:r>
            <a:r>
              <a:rPr lang="en-US" dirty="0">
                <a:solidFill>
                  <a:schemeClr val="dk1"/>
                </a:solidFill>
                <a:highlight>
                  <a:srgbClr val="00FFFF"/>
                </a:highlight>
                <a:latin typeface="Karla"/>
                <a:ea typeface="Karla"/>
                <a:cs typeface="Karla"/>
                <a:sym typeface="Karla"/>
              </a:rPr>
              <a:t>CNN 3 outperformed CNN 2 and CNN 1 in terms of results.</a:t>
            </a:r>
          </a:p>
          <a:p>
            <a:pPr marL="0" lvl="0" indent="0" algn="l" rtl="0">
              <a:spcBef>
                <a:spcPts val="0"/>
              </a:spcBef>
              <a:spcAft>
                <a:spcPts val="0"/>
              </a:spcAft>
              <a:buNone/>
            </a:pPr>
            <a:endParaRPr lang="en-US" dirty="0">
              <a:solidFill>
                <a:schemeClr val="dk1"/>
              </a:solidFill>
              <a:highlight>
                <a:srgbClr val="00FFFF"/>
              </a:highlight>
              <a:latin typeface="Karla"/>
              <a:ea typeface="Karla"/>
              <a:cs typeface="Karla"/>
              <a:sym typeface="Karla"/>
            </a:endParaRPr>
          </a:p>
          <a:p>
            <a:pPr marL="0" lvl="0" indent="0" algn="l" rtl="0">
              <a:spcBef>
                <a:spcPts val="0"/>
              </a:spcBef>
              <a:spcAft>
                <a:spcPts val="0"/>
              </a:spcAft>
              <a:buNone/>
            </a:pPr>
            <a:r>
              <a:rPr lang="en-US" dirty="0">
                <a:solidFill>
                  <a:schemeClr val="dk1"/>
                </a:solidFill>
                <a:latin typeface="Karla"/>
                <a:ea typeface="Karla"/>
                <a:cs typeface="Karla"/>
                <a:sym typeface="Karla"/>
              </a:rPr>
              <a:t>In CNN 3, we used </a:t>
            </a:r>
            <a:r>
              <a:rPr lang="en-US" dirty="0">
                <a:solidFill>
                  <a:schemeClr val="dk1"/>
                </a:solidFill>
                <a:highlight>
                  <a:srgbClr val="00FFFF"/>
                </a:highlight>
                <a:latin typeface="Karla"/>
                <a:ea typeface="Karla"/>
                <a:cs typeface="Karla"/>
                <a:sym typeface="Karla"/>
              </a:rPr>
              <a:t>three convolutional layers</a:t>
            </a:r>
            <a:r>
              <a:rPr lang="en-US" dirty="0">
                <a:solidFill>
                  <a:schemeClr val="dk1"/>
                </a:solidFill>
                <a:latin typeface="Karla"/>
                <a:ea typeface="Karla"/>
                <a:cs typeface="Karla"/>
                <a:sym typeface="Karla"/>
              </a:rPr>
              <a:t>, but</a:t>
            </a:r>
            <a:r>
              <a:rPr lang="en-US" dirty="0">
                <a:solidFill>
                  <a:schemeClr val="dk1"/>
                </a:solidFill>
                <a:highlight>
                  <a:srgbClr val="00FFFF"/>
                </a:highlight>
                <a:latin typeface="Karla"/>
                <a:ea typeface="Karla"/>
                <a:cs typeface="Karla"/>
                <a:sym typeface="Karla"/>
              </a:rPr>
              <a:t> in CNN 2 and CNN 1, we only used two layers</a:t>
            </a:r>
            <a:r>
              <a:rPr lang="en-US" dirty="0">
                <a:solidFill>
                  <a:schemeClr val="dk1"/>
                </a:solidFill>
                <a:latin typeface="Karla"/>
                <a:ea typeface="Karla"/>
                <a:cs typeface="Karla"/>
                <a:sym typeface="Karla"/>
              </a:rPr>
              <a:t> of convolution with different filter sizes. </a:t>
            </a:r>
          </a:p>
          <a:p>
            <a:pPr marL="0" lvl="0" indent="0" algn="l" rtl="0">
              <a:spcBef>
                <a:spcPts val="0"/>
              </a:spcBef>
              <a:spcAft>
                <a:spcPts val="0"/>
              </a:spcAft>
              <a:buNone/>
            </a:pPr>
            <a:endParaRPr lang="en-US" dirty="0">
              <a:solidFill>
                <a:schemeClr val="dk1"/>
              </a:solidFill>
              <a:latin typeface="Karla"/>
              <a:ea typeface="Karla"/>
              <a:cs typeface="Karla"/>
              <a:sym typeface="Karla"/>
            </a:endParaRPr>
          </a:p>
          <a:p>
            <a:pPr marL="0" lvl="0" indent="0" algn="l" rtl="0">
              <a:spcBef>
                <a:spcPts val="0"/>
              </a:spcBef>
              <a:spcAft>
                <a:spcPts val="0"/>
              </a:spcAft>
              <a:buNone/>
            </a:pPr>
            <a:r>
              <a:rPr lang="en-US" dirty="0">
                <a:solidFill>
                  <a:schemeClr val="dk1"/>
                </a:solidFill>
                <a:latin typeface="Karla"/>
                <a:ea typeface="Karla"/>
                <a:cs typeface="Karla"/>
                <a:sym typeface="Karla"/>
              </a:rPr>
              <a:t>In CNN 1, the first convolution layer was applied </a:t>
            </a:r>
            <a:r>
              <a:rPr lang="en-US" dirty="0">
                <a:solidFill>
                  <a:schemeClr val="dk1"/>
                </a:solidFill>
                <a:highlight>
                  <a:srgbClr val="00FFFF"/>
                </a:highlight>
                <a:latin typeface="Karla"/>
                <a:ea typeface="Karla"/>
                <a:cs typeface="Karla"/>
                <a:sym typeface="Karla"/>
              </a:rPr>
              <a:t>with 32 filters</a:t>
            </a:r>
            <a:r>
              <a:rPr lang="en-US" dirty="0">
                <a:solidFill>
                  <a:schemeClr val="dk1"/>
                </a:solidFill>
                <a:latin typeface="Karla"/>
                <a:ea typeface="Karla"/>
                <a:cs typeface="Karla"/>
                <a:sym typeface="Karla"/>
              </a:rPr>
              <a:t>, while in CNN 2, the first convolution layer was applied with </a:t>
            </a:r>
            <a:r>
              <a:rPr lang="en-US" dirty="0">
                <a:solidFill>
                  <a:schemeClr val="dk1"/>
                </a:solidFill>
                <a:highlight>
                  <a:srgbClr val="00FFFF"/>
                </a:highlight>
                <a:latin typeface="Karla"/>
                <a:ea typeface="Karla"/>
                <a:cs typeface="Karla"/>
                <a:sym typeface="Karla"/>
              </a:rPr>
              <a:t>64 filters</a:t>
            </a:r>
            <a:r>
              <a:rPr lang="en-US" dirty="0">
                <a:solidFill>
                  <a:schemeClr val="dk1"/>
                </a:solidFill>
                <a:latin typeface="Karla"/>
                <a:ea typeface="Karla"/>
                <a:cs typeface="Karla"/>
                <a:sym typeface="Karla"/>
              </a:rPr>
              <a:t>, increasing system performance.</a:t>
            </a:r>
          </a:p>
        </p:txBody>
      </p:sp>
      <p:sp>
        <p:nvSpPr>
          <p:cNvPr id="6" name="Google Shape;583;p44">
            <a:extLst>
              <a:ext uri="{FF2B5EF4-FFF2-40B4-BE49-F238E27FC236}">
                <a16:creationId xmlns:a16="http://schemas.microsoft.com/office/drawing/2014/main" id="{82F26D77-31C5-40C4-9F89-E07293250173}"/>
              </a:ext>
            </a:extLst>
          </p:cNvPr>
          <p:cNvSpPr txBox="1"/>
          <p:nvPr/>
        </p:nvSpPr>
        <p:spPr>
          <a:xfrm>
            <a:off x="1148699" y="1184925"/>
            <a:ext cx="4256058" cy="856146"/>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Gender accuracy is nearly 90% -</a:t>
            </a:r>
          </a:p>
          <a:p>
            <a:pPr algn="l"/>
            <a:r>
              <a:rPr lang="en-US" sz="1600" dirty="0">
                <a:solidFill>
                  <a:schemeClr val="dk1"/>
                </a:solidFill>
                <a:latin typeface="DM Sans Black"/>
                <a:ea typeface="DM Sans Black"/>
                <a:cs typeface="DM Sans Black"/>
                <a:sym typeface="DM Sans Black"/>
              </a:rPr>
              <a:t>the Mean absolute error of age is 6.5</a:t>
            </a:r>
            <a:endParaRPr lang="vi-VN" sz="1600" dirty="0">
              <a:solidFill>
                <a:schemeClr val="dk1"/>
              </a:solidFill>
              <a:latin typeface="DM Sans Black"/>
              <a:ea typeface="DM Sans Black"/>
              <a:cs typeface="DM Sans Black"/>
              <a:sym typeface="DM Sans Black"/>
            </a:endParaRPr>
          </a:p>
        </p:txBody>
      </p:sp>
      <p:sp>
        <p:nvSpPr>
          <p:cNvPr id="7" name="Google Shape;583;p44">
            <a:extLst>
              <a:ext uri="{FF2B5EF4-FFF2-40B4-BE49-F238E27FC236}">
                <a16:creationId xmlns:a16="http://schemas.microsoft.com/office/drawing/2014/main" id="{37BB2413-EC92-4572-88CB-09C368594ED6}"/>
              </a:ext>
            </a:extLst>
          </p:cNvPr>
          <p:cNvSpPr txBox="1"/>
          <p:nvPr/>
        </p:nvSpPr>
        <p:spPr>
          <a:xfrm>
            <a:off x="2837089" y="4103106"/>
            <a:ext cx="5135336" cy="856146"/>
          </a:xfrm>
          <a:prstGeom prst="rect">
            <a:avLst/>
          </a:prstGeom>
          <a:noFill/>
          <a:ln>
            <a:noFill/>
          </a:ln>
        </p:spPr>
        <p:txBody>
          <a:bodyPr spcFirstLastPara="1" wrap="square" lIns="91425" tIns="91425" rIns="91425" bIns="91425" anchor="b" anchorCtr="0">
            <a:noAutofit/>
          </a:bodyPr>
          <a:lstStyle/>
          <a:p>
            <a:pPr algn="r"/>
            <a:r>
              <a:rPr lang="en-US" sz="1600" dirty="0">
                <a:solidFill>
                  <a:schemeClr val="dk1"/>
                </a:solidFill>
                <a:latin typeface="DM Sans Black"/>
                <a:ea typeface="DM Sans Black"/>
                <a:cs typeface="DM Sans Black"/>
                <a:sym typeface="DM Sans Black"/>
              </a:rPr>
              <a:t>A convolutional network’s effectiveness is greatly influenced by the network’s depth and the number of its filters.</a:t>
            </a:r>
            <a:endParaRPr lang="vi-VN" sz="1600" dirty="0">
              <a:solidFill>
                <a:schemeClr val="dk1"/>
              </a:solidFill>
              <a:latin typeface="DM Sans Black"/>
              <a:ea typeface="DM Sans Black"/>
              <a:cs typeface="DM Sans Black"/>
              <a:sym typeface="DM Sans Black"/>
            </a:endParaRPr>
          </a:p>
        </p:txBody>
      </p:sp>
    </p:spTree>
    <p:extLst>
      <p:ext uri="{BB962C8B-B14F-4D97-AF65-F5344CB8AC3E}">
        <p14:creationId xmlns:p14="http://schemas.microsoft.com/office/powerpoint/2010/main" val="660871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Graph depicting the accuracy of prediction</a:t>
            </a:r>
            <a:endParaRPr lang="en-US" sz="1000" b="1" u="sng" dirty="0">
              <a:solidFill>
                <a:schemeClr val="dk1"/>
              </a:solidFill>
              <a:latin typeface="Karla"/>
              <a:ea typeface="Karla"/>
              <a:cs typeface="Karla"/>
              <a:sym typeface="Karla"/>
            </a:endParaRPr>
          </a:p>
        </p:txBody>
      </p:sp>
      <p:sp>
        <p:nvSpPr>
          <p:cNvPr id="583" name="Google Shape;583;p44"/>
          <p:cNvSpPr txBox="1"/>
          <p:nvPr/>
        </p:nvSpPr>
        <p:spPr>
          <a:xfrm>
            <a:off x="1148699" y="2081893"/>
            <a:ext cx="2427257" cy="2016578"/>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In figure 4, we can see the growth in the accuracy of predictions made by the model while training.</a:t>
            </a:r>
            <a:endParaRPr lang="vi-VN" sz="1600" dirty="0">
              <a:solidFill>
                <a:schemeClr val="dk1"/>
              </a:solidFill>
              <a:latin typeface="DM Sans Black"/>
              <a:ea typeface="DM Sans Black"/>
              <a:cs typeface="DM Sans Black"/>
              <a:sym typeface="DM Sans Black"/>
            </a:endParaRPr>
          </a:p>
        </p:txBody>
      </p:sp>
      <p:pic>
        <p:nvPicPr>
          <p:cNvPr id="4" name="Picture 3">
            <a:extLst>
              <a:ext uri="{FF2B5EF4-FFF2-40B4-BE49-F238E27FC236}">
                <a16:creationId xmlns:a16="http://schemas.microsoft.com/office/drawing/2014/main" id="{2E28186B-0E6D-429A-B61C-657F8EA27DD7}"/>
              </a:ext>
            </a:extLst>
          </p:cNvPr>
          <p:cNvPicPr>
            <a:picLocks noChangeAspect="1"/>
          </p:cNvPicPr>
          <p:nvPr/>
        </p:nvPicPr>
        <p:blipFill>
          <a:blip r:embed="rId3"/>
          <a:stretch>
            <a:fillRect/>
          </a:stretch>
        </p:blipFill>
        <p:spPr>
          <a:xfrm>
            <a:off x="3962620" y="1197992"/>
            <a:ext cx="4461380" cy="3065934"/>
          </a:xfrm>
          <a:prstGeom prst="rect">
            <a:avLst/>
          </a:prstGeom>
        </p:spPr>
      </p:pic>
    </p:spTree>
    <p:extLst>
      <p:ext uri="{BB962C8B-B14F-4D97-AF65-F5344CB8AC3E}">
        <p14:creationId xmlns:p14="http://schemas.microsoft.com/office/powerpoint/2010/main" val="1824218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2600250" y="2599800"/>
            <a:ext cx="3943500"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Introduction</a:t>
            </a:r>
            <a:endParaRPr dirty="0"/>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loss graph for gender prediction</a:t>
            </a:r>
            <a:endParaRPr lang="en-US" sz="1000" b="1" u="sng" dirty="0">
              <a:solidFill>
                <a:schemeClr val="dk1"/>
              </a:solidFill>
              <a:latin typeface="Karla"/>
              <a:ea typeface="Karla"/>
              <a:cs typeface="Karla"/>
              <a:sym typeface="Karla"/>
            </a:endParaRPr>
          </a:p>
        </p:txBody>
      </p:sp>
      <p:sp>
        <p:nvSpPr>
          <p:cNvPr id="583" name="Google Shape;583;p44"/>
          <p:cNvSpPr txBox="1"/>
          <p:nvPr/>
        </p:nvSpPr>
        <p:spPr>
          <a:xfrm>
            <a:off x="1148699" y="2081893"/>
            <a:ext cx="2427257" cy="2016578"/>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The validation loss shows how</a:t>
            </a:r>
          </a:p>
          <a:p>
            <a:pPr algn="l"/>
            <a:r>
              <a:rPr lang="en-US" sz="1600" dirty="0">
                <a:solidFill>
                  <a:schemeClr val="dk1"/>
                </a:solidFill>
                <a:latin typeface="DM Sans Black"/>
                <a:ea typeface="DM Sans Black"/>
                <a:cs typeface="DM Sans Black"/>
                <a:sym typeface="DM Sans Black"/>
              </a:rPr>
              <a:t>efficiently the model fits new data, while the training loss</a:t>
            </a:r>
          </a:p>
          <a:p>
            <a:pPr algn="l"/>
            <a:r>
              <a:rPr lang="en-US" sz="1600" dirty="0">
                <a:solidFill>
                  <a:schemeClr val="dk1"/>
                </a:solidFill>
                <a:latin typeface="DM Sans Black"/>
                <a:ea typeface="DM Sans Black"/>
                <a:cs typeface="DM Sans Black"/>
                <a:sym typeface="DM Sans Black"/>
              </a:rPr>
              <a:t>shows how well it matches the training data.</a:t>
            </a:r>
            <a:endParaRPr lang="vi-VN" sz="1600" dirty="0">
              <a:solidFill>
                <a:schemeClr val="dk1"/>
              </a:solidFill>
              <a:latin typeface="DM Sans Black"/>
              <a:ea typeface="DM Sans Black"/>
              <a:cs typeface="DM Sans Black"/>
              <a:sym typeface="DM Sans Black"/>
            </a:endParaRPr>
          </a:p>
        </p:txBody>
      </p:sp>
      <p:pic>
        <p:nvPicPr>
          <p:cNvPr id="3" name="Picture 2">
            <a:extLst>
              <a:ext uri="{FF2B5EF4-FFF2-40B4-BE49-F238E27FC236}">
                <a16:creationId xmlns:a16="http://schemas.microsoft.com/office/drawing/2014/main" id="{FF29210F-C830-4D0D-BEFC-A4665D3AC686}"/>
              </a:ext>
            </a:extLst>
          </p:cNvPr>
          <p:cNvPicPr>
            <a:picLocks noChangeAspect="1"/>
          </p:cNvPicPr>
          <p:nvPr/>
        </p:nvPicPr>
        <p:blipFill>
          <a:blip r:embed="rId3"/>
          <a:stretch>
            <a:fillRect/>
          </a:stretch>
        </p:blipFill>
        <p:spPr>
          <a:xfrm>
            <a:off x="3795880" y="1143000"/>
            <a:ext cx="4494545" cy="3154239"/>
          </a:xfrm>
          <a:prstGeom prst="rect">
            <a:avLst/>
          </a:prstGeom>
        </p:spPr>
      </p:pic>
    </p:spTree>
    <p:extLst>
      <p:ext uri="{BB962C8B-B14F-4D97-AF65-F5344CB8AC3E}">
        <p14:creationId xmlns:p14="http://schemas.microsoft.com/office/powerpoint/2010/main" val="987669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Experimental Result</a:t>
            </a:r>
            <a:endParaRPr dirty="0"/>
          </a:p>
        </p:txBody>
      </p:sp>
      <p:sp>
        <p:nvSpPr>
          <p:cNvPr id="582" name="Google Shape;582;p44"/>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Karla"/>
                <a:ea typeface="Karla"/>
                <a:cs typeface="Karla"/>
                <a:sym typeface="Karla"/>
              </a:rPr>
              <a:t>loss graph for age prediction</a:t>
            </a:r>
            <a:endParaRPr lang="en-US" sz="1000" b="1" u="sng" dirty="0">
              <a:solidFill>
                <a:schemeClr val="dk1"/>
              </a:solidFill>
              <a:latin typeface="Karla"/>
              <a:ea typeface="Karla"/>
              <a:cs typeface="Karla"/>
              <a:sym typeface="Karla"/>
            </a:endParaRPr>
          </a:p>
        </p:txBody>
      </p:sp>
      <p:sp>
        <p:nvSpPr>
          <p:cNvPr id="583" name="Google Shape;583;p44"/>
          <p:cNvSpPr txBox="1"/>
          <p:nvPr/>
        </p:nvSpPr>
        <p:spPr>
          <a:xfrm>
            <a:off x="1148699" y="2081893"/>
            <a:ext cx="2427257" cy="2016578"/>
          </a:xfrm>
          <a:prstGeom prst="rect">
            <a:avLst/>
          </a:prstGeom>
          <a:noFill/>
          <a:ln>
            <a:noFill/>
          </a:ln>
        </p:spPr>
        <p:txBody>
          <a:bodyPr spcFirstLastPara="1" wrap="square" lIns="91425" tIns="91425" rIns="91425" bIns="91425" anchor="b" anchorCtr="0">
            <a:noAutofit/>
          </a:bodyPr>
          <a:lstStyle/>
          <a:p>
            <a:pPr algn="l"/>
            <a:r>
              <a:rPr lang="en-US" sz="1600" dirty="0">
                <a:solidFill>
                  <a:schemeClr val="dk1"/>
                </a:solidFill>
                <a:latin typeface="DM Sans Black"/>
                <a:ea typeface="DM Sans Black"/>
                <a:cs typeface="DM Sans Black"/>
                <a:sym typeface="DM Sans Black"/>
              </a:rPr>
              <a:t>Similarly, figure 6 depicts the loss graph for age detection.</a:t>
            </a:r>
            <a:endParaRPr lang="vi-VN" sz="1600" dirty="0">
              <a:solidFill>
                <a:schemeClr val="dk1"/>
              </a:solidFill>
              <a:latin typeface="DM Sans Black"/>
              <a:ea typeface="DM Sans Black"/>
              <a:cs typeface="DM Sans Black"/>
              <a:sym typeface="DM Sans Black"/>
            </a:endParaRPr>
          </a:p>
        </p:txBody>
      </p:sp>
      <p:pic>
        <p:nvPicPr>
          <p:cNvPr id="4" name="Picture 3">
            <a:extLst>
              <a:ext uri="{FF2B5EF4-FFF2-40B4-BE49-F238E27FC236}">
                <a16:creationId xmlns:a16="http://schemas.microsoft.com/office/drawing/2014/main" id="{D304BA40-B112-4215-B2E7-968203CDCEC5}"/>
              </a:ext>
            </a:extLst>
          </p:cNvPr>
          <p:cNvPicPr>
            <a:picLocks noChangeAspect="1"/>
          </p:cNvPicPr>
          <p:nvPr/>
        </p:nvPicPr>
        <p:blipFill>
          <a:blip r:embed="rId3"/>
          <a:stretch>
            <a:fillRect/>
          </a:stretch>
        </p:blipFill>
        <p:spPr>
          <a:xfrm>
            <a:off x="3800475" y="896038"/>
            <a:ext cx="5086350" cy="3571875"/>
          </a:xfrm>
          <a:prstGeom prst="rect">
            <a:avLst/>
          </a:prstGeom>
        </p:spPr>
      </p:pic>
    </p:spTree>
    <p:extLst>
      <p:ext uri="{BB962C8B-B14F-4D97-AF65-F5344CB8AC3E}">
        <p14:creationId xmlns:p14="http://schemas.microsoft.com/office/powerpoint/2010/main" val="4043167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6"/>
          <p:cNvSpPr txBox="1">
            <a:spLocks noGrp="1"/>
          </p:cNvSpPr>
          <p:nvPr>
            <p:ph type="title"/>
          </p:nvPr>
        </p:nvSpPr>
        <p:spPr>
          <a:xfrm>
            <a:off x="720000" y="445025"/>
            <a:ext cx="374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424" name="Google Shape;424;p36"/>
          <p:cNvSpPr txBox="1">
            <a:spLocks noGrp="1"/>
          </p:cNvSpPr>
          <p:nvPr>
            <p:ph type="body" idx="1"/>
          </p:nvPr>
        </p:nvSpPr>
        <p:spPr>
          <a:xfrm>
            <a:off x="969024" y="1574450"/>
            <a:ext cx="5747085" cy="23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rPr>
              <a:t>This research paper proposes a novel approach for age and gender detection using a deep convolutional neura</a:t>
            </a:r>
            <a:r>
              <a:rPr lang="en-US" sz="1400" dirty="0"/>
              <a:t>l network (DCNN).</a:t>
            </a:r>
            <a:endParaRPr lang="en-US" sz="1400" dirty="0">
              <a:solidFill>
                <a:schemeClr val="dk1"/>
              </a:solidFill>
            </a:endParaRPr>
          </a:p>
          <a:p>
            <a:pPr marL="457200" lvl="0" indent="-317500" algn="l" rtl="0">
              <a:spcBef>
                <a:spcPts val="1000"/>
              </a:spcBef>
              <a:spcAft>
                <a:spcPts val="0"/>
              </a:spcAft>
              <a:buSzPts val="1400"/>
              <a:buChar char="●"/>
            </a:pPr>
            <a:r>
              <a:rPr lang="en-US" sz="1400" dirty="0">
                <a:solidFill>
                  <a:schemeClr val="dk1"/>
                </a:solidFill>
              </a:rPr>
              <a:t>Using convolutional neural network (CNN).</a:t>
            </a:r>
          </a:p>
          <a:p>
            <a:pPr marL="457200" lvl="0" indent="-317500" algn="l" rtl="0">
              <a:spcBef>
                <a:spcPts val="0"/>
              </a:spcBef>
              <a:spcAft>
                <a:spcPts val="0"/>
              </a:spcAft>
              <a:buSzPts val="1400"/>
              <a:buChar char="●"/>
            </a:pPr>
            <a:r>
              <a:rPr lang="en-US" sz="1400" dirty="0">
                <a:solidFill>
                  <a:schemeClr val="dk1"/>
                </a:solidFill>
              </a:rPr>
              <a:t>Fine-tune a pre-trained DCNN on a large-scale </a:t>
            </a:r>
            <a:r>
              <a:rPr lang="en-US" sz="1400" dirty="0" err="1">
                <a:solidFill>
                  <a:schemeClr val="dk1"/>
                </a:solidFill>
              </a:rPr>
              <a:t>UTKFace</a:t>
            </a:r>
            <a:r>
              <a:rPr lang="en-US" sz="1400" dirty="0">
                <a:solidFill>
                  <a:schemeClr val="dk1"/>
                </a:solidFill>
              </a:rPr>
              <a:t> dataset evaluate its performance on the same.</a:t>
            </a:r>
          </a:p>
          <a:p>
            <a:pPr marL="457200" lvl="0" indent="-317500" algn="l" rtl="0">
              <a:spcBef>
                <a:spcPts val="0"/>
              </a:spcBef>
              <a:spcAft>
                <a:spcPts val="0"/>
              </a:spcAft>
              <a:buSzPts val="1400"/>
              <a:buChar char="●"/>
            </a:pPr>
            <a:r>
              <a:rPr lang="en-US" sz="1400" dirty="0">
                <a:solidFill>
                  <a:schemeClr val="dk1"/>
                </a:solidFill>
              </a:rPr>
              <a:t>The proposed approach in the study outperforms state-of-the-art methods in terms of accuracy and computational efficiency, as demonstrated by the results.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2600250" y="2599800"/>
            <a:ext cx="3943500" cy="12945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Proposed Methodology</a:t>
            </a:r>
            <a:endParaRPr dirty="0"/>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873730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Case presentation</a:t>
            </a:r>
          </a:p>
        </p:txBody>
      </p:sp>
      <p:sp>
        <p:nvSpPr>
          <p:cNvPr id="3" name="Subtitle 2">
            <a:extLst>
              <a:ext uri="{FF2B5EF4-FFF2-40B4-BE49-F238E27FC236}">
                <a16:creationId xmlns:a16="http://schemas.microsoft.com/office/drawing/2014/main" id="{CB199955-DE86-4364-891D-34EC61D761D3}"/>
              </a:ext>
            </a:extLst>
          </p:cNvPr>
          <p:cNvSpPr>
            <a:spLocks noGrp="1"/>
          </p:cNvSpPr>
          <p:nvPr>
            <p:ph type="subTitle" idx="1"/>
          </p:nvPr>
        </p:nvSpPr>
        <p:spPr>
          <a:xfrm>
            <a:off x="1383362" y="1545021"/>
            <a:ext cx="6377276" cy="2710985"/>
          </a:xfrm>
        </p:spPr>
        <p:txBody>
          <a:bodyPr/>
          <a:lstStyle/>
          <a:p>
            <a:r>
              <a:rPr lang="en-US" sz="1800" b="0" i="0" u="none" strike="noStrike" baseline="0" dirty="0">
                <a:latin typeface="TimesNewRomanPSMT"/>
              </a:rPr>
              <a:t>Our proposed methodology for the research on gender and age prediction is to analyze an image and predict gender and age. For this deep learning research, image characterization and regression models were used. A </a:t>
            </a:r>
            <a:r>
              <a:rPr lang="en-US" sz="1800" b="0" i="0" u="none" strike="noStrike" baseline="0" dirty="0">
                <a:highlight>
                  <a:srgbClr val="00FFFF"/>
                </a:highlight>
                <a:latin typeface="TimesNewRomanPSMT"/>
              </a:rPr>
              <a:t>convolutional neural network </a:t>
            </a:r>
            <a:r>
              <a:rPr lang="en-US" sz="1800" b="0" i="0" u="none" strike="noStrike" baseline="0" dirty="0">
                <a:latin typeface="TimesNewRomanPSMT"/>
              </a:rPr>
              <a:t>(CNN) was employed to extract image features, and plot graphs were used to display the outcomes. </a:t>
            </a:r>
          </a:p>
          <a:p>
            <a:r>
              <a:rPr lang="en-US" sz="1800" b="0" i="0" u="none" strike="noStrike" baseline="0" dirty="0">
                <a:latin typeface="TimesNewRomanPSMT"/>
              </a:rPr>
              <a:t>We developed a </a:t>
            </a:r>
            <a:r>
              <a:rPr lang="en-US" sz="1800" b="0" i="0" u="none" strike="noStrike" baseline="0" dirty="0">
                <a:highlight>
                  <a:srgbClr val="00FFFF"/>
                </a:highlight>
                <a:latin typeface="TimesNewRomanPSMT"/>
              </a:rPr>
              <a:t>regression model</a:t>
            </a:r>
            <a:r>
              <a:rPr lang="en-US" sz="1800" b="0" i="0" u="none" strike="noStrike" baseline="0" dirty="0">
                <a:latin typeface="TimesNewRomanPSMT"/>
              </a:rPr>
              <a:t> for predicting age and a gender prediction model based on</a:t>
            </a:r>
            <a:r>
              <a:rPr lang="vi-VN" sz="1800" b="0" i="0" u="none" strike="noStrike" baseline="0" dirty="0">
                <a:latin typeface="TimesNewRomanPSMT"/>
              </a:rPr>
              <a:t> image classification.</a:t>
            </a:r>
            <a:endParaRPr lang="vi-VN" sz="2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Data collection</a:t>
            </a:r>
            <a:endParaRPr dirty="0"/>
          </a:p>
        </p:txBody>
      </p:sp>
      <p:sp>
        <p:nvSpPr>
          <p:cNvPr id="39" name="Google Shape;568;p42">
            <a:extLst>
              <a:ext uri="{FF2B5EF4-FFF2-40B4-BE49-F238E27FC236}">
                <a16:creationId xmlns:a16="http://schemas.microsoft.com/office/drawing/2014/main" id="{E3C724E5-5402-4A60-A8CE-031EBBED33C9}"/>
              </a:ext>
            </a:extLst>
          </p:cNvPr>
          <p:cNvSpPr txBox="1">
            <a:spLocks noGrp="1"/>
          </p:cNvSpPr>
          <p:nvPr>
            <p:ph type="subTitle" idx="1"/>
          </p:nvPr>
        </p:nvSpPr>
        <p:spPr>
          <a:xfrm>
            <a:off x="2393402" y="2805270"/>
            <a:ext cx="4357200" cy="1609425"/>
          </a:xfrm>
          <a:prstGeom prst="rect">
            <a:avLst/>
          </a:prstGeom>
        </p:spPr>
        <p:txBody>
          <a:bodyPr spcFirstLastPara="1" wrap="square" lIns="91425" tIns="91425" rIns="91425" bIns="91425" anchor="t" anchorCtr="0">
            <a:noAutofit/>
          </a:bodyPr>
          <a:lstStyle/>
          <a:p>
            <a:r>
              <a:rPr lang="en-US" sz="1600" b="0" i="0" u="none" strike="noStrike" baseline="0" dirty="0">
                <a:latin typeface="TimesNewRomanPSMT"/>
              </a:rPr>
              <a:t>Using images of human faces, the research aims to determine a person’s gender and age</a:t>
            </a:r>
          </a:p>
          <a:p>
            <a:r>
              <a:rPr lang="en-US" sz="1600" b="0" i="0" u="none" strike="noStrike" baseline="0" dirty="0">
                <a:latin typeface="TimesNewRomanPSMT"/>
              </a:rPr>
              <a:t>The presentation makes it easier to understand how age and gender were determined.</a:t>
            </a:r>
          </a:p>
          <a:p>
            <a:r>
              <a:rPr lang="en-US" sz="1600" b="0" i="0" u="none" strike="noStrike" baseline="0" dirty="0">
                <a:latin typeface="TimesNewRomanPSMT"/>
              </a:rPr>
              <a:t>In terms of gender, one (1) is female and zero (0) is male.</a:t>
            </a:r>
            <a:endParaRPr lang="en-US" sz="1100" dirty="0"/>
          </a:p>
        </p:txBody>
      </p:sp>
      <p:sp>
        <p:nvSpPr>
          <p:cNvPr id="41" name="Google Shape;569;p42">
            <a:extLst>
              <a:ext uri="{FF2B5EF4-FFF2-40B4-BE49-F238E27FC236}">
                <a16:creationId xmlns:a16="http://schemas.microsoft.com/office/drawing/2014/main" id="{0AA810A9-6D7D-4117-91F5-149FFC7E25C0}"/>
              </a:ext>
            </a:extLst>
          </p:cNvPr>
          <p:cNvSpPr txBox="1">
            <a:spLocks/>
          </p:cNvSpPr>
          <p:nvPr/>
        </p:nvSpPr>
        <p:spPr>
          <a:xfrm>
            <a:off x="2401283" y="1623238"/>
            <a:ext cx="4357200" cy="11505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1pPr>
            <a:lvl2pPr marR="0" lvl="1"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2pPr>
            <a:lvl3pPr marR="0" lvl="2"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3pPr>
            <a:lvl4pPr marR="0" lvl="3"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4pPr>
            <a:lvl5pPr marR="0" lvl="4"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5pPr>
            <a:lvl6pPr marR="0" lvl="5"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6pPr>
            <a:lvl7pPr marR="0" lvl="6"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7pPr>
            <a:lvl8pPr marR="0" lvl="7"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8pPr>
            <a:lvl9pPr marR="0" lvl="8" algn="l" rtl="0">
              <a:lnSpc>
                <a:spcPct val="100000"/>
              </a:lnSpc>
              <a:spcBef>
                <a:spcPts val="0"/>
              </a:spcBef>
              <a:spcAft>
                <a:spcPts val="0"/>
              </a:spcAft>
              <a:buClr>
                <a:schemeClr val="dk1"/>
              </a:buClr>
              <a:buSzPts val="3500"/>
              <a:buFont typeface="DM Sans Black"/>
              <a:buNone/>
              <a:defRPr sz="3500" b="0" i="0" u="none" strike="noStrike" cap="none">
                <a:solidFill>
                  <a:schemeClr val="dk1"/>
                </a:solidFill>
                <a:latin typeface="DM Sans Black"/>
                <a:ea typeface="DM Sans Black"/>
                <a:cs typeface="DM Sans Black"/>
                <a:sym typeface="DM Sans Black"/>
              </a:defRPr>
            </a:lvl9pPr>
          </a:lstStyle>
          <a:p>
            <a:r>
              <a:rPr lang="en" sz="3600" dirty="0"/>
              <a:t>23,700 photos</a:t>
            </a:r>
          </a:p>
        </p:txBody>
      </p:sp>
    </p:spTree>
    <p:extLst>
      <p:ext uri="{BB962C8B-B14F-4D97-AF65-F5344CB8AC3E}">
        <p14:creationId xmlns:p14="http://schemas.microsoft.com/office/powerpoint/2010/main" val="67309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Data preprocessing</a:t>
            </a:r>
            <a:endParaRPr dirty="0"/>
          </a:p>
        </p:txBody>
      </p:sp>
      <p:sp>
        <p:nvSpPr>
          <p:cNvPr id="9" name="TextBox 8">
            <a:extLst>
              <a:ext uri="{FF2B5EF4-FFF2-40B4-BE49-F238E27FC236}">
                <a16:creationId xmlns:a16="http://schemas.microsoft.com/office/drawing/2014/main" id="{6F6776A0-D4BA-478E-888C-DD8A8C397107}"/>
              </a:ext>
            </a:extLst>
          </p:cNvPr>
          <p:cNvSpPr txBox="1"/>
          <p:nvPr/>
        </p:nvSpPr>
        <p:spPr>
          <a:xfrm>
            <a:off x="1525314" y="2312050"/>
            <a:ext cx="6093372" cy="1323439"/>
          </a:xfrm>
          <a:prstGeom prst="rect">
            <a:avLst/>
          </a:prstGeom>
          <a:noFill/>
        </p:spPr>
        <p:txBody>
          <a:bodyPr wrap="square" rtlCol="0">
            <a:spAutoFit/>
          </a:bodyPr>
          <a:lstStyle/>
          <a:p>
            <a:pPr algn="ctr"/>
            <a:r>
              <a:rPr lang="en-US" sz="2000" b="0" i="0" u="none" strike="noStrike" baseline="0" dirty="0">
                <a:latin typeface="TimesNewRomanPSMT"/>
              </a:rPr>
              <a:t>The images are resized to a consistent width and height. Due to limited resources, we scaled each image in this study to 128 x 128. </a:t>
            </a:r>
            <a:endParaRPr lang="vi-VN" sz="2000" dirty="0"/>
          </a:p>
          <a:p>
            <a:pPr algn="ctr"/>
            <a:endParaRPr lang="vi-VN" sz="2000" dirty="0"/>
          </a:p>
        </p:txBody>
      </p:sp>
    </p:spTree>
    <p:extLst>
      <p:ext uri="{BB962C8B-B14F-4D97-AF65-F5344CB8AC3E}">
        <p14:creationId xmlns:p14="http://schemas.microsoft.com/office/powerpoint/2010/main" val="312625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Neural Network Architecture </a:t>
            </a:r>
            <a:endParaRPr dirty="0"/>
          </a:p>
        </p:txBody>
      </p:sp>
      <p:sp>
        <p:nvSpPr>
          <p:cNvPr id="2" name="TextBox 1">
            <a:extLst>
              <a:ext uri="{FF2B5EF4-FFF2-40B4-BE49-F238E27FC236}">
                <a16:creationId xmlns:a16="http://schemas.microsoft.com/office/drawing/2014/main" id="{B3D80EE9-BD98-4C53-B596-7DC273052559}"/>
              </a:ext>
            </a:extLst>
          </p:cNvPr>
          <p:cNvSpPr txBox="1"/>
          <p:nvPr/>
        </p:nvSpPr>
        <p:spPr>
          <a:xfrm>
            <a:off x="720000" y="1322409"/>
            <a:ext cx="6051290" cy="3108543"/>
          </a:xfrm>
          <a:prstGeom prst="rect">
            <a:avLst/>
          </a:prstGeom>
          <a:noFill/>
        </p:spPr>
        <p:txBody>
          <a:bodyPr wrap="square" rtlCol="0">
            <a:spAutoFit/>
          </a:bodyPr>
          <a:lstStyle/>
          <a:p>
            <a:pPr algn="l"/>
            <a:r>
              <a:rPr lang="en-US" sz="1800" b="0" i="0" u="none" strike="noStrike" baseline="0" dirty="0">
                <a:latin typeface="TimesNewRomanPSMT"/>
              </a:rPr>
              <a:t>Using 30 epochs we have defined our CNN architecture,</a:t>
            </a:r>
            <a:r>
              <a:rPr lang="vi-VN" sz="1800" b="0" i="0" u="none" strike="noStrike" baseline="0" dirty="0">
                <a:latin typeface="TimesNewRomanPSMT"/>
              </a:rPr>
              <a:t>composed of</a:t>
            </a:r>
            <a:endParaRPr lang="en-US" sz="1800" b="0" i="0" u="none" strike="noStrike" baseline="0" dirty="0">
              <a:latin typeface="TimesNewRomanPSMT"/>
            </a:endParaRPr>
          </a:p>
          <a:p>
            <a:pPr marL="285750" lvl="2" indent="-285750">
              <a:buFont typeface="Courier New" panose="02070309020205020404" pitchFamily="49" charset="0"/>
              <a:buChar char="o"/>
            </a:pPr>
            <a:r>
              <a:rPr lang="en-US" sz="1600" b="0" i="0" u="none" strike="noStrike" baseline="0" dirty="0">
                <a:latin typeface="TimesNewRomanPSMT"/>
              </a:rPr>
              <a:t>An input Conv2D input layer (with 32 filters) paired with MaxPooling2D output layer. [13] (activation function ‘</a:t>
            </a:r>
            <a:r>
              <a:rPr lang="en-US" sz="1600" b="0" i="0" u="none" strike="noStrike" baseline="0" dirty="0" err="1">
                <a:latin typeface="TimesNewRomanPSMT"/>
              </a:rPr>
              <a:t>relu</a:t>
            </a:r>
            <a:r>
              <a:rPr lang="en-US" sz="1600" b="0" i="0" u="none" strike="noStrike" baseline="0" dirty="0">
                <a:latin typeface="TimesNewRomanPSMT"/>
              </a:rPr>
              <a:t>’ has been used to improve</a:t>
            </a:r>
            <a:r>
              <a:rPr lang="vi-VN" sz="1600" b="0" i="0" u="none" strike="noStrike" baseline="0" dirty="0">
                <a:latin typeface="TimesNewRomanPSMT"/>
              </a:rPr>
              <a:t> performance.)</a:t>
            </a:r>
          </a:p>
          <a:p>
            <a:pPr marL="285750" lvl="2"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Three pairs of Conv2D(with 64, 128 and 256 filters) and MaxPooling2D layers.</a:t>
            </a:r>
          </a:p>
          <a:p>
            <a:pPr marL="285750" lvl="2"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As there are two outputs (gender and age), two dense layers with 256 nodes each were defined.</a:t>
            </a:r>
          </a:p>
          <a:p>
            <a:pPr marL="285750" lvl="2"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Two output layers one for gender output and the other for age output.</a:t>
            </a:r>
          </a:p>
          <a:p>
            <a:pPr marL="285750" lvl="2"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Compiled the model with cross-entropy for binary classification.</a:t>
            </a:r>
            <a:endParaRPr lang="vi-V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C32AAF-7932-44EE-8522-D4AE6458E3C3}"/>
              </a:ext>
            </a:extLst>
          </p:cNvPr>
          <p:cNvPicPr>
            <a:picLocks noChangeAspect="1"/>
          </p:cNvPicPr>
          <p:nvPr/>
        </p:nvPicPr>
        <p:blipFill>
          <a:blip r:embed="rId3"/>
          <a:stretch>
            <a:fillRect/>
          </a:stretch>
        </p:blipFill>
        <p:spPr>
          <a:xfrm>
            <a:off x="7411953" y="198784"/>
            <a:ext cx="1657821" cy="4745932"/>
          </a:xfrm>
          <a:prstGeom prst="rect">
            <a:avLst/>
          </a:prstGeom>
        </p:spPr>
      </p:pic>
    </p:spTree>
    <p:extLst>
      <p:ext uri="{BB962C8B-B14F-4D97-AF65-F5344CB8AC3E}">
        <p14:creationId xmlns:p14="http://schemas.microsoft.com/office/powerpoint/2010/main" val="2849326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501414" y="778261"/>
            <a:ext cx="3168869" cy="6406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Conv2D layer</a:t>
            </a:r>
            <a:endParaRPr dirty="0"/>
          </a:p>
        </p:txBody>
      </p:sp>
      <p:sp>
        <p:nvSpPr>
          <p:cNvPr id="7" name="Google Shape;501;p39">
            <a:extLst>
              <a:ext uri="{FF2B5EF4-FFF2-40B4-BE49-F238E27FC236}">
                <a16:creationId xmlns:a16="http://schemas.microsoft.com/office/drawing/2014/main" id="{183C1100-5845-43D0-8D77-21F241BE8A75}"/>
              </a:ext>
            </a:extLst>
          </p:cNvPr>
          <p:cNvSpPr txBox="1">
            <a:spLocks/>
          </p:cNvSpPr>
          <p:nvPr/>
        </p:nvSpPr>
        <p:spPr>
          <a:xfrm>
            <a:off x="564478" y="1452895"/>
            <a:ext cx="2967000" cy="2827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400" dirty="0"/>
              <a:t>When an input image with a matrix size of [128, 128] passes through a Conv2D layer with a kernel size of 7x7 and 32 filters, the size of the output matrix depends on the settings of the Conv2D layer, including </a:t>
            </a:r>
            <a:r>
              <a:rPr lang="en-US" sz="1400" dirty="0">
                <a:highlight>
                  <a:srgbClr val="00FFFF"/>
                </a:highlight>
              </a:rPr>
              <a:t>padding</a:t>
            </a:r>
            <a:r>
              <a:rPr lang="en-US" sz="1400" dirty="0"/>
              <a:t> and </a:t>
            </a:r>
            <a:r>
              <a:rPr lang="en-US" sz="1400" dirty="0">
                <a:highlight>
                  <a:srgbClr val="00FFFF"/>
                </a:highlight>
              </a:rPr>
              <a:t>stride</a:t>
            </a:r>
            <a:r>
              <a:rPr lang="en-US" sz="1400" dirty="0"/>
              <a:t>.</a:t>
            </a:r>
          </a:p>
          <a:p>
            <a:pPr marL="0" indent="0" algn="l"/>
            <a:r>
              <a:rPr lang="en-US" sz="1400" dirty="0"/>
              <a:t>If padding = “valid” and stride = 1, resulting in a final output tensor size of [122, 122, 32]. </a:t>
            </a:r>
          </a:p>
        </p:txBody>
      </p:sp>
      <p:pic>
        <p:nvPicPr>
          <p:cNvPr id="1030" name="Picture 6" descr="kernel — Conv2d Understand Forward Pass visual math explain 2D convolution layer python arguments pytorch keras">
            <a:extLst>
              <a:ext uri="{FF2B5EF4-FFF2-40B4-BE49-F238E27FC236}">
                <a16:creationId xmlns:a16="http://schemas.microsoft.com/office/drawing/2014/main" id="{F63A8218-71D7-46E5-A425-AB9954B09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339" y="953814"/>
            <a:ext cx="5752661" cy="323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8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Urinary Tract Infection in Pediatrics Case Report by Slidesgo">
  <a:themeElements>
    <a:clrScheme name="Simple Light">
      <a:dk1>
        <a:srgbClr val="435D74"/>
      </a:dk1>
      <a:lt1>
        <a:srgbClr val="FDFDFD"/>
      </a:lt1>
      <a:dk2>
        <a:srgbClr val="91C9FB"/>
      </a:dk2>
      <a:lt2>
        <a:srgbClr val="7ECCB9"/>
      </a:lt2>
      <a:accent1>
        <a:srgbClr val="B9CCCB"/>
      </a:accent1>
      <a:accent2>
        <a:srgbClr val="E4ECEC"/>
      </a:accent2>
      <a:accent3>
        <a:srgbClr val="FFFFFF"/>
      </a:accent3>
      <a:accent4>
        <a:srgbClr val="FDFDFD"/>
      </a:accent4>
      <a:accent5>
        <a:srgbClr val="FFFFFF"/>
      </a:accent5>
      <a:accent6>
        <a:srgbClr val="FFFFFF"/>
      </a:accent6>
      <a:hlink>
        <a:srgbClr val="435D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1180</Words>
  <Application>Microsoft Office PowerPoint</Application>
  <PresentationFormat>On-screen Show (16:9)</PresentationFormat>
  <Paragraphs>97</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DM Sans ExtraBold</vt:lpstr>
      <vt:lpstr>Open Sans</vt:lpstr>
      <vt:lpstr>Times New Roman</vt:lpstr>
      <vt:lpstr>DM Sans Black</vt:lpstr>
      <vt:lpstr>Karla</vt:lpstr>
      <vt:lpstr>Courier New</vt:lpstr>
      <vt:lpstr>TimesNewRomanPSMT</vt:lpstr>
      <vt:lpstr>Urinary Tract Infection in Pediatrics Case Report by Slidesgo</vt:lpstr>
      <vt:lpstr>A Novel Approach for Age and Gender Detection using Deep Convolution Neural Network</vt:lpstr>
      <vt:lpstr>Introduction</vt:lpstr>
      <vt:lpstr>Abstract</vt:lpstr>
      <vt:lpstr>Proposed Methodology</vt:lpstr>
      <vt:lpstr>Case presentation</vt:lpstr>
      <vt:lpstr>Data collection</vt:lpstr>
      <vt:lpstr>Data preprocessing</vt:lpstr>
      <vt:lpstr>Neural Network Architecture </vt:lpstr>
      <vt:lpstr>Conv2D layer</vt:lpstr>
      <vt:lpstr>MaxPooling2D</vt:lpstr>
      <vt:lpstr>Flatten</vt:lpstr>
      <vt:lpstr>Fully connected layers</vt:lpstr>
      <vt:lpstr>Model Compilation</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Approach for Age and Gender Detection using Deep Convolution Neural Network</dc:title>
  <cp:lastModifiedBy>Minh Nhựt Nguyễn</cp:lastModifiedBy>
  <cp:revision>34</cp:revision>
  <dcterms:modified xsi:type="dcterms:W3CDTF">2024-02-20T17:24:37Z</dcterms:modified>
</cp:coreProperties>
</file>