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4" r:id="rId1"/>
  </p:sldMasterIdLst>
  <p:notesMasterIdLst>
    <p:notesMasterId r:id="rId21"/>
  </p:notesMasterIdLst>
  <p:sldIdLst>
    <p:sldId id="256" r:id="rId2"/>
    <p:sldId id="258" r:id="rId3"/>
    <p:sldId id="260" r:id="rId4"/>
    <p:sldId id="303" r:id="rId5"/>
    <p:sldId id="310" r:id="rId6"/>
    <p:sldId id="302" r:id="rId7"/>
    <p:sldId id="308" r:id="rId8"/>
    <p:sldId id="309" r:id="rId9"/>
    <p:sldId id="259" r:id="rId10"/>
    <p:sldId id="305" r:id="rId11"/>
    <p:sldId id="311" r:id="rId12"/>
    <p:sldId id="313" r:id="rId13"/>
    <p:sldId id="306" r:id="rId14"/>
    <p:sldId id="307" r:id="rId15"/>
    <p:sldId id="314" r:id="rId16"/>
    <p:sldId id="315" r:id="rId17"/>
    <p:sldId id="316" r:id="rId18"/>
    <p:sldId id="317" r:id="rId19"/>
    <p:sldId id="318" r:id="rId20"/>
  </p:sldIdLst>
  <p:sldSz cx="9144000" cy="5143500" type="screen16x9"/>
  <p:notesSz cx="6858000" cy="9144000"/>
  <p:embeddedFontLst>
    <p:embeddedFont>
      <p:font typeface="Atkinson Hyperlegible" panose="020B0604020202020204" charset="0"/>
      <p:regular r:id="rId22"/>
      <p:bold r:id="rId23"/>
      <p:italic r:id="rId24"/>
      <p:boldItalic r:id="rId25"/>
    </p:embeddedFont>
    <p:embeddedFont>
      <p:font typeface="Epilogue" panose="020B0604020202020204" charset="-93"/>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4A3D2B-2BBD-4243-9EB0-33D1140ECD8E}">
  <a:tblStyle styleId="{184A3D2B-2BBD-4243-9EB0-33D1140ECD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54" autoAdjust="0"/>
    <p:restoredTop sz="93690" autoAdjust="0"/>
  </p:normalViewPr>
  <p:slideViewPr>
    <p:cSldViewPr snapToGrid="0">
      <p:cViewPr>
        <p:scale>
          <a:sx n="33" d="100"/>
          <a:sy n="33" d="100"/>
        </p:scale>
        <p:origin x="2076" y="9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cc435f1c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cc435f1c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52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d0f337790_4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2d0f337790_4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878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d0f337790_4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2d0f337790_4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807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cc435f1c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cc435f1c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6989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cc435f1c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cc435f1c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4172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d0f337790_4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2d0f337790_4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802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d0f337790_4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2d0f337790_4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272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22d0f337790_4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22d0f337790_4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421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2cc435f1c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2cc435f1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153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913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2cc435f1c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2cc435f1c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d0f337790_4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2d0f337790_4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d0f337790_4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2d0f337790_4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467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2d0f337790_4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2d0f337790_4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2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d0f337790_4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2d0f337790_4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386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2d0f337790_4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2d0f337790_4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91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2d0f337790_4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2d0f337790_4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2777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2cc435f1c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2cc435f1c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91225" y="1739352"/>
            <a:ext cx="7775400" cy="18117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5200">
                <a:latin typeface="Epilogue"/>
                <a:ea typeface="Epilogue"/>
                <a:cs typeface="Epilogue"/>
                <a:sym typeface="Epilog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91225" y="3550894"/>
            <a:ext cx="7775400" cy="368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1900">
                <a:latin typeface="Atkinson Hyperlegible"/>
                <a:ea typeface="Atkinson Hyperlegible"/>
                <a:cs typeface="Atkinson Hyperlegible"/>
                <a:sym typeface="Atkinson Hyperlegibl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ubTitle" idx="2"/>
          </p:nvPr>
        </p:nvSpPr>
        <p:spPr>
          <a:xfrm>
            <a:off x="722074" y="403769"/>
            <a:ext cx="3146400" cy="163500"/>
          </a:xfrm>
          <a:prstGeom prst="rect">
            <a:avLst/>
          </a:prstGeom>
        </p:spPr>
        <p:txBody>
          <a:bodyPr spcFirstLastPara="1" wrap="square" lIns="91425" tIns="91425" rIns="91425" bIns="91425" anchor="ctr" anchorCtr="0">
            <a:noAutofit/>
          </a:bodyPr>
          <a:lstStyle>
            <a:lvl1pPr lvl="0" rtl="0">
              <a:spcBef>
                <a:spcPts val="0"/>
              </a:spcBef>
              <a:spcAft>
                <a:spcPts val="0"/>
              </a:spcAft>
              <a:buSzPts val="1500"/>
              <a:buNone/>
              <a:defRPr sz="14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13" name="Google Shape;13;p2"/>
          <p:cNvSpPr txBox="1">
            <a:spLocks noGrp="1"/>
          </p:cNvSpPr>
          <p:nvPr>
            <p:ph type="subTitle" idx="3"/>
          </p:nvPr>
        </p:nvSpPr>
        <p:spPr>
          <a:xfrm>
            <a:off x="6876084" y="403769"/>
            <a:ext cx="1438500" cy="163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500"/>
              <a:buNone/>
              <a:defRPr sz="14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cxnSp>
        <p:nvCxnSpPr>
          <p:cNvPr id="14" name="Google Shape;14;p2"/>
          <p:cNvCxnSpPr/>
          <p:nvPr/>
        </p:nvCxnSpPr>
        <p:spPr>
          <a:xfrm>
            <a:off x="8607850" y="-1369"/>
            <a:ext cx="0" cy="5172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20" name="Google Shape;120;p16"/>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21" name="Google Shape;121;p16"/>
          <p:cNvGrpSpPr/>
          <p:nvPr/>
        </p:nvGrpSpPr>
        <p:grpSpPr>
          <a:xfrm flipH="1">
            <a:off x="-24747" y="-15656"/>
            <a:ext cx="9193500" cy="5172525"/>
            <a:chOff x="-24747" y="-20875"/>
            <a:chExt cx="9193500" cy="6896700"/>
          </a:xfrm>
        </p:grpSpPr>
        <p:cxnSp>
          <p:nvCxnSpPr>
            <p:cNvPr id="122" name="Google Shape;122;p16"/>
            <p:cNvCxnSpPr/>
            <p:nvPr/>
          </p:nvCxnSpPr>
          <p:spPr>
            <a:xfrm rot="10800000">
              <a:off x="-24747" y="6152375"/>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123" name="Google Shape;123;p16"/>
            <p:cNvCxnSpPr/>
            <p:nvPr/>
          </p:nvCxnSpPr>
          <p:spPr>
            <a:xfrm rot="10800000">
              <a:off x="434588" y="-20875"/>
              <a:ext cx="0" cy="6896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18"/>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33" name="Google Shape;133;p18"/>
          <p:cNvGrpSpPr/>
          <p:nvPr/>
        </p:nvGrpSpPr>
        <p:grpSpPr>
          <a:xfrm>
            <a:off x="-24747" y="-15656"/>
            <a:ext cx="9193500" cy="5172525"/>
            <a:chOff x="-24747" y="-20875"/>
            <a:chExt cx="9193500" cy="6896700"/>
          </a:xfrm>
        </p:grpSpPr>
        <p:cxnSp>
          <p:nvCxnSpPr>
            <p:cNvPr id="134" name="Google Shape;134;p18"/>
            <p:cNvCxnSpPr/>
            <p:nvPr/>
          </p:nvCxnSpPr>
          <p:spPr>
            <a:xfrm rot="10800000">
              <a:off x="-24747" y="6152375"/>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135" name="Google Shape;135;p18"/>
            <p:cNvCxnSpPr/>
            <p:nvPr/>
          </p:nvCxnSpPr>
          <p:spPr>
            <a:xfrm rot="10800000">
              <a:off x="434588" y="-20875"/>
              <a:ext cx="0" cy="6896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4">
    <p:spTree>
      <p:nvGrpSpPr>
        <p:cNvPr id="1" name="Shape 145"/>
        <p:cNvGrpSpPr/>
        <p:nvPr/>
      </p:nvGrpSpPr>
      <p:grpSpPr>
        <a:xfrm>
          <a:off x="0" y="0"/>
          <a:ext cx="0" cy="0"/>
          <a:chOff x="0" y="0"/>
          <a:chExt cx="0" cy="0"/>
        </a:xfrm>
      </p:grpSpPr>
      <p:grpSp>
        <p:nvGrpSpPr>
          <p:cNvPr id="146" name="Google Shape;146;p20"/>
          <p:cNvGrpSpPr/>
          <p:nvPr/>
        </p:nvGrpSpPr>
        <p:grpSpPr>
          <a:xfrm>
            <a:off x="-47625" y="-14512"/>
            <a:ext cx="9240300" cy="5172525"/>
            <a:chOff x="-47625" y="-19350"/>
            <a:chExt cx="9240300" cy="6896700"/>
          </a:xfrm>
        </p:grpSpPr>
        <p:cxnSp>
          <p:nvCxnSpPr>
            <p:cNvPr id="147" name="Google Shape;147;p20"/>
            <p:cNvCxnSpPr/>
            <p:nvPr/>
          </p:nvCxnSpPr>
          <p:spPr>
            <a:xfrm>
              <a:off x="8716138" y="-19350"/>
              <a:ext cx="0" cy="689670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20"/>
            <p:cNvCxnSpPr/>
            <p:nvPr/>
          </p:nvCxnSpPr>
          <p:spPr>
            <a:xfrm rot="10800000">
              <a:off x="-47625" y="591175"/>
              <a:ext cx="92403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4_1">
    <p:spTree>
      <p:nvGrpSpPr>
        <p:cNvPr id="1" name="Shape 149"/>
        <p:cNvGrpSpPr/>
        <p:nvPr/>
      </p:nvGrpSpPr>
      <p:grpSpPr>
        <a:xfrm>
          <a:off x="0" y="0"/>
          <a:ext cx="0" cy="0"/>
          <a:chOff x="0" y="0"/>
          <a:chExt cx="0" cy="0"/>
        </a:xfrm>
      </p:grpSpPr>
      <p:grpSp>
        <p:nvGrpSpPr>
          <p:cNvPr id="150" name="Google Shape;150;p21"/>
          <p:cNvGrpSpPr/>
          <p:nvPr/>
        </p:nvGrpSpPr>
        <p:grpSpPr>
          <a:xfrm>
            <a:off x="-24747" y="-15656"/>
            <a:ext cx="9193500" cy="5172525"/>
            <a:chOff x="-24747" y="-20875"/>
            <a:chExt cx="9193500" cy="6896700"/>
          </a:xfrm>
        </p:grpSpPr>
        <p:cxnSp>
          <p:nvCxnSpPr>
            <p:cNvPr id="151" name="Google Shape;151;p21"/>
            <p:cNvCxnSpPr/>
            <p:nvPr/>
          </p:nvCxnSpPr>
          <p:spPr>
            <a:xfrm rot="10800000">
              <a:off x="-24747" y="6152375"/>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152" name="Google Shape;152;p21"/>
            <p:cNvCxnSpPr/>
            <p:nvPr/>
          </p:nvCxnSpPr>
          <p:spPr>
            <a:xfrm rot="10800000">
              <a:off x="434588" y="-20875"/>
              <a:ext cx="0" cy="6896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8" name="Google Shape;18;p3"/>
          <p:cNvGrpSpPr/>
          <p:nvPr/>
        </p:nvGrpSpPr>
        <p:grpSpPr>
          <a:xfrm>
            <a:off x="-24747" y="-15656"/>
            <a:ext cx="9193500" cy="5172525"/>
            <a:chOff x="-24747" y="-20875"/>
            <a:chExt cx="9193500" cy="6896700"/>
          </a:xfrm>
        </p:grpSpPr>
        <p:cxnSp>
          <p:nvCxnSpPr>
            <p:cNvPr id="19" name="Google Shape;19;p3"/>
            <p:cNvCxnSpPr/>
            <p:nvPr/>
          </p:nvCxnSpPr>
          <p:spPr>
            <a:xfrm rot="10800000">
              <a:off x="-24747" y="6152375"/>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20" name="Google Shape;20;p3"/>
            <p:cNvCxnSpPr/>
            <p:nvPr/>
          </p:nvCxnSpPr>
          <p:spPr>
            <a:xfrm rot="10800000">
              <a:off x="434588" y="-20875"/>
              <a:ext cx="0" cy="6896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8" name="Google Shape;38;p6"/>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lvl1pPr lvl="0" algn="r" rtl="0">
              <a:buNone/>
              <a:defRPr>
                <a:solidFill>
                  <a:schemeClr val="dk1"/>
                </a:solidFill>
                <a:latin typeface="Atkinson Hyperlegible"/>
                <a:ea typeface="Atkinson Hyperlegible"/>
                <a:cs typeface="Atkinson Hyperlegible"/>
                <a:sym typeface="Atkinson Hyperlegible"/>
              </a:defRPr>
            </a:lvl1pPr>
            <a:lvl2pPr lvl="1" algn="r" rtl="0">
              <a:buNone/>
              <a:defRPr>
                <a:solidFill>
                  <a:schemeClr val="dk1"/>
                </a:solidFill>
                <a:latin typeface="Atkinson Hyperlegible"/>
                <a:ea typeface="Atkinson Hyperlegible"/>
                <a:cs typeface="Atkinson Hyperlegible"/>
                <a:sym typeface="Atkinson Hyperlegible"/>
              </a:defRPr>
            </a:lvl2pPr>
            <a:lvl3pPr lvl="2" algn="r" rtl="0">
              <a:buNone/>
              <a:defRPr>
                <a:solidFill>
                  <a:schemeClr val="dk1"/>
                </a:solidFill>
                <a:latin typeface="Atkinson Hyperlegible"/>
                <a:ea typeface="Atkinson Hyperlegible"/>
                <a:cs typeface="Atkinson Hyperlegible"/>
                <a:sym typeface="Atkinson Hyperlegible"/>
              </a:defRPr>
            </a:lvl3pPr>
            <a:lvl4pPr lvl="3" algn="r" rtl="0">
              <a:buNone/>
              <a:defRPr>
                <a:solidFill>
                  <a:schemeClr val="dk1"/>
                </a:solidFill>
                <a:latin typeface="Atkinson Hyperlegible"/>
                <a:ea typeface="Atkinson Hyperlegible"/>
                <a:cs typeface="Atkinson Hyperlegible"/>
                <a:sym typeface="Atkinson Hyperlegible"/>
              </a:defRPr>
            </a:lvl4pPr>
            <a:lvl5pPr lvl="4" algn="r" rtl="0">
              <a:buNone/>
              <a:defRPr>
                <a:solidFill>
                  <a:schemeClr val="dk1"/>
                </a:solidFill>
                <a:latin typeface="Atkinson Hyperlegible"/>
                <a:ea typeface="Atkinson Hyperlegible"/>
                <a:cs typeface="Atkinson Hyperlegible"/>
                <a:sym typeface="Atkinson Hyperlegible"/>
              </a:defRPr>
            </a:lvl5pPr>
            <a:lvl6pPr lvl="5" algn="r" rtl="0">
              <a:buNone/>
              <a:defRPr>
                <a:solidFill>
                  <a:schemeClr val="dk1"/>
                </a:solidFill>
                <a:latin typeface="Atkinson Hyperlegible"/>
                <a:ea typeface="Atkinson Hyperlegible"/>
                <a:cs typeface="Atkinson Hyperlegible"/>
                <a:sym typeface="Atkinson Hyperlegible"/>
              </a:defRPr>
            </a:lvl6pPr>
            <a:lvl7pPr lvl="6" algn="r" rtl="0">
              <a:buNone/>
              <a:defRPr>
                <a:solidFill>
                  <a:schemeClr val="dk1"/>
                </a:solidFill>
                <a:latin typeface="Atkinson Hyperlegible"/>
                <a:ea typeface="Atkinson Hyperlegible"/>
                <a:cs typeface="Atkinson Hyperlegible"/>
                <a:sym typeface="Atkinson Hyperlegible"/>
              </a:defRPr>
            </a:lvl7pPr>
            <a:lvl8pPr lvl="7" algn="r" rtl="0">
              <a:buNone/>
              <a:defRPr>
                <a:solidFill>
                  <a:schemeClr val="dk1"/>
                </a:solidFill>
                <a:latin typeface="Atkinson Hyperlegible"/>
                <a:ea typeface="Atkinson Hyperlegible"/>
                <a:cs typeface="Atkinson Hyperlegible"/>
                <a:sym typeface="Atkinson Hyperlegible"/>
              </a:defRPr>
            </a:lvl8pPr>
            <a:lvl9pPr lvl="8" algn="r" rtl="0">
              <a:buNone/>
              <a:defRPr>
                <a:solidFill>
                  <a:schemeClr val="dk1"/>
                </a:solidFill>
                <a:latin typeface="Atkinson Hyperlegible"/>
                <a:ea typeface="Atkinson Hyperlegible"/>
                <a:cs typeface="Atkinson Hyperlegible"/>
                <a:sym typeface="Atkinson Hyperlegible"/>
              </a:defRPr>
            </a:lvl9pPr>
          </a:lstStyle>
          <a:p>
            <a:pPr marL="0" lvl="0" indent="0" algn="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47525" y="-1369"/>
            <a:ext cx="9245100" cy="5172525"/>
            <a:chOff x="-47525" y="-1825"/>
            <a:chExt cx="9245100" cy="6896700"/>
          </a:xfrm>
        </p:grpSpPr>
        <p:cxnSp>
          <p:nvCxnSpPr>
            <p:cNvPr id="40" name="Google Shape;40;p6"/>
            <p:cNvCxnSpPr/>
            <p:nvPr/>
          </p:nvCxnSpPr>
          <p:spPr>
            <a:xfrm rot="10800000">
              <a:off x="-47525" y="591175"/>
              <a:ext cx="9245100" cy="0"/>
            </a:xfrm>
            <a:prstGeom prst="straightConnector1">
              <a:avLst/>
            </a:prstGeom>
            <a:noFill/>
            <a:ln w="9525" cap="flat" cmpd="sng">
              <a:solidFill>
                <a:schemeClr val="dk1"/>
              </a:solidFill>
              <a:prstDash val="solid"/>
              <a:round/>
              <a:headEnd type="none" w="med" len="med"/>
              <a:tailEnd type="none" w="med" len="med"/>
            </a:ln>
          </p:spPr>
        </p:cxnSp>
        <p:cxnSp>
          <p:nvCxnSpPr>
            <p:cNvPr id="41" name="Google Shape;41;p6"/>
            <p:cNvCxnSpPr/>
            <p:nvPr/>
          </p:nvCxnSpPr>
          <p:spPr>
            <a:xfrm>
              <a:off x="427851" y="-1825"/>
              <a:ext cx="0" cy="6896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grpSp>
        <p:nvGrpSpPr>
          <p:cNvPr id="43" name="Google Shape;43;p7"/>
          <p:cNvGrpSpPr/>
          <p:nvPr/>
        </p:nvGrpSpPr>
        <p:grpSpPr>
          <a:xfrm>
            <a:off x="-47625" y="-14512"/>
            <a:ext cx="9240300" cy="5172525"/>
            <a:chOff x="-47625" y="-19350"/>
            <a:chExt cx="9240300" cy="6896700"/>
          </a:xfrm>
        </p:grpSpPr>
        <p:cxnSp>
          <p:nvCxnSpPr>
            <p:cNvPr id="44" name="Google Shape;44;p7"/>
            <p:cNvCxnSpPr/>
            <p:nvPr/>
          </p:nvCxnSpPr>
          <p:spPr>
            <a:xfrm>
              <a:off x="8716138" y="-19350"/>
              <a:ext cx="0" cy="6896700"/>
            </a:xfrm>
            <a:prstGeom prst="straightConnector1">
              <a:avLst/>
            </a:prstGeom>
            <a:noFill/>
            <a:ln w="9525" cap="flat" cmpd="sng">
              <a:solidFill>
                <a:schemeClr val="dk1"/>
              </a:solidFill>
              <a:prstDash val="solid"/>
              <a:round/>
              <a:headEnd type="none" w="med" len="med"/>
              <a:tailEnd type="none" w="med" len="med"/>
            </a:ln>
          </p:spPr>
        </p:cxnSp>
        <p:cxnSp>
          <p:nvCxnSpPr>
            <p:cNvPr id="45" name="Google Shape;45;p7"/>
            <p:cNvCxnSpPr/>
            <p:nvPr/>
          </p:nvCxnSpPr>
          <p:spPr>
            <a:xfrm rot="10800000">
              <a:off x="-47625" y="591175"/>
              <a:ext cx="9240300" cy="0"/>
            </a:xfrm>
            <a:prstGeom prst="straightConnector1">
              <a:avLst/>
            </a:prstGeom>
            <a:noFill/>
            <a:ln w="9525" cap="flat" cmpd="sng">
              <a:solidFill>
                <a:schemeClr val="dk1"/>
              </a:solidFill>
              <a:prstDash val="solid"/>
              <a:round/>
              <a:headEnd type="none" w="med" len="med"/>
              <a:tailEnd type="none" w="med" len="med"/>
            </a:ln>
          </p:spPr>
        </p:cxnSp>
      </p:grpSp>
      <p:sp>
        <p:nvSpPr>
          <p:cNvPr id="46" name="Google Shape;46;p7"/>
          <p:cNvSpPr txBox="1">
            <a:spLocks noGrp="1"/>
          </p:cNvSpPr>
          <p:nvPr>
            <p:ph type="body" idx="1"/>
          </p:nvPr>
        </p:nvSpPr>
        <p:spPr>
          <a:xfrm>
            <a:off x="719425" y="1833803"/>
            <a:ext cx="4566600" cy="232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7" name="Google Shape;47;p7"/>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7"/>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1" name="Google Shape;51;p8"/>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52" name="Google Shape;52;p8"/>
          <p:cNvGrpSpPr/>
          <p:nvPr/>
        </p:nvGrpSpPr>
        <p:grpSpPr>
          <a:xfrm>
            <a:off x="-24747" y="-15656"/>
            <a:ext cx="9193500" cy="5172525"/>
            <a:chOff x="-24747" y="-20875"/>
            <a:chExt cx="9193500" cy="6896700"/>
          </a:xfrm>
        </p:grpSpPr>
        <p:cxnSp>
          <p:nvCxnSpPr>
            <p:cNvPr id="53" name="Google Shape;53;p8"/>
            <p:cNvCxnSpPr/>
            <p:nvPr/>
          </p:nvCxnSpPr>
          <p:spPr>
            <a:xfrm rot="10800000">
              <a:off x="-24747" y="6152375"/>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54" name="Google Shape;54;p8"/>
            <p:cNvCxnSpPr/>
            <p:nvPr/>
          </p:nvCxnSpPr>
          <p:spPr>
            <a:xfrm rot="10800000">
              <a:off x="434588" y="-20875"/>
              <a:ext cx="0" cy="6896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1303199" y="1991918"/>
            <a:ext cx="6854700" cy="6999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5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7" name="Google Shape;57;p9"/>
          <p:cNvSpPr txBox="1">
            <a:spLocks noGrp="1"/>
          </p:cNvSpPr>
          <p:nvPr>
            <p:ph type="subTitle" idx="1"/>
          </p:nvPr>
        </p:nvSpPr>
        <p:spPr>
          <a:xfrm>
            <a:off x="1303200" y="2814124"/>
            <a:ext cx="6854700" cy="1120500"/>
          </a:xfrm>
          <a:prstGeom prst="rect">
            <a:avLst/>
          </a:prstGeom>
        </p:spPr>
        <p:txBody>
          <a:bodyPr spcFirstLastPara="1" wrap="square" lIns="91425" tIns="91425" rIns="91425" bIns="91425" anchor="t" anchorCtr="0">
            <a:noAutofit/>
          </a:bodyPr>
          <a:lstStyle>
            <a:lvl1pPr lvl="0" algn="r">
              <a:spcBef>
                <a:spcPts val="0"/>
              </a:spcBef>
              <a:spcAft>
                <a:spcPts val="0"/>
              </a:spcAft>
              <a:buSzPts val="2100"/>
              <a:buNone/>
              <a:defRPr sz="19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9"/>
          <p:cNvSpPr txBox="1">
            <a:spLocks noGrp="1"/>
          </p:cNvSpPr>
          <p:nvPr>
            <p:ph type="subTitle" idx="2"/>
          </p:nvPr>
        </p:nvSpPr>
        <p:spPr>
          <a:xfrm>
            <a:off x="746750" y="4781782"/>
            <a:ext cx="1386600" cy="163500"/>
          </a:xfrm>
          <a:prstGeom prst="rect">
            <a:avLst/>
          </a:prstGeom>
        </p:spPr>
        <p:txBody>
          <a:bodyPr spcFirstLastPara="1" wrap="square" lIns="91425" tIns="91425" rIns="91425" bIns="91425" anchor="ctr" anchorCtr="0">
            <a:noAutofit/>
          </a:bodyPr>
          <a:lstStyle>
            <a:lvl1pPr lvl="0"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sp>
        <p:nvSpPr>
          <p:cNvPr id="59" name="Google Shape;59;p9"/>
          <p:cNvSpPr txBox="1">
            <a:spLocks noGrp="1"/>
          </p:cNvSpPr>
          <p:nvPr>
            <p:ph type="subTitle" idx="3"/>
          </p:nvPr>
        </p:nvSpPr>
        <p:spPr>
          <a:xfrm>
            <a:off x="5309049" y="4781782"/>
            <a:ext cx="3146400" cy="163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5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a:endParaRPr/>
          </a:p>
        </p:txBody>
      </p:sp>
      <p:cxnSp>
        <p:nvCxnSpPr>
          <p:cNvPr id="60" name="Google Shape;60;p9"/>
          <p:cNvCxnSpPr/>
          <p:nvPr/>
        </p:nvCxnSpPr>
        <p:spPr>
          <a:xfrm>
            <a:off x="8714374" y="-14512"/>
            <a:ext cx="0" cy="5172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 name="Google Shape;63;p10"/>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64" name="Google Shape;64;p10"/>
          <p:cNvGrpSpPr/>
          <p:nvPr/>
        </p:nvGrpSpPr>
        <p:grpSpPr>
          <a:xfrm flipH="1">
            <a:off x="-24747" y="-15656"/>
            <a:ext cx="9193500" cy="5172525"/>
            <a:chOff x="-24747" y="-20875"/>
            <a:chExt cx="9193500" cy="6896700"/>
          </a:xfrm>
        </p:grpSpPr>
        <p:cxnSp>
          <p:nvCxnSpPr>
            <p:cNvPr id="65" name="Google Shape;65;p10"/>
            <p:cNvCxnSpPr/>
            <p:nvPr/>
          </p:nvCxnSpPr>
          <p:spPr>
            <a:xfrm rot="10800000">
              <a:off x="-24747" y="6152375"/>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66" name="Google Shape;66;p10"/>
            <p:cNvCxnSpPr/>
            <p:nvPr/>
          </p:nvCxnSpPr>
          <p:spPr>
            <a:xfrm rot="10800000">
              <a:off x="434588" y="-20875"/>
              <a:ext cx="0" cy="6896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sp>
        <p:nvSpPr>
          <p:cNvPr id="68" name="Google Shape;6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9" name="Google Shape;69;p11"/>
          <p:cNvSpPr txBox="1">
            <a:spLocks noGrp="1"/>
          </p:cNvSpPr>
          <p:nvPr>
            <p:ph type="subTitle" idx="1"/>
          </p:nvPr>
        </p:nvSpPr>
        <p:spPr>
          <a:xfrm>
            <a:off x="1915200" y="3294956"/>
            <a:ext cx="5313600" cy="372300"/>
          </a:xfrm>
          <a:prstGeom prst="rect">
            <a:avLst/>
          </a:prstGeom>
        </p:spPr>
        <p:txBody>
          <a:bodyPr spcFirstLastPara="1" wrap="square" lIns="91425" tIns="91425" rIns="91425" bIns="91425" anchor="t" anchorCtr="0">
            <a:noAutofit/>
          </a:bodyPr>
          <a:lstStyle>
            <a:lvl1pPr lvl="0" algn="ctr">
              <a:spcBef>
                <a:spcPts val="0"/>
              </a:spcBef>
              <a:spcAft>
                <a:spcPts val="0"/>
              </a:spcAft>
              <a:buSzPts val="15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70" name="Google Shape;70;p11"/>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71" name="Google Shape;71;p11"/>
          <p:cNvGrpSpPr/>
          <p:nvPr/>
        </p:nvGrpSpPr>
        <p:grpSpPr>
          <a:xfrm>
            <a:off x="-24747" y="-15656"/>
            <a:ext cx="9193500" cy="5172525"/>
            <a:chOff x="-24747" y="-20875"/>
            <a:chExt cx="9193500" cy="6896700"/>
          </a:xfrm>
        </p:grpSpPr>
        <p:cxnSp>
          <p:nvCxnSpPr>
            <p:cNvPr id="72" name="Google Shape;72;p11"/>
            <p:cNvCxnSpPr/>
            <p:nvPr/>
          </p:nvCxnSpPr>
          <p:spPr>
            <a:xfrm rot="10800000">
              <a:off x="-24747" y="6152375"/>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73" name="Google Shape;73;p11"/>
            <p:cNvCxnSpPr/>
            <p:nvPr/>
          </p:nvCxnSpPr>
          <p:spPr>
            <a:xfrm rot="10800000">
              <a:off x="434588" y="-20875"/>
              <a:ext cx="0" cy="68967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76375" y="506344"/>
            <a:ext cx="7931700" cy="488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1pPr>
            <a:lvl2pPr lvl="1">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2pPr>
            <a:lvl3pPr lvl="2">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3pPr>
            <a:lvl4pPr lvl="3">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4pPr>
            <a:lvl5pPr lvl="4">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5pPr>
            <a:lvl6pPr lvl="5">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6pPr>
            <a:lvl7pPr lvl="6">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7pPr>
            <a:lvl8pPr lvl="7">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8pPr>
            <a:lvl9pPr lvl="8">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536150" y="1023394"/>
            <a:ext cx="8071800" cy="35853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1pPr>
            <a:lvl2pPr marL="914400" lvl="1"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2pPr>
            <a:lvl3pPr marL="1371600" lvl="2"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3pPr>
            <a:lvl4pPr marL="1828800" lvl="3"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4pPr>
            <a:lvl5pPr marL="2286000" lvl="4"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5pPr>
            <a:lvl6pPr marL="2743200" lvl="5"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6pPr>
            <a:lvl7pPr marL="3200400" lvl="6"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7pPr>
            <a:lvl8pPr marL="3657600" lvl="7"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8pPr>
            <a:lvl9pPr marL="4114800" lvl="8"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9pPr>
          </a:lstStyle>
          <a:p>
            <a:endParaRPr/>
          </a:p>
        </p:txBody>
      </p:sp>
      <p:sp>
        <p:nvSpPr>
          <p:cNvPr id="8" name="Google Shape;8;p1"/>
          <p:cNvSpPr txBox="1">
            <a:spLocks noGrp="1"/>
          </p:cNvSpPr>
          <p:nvPr>
            <p:ph type="sldNum" idx="12"/>
          </p:nvPr>
        </p:nvSpPr>
        <p:spPr>
          <a:xfrm>
            <a:off x="7566184" y="4717338"/>
            <a:ext cx="548700" cy="393600"/>
          </a:xfrm>
          <a:prstGeom prst="rect">
            <a:avLst/>
          </a:prstGeom>
          <a:noFill/>
          <a:ln>
            <a:noFill/>
          </a:ln>
        </p:spPr>
        <p:txBody>
          <a:bodyPr spcFirstLastPara="1" wrap="square" lIns="91425" tIns="91425" rIns="91425" bIns="91425" anchor="t" anchorCtr="0">
            <a:noAutofit/>
          </a:bodyPr>
          <a:lstStyle>
            <a:lvl1pPr lvl="0" algn="r">
              <a:buNone/>
              <a:defRPr>
                <a:solidFill>
                  <a:schemeClr val="dk1"/>
                </a:solidFill>
                <a:latin typeface="Atkinson Hyperlegible"/>
                <a:ea typeface="Atkinson Hyperlegible"/>
                <a:cs typeface="Atkinson Hyperlegible"/>
                <a:sym typeface="Atkinson Hyperlegible"/>
              </a:defRPr>
            </a:lvl1pPr>
            <a:lvl2pPr lvl="1" algn="r">
              <a:buNone/>
              <a:defRPr>
                <a:solidFill>
                  <a:schemeClr val="dk1"/>
                </a:solidFill>
                <a:latin typeface="Atkinson Hyperlegible"/>
                <a:ea typeface="Atkinson Hyperlegible"/>
                <a:cs typeface="Atkinson Hyperlegible"/>
                <a:sym typeface="Atkinson Hyperlegible"/>
              </a:defRPr>
            </a:lvl2pPr>
            <a:lvl3pPr lvl="2" algn="r">
              <a:buNone/>
              <a:defRPr>
                <a:solidFill>
                  <a:schemeClr val="dk1"/>
                </a:solidFill>
                <a:latin typeface="Atkinson Hyperlegible"/>
                <a:ea typeface="Atkinson Hyperlegible"/>
                <a:cs typeface="Atkinson Hyperlegible"/>
                <a:sym typeface="Atkinson Hyperlegible"/>
              </a:defRPr>
            </a:lvl3pPr>
            <a:lvl4pPr lvl="3" algn="r">
              <a:buNone/>
              <a:defRPr>
                <a:solidFill>
                  <a:schemeClr val="dk1"/>
                </a:solidFill>
                <a:latin typeface="Atkinson Hyperlegible"/>
                <a:ea typeface="Atkinson Hyperlegible"/>
                <a:cs typeface="Atkinson Hyperlegible"/>
                <a:sym typeface="Atkinson Hyperlegible"/>
              </a:defRPr>
            </a:lvl4pPr>
            <a:lvl5pPr lvl="4" algn="r">
              <a:buNone/>
              <a:defRPr>
                <a:solidFill>
                  <a:schemeClr val="dk1"/>
                </a:solidFill>
                <a:latin typeface="Atkinson Hyperlegible"/>
                <a:ea typeface="Atkinson Hyperlegible"/>
                <a:cs typeface="Atkinson Hyperlegible"/>
                <a:sym typeface="Atkinson Hyperlegible"/>
              </a:defRPr>
            </a:lvl5pPr>
            <a:lvl6pPr lvl="5" algn="r">
              <a:buNone/>
              <a:defRPr>
                <a:solidFill>
                  <a:schemeClr val="dk1"/>
                </a:solidFill>
                <a:latin typeface="Atkinson Hyperlegible"/>
                <a:ea typeface="Atkinson Hyperlegible"/>
                <a:cs typeface="Atkinson Hyperlegible"/>
                <a:sym typeface="Atkinson Hyperlegible"/>
              </a:defRPr>
            </a:lvl6pPr>
            <a:lvl7pPr lvl="6" algn="r">
              <a:buNone/>
              <a:defRPr>
                <a:solidFill>
                  <a:schemeClr val="dk1"/>
                </a:solidFill>
                <a:latin typeface="Atkinson Hyperlegible"/>
                <a:ea typeface="Atkinson Hyperlegible"/>
                <a:cs typeface="Atkinson Hyperlegible"/>
                <a:sym typeface="Atkinson Hyperlegible"/>
              </a:defRPr>
            </a:lvl7pPr>
            <a:lvl8pPr lvl="7" algn="r">
              <a:buNone/>
              <a:defRPr>
                <a:solidFill>
                  <a:schemeClr val="dk1"/>
                </a:solidFill>
                <a:latin typeface="Atkinson Hyperlegible"/>
                <a:ea typeface="Atkinson Hyperlegible"/>
                <a:cs typeface="Atkinson Hyperlegible"/>
                <a:sym typeface="Atkinson Hyperlegible"/>
              </a:defRPr>
            </a:lvl8pPr>
            <a:lvl9pPr lvl="8" algn="r">
              <a:buNone/>
              <a:defRPr>
                <a:solidFill>
                  <a:schemeClr val="dk1"/>
                </a:solidFill>
                <a:latin typeface="Atkinson Hyperlegible"/>
                <a:ea typeface="Atkinson Hyperlegible"/>
                <a:cs typeface="Atkinson Hyperlegible"/>
                <a:sym typeface="Atkinson Hyperlegibl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62" r:id="rId10"/>
    <p:sldLayoutId id="2147483664" r:id="rId11"/>
    <p:sldLayoutId id="2147483666" r:id="rId12"/>
    <p:sldLayoutId id="2147483667"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ctrTitle"/>
          </p:nvPr>
        </p:nvSpPr>
        <p:spPr>
          <a:xfrm>
            <a:off x="691225" y="1471338"/>
            <a:ext cx="7775400" cy="181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t>Voice Based Age and Gender Detection </a:t>
            </a:r>
            <a:r>
              <a:rPr lang="en-US" sz="4000" dirty="0"/>
              <a:t>using Long Short - Term Memory</a:t>
            </a:r>
            <a:endParaRPr sz="4000" dirty="0"/>
          </a:p>
        </p:txBody>
      </p:sp>
      <p:sp>
        <p:nvSpPr>
          <p:cNvPr id="176" name="Google Shape;176;p30"/>
          <p:cNvSpPr txBox="1">
            <a:spLocks noGrp="1"/>
          </p:cNvSpPr>
          <p:nvPr>
            <p:ph type="subTitle" idx="1"/>
          </p:nvPr>
        </p:nvSpPr>
        <p:spPr>
          <a:xfrm>
            <a:off x="699108" y="3528411"/>
            <a:ext cx="7775400" cy="8828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t>Nguyen Minh Nhut, Nguyen Thanh Trung, Nguyen Huu Tan,</a:t>
            </a:r>
          </a:p>
          <a:p>
            <a:pPr marL="0" lvl="0" indent="0" algn="l" rtl="0">
              <a:spcBef>
                <a:spcPts val="0"/>
              </a:spcBef>
              <a:spcAft>
                <a:spcPts val="0"/>
              </a:spcAft>
              <a:buClr>
                <a:schemeClr val="dk1"/>
              </a:buClr>
              <a:buSzPts val="1100"/>
              <a:buFont typeface="Arial"/>
              <a:buNone/>
            </a:pPr>
            <a:r>
              <a:rPr lang="vi-VN" dirty="0"/>
              <a:t>Luong Dang Doanh, and Duc Ngoc Minh Dang</a:t>
            </a:r>
          </a:p>
        </p:txBody>
      </p:sp>
      <p:sp>
        <p:nvSpPr>
          <p:cNvPr id="177" name="Google Shape;177;p30"/>
          <p:cNvSpPr txBox="1">
            <a:spLocks noGrp="1"/>
          </p:cNvSpPr>
          <p:nvPr>
            <p:ph type="subTitle" idx="2"/>
          </p:nvPr>
        </p:nvSpPr>
        <p:spPr>
          <a:xfrm>
            <a:off x="722074" y="403769"/>
            <a:ext cx="3999698" cy="376621"/>
          </a:xfrm>
          <a:prstGeom prst="rect">
            <a:avLst/>
          </a:prstGeom>
        </p:spPr>
        <p:txBody>
          <a:bodyPr spcFirstLastPara="1" wrap="square" lIns="0" tIns="91425" rIns="91425" bIns="91425" anchor="ctr" anchorCtr="0">
            <a:noAutofit/>
          </a:bodyPr>
          <a:lstStyle/>
          <a:p>
            <a:pPr marL="0" lvl="0" indent="0" algn="l" rtl="0">
              <a:spcBef>
                <a:spcPts val="0"/>
              </a:spcBef>
              <a:spcAft>
                <a:spcPts val="1200"/>
              </a:spcAft>
              <a:buNone/>
            </a:pPr>
            <a:r>
              <a:rPr lang="en-US" dirty="0"/>
              <a:t>Student Research Competition in FPT University</a:t>
            </a:r>
          </a:p>
        </p:txBody>
      </p:sp>
      <p:cxnSp>
        <p:nvCxnSpPr>
          <p:cNvPr id="178" name="Google Shape;178;p30"/>
          <p:cNvCxnSpPr/>
          <p:nvPr/>
        </p:nvCxnSpPr>
        <p:spPr>
          <a:xfrm>
            <a:off x="-24750" y="1162732"/>
            <a:ext cx="9193500" cy="0"/>
          </a:xfrm>
          <a:prstGeom prst="straightConnector1">
            <a:avLst/>
          </a:prstGeom>
          <a:noFill/>
          <a:ln w="9525" cap="flat" cmpd="sng">
            <a:solidFill>
              <a:schemeClr val="dk1"/>
            </a:solidFill>
            <a:prstDash val="solid"/>
            <a:round/>
            <a:headEnd type="none" w="med" len="med"/>
            <a:tailEnd type="none" w="med" len="med"/>
          </a:ln>
        </p:spPr>
      </p:cxnSp>
      <p:sp>
        <p:nvSpPr>
          <p:cNvPr id="13" name="Google Shape;176;p30">
            <a:extLst>
              <a:ext uri="{FF2B5EF4-FFF2-40B4-BE49-F238E27FC236}">
                <a16:creationId xmlns:a16="http://schemas.microsoft.com/office/drawing/2014/main" id="{83B9B054-6B12-463E-B312-CD4F5586032B}"/>
              </a:ext>
            </a:extLst>
          </p:cNvPr>
          <p:cNvSpPr txBox="1">
            <a:spLocks/>
          </p:cNvSpPr>
          <p:nvPr/>
        </p:nvSpPr>
        <p:spPr>
          <a:xfrm>
            <a:off x="716790" y="4249817"/>
            <a:ext cx="7775400" cy="37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1"/>
              </a:buClr>
              <a:buSzPts val="2800"/>
              <a:buFont typeface="Atkinson Hyperlegible"/>
              <a:buNone/>
              <a:defRPr sz="1900" b="0" i="0" u="none" strike="noStrike" cap="none">
                <a:solidFill>
                  <a:schemeClr val="dk1"/>
                </a:solidFill>
                <a:latin typeface="Atkinson Hyperlegible"/>
                <a:ea typeface="Atkinson Hyperlegible"/>
                <a:cs typeface="Atkinson Hyperlegible"/>
                <a:sym typeface="Atkinson Hyperlegible"/>
              </a:defRPr>
            </a:lvl1pPr>
            <a:lvl2pPr marL="914400" marR="0" lvl="1"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2pPr>
            <a:lvl3pPr marL="1371600" marR="0" lvl="2"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3pPr>
            <a:lvl4pPr marL="1828800" marR="0" lvl="3"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4pPr>
            <a:lvl5pPr marL="2286000" marR="0" lvl="4"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5pPr>
            <a:lvl6pPr marL="2743200" marR="0" lvl="5"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6pPr>
            <a:lvl7pPr marL="3200400" marR="0" lvl="6"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7pPr>
            <a:lvl8pPr marL="3657600" marR="0" lvl="7"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8pPr>
            <a:lvl9pPr marL="4114800" marR="0" lvl="8"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9pPr>
          </a:lstStyle>
          <a:p>
            <a:pPr marL="0" marR="0" indent="0" algn="l" rtl="0">
              <a:lnSpc>
                <a:spcPct val="115000"/>
              </a:lnSpc>
              <a:spcBef>
                <a:spcPts val="0"/>
              </a:spcBef>
              <a:spcAft>
                <a:spcPts val="0"/>
              </a:spcAft>
            </a:pPr>
            <a:r>
              <a:rPr lang="vi-VN" sz="1400" b="0" i="0" dirty="0">
                <a:solidFill>
                  <a:srgbClr val="434343"/>
                </a:solidFill>
                <a:effectLst/>
                <a:latin typeface="Atkinson Hyperlegible" panose="020B0604020202020204" charset="0"/>
                <a:ea typeface="Atkinson Hyperlegible" panose="020B0604020202020204" charset="0"/>
                <a:cs typeface="Atkinson Hyperlegible" panose="020B0604020202020204" charset="0"/>
              </a:rPr>
              <a:t>FPT University, Ho Chi Minh Campus, Vietnam</a:t>
            </a:r>
            <a:endParaRPr lang="vi-VN" sz="1600" dirty="0">
              <a:effectLst/>
            </a:endParaRPr>
          </a:p>
        </p:txBody>
      </p:sp>
      <p:sp>
        <p:nvSpPr>
          <p:cNvPr id="14" name="Google Shape;179;p30">
            <a:extLst>
              <a:ext uri="{FF2B5EF4-FFF2-40B4-BE49-F238E27FC236}">
                <a16:creationId xmlns:a16="http://schemas.microsoft.com/office/drawing/2014/main" id="{E36BE28B-E172-4F76-B741-1B35B1BDE791}"/>
              </a:ext>
            </a:extLst>
          </p:cNvPr>
          <p:cNvSpPr txBox="1">
            <a:spLocks noGrp="1"/>
          </p:cNvSpPr>
          <p:nvPr>
            <p:ph type="subTitle" idx="3"/>
          </p:nvPr>
        </p:nvSpPr>
        <p:spPr>
          <a:xfrm>
            <a:off x="6876084" y="403769"/>
            <a:ext cx="1438500" cy="37662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 dirty="0"/>
              <a:t>Year </a:t>
            </a:r>
            <a:r>
              <a:rPr lang="vi-VN" dirty="0"/>
              <a:t>2024</a:t>
            </a:r>
            <a:endParaRPr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676375" y="506344"/>
            <a:ext cx="4429023" cy="14551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800" dirty="0"/>
              <a:t>Proposed </a:t>
            </a:r>
            <a:r>
              <a:rPr lang="vi-VN" sz="2800" b="1" dirty="0"/>
              <a:t>Gender</a:t>
            </a:r>
            <a:r>
              <a:rPr lang="vi-VN" sz="2800" dirty="0"/>
              <a:t> </a:t>
            </a:r>
            <a:r>
              <a:rPr lang="vi-VN" sz="2800" b="1" dirty="0"/>
              <a:t>Classification Model </a:t>
            </a:r>
            <a:endParaRPr sz="2800" b="1" dirty="0"/>
          </a:p>
        </p:txBody>
      </p:sp>
      <p:grpSp>
        <p:nvGrpSpPr>
          <p:cNvPr id="6" name="Group 5">
            <a:extLst>
              <a:ext uri="{FF2B5EF4-FFF2-40B4-BE49-F238E27FC236}">
                <a16:creationId xmlns:a16="http://schemas.microsoft.com/office/drawing/2014/main" id="{D9CAD49C-F675-4B0B-B23D-724015BEBFCE}"/>
              </a:ext>
            </a:extLst>
          </p:cNvPr>
          <p:cNvGrpSpPr/>
          <p:nvPr/>
        </p:nvGrpSpPr>
        <p:grpSpPr>
          <a:xfrm>
            <a:off x="3701339" y="1659659"/>
            <a:ext cx="2245764" cy="470335"/>
            <a:chOff x="782300" y="2160641"/>
            <a:chExt cx="2443200" cy="470335"/>
          </a:xfrm>
        </p:grpSpPr>
        <p:sp>
          <p:nvSpPr>
            <p:cNvPr id="206" name="Google Shape;206;p33"/>
            <p:cNvSpPr txBox="1"/>
            <p:nvPr/>
          </p:nvSpPr>
          <p:spPr>
            <a:xfrm>
              <a:off x="782300" y="2160641"/>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LSTM (256 nodes)</a:t>
              </a:r>
              <a:endParaRPr dirty="0">
                <a:solidFill>
                  <a:schemeClr val="dk1"/>
                </a:solidFill>
                <a:latin typeface="Atkinson Hyperlegible"/>
                <a:ea typeface="Atkinson Hyperlegible"/>
                <a:cs typeface="Atkinson Hyperlegible"/>
                <a:sym typeface="Atkinson Hyperlegible"/>
              </a:endParaRPr>
            </a:p>
          </p:txBody>
        </p:sp>
        <p:sp>
          <p:nvSpPr>
            <p:cNvPr id="207" name="Google Shape;207;p33"/>
            <p:cNvSpPr txBox="1"/>
            <p:nvPr/>
          </p:nvSpPr>
          <p:spPr>
            <a:xfrm>
              <a:off x="782300" y="2395483"/>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Dropout layer (0.3)</a:t>
              </a:r>
              <a:endParaRPr dirty="0">
                <a:solidFill>
                  <a:schemeClr val="dk1"/>
                </a:solidFill>
                <a:latin typeface="Atkinson Hyperlegible"/>
                <a:ea typeface="Atkinson Hyperlegible"/>
                <a:cs typeface="Atkinson Hyperlegible"/>
                <a:sym typeface="Atkinson Hyperlegible"/>
              </a:endParaRPr>
            </a:p>
          </p:txBody>
        </p:sp>
      </p:grpSp>
      <p:sp>
        <p:nvSpPr>
          <p:cNvPr id="235" name="Google Shape;235;p33"/>
          <p:cNvSpPr txBox="1">
            <a:spLocks noGrp="1"/>
          </p:cNvSpPr>
          <p:nvPr>
            <p:ph type="sldNum" idx="12"/>
          </p:nvPr>
        </p:nvSpPr>
        <p:spPr>
          <a:xfrm>
            <a:off x="7489184" y="4724653"/>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grpSp>
        <p:nvGrpSpPr>
          <p:cNvPr id="5" name="Group 4">
            <a:extLst>
              <a:ext uri="{FF2B5EF4-FFF2-40B4-BE49-F238E27FC236}">
                <a16:creationId xmlns:a16="http://schemas.microsoft.com/office/drawing/2014/main" id="{6EC88CE3-3F6A-4B9A-B2FF-08BAA207767C}"/>
              </a:ext>
            </a:extLst>
          </p:cNvPr>
          <p:cNvGrpSpPr/>
          <p:nvPr/>
        </p:nvGrpSpPr>
        <p:grpSpPr>
          <a:xfrm>
            <a:off x="3701339" y="2867393"/>
            <a:ext cx="2245766" cy="937077"/>
            <a:chOff x="5918500" y="2091387"/>
            <a:chExt cx="2443202" cy="937077"/>
          </a:xfrm>
        </p:grpSpPr>
        <p:sp>
          <p:nvSpPr>
            <p:cNvPr id="85" name="Google Shape;206;p33">
              <a:extLst>
                <a:ext uri="{FF2B5EF4-FFF2-40B4-BE49-F238E27FC236}">
                  <a16:creationId xmlns:a16="http://schemas.microsoft.com/office/drawing/2014/main" id="{13384BDF-FCFB-4873-931E-5B8B66BF3090}"/>
                </a:ext>
              </a:extLst>
            </p:cNvPr>
            <p:cNvSpPr txBox="1"/>
            <p:nvPr/>
          </p:nvSpPr>
          <p:spPr>
            <a:xfrm>
              <a:off x="5918502" y="2091387"/>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FCN (128 nodes)</a:t>
              </a:r>
              <a:endParaRPr dirty="0">
                <a:solidFill>
                  <a:schemeClr val="dk1"/>
                </a:solidFill>
                <a:latin typeface="Atkinson Hyperlegible"/>
                <a:ea typeface="Atkinson Hyperlegible"/>
                <a:cs typeface="Atkinson Hyperlegible"/>
                <a:sym typeface="Atkinson Hyperlegible"/>
              </a:endParaRPr>
            </a:p>
          </p:txBody>
        </p:sp>
        <p:sp>
          <p:nvSpPr>
            <p:cNvPr id="86" name="Google Shape;207;p33">
              <a:extLst>
                <a:ext uri="{FF2B5EF4-FFF2-40B4-BE49-F238E27FC236}">
                  <a16:creationId xmlns:a16="http://schemas.microsoft.com/office/drawing/2014/main" id="{4B6B357C-FA81-40A4-8032-42B8B19B3DB0}"/>
                </a:ext>
              </a:extLst>
            </p:cNvPr>
            <p:cNvSpPr txBox="1"/>
            <p:nvPr/>
          </p:nvSpPr>
          <p:spPr>
            <a:xfrm>
              <a:off x="5918500" y="2322554"/>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Activation = ReLU</a:t>
              </a:r>
            </a:p>
          </p:txBody>
        </p:sp>
        <p:sp>
          <p:nvSpPr>
            <p:cNvPr id="87" name="Google Shape;208;p33">
              <a:extLst>
                <a:ext uri="{FF2B5EF4-FFF2-40B4-BE49-F238E27FC236}">
                  <a16:creationId xmlns:a16="http://schemas.microsoft.com/office/drawing/2014/main" id="{7BBE2654-F535-4565-9E5E-64D849429143}"/>
                </a:ext>
              </a:extLst>
            </p:cNvPr>
            <p:cNvSpPr txBox="1"/>
            <p:nvPr/>
          </p:nvSpPr>
          <p:spPr>
            <a:xfrm>
              <a:off x="5918500" y="2556873"/>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Dropout layer (0.3)</a:t>
              </a:r>
            </a:p>
          </p:txBody>
        </p:sp>
        <p:sp>
          <p:nvSpPr>
            <p:cNvPr id="92" name="Google Shape;208;p33">
              <a:extLst>
                <a:ext uri="{FF2B5EF4-FFF2-40B4-BE49-F238E27FC236}">
                  <a16:creationId xmlns:a16="http://schemas.microsoft.com/office/drawing/2014/main" id="{DDC71D30-3BFB-447B-A004-C32A97FE84BF}"/>
                </a:ext>
              </a:extLst>
            </p:cNvPr>
            <p:cNvSpPr txBox="1"/>
            <p:nvPr/>
          </p:nvSpPr>
          <p:spPr>
            <a:xfrm>
              <a:off x="5918500" y="2792971"/>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Batch Normalization</a:t>
              </a:r>
              <a:endParaRPr dirty="0">
                <a:solidFill>
                  <a:schemeClr val="dk1"/>
                </a:solidFill>
                <a:latin typeface="Atkinson Hyperlegible"/>
                <a:ea typeface="Atkinson Hyperlegible"/>
                <a:cs typeface="Atkinson Hyperlegible"/>
                <a:sym typeface="Atkinson Hyperlegible"/>
              </a:endParaRPr>
            </a:p>
          </p:txBody>
        </p:sp>
      </p:grpSp>
      <p:grpSp>
        <p:nvGrpSpPr>
          <p:cNvPr id="21" name="Group 20">
            <a:extLst>
              <a:ext uri="{FF2B5EF4-FFF2-40B4-BE49-F238E27FC236}">
                <a16:creationId xmlns:a16="http://schemas.microsoft.com/office/drawing/2014/main" id="{99419731-395D-4395-B581-72237E437E6F}"/>
              </a:ext>
            </a:extLst>
          </p:cNvPr>
          <p:cNvGrpSpPr/>
          <p:nvPr/>
        </p:nvGrpSpPr>
        <p:grpSpPr>
          <a:xfrm>
            <a:off x="1245363" y="1658694"/>
            <a:ext cx="2245764" cy="471300"/>
            <a:chOff x="782300" y="2153326"/>
            <a:chExt cx="2443200" cy="471300"/>
          </a:xfrm>
        </p:grpSpPr>
        <p:sp>
          <p:nvSpPr>
            <p:cNvPr id="22" name="Google Shape;206;p33">
              <a:extLst>
                <a:ext uri="{FF2B5EF4-FFF2-40B4-BE49-F238E27FC236}">
                  <a16:creationId xmlns:a16="http://schemas.microsoft.com/office/drawing/2014/main" id="{FC412BC7-3AF9-4799-B0AB-6FA0B8FDFE85}"/>
                </a:ext>
              </a:extLst>
            </p:cNvPr>
            <p:cNvSpPr txBox="1"/>
            <p:nvPr/>
          </p:nvSpPr>
          <p:spPr>
            <a:xfrm>
              <a:off x="782300" y="215332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b="1" dirty="0">
                  <a:solidFill>
                    <a:schemeClr val="dk1"/>
                  </a:solidFill>
                  <a:latin typeface="Atkinson Hyperlegible"/>
                  <a:ea typeface="Atkinson Hyperlegible"/>
                  <a:cs typeface="Atkinson Hyperlegible"/>
                  <a:sym typeface="Atkinson Hyperlegible"/>
                </a:rPr>
                <a:t>Input Feature</a:t>
              </a:r>
              <a:endParaRPr b="1" dirty="0">
                <a:solidFill>
                  <a:schemeClr val="dk1"/>
                </a:solidFill>
                <a:latin typeface="Atkinson Hyperlegible"/>
                <a:ea typeface="Atkinson Hyperlegible"/>
                <a:cs typeface="Atkinson Hyperlegible"/>
                <a:sym typeface="Atkinson Hyperlegible"/>
              </a:endParaRPr>
            </a:p>
          </p:txBody>
        </p:sp>
        <p:sp>
          <p:nvSpPr>
            <p:cNvPr id="23" name="Google Shape;207;p33">
              <a:extLst>
                <a:ext uri="{FF2B5EF4-FFF2-40B4-BE49-F238E27FC236}">
                  <a16:creationId xmlns:a16="http://schemas.microsoft.com/office/drawing/2014/main" id="{2B913D5C-DD68-4694-98F8-0F88064A4C3A}"/>
                </a:ext>
              </a:extLst>
            </p:cNvPr>
            <p:cNvSpPr txBox="1"/>
            <p:nvPr/>
          </p:nvSpPr>
          <p:spPr>
            <a:xfrm>
              <a:off x="782300" y="2389133"/>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Normalisation</a:t>
              </a:r>
              <a:endParaRPr dirty="0">
                <a:solidFill>
                  <a:schemeClr val="dk1"/>
                </a:solidFill>
                <a:latin typeface="Atkinson Hyperlegible"/>
                <a:ea typeface="Atkinson Hyperlegible"/>
                <a:cs typeface="Atkinson Hyperlegible"/>
                <a:sym typeface="Atkinson Hyperlegible"/>
              </a:endParaRPr>
            </a:p>
          </p:txBody>
        </p:sp>
      </p:grpSp>
      <p:grpSp>
        <p:nvGrpSpPr>
          <p:cNvPr id="24" name="Group 23">
            <a:extLst>
              <a:ext uri="{FF2B5EF4-FFF2-40B4-BE49-F238E27FC236}">
                <a16:creationId xmlns:a16="http://schemas.microsoft.com/office/drawing/2014/main" id="{1F67203A-DB58-4E84-8AFA-BD93381AEA65}"/>
              </a:ext>
            </a:extLst>
          </p:cNvPr>
          <p:cNvGrpSpPr/>
          <p:nvPr/>
        </p:nvGrpSpPr>
        <p:grpSpPr>
          <a:xfrm>
            <a:off x="3701339" y="2263526"/>
            <a:ext cx="2245764" cy="470335"/>
            <a:chOff x="782300" y="2167956"/>
            <a:chExt cx="2443200" cy="470335"/>
          </a:xfrm>
        </p:grpSpPr>
        <p:sp>
          <p:nvSpPr>
            <p:cNvPr id="25" name="Google Shape;206;p33">
              <a:extLst>
                <a:ext uri="{FF2B5EF4-FFF2-40B4-BE49-F238E27FC236}">
                  <a16:creationId xmlns:a16="http://schemas.microsoft.com/office/drawing/2014/main" id="{6D7E7C6F-27B7-413E-A6CB-F8BD2A7D5206}"/>
                </a:ext>
              </a:extLst>
            </p:cNvPr>
            <p:cNvSpPr txBox="1"/>
            <p:nvPr/>
          </p:nvSpPr>
          <p:spPr>
            <a:xfrm>
              <a:off x="782300" y="216795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LSTM (256 nodes)</a:t>
              </a:r>
              <a:endParaRPr dirty="0">
                <a:solidFill>
                  <a:schemeClr val="dk1"/>
                </a:solidFill>
                <a:latin typeface="Atkinson Hyperlegible"/>
                <a:ea typeface="Atkinson Hyperlegible"/>
                <a:cs typeface="Atkinson Hyperlegible"/>
                <a:sym typeface="Atkinson Hyperlegible"/>
              </a:endParaRPr>
            </a:p>
          </p:txBody>
        </p:sp>
        <p:sp>
          <p:nvSpPr>
            <p:cNvPr id="26" name="Google Shape;207;p33">
              <a:extLst>
                <a:ext uri="{FF2B5EF4-FFF2-40B4-BE49-F238E27FC236}">
                  <a16:creationId xmlns:a16="http://schemas.microsoft.com/office/drawing/2014/main" id="{346D553F-C20D-4454-BEF3-35DE796390D4}"/>
                </a:ext>
              </a:extLst>
            </p:cNvPr>
            <p:cNvSpPr txBox="1"/>
            <p:nvPr/>
          </p:nvSpPr>
          <p:spPr>
            <a:xfrm>
              <a:off x="782300" y="2402798"/>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Dropout layer (0.3)</a:t>
              </a:r>
              <a:endParaRPr dirty="0">
                <a:solidFill>
                  <a:schemeClr val="dk1"/>
                </a:solidFill>
                <a:latin typeface="Atkinson Hyperlegible"/>
                <a:ea typeface="Atkinson Hyperlegible"/>
                <a:cs typeface="Atkinson Hyperlegible"/>
                <a:sym typeface="Atkinson Hyperlegible"/>
              </a:endParaRPr>
            </a:p>
          </p:txBody>
        </p:sp>
      </p:grpSp>
      <p:grpSp>
        <p:nvGrpSpPr>
          <p:cNvPr id="27" name="Group 26">
            <a:extLst>
              <a:ext uri="{FF2B5EF4-FFF2-40B4-BE49-F238E27FC236}">
                <a16:creationId xmlns:a16="http://schemas.microsoft.com/office/drawing/2014/main" id="{79303818-CF66-40B7-A71D-A562F2FB5762}"/>
              </a:ext>
            </a:extLst>
          </p:cNvPr>
          <p:cNvGrpSpPr/>
          <p:nvPr/>
        </p:nvGrpSpPr>
        <p:grpSpPr>
          <a:xfrm>
            <a:off x="6228625" y="2864459"/>
            <a:ext cx="2245766" cy="939387"/>
            <a:chOff x="5918500" y="2084072"/>
            <a:chExt cx="2443202" cy="939387"/>
          </a:xfrm>
        </p:grpSpPr>
        <p:sp>
          <p:nvSpPr>
            <p:cNvPr id="28" name="Google Shape;206;p33">
              <a:extLst>
                <a:ext uri="{FF2B5EF4-FFF2-40B4-BE49-F238E27FC236}">
                  <a16:creationId xmlns:a16="http://schemas.microsoft.com/office/drawing/2014/main" id="{CBD77FDB-527A-4D07-AC1C-3CEDB887BB95}"/>
                </a:ext>
              </a:extLst>
            </p:cNvPr>
            <p:cNvSpPr txBox="1"/>
            <p:nvPr/>
          </p:nvSpPr>
          <p:spPr>
            <a:xfrm>
              <a:off x="5918502" y="2084072"/>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FCN (64 nodes)</a:t>
              </a:r>
              <a:endParaRPr dirty="0">
                <a:solidFill>
                  <a:schemeClr val="dk1"/>
                </a:solidFill>
                <a:latin typeface="Atkinson Hyperlegible"/>
                <a:ea typeface="Atkinson Hyperlegible"/>
                <a:cs typeface="Atkinson Hyperlegible"/>
                <a:sym typeface="Atkinson Hyperlegible"/>
              </a:endParaRPr>
            </a:p>
          </p:txBody>
        </p:sp>
        <p:sp>
          <p:nvSpPr>
            <p:cNvPr id="29" name="Google Shape;207;p33">
              <a:extLst>
                <a:ext uri="{FF2B5EF4-FFF2-40B4-BE49-F238E27FC236}">
                  <a16:creationId xmlns:a16="http://schemas.microsoft.com/office/drawing/2014/main" id="{FB7FD926-29A8-4407-A5D6-BDB80B0F4C52}"/>
                </a:ext>
              </a:extLst>
            </p:cNvPr>
            <p:cNvSpPr txBox="1"/>
            <p:nvPr/>
          </p:nvSpPr>
          <p:spPr>
            <a:xfrm>
              <a:off x="5918500" y="2322554"/>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Activation = ReLU</a:t>
              </a:r>
            </a:p>
          </p:txBody>
        </p:sp>
        <p:sp>
          <p:nvSpPr>
            <p:cNvPr id="30" name="Google Shape;208;p33">
              <a:extLst>
                <a:ext uri="{FF2B5EF4-FFF2-40B4-BE49-F238E27FC236}">
                  <a16:creationId xmlns:a16="http://schemas.microsoft.com/office/drawing/2014/main" id="{0344A14C-157F-437A-ADF7-0156E548EC69}"/>
                </a:ext>
              </a:extLst>
            </p:cNvPr>
            <p:cNvSpPr txBox="1"/>
            <p:nvPr/>
          </p:nvSpPr>
          <p:spPr>
            <a:xfrm>
              <a:off x="5918500" y="2551868"/>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Dropout layer (0.3)</a:t>
              </a:r>
            </a:p>
          </p:txBody>
        </p:sp>
        <p:sp>
          <p:nvSpPr>
            <p:cNvPr id="31" name="Google Shape;208;p33">
              <a:extLst>
                <a:ext uri="{FF2B5EF4-FFF2-40B4-BE49-F238E27FC236}">
                  <a16:creationId xmlns:a16="http://schemas.microsoft.com/office/drawing/2014/main" id="{15CB0A21-6D07-4CFD-A631-4741FFF3352F}"/>
                </a:ext>
              </a:extLst>
            </p:cNvPr>
            <p:cNvSpPr txBox="1"/>
            <p:nvPr/>
          </p:nvSpPr>
          <p:spPr>
            <a:xfrm>
              <a:off x="5918500" y="278796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Batch Normalization</a:t>
              </a:r>
              <a:endParaRPr dirty="0">
                <a:solidFill>
                  <a:schemeClr val="dk1"/>
                </a:solidFill>
                <a:latin typeface="Atkinson Hyperlegible"/>
                <a:ea typeface="Atkinson Hyperlegible"/>
                <a:cs typeface="Atkinson Hyperlegible"/>
                <a:sym typeface="Atkinson Hyperlegible"/>
              </a:endParaRPr>
            </a:p>
          </p:txBody>
        </p:sp>
      </p:grpSp>
      <p:grpSp>
        <p:nvGrpSpPr>
          <p:cNvPr id="32" name="Group 31">
            <a:extLst>
              <a:ext uri="{FF2B5EF4-FFF2-40B4-BE49-F238E27FC236}">
                <a16:creationId xmlns:a16="http://schemas.microsoft.com/office/drawing/2014/main" id="{2262AE63-1847-4B52-B944-AE1F7EB443FB}"/>
              </a:ext>
            </a:extLst>
          </p:cNvPr>
          <p:cNvGrpSpPr/>
          <p:nvPr/>
        </p:nvGrpSpPr>
        <p:grpSpPr>
          <a:xfrm>
            <a:off x="6228627" y="3904277"/>
            <a:ext cx="2245764" cy="470335"/>
            <a:chOff x="782300" y="2167956"/>
            <a:chExt cx="2443200" cy="470335"/>
          </a:xfrm>
        </p:grpSpPr>
        <p:sp>
          <p:nvSpPr>
            <p:cNvPr id="33" name="Google Shape;206;p33">
              <a:extLst>
                <a:ext uri="{FF2B5EF4-FFF2-40B4-BE49-F238E27FC236}">
                  <a16:creationId xmlns:a16="http://schemas.microsoft.com/office/drawing/2014/main" id="{CA1C45C0-A95D-4D07-A95E-5CE3F92D7D23}"/>
                </a:ext>
              </a:extLst>
            </p:cNvPr>
            <p:cNvSpPr txBox="1"/>
            <p:nvPr/>
          </p:nvSpPr>
          <p:spPr>
            <a:xfrm>
              <a:off x="782300" y="216795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FCN (2 nodes)</a:t>
              </a:r>
              <a:endParaRPr dirty="0">
                <a:solidFill>
                  <a:schemeClr val="dk1"/>
                </a:solidFill>
                <a:latin typeface="Atkinson Hyperlegible"/>
                <a:ea typeface="Atkinson Hyperlegible"/>
                <a:cs typeface="Atkinson Hyperlegible"/>
                <a:sym typeface="Atkinson Hyperlegible"/>
              </a:endParaRPr>
            </a:p>
          </p:txBody>
        </p:sp>
        <p:sp>
          <p:nvSpPr>
            <p:cNvPr id="34" name="Google Shape;207;p33">
              <a:extLst>
                <a:ext uri="{FF2B5EF4-FFF2-40B4-BE49-F238E27FC236}">
                  <a16:creationId xmlns:a16="http://schemas.microsoft.com/office/drawing/2014/main" id="{B095B231-79AF-4F8B-8B76-E37E6FD4ADC8}"/>
                </a:ext>
              </a:extLst>
            </p:cNvPr>
            <p:cNvSpPr txBox="1"/>
            <p:nvPr/>
          </p:nvSpPr>
          <p:spPr>
            <a:xfrm>
              <a:off x="782300" y="2402798"/>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Activation = Softmax</a:t>
              </a:r>
              <a:endParaRPr dirty="0">
                <a:solidFill>
                  <a:schemeClr val="dk1"/>
                </a:solidFill>
                <a:latin typeface="Atkinson Hyperlegible"/>
                <a:ea typeface="Atkinson Hyperlegible"/>
                <a:cs typeface="Atkinson Hyperlegible"/>
                <a:sym typeface="Atkinson Hyperlegible"/>
              </a:endParaRPr>
            </a:p>
          </p:txBody>
        </p:sp>
      </p:grpSp>
      <p:sp>
        <p:nvSpPr>
          <p:cNvPr id="36" name="Google Shape;206;p33">
            <a:extLst>
              <a:ext uri="{FF2B5EF4-FFF2-40B4-BE49-F238E27FC236}">
                <a16:creationId xmlns:a16="http://schemas.microsoft.com/office/drawing/2014/main" id="{A1FDF93A-384C-4462-A654-E4DDBE1633A2}"/>
              </a:ext>
            </a:extLst>
          </p:cNvPr>
          <p:cNvSpPr txBox="1"/>
          <p:nvPr/>
        </p:nvSpPr>
        <p:spPr>
          <a:xfrm>
            <a:off x="6228627" y="4463258"/>
            <a:ext cx="2245764"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b="1" dirty="0">
                <a:solidFill>
                  <a:schemeClr val="dk1"/>
                </a:solidFill>
                <a:latin typeface="Atkinson Hyperlegible"/>
                <a:ea typeface="Atkinson Hyperlegible"/>
                <a:cs typeface="Atkinson Hyperlegible"/>
                <a:sym typeface="Atkinson Hyperlegible"/>
              </a:rPr>
              <a:t>Output</a:t>
            </a:r>
            <a:endParaRPr b="1" dirty="0">
              <a:solidFill>
                <a:schemeClr val="dk1"/>
              </a:solidFill>
              <a:latin typeface="Atkinson Hyperlegible"/>
              <a:ea typeface="Atkinson Hyperlegible"/>
              <a:cs typeface="Atkinson Hyperlegible"/>
              <a:sym typeface="Atkinson Hyperlegible"/>
            </a:endParaRPr>
          </a:p>
        </p:txBody>
      </p:sp>
      <p:cxnSp>
        <p:nvCxnSpPr>
          <p:cNvPr id="15" name="Straight Connector 14">
            <a:extLst>
              <a:ext uri="{FF2B5EF4-FFF2-40B4-BE49-F238E27FC236}">
                <a16:creationId xmlns:a16="http://schemas.microsoft.com/office/drawing/2014/main" id="{F078ACE7-DF3E-476F-98B7-C37B2F19886E}"/>
              </a:ext>
            </a:extLst>
          </p:cNvPr>
          <p:cNvCxnSpPr>
            <a:cxnSpLocks/>
            <a:stCxn id="207" idx="2"/>
            <a:endCxn id="25" idx="0"/>
          </p:cNvCxnSpPr>
          <p:nvPr/>
        </p:nvCxnSpPr>
        <p:spPr>
          <a:xfrm>
            <a:off x="4824221" y="2129994"/>
            <a:ext cx="0" cy="13353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00487ED-63AC-4C60-836B-ECCD5CE31872}"/>
              </a:ext>
            </a:extLst>
          </p:cNvPr>
          <p:cNvCxnSpPr>
            <a:cxnSpLocks/>
            <a:stCxn id="26" idx="2"/>
            <a:endCxn id="85" idx="0"/>
          </p:cNvCxnSpPr>
          <p:nvPr/>
        </p:nvCxnSpPr>
        <p:spPr>
          <a:xfrm>
            <a:off x="4824221" y="2733861"/>
            <a:ext cx="2" cy="133532"/>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4DA1BFC-BD06-410C-812F-879FBC224328}"/>
              </a:ext>
            </a:extLst>
          </p:cNvPr>
          <p:cNvCxnSpPr>
            <a:cxnSpLocks/>
            <a:stCxn id="87" idx="3"/>
            <a:endCxn id="30" idx="1"/>
          </p:cNvCxnSpPr>
          <p:nvPr/>
        </p:nvCxnSpPr>
        <p:spPr>
          <a:xfrm flipV="1">
            <a:off x="5947103" y="3450002"/>
            <a:ext cx="281522" cy="62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973656AB-15C0-4456-ADA4-35E4236B9CC6}"/>
              </a:ext>
            </a:extLst>
          </p:cNvPr>
          <p:cNvCxnSpPr>
            <a:cxnSpLocks/>
            <a:stCxn id="31" idx="2"/>
            <a:endCxn id="33" idx="0"/>
          </p:cNvCxnSpPr>
          <p:nvPr/>
        </p:nvCxnSpPr>
        <p:spPr>
          <a:xfrm>
            <a:off x="7351507" y="3803846"/>
            <a:ext cx="2" cy="10043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EBBC6279-7CF0-43C1-81A1-EA181827FDD9}"/>
              </a:ext>
            </a:extLst>
          </p:cNvPr>
          <p:cNvCxnSpPr>
            <a:cxnSpLocks/>
            <a:stCxn id="36" idx="0"/>
            <a:endCxn id="36" idx="0"/>
          </p:cNvCxnSpPr>
          <p:nvPr/>
        </p:nvCxnSpPr>
        <p:spPr>
          <a:xfrm>
            <a:off x="7351509" y="4463258"/>
            <a:ext cx="0" cy="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C818FDC-CCC7-4FB8-84C8-56521825D910}"/>
              </a:ext>
            </a:extLst>
          </p:cNvPr>
          <p:cNvCxnSpPr>
            <a:cxnSpLocks/>
            <a:stCxn id="34" idx="2"/>
            <a:endCxn id="36" idx="0"/>
          </p:cNvCxnSpPr>
          <p:nvPr/>
        </p:nvCxnSpPr>
        <p:spPr>
          <a:xfrm>
            <a:off x="7351509" y="4374612"/>
            <a:ext cx="0" cy="8864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7BDAF72-5A46-4BC7-A297-ED51D7B7CB37}"/>
              </a:ext>
            </a:extLst>
          </p:cNvPr>
          <p:cNvCxnSpPr>
            <a:stCxn id="23" idx="3"/>
            <a:endCxn id="207" idx="1"/>
          </p:cNvCxnSpPr>
          <p:nvPr/>
        </p:nvCxnSpPr>
        <p:spPr>
          <a:xfrm>
            <a:off x="3491127" y="2012248"/>
            <a:ext cx="21021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57209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5"/>
          <p:cNvSpPr txBox="1">
            <a:spLocks noGrp="1"/>
          </p:cNvSpPr>
          <p:nvPr>
            <p:ph type="title"/>
          </p:nvPr>
        </p:nvSpPr>
        <p:spPr>
          <a:xfrm>
            <a:off x="676375" y="506344"/>
            <a:ext cx="6236489"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Experience Result of </a:t>
            </a:r>
            <a:r>
              <a:rPr lang="vi-VN" b="1" dirty="0"/>
              <a:t>Gender Model</a:t>
            </a:r>
            <a:endParaRPr b="1" dirty="0"/>
          </a:p>
        </p:txBody>
      </p:sp>
      <p:sp>
        <p:nvSpPr>
          <p:cNvPr id="7" name="Rectangle 1">
            <a:extLst>
              <a:ext uri="{FF2B5EF4-FFF2-40B4-BE49-F238E27FC236}">
                <a16:creationId xmlns:a16="http://schemas.microsoft.com/office/drawing/2014/main" id="{9308313B-7353-4C37-A2C4-5C0AB1A471B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9" name="Picture 8">
            <a:extLst>
              <a:ext uri="{FF2B5EF4-FFF2-40B4-BE49-F238E27FC236}">
                <a16:creationId xmlns:a16="http://schemas.microsoft.com/office/drawing/2014/main" id="{817F3DD3-7D38-4E09-907D-8F30C22EA17D}"/>
              </a:ext>
            </a:extLst>
          </p:cNvPr>
          <p:cNvPicPr>
            <a:picLocks noChangeAspect="1"/>
          </p:cNvPicPr>
          <p:nvPr/>
        </p:nvPicPr>
        <p:blipFill>
          <a:blip r:embed="rId3"/>
          <a:stretch>
            <a:fillRect/>
          </a:stretch>
        </p:blipFill>
        <p:spPr>
          <a:xfrm>
            <a:off x="4623207" y="1162993"/>
            <a:ext cx="4257446" cy="3387910"/>
          </a:xfrm>
          <a:prstGeom prst="rect">
            <a:avLst/>
          </a:prstGeom>
        </p:spPr>
      </p:pic>
      <p:sp>
        <p:nvSpPr>
          <p:cNvPr id="6" name="Google Shape;689;p46">
            <a:extLst>
              <a:ext uri="{FF2B5EF4-FFF2-40B4-BE49-F238E27FC236}">
                <a16:creationId xmlns:a16="http://schemas.microsoft.com/office/drawing/2014/main" id="{71DBD10E-DC27-4CB6-A16D-DFF577D569A6}"/>
              </a:ext>
            </a:extLst>
          </p:cNvPr>
          <p:cNvSpPr txBox="1"/>
          <p:nvPr/>
        </p:nvSpPr>
        <p:spPr>
          <a:xfrm>
            <a:off x="554944" y="3877792"/>
            <a:ext cx="3965850" cy="548753"/>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dirty="0">
                <a:solidFill>
                  <a:schemeClr val="dk1"/>
                </a:solidFill>
                <a:latin typeface="Atkinson Hyperlegible"/>
                <a:ea typeface="Atkinson Hyperlegible"/>
                <a:cs typeface="Atkinson Hyperlegible"/>
                <a:sym typeface="Atkinson Hyperlegible"/>
              </a:rPr>
              <a:t>Confusion Matrix of </a:t>
            </a:r>
          </a:p>
          <a:p>
            <a:pPr marL="0" lvl="0" indent="0" algn="r" rtl="0">
              <a:spcBef>
                <a:spcPts val="0"/>
              </a:spcBef>
              <a:spcAft>
                <a:spcPts val="0"/>
              </a:spcAft>
              <a:buNone/>
            </a:pPr>
            <a:r>
              <a:rPr lang="en" sz="1600" b="1" dirty="0">
                <a:solidFill>
                  <a:schemeClr val="dk1"/>
                </a:solidFill>
                <a:latin typeface="Atkinson Hyperlegible"/>
                <a:ea typeface="Atkinson Hyperlegible"/>
                <a:cs typeface="Atkinson Hyperlegible"/>
                <a:sym typeface="Atkinson Hyperlegible"/>
              </a:rPr>
              <a:t>Gender Classification Prediction</a:t>
            </a:r>
            <a:endParaRPr sz="1600" b="1" dirty="0">
              <a:solidFill>
                <a:schemeClr val="dk1"/>
              </a:solidFill>
              <a:latin typeface="Atkinson Hyperlegible"/>
              <a:ea typeface="Atkinson Hyperlegible"/>
              <a:cs typeface="Atkinson Hyperlegible"/>
              <a:sym typeface="Atkinson Hyperlegible"/>
            </a:endParaRPr>
          </a:p>
        </p:txBody>
      </p:sp>
      <p:sp>
        <p:nvSpPr>
          <p:cNvPr id="8" name="Google Shape;235;p33">
            <a:extLst>
              <a:ext uri="{FF2B5EF4-FFF2-40B4-BE49-F238E27FC236}">
                <a16:creationId xmlns:a16="http://schemas.microsoft.com/office/drawing/2014/main" id="{3A7A8449-535B-4489-8794-5D1CCAE7FDDF}"/>
              </a:ext>
            </a:extLst>
          </p:cNvPr>
          <p:cNvSpPr txBox="1">
            <a:spLocks noGrp="1"/>
          </p:cNvSpPr>
          <p:nvPr>
            <p:ph type="sldNum" idx="12"/>
          </p:nvPr>
        </p:nvSpPr>
        <p:spPr>
          <a:xfrm>
            <a:off x="7489184" y="4724653"/>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16578528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5"/>
          <p:cNvSpPr txBox="1">
            <a:spLocks noGrp="1"/>
          </p:cNvSpPr>
          <p:nvPr>
            <p:ph type="title"/>
          </p:nvPr>
        </p:nvSpPr>
        <p:spPr>
          <a:xfrm>
            <a:off x="676375" y="506344"/>
            <a:ext cx="6236489"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Experience Result of </a:t>
            </a:r>
            <a:r>
              <a:rPr lang="vi-VN" b="1" dirty="0"/>
              <a:t>Gender Model</a:t>
            </a:r>
            <a:endParaRPr b="1" dirty="0"/>
          </a:p>
        </p:txBody>
      </p:sp>
      <p:sp>
        <p:nvSpPr>
          <p:cNvPr id="7" name="Rectangle 1">
            <a:extLst>
              <a:ext uri="{FF2B5EF4-FFF2-40B4-BE49-F238E27FC236}">
                <a16:creationId xmlns:a16="http://schemas.microsoft.com/office/drawing/2014/main" id="{9308313B-7353-4C37-A2C4-5C0AB1A471B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5" name="Google Shape;382;p36">
            <a:extLst>
              <a:ext uri="{FF2B5EF4-FFF2-40B4-BE49-F238E27FC236}">
                <a16:creationId xmlns:a16="http://schemas.microsoft.com/office/drawing/2014/main" id="{3A7D9E18-6D00-4518-A3D3-9276183FBFBB}"/>
              </a:ext>
            </a:extLst>
          </p:cNvPr>
          <p:cNvGraphicFramePr/>
          <p:nvPr>
            <p:extLst>
              <p:ext uri="{D42A27DB-BD31-4B8C-83A1-F6EECF244321}">
                <p14:modId xmlns:p14="http://schemas.microsoft.com/office/powerpoint/2010/main" val="3441637691"/>
              </p:ext>
            </p:extLst>
          </p:nvPr>
        </p:nvGraphicFramePr>
        <p:xfrm>
          <a:off x="1162478" y="1924629"/>
          <a:ext cx="6819044" cy="2169364"/>
        </p:xfrm>
        <a:graphic>
          <a:graphicData uri="http://schemas.openxmlformats.org/drawingml/2006/table">
            <a:tbl>
              <a:tblPr>
                <a:noFill/>
                <a:tableStyleId>{184A3D2B-2BBD-4243-9EB0-33D1140ECD8E}</a:tableStyleId>
              </a:tblPr>
              <a:tblGrid>
                <a:gridCol w="1775112">
                  <a:extLst>
                    <a:ext uri="{9D8B030D-6E8A-4147-A177-3AD203B41FA5}">
                      <a16:colId xmlns:a16="http://schemas.microsoft.com/office/drawing/2014/main" val="20000"/>
                    </a:ext>
                  </a:extLst>
                </a:gridCol>
                <a:gridCol w="1260983">
                  <a:extLst>
                    <a:ext uri="{9D8B030D-6E8A-4147-A177-3AD203B41FA5}">
                      <a16:colId xmlns:a16="http://schemas.microsoft.com/office/drawing/2014/main" val="20001"/>
                    </a:ext>
                  </a:extLst>
                </a:gridCol>
                <a:gridCol w="1260983">
                  <a:extLst>
                    <a:ext uri="{9D8B030D-6E8A-4147-A177-3AD203B41FA5}">
                      <a16:colId xmlns:a16="http://schemas.microsoft.com/office/drawing/2014/main" val="2915920812"/>
                    </a:ext>
                  </a:extLst>
                </a:gridCol>
                <a:gridCol w="1260983">
                  <a:extLst>
                    <a:ext uri="{9D8B030D-6E8A-4147-A177-3AD203B41FA5}">
                      <a16:colId xmlns:a16="http://schemas.microsoft.com/office/drawing/2014/main" val="2906308679"/>
                    </a:ext>
                  </a:extLst>
                </a:gridCol>
                <a:gridCol w="1260983">
                  <a:extLst>
                    <a:ext uri="{9D8B030D-6E8A-4147-A177-3AD203B41FA5}">
                      <a16:colId xmlns:a16="http://schemas.microsoft.com/office/drawing/2014/main" val="3143436204"/>
                    </a:ext>
                  </a:extLst>
                </a:gridCol>
              </a:tblGrid>
              <a:tr h="493014">
                <a:tc>
                  <a:txBody>
                    <a:bodyPr/>
                    <a:lstStyle/>
                    <a:p>
                      <a:pPr marL="0" lvl="0" indent="0" algn="l" rtl="0">
                        <a:spcBef>
                          <a:spcPts val="0"/>
                        </a:spcBef>
                        <a:spcAft>
                          <a:spcPts val="0"/>
                        </a:spcAft>
                        <a:buNone/>
                      </a:pPr>
                      <a:endParaRPr sz="1300" b="1">
                        <a:solidFill>
                          <a:schemeClr val="dk1"/>
                        </a:solidFill>
                        <a:latin typeface="Epilogue"/>
                        <a:ea typeface="Epilogue"/>
                        <a:cs typeface="Epilogue"/>
                        <a:sym typeface="Epilogue"/>
                      </a:endParaRPr>
                    </a:p>
                  </a:txBody>
                  <a:tcPr marL="91425" marR="91425" marT="68575" marB="68575"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300" b="1" dirty="0">
                          <a:solidFill>
                            <a:schemeClr val="dk1"/>
                          </a:solidFill>
                          <a:latin typeface="Epilogue" panose="020B0604020202020204" charset="-93"/>
                        </a:rPr>
                        <a:t>Precision</a:t>
                      </a:r>
                      <a:endParaRPr sz="1300" b="1" dirty="0">
                        <a:solidFill>
                          <a:schemeClr val="dk1"/>
                        </a:solidFill>
                        <a:latin typeface="Epilogue" panose="020B0604020202020204" charset="-93"/>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300" b="1" dirty="0">
                          <a:solidFill>
                            <a:schemeClr val="dk1"/>
                          </a:solidFill>
                          <a:latin typeface="Epilogue" panose="020B0604020202020204" charset="-93"/>
                        </a:rPr>
                        <a:t>Recall</a:t>
                      </a:r>
                      <a:endParaRPr sz="1300" b="1" dirty="0">
                        <a:solidFill>
                          <a:schemeClr val="dk1"/>
                        </a:solidFill>
                        <a:latin typeface="Epilogue" panose="020B0604020202020204" charset="-93"/>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300" b="1" dirty="0">
                          <a:solidFill>
                            <a:schemeClr val="dk1"/>
                          </a:solidFill>
                          <a:latin typeface="Epilogue" panose="020B0604020202020204" charset="-93"/>
                        </a:rPr>
                        <a:t>F1 - scored</a:t>
                      </a:r>
                      <a:endParaRPr sz="1300" b="1" dirty="0">
                        <a:solidFill>
                          <a:schemeClr val="dk1"/>
                        </a:solidFill>
                        <a:latin typeface="Epilogue" panose="020B0604020202020204" charset="-93"/>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300" b="1" dirty="0">
                          <a:solidFill>
                            <a:schemeClr val="dk1"/>
                          </a:solidFill>
                          <a:latin typeface="Epilogue" panose="020B0604020202020204" charset="-93"/>
                        </a:rPr>
                        <a:t>Support</a:t>
                      </a:r>
                      <a:endParaRPr sz="1300" b="1" dirty="0">
                        <a:solidFill>
                          <a:schemeClr val="dk1"/>
                        </a:solidFill>
                        <a:latin typeface="Epilogue" panose="020B0604020202020204" charset="-93"/>
                      </a:endParaRPr>
                    </a:p>
                  </a:txBody>
                  <a:tcPr marL="182875" marR="91425" marT="68575" marB="68575"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9891">
                <a:tc>
                  <a:txBody>
                    <a:bodyPr/>
                    <a:lstStyle/>
                    <a:p>
                      <a:pPr marL="0" lvl="0" indent="0" algn="ctr" rtl="0">
                        <a:spcBef>
                          <a:spcPts val="0"/>
                        </a:spcBef>
                        <a:spcAft>
                          <a:spcPts val="0"/>
                        </a:spcAft>
                        <a:buNone/>
                      </a:pPr>
                      <a:r>
                        <a:rPr lang="en" sz="1300" b="1" dirty="0">
                          <a:solidFill>
                            <a:schemeClr val="dk1"/>
                          </a:solidFill>
                          <a:latin typeface="Epilogue"/>
                          <a:ea typeface="Epilogue"/>
                          <a:cs typeface="Epilogue"/>
                          <a:sym typeface="Epilogue"/>
                        </a:rPr>
                        <a:t>Male</a:t>
                      </a: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0.91909</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0.88600</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0.90224</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1000</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9891">
                <a:tc>
                  <a:txBody>
                    <a:bodyPr/>
                    <a:lstStyle/>
                    <a:p>
                      <a:pPr marL="0" lvl="0" indent="0" algn="ctr" rtl="0">
                        <a:spcBef>
                          <a:spcPts val="0"/>
                        </a:spcBef>
                        <a:spcAft>
                          <a:spcPts val="0"/>
                        </a:spcAft>
                        <a:buNone/>
                      </a:pPr>
                      <a:r>
                        <a:rPr lang="en" sz="1300" b="1" dirty="0">
                          <a:solidFill>
                            <a:schemeClr val="dk1"/>
                          </a:solidFill>
                          <a:latin typeface="Epilogue"/>
                          <a:ea typeface="Epilogue"/>
                          <a:cs typeface="Epilogue"/>
                          <a:sym typeface="Epilogue"/>
                        </a:rPr>
                        <a:t>Female</a:t>
                      </a:r>
                      <a:endParaRPr sz="1300" b="1" dirty="0">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0.88996</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0.92200</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0.90570</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1000</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9891">
                <a:tc>
                  <a:txBody>
                    <a:bodyPr/>
                    <a:lstStyle/>
                    <a:p>
                      <a:pPr marL="0" lvl="0" indent="0" algn="ctr" rtl="0">
                        <a:spcBef>
                          <a:spcPts val="0"/>
                        </a:spcBef>
                        <a:spcAft>
                          <a:spcPts val="0"/>
                        </a:spcAft>
                        <a:buNone/>
                      </a:pPr>
                      <a:r>
                        <a:rPr lang="en" sz="1300" b="1" dirty="0">
                          <a:solidFill>
                            <a:schemeClr val="dk1"/>
                          </a:solidFill>
                          <a:latin typeface="Epilogue"/>
                          <a:ea typeface="Epilogue"/>
                          <a:cs typeface="Epilogue"/>
                          <a:sym typeface="Epilogue"/>
                        </a:rPr>
                        <a:t>Accuracy</a:t>
                      </a:r>
                      <a:endParaRPr sz="1300" b="1" dirty="0">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0.90400</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2000</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09891">
                <a:tc>
                  <a:txBody>
                    <a:bodyPr/>
                    <a:lstStyle/>
                    <a:p>
                      <a:pPr marL="0" lvl="0" indent="0" algn="ctr" rtl="0">
                        <a:spcBef>
                          <a:spcPts val="0"/>
                        </a:spcBef>
                        <a:spcAft>
                          <a:spcPts val="0"/>
                        </a:spcAft>
                        <a:buNone/>
                      </a:pPr>
                      <a:r>
                        <a:rPr lang="en-US" sz="1300" b="1" dirty="0">
                          <a:solidFill>
                            <a:schemeClr val="dk1"/>
                          </a:solidFill>
                          <a:latin typeface="Epilogue"/>
                          <a:ea typeface="Epilogue"/>
                          <a:cs typeface="Epilogue"/>
                          <a:sym typeface="Epilogue"/>
                        </a:rPr>
                        <a:t>Macro average</a:t>
                      </a:r>
                      <a:endParaRPr sz="1300" b="1" dirty="0">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0.90452</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9525" cap="flat" cmpd="sng">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0.90400</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0.90397</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2000</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9891">
                <a:tc>
                  <a:txBody>
                    <a:bodyPr/>
                    <a:lstStyle/>
                    <a:p>
                      <a:pPr marL="0" lvl="0" indent="0" algn="ctr" rtl="0">
                        <a:spcBef>
                          <a:spcPts val="0"/>
                        </a:spcBef>
                        <a:spcAft>
                          <a:spcPts val="0"/>
                        </a:spcAft>
                        <a:buNone/>
                      </a:pPr>
                      <a:r>
                        <a:rPr lang="en" sz="1300" b="1" dirty="0">
                          <a:solidFill>
                            <a:schemeClr val="dk1"/>
                          </a:solidFill>
                          <a:latin typeface="Epilogue"/>
                          <a:ea typeface="Epilogue"/>
                          <a:cs typeface="Epilogue"/>
                          <a:sym typeface="Epilogue"/>
                        </a:rPr>
                        <a:t>Weighted average</a:t>
                      </a:r>
                      <a:endParaRPr sz="1300" b="1" dirty="0">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0.90452</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0.90400</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0.90397</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2000</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6" name="Google Shape;235;p33">
            <a:extLst>
              <a:ext uri="{FF2B5EF4-FFF2-40B4-BE49-F238E27FC236}">
                <a16:creationId xmlns:a16="http://schemas.microsoft.com/office/drawing/2014/main" id="{55DE8936-1E3E-4638-A239-39C1F4E05F10}"/>
              </a:ext>
            </a:extLst>
          </p:cNvPr>
          <p:cNvSpPr txBox="1">
            <a:spLocks noGrp="1"/>
          </p:cNvSpPr>
          <p:nvPr>
            <p:ph type="sldNum" idx="12"/>
          </p:nvPr>
        </p:nvSpPr>
        <p:spPr>
          <a:xfrm>
            <a:off x="7489184" y="4724653"/>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8" name="Google Shape;689;p46">
            <a:extLst>
              <a:ext uri="{FF2B5EF4-FFF2-40B4-BE49-F238E27FC236}">
                <a16:creationId xmlns:a16="http://schemas.microsoft.com/office/drawing/2014/main" id="{F4AF5BF8-0D88-44B6-8E2C-DDA4A08EE264}"/>
              </a:ext>
            </a:extLst>
          </p:cNvPr>
          <p:cNvSpPr txBox="1"/>
          <p:nvPr/>
        </p:nvSpPr>
        <p:spPr>
          <a:xfrm>
            <a:off x="1162478" y="4157303"/>
            <a:ext cx="6875406"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Atkinson Hyperlegible"/>
                <a:ea typeface="Atkinson Hyperlegible"/>
                <a:cs typeface="Atkinson Hyperlegible"/>
                <a:sym typeface="Atkinson Hyperlegible"/>
              </a:rPr>
              <a:t>The overall accuracy of </a:t>
            </a:r>
            <a:r>
              <a:rPr lang="en" sz="1600" b="1" dirty="0">
                <a:solidFill>
                  <a:schemeClr val="dk1"/>
                </a:solidFill>
                <a:latin typeface="Atkinson Hyperlegible"/>
                <a:ea typeface="Atkinson Hyperlegible"/>
                <a:cs typeface="Atkinson Hyperlegible"/>
                <a:sym typeface="Atkinson Hyperlegible"/>
              </a:rPr>
              <a:t>Gender Classification Prediction</a:t>
            </a:r>
            <a:endParaRPr sz="1600" b="1" dirty="0">
              <a:solidFill>
                <a:schemeClr val="dk1"/>
              </a:solidFill>
              <a:latin typeface="Atkinson Hyperlegible"/>
              <a:ea typeface="Atkinson Hyperlegible"/>
              <a:cs typeface="Atkinson Hyperlegible"/>
              <a:sym typeface="Atkinson Hyperlegible"/>
            </a:endParaRPr>
          </a:p>
        </p:txBody>
      </p:sp>
    </p:spTree>
    <p:extLst>
      <p:ext uri="{BB962C8B-B14F-4D97-AF65-F5344CB8AC3E}">
        <p14:creationId xmlns:p14="http://schemas.microsoft.com/office/powerpoint/2010/main" val="2180474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800" dirty="0"/>
              <a:t>Proposed </a:t>
            </a:r>
            <a:r>
              <a:rPr lang="vi-VN" sz="2800" b="1" dirty="0"/>
              <a:t>Age</a:t>
            </a:r>
            <a:r>
              <a:rPr lang="vi-VN" sz="2800" dirty="0"/>
              <a:t> </a:t>
            </a:r>
            <a:r>
              <a:rPr lang="vi-VN" sz="2800" b="1" dirty="0"/>
              <a:t>Classification Model </a:t>
            </a:r>
            <a:endParaRPr sz="2800" b="1" dirty="0"/>
          </a:p>
        </p:txBody>
      </p:sp>
      <p:sp>
        <p:nvSpPr>
          <p:cNvPr id="205" name="Google Shape;205;p33"/>
          <p:cNvSpPr txBox="1"/>
          <p:nvPr/>
        </p:nvSpPr>
        <p:spPr>
          <a:xfrm>
            <a:off x="782300" y="1505947"/>
            <a:ext cx="2443200" cy="47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b="1" dirty="0">
                <a:solidFill>
                  <a:schemeClr val="dk1"/>
                </a:solidFill>
                <a:latin typeface="Epilogue"/>
                <a:ea typeface="Epilogue"/>
                <a:cs typeface="Epilogue"/>
                <a:sym typeface="Epilogue"/>
              </a:rPr>
              <a:t>Long Short- Term Memory layer</a:t>
            </a:r>
            <a:endParaRPr sz="1700" b="1" dirty="0">
              <a:solidFill>
                <a:schemeClr val="dk1"/>
              </a:solidFill>
              <a:latin typeface="Epilogue"/>
              <a:ea typeface="Epilogue"/>
              <a:cs typeface="Epilogue"/>
              <a:sym typeface="Epilogue"/>
            </a:endParaRPr>
          </a:p>
        </p:txBody>
      </p:sp>
      <p:sp>
        <p:nvSpPr>
          <p:cNvPr id="206" name="Google Shape;206;p33"/>
          <p:cNvSpPr txBox="1"/>
          <p:nvPr/>
        </p:nvSpPr>
        <p:spPr>
          <a:xfrm>
            <a:off x="782300" y="2033797"/>
            <a:ext cx="2443200" cy="441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LSTM (256 nodes)</a:t>
            </a:r>
            <a:endParaRPr dirty="0">
              <a:solidFill>
                <a:schemeClr val="dk1"/>
              </a:solidFill>
              <a:latin typeface="Atkinson Hyperlegible"/>
              <a:ea typeface="Atkinson Hyperlegible"/>
              <a:cs typeface="Atkinson Hyperlegible"/>
              <a:sym typeface="Atkinson Hyperlegible"/>
            </a:endParaRPr>
          </a:p>
        </p:txBody>
      </p:sp>
      <p:sp>
        <p:nvSpPr>
          <p:cNvPr id="207" name="Google Shape;207;p33"/>
          <p:cNvSpPr txBox="1"/>
          <p:nvPr/>
        </p:nvSpPr>
        <p:spPr>
          <a:xfrm>
            <a:off x="782300" y="2679786"/>
            <a:ext cx="2443200" cy="441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Dropout layer (0.3)</a:t>
            </a:r>
            <a:endParaRPr dirty="0">
              <a:solidFill>
                <a:schemeClr val="dk1"/>
              </a:solidFill>
              <a:latin typeface="Atkinson Hyperlegible"/>
              <a:ea typeface="Atkinson Hyperlegible"/>
              <a:cs typeface="Atkinson Hyperlegible"/>
              <a:sym typeface="Atkinson Hyperlegible"/>
            </a:endParaRPr>
          </a:p>
        </p:txBody>
      </p:sp>
      <p:cxnSp>
        <p:nvCxnSpPr>
          <p:cNvPr id="217" name="Google Shape;217;p33"/>
          <p:cNvCxnSpPr>
            <a:stCxn id="206" idx="2"/>
            <a:endCxn id="207" idx="0"/>
          </p:cNvCxnSpPr>
          <p:nvPr/>
        </p:nvCxnSpPr>
        <p:spPr>
          <a:xfrm>
            <a:off x="2003900" y="2474797"/>
            <a:ext cx="0" cy="204900"/>
          </a:xfrm>
          <a:prstGeom prst="straightConnector1">
            <a:avLst/>
          </a:prstGeom>
          <a:noFill/>
          <a:ln w="9525" cap="flat" cmpd="sng">
            <a:solidFill>
              <a:schemeClr val="dk1"/>
            </a:solidFill>
            <a:prstDash val="solid"/>
            <a:round/>
            <a:headEnd type="none" w="med" len="med"/>
            <a:tailEnd type="none" w="med" len="med"/>
          </a:ln>
        </p:spPr>
      </p:cxnSp>
      <p:sp>
        <p:nvSpPr>
          <p:cNvPr id="235" name="Google Shape;235;p33"/>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84" name="Google Shape;205;p33">
            <a:extLst>
              <a:ext uri="{FF2B5EF4-FFF2-40B4-BE49-F238E27FC236}">
                <a16:creationId xmlns:a16="http://schemas.microsoft.com/office/drawing/2014/main" id="{EA0B979A-6802-4545-8ADD-7408D356B3D5}"/>
              </a:ext>
            </a:extLst>
          </p:cNvPr>
          <p:cNvSpPr txBox="1"/>
          <p:nvPr/>
        </p:nvSpPr>
        <p:spPr>
          <a:xfrm>
            <a:off x="5918502" y="1556222"/>
            <a:ext cx="2443200" cy="47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b="1" dirty="0">
                <a:solidFill>
                  <a:schemeClr val="dk1"/>
                </a:solidFill>
                <a:latin typeface="Epilogue"/>
                <a:ea typeface="Epilogue"/>
                <a:cs typeface="Epilogue"/>
                <a:sym typeface="Epilogue"/>
              </a:rPr>
              <a:t>Fully connected layer</a:t>
            </a:r>
            <a:endParaRPr sz="1700" b="1" dirty="0">
              <a:solidFill>
                <a:schemeClr val="dk1"/>
              </a:solidFill>
              <a:latin typeface="Epilogue"/>
              <a:ea typeface="Epilogue"/>
              <a:cs typeface="Epilogue"/>
              <a:sym typeface="Epilogue"/>
            </a:endParaRPr>
          </a:p>
        </p:txBody>
      </p:sp>
      <p:sp>
        <p:nvSpPr>
          <p:cNvPr id="85" name="Google Shape;206;p33">
            <a:extLst>
              <a:ext uri="{FF2B5EF4-FFF2-40B4-BE49-F238E27FC236}">
                <a16:creationId xmlns:a16="http://schemas.microsoft.com/office/drawing/2014/main" id="{13384BDF-FCFB-4873-931E-5B8B66BF3090}"/>
              </a:ext>
            </a:extLst>
          </p:cNvPr>
          <p:cNvSpPr txBox="1"/>
          <p:nvPr/>
        </p:nvSpPr>
        <p:spPr>
          <a:xfrm>
            <a:off x="5918502" y="2084072"/>
            <a:ext cx="2443200" cy="441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FCN (128 nodes)</a:t>
            </a:r>
            <a:endParaRPr dirty="0">
              <a:solidFill>
                <a:schemeClr val="dk1"/>
              </a:solidFill>
              <a:latin typeface="Atkinson Hyperlegible"/>
              <a:ea typeface="Atkinson Hyperlegible"/>
              <a:cs typeface="Atkinson Hyperlegible"/>
              <a:sym typeface="Atkinson Hyperlegible"/>
            </a:endParaRPr>
          </a:p>
        </p:txBody>
      </p:sp>
      <p:sp>
        <p:nvSpPr>
          <p:cNvPr id="86" name="Google Shape;207;p33">
            <a:extLst>
              <a:ext uri="{FF2B5EF4-FFF2-40B4-BE49-F238E27FC236}">
                <a16:creationId xmlns:a16="http://schemas.microsoft.com/office/drawing/2014/main" id="{4B6B357C-FA81-40A4-8032-42B8B19B3DB0}"/>
              </a:ext>
            </a:extLst>
          </p:cNvPr>
          <p:cNvSpPr txBox="1"/>
          <p:nvPr/>
        </p:nvSpPr>
        <p:spPr>
          <a:xfrm>
            <a:off x="5918502" y="2730061"/>
            <a:ext cx="2443200" cy="441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Activation = ReLU</a:t>
            </a:r>
          </a:p>
        </p:txBody>
      </p:sp>
      <p:sp>
        <p:nvSpPr>
          <p:cNvPr id="87" name="Google Shape;208;p33">
            <a:extLst>
              <a:ext uri="{FF2B5EF4-FFF2-40B4-BE49-F238E27FC236}">
                <a16:creationId xmlns:a16="http://schemas.microsoft.com/office/drawing/2014/main" id="{7BBE2654-F535-4565-9E5E-64D849429143}"/>
              </a:ext>
            </a:extLst>
          </p:cNvPr>
          <p:cNvSpPr txBox="1"/>
          <p:nvPr/>
        </p:nvSpPr>
        <p:spPr>
          <a:xfrm>
            <a:off x="5918502" y="3376053"/>
            <a:ext cx="2443200" cy="441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Dropout layer (0.3)</a:t>
            </a:r>
          </a:p>
        </p:txBody>
      </p:sp>
      <p:cxnSp>
        <p:nvCxnSpPr>
          <p:cNvPr id="88" name="Google Shape;217;p33">
            <a:extLst>
              <a:ext uri="{FF2B5EF4-FFF2-40B4-BE49-F238E27FC236}">
                <a16:creationId xmlns:a16="http://schemas.microsoft.com/office/drawing/2014/main" id="{19AE3755-5C4F-4744-930E-373D908B5987}"/>
              </a:ext>
            </a:extLst>
          </p:cNvPr>
          <p:cNvCxnSpPr>
            <a:stCxn id="85" idx="2"/>
            <a:endCxn id="86" idx="0"/>
          </p:cNvCxnSpPr>
          <p:nvPr/>
        </p:nvCxnSpPr>
        <p:spPr>
          <a:xfrm>
            <a:off x="7140102" y="2525072"/>
            <a:ext cx="0" cy="204900"/>
          </a:xfrm>
          <a:prstGeom prst="straightConnector1">
            <a:avLst/>
          </a:prstGeom>
          <a:noFill/>
          <a:ln w="9525" cap="flat" cmpd="sng">
            <a:solidFill>
              <a:schemeClr val="dk1"/>
            </a:solidFill>
            <a:prstDash val="solid"/>
            <a:round/>
            <a:headEnd type="none" w="med" len="med"/>
            <a:tailEnd type="none" w="med" len="med"/>
          </a:ln>
        </p:spPr>
      </p:cxnSp>
      <p:cxnSp>
        <p:nvCxnSpPr>
          <p:cNvPr id="89" name="Google Shape;218;p33">
            <a:extLst>
              <a:ext uri="{FF2B5EF4-FFF2-40B4-BE49-F238E27FC236}">
                <a16:creationId xmlns:a16="http://schemas.microsoft.com/office/drawing/2014/main" id="{2A5C0ACC-C3DD-4C10-A448-16400A10E888}"/>
              </a:ext>
            </a:extLst>
          </p:cNvPr>
          <p:cNvCxnSpPr>
            <a:stCxn id="86" idx="2"/>
            <a:endCxn id="87" idx="0"/>
          </p:cNvCxnSpPr>
          <p:nvPr/>
        </p:nvCxnSpPr>
        <p:spPr>
          <a:xfrm>
            <a:off x="7140102" y="3171061"/>
            <a:ext cx="0" cy="204900"/>
          </a:xfrm>
          <a:prstGeom prst="straightConnector1">
            <a:avLst/>
          </a:prstGeom>
          <a:noFill/>
          <a:ln w="9525" cap="flat" cmpd="sng">
            <a:solidFill>
              <a:schemeClr val="dk1"/>
            </a:solidFill>
            <a:prstDash val="solid"/>
            <a:round/>
            <a:headEnd type="none" w="med" len="med"/>
            <a:tailEnd type="none" w="med" len="med"/>
          </a:ln>
        </p:spPr>
      </p:cxnSp>
      <p:sp>
        <p:nvSpPr>
          <p:cNvPr id="92" name="Google Shape;208;p33">
            <a:extLst>
              <a:ext uri="{FF2B5EF4-FFF2-40B4-BE49-F238E27FC236}">
                <a16:creationId xmlns:a16="http://schemas.microsoft.com/office/drawing/2014/main" id="{DDC71D30-3BFB-447B-A004-C32A97FE84BF}"/>
              </a:ext>
            </a:extLst>
          </p:cNvPr>
          <p:cNvSpPr txBox="1"/>
          <p:nvPr/>
        </p:nvSpPr>
        <p:spPr>
          <a:xfrm>
            <a:off x="5918502" y="4021953"/>
            <a:ext cx="2443200" cy="441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Batch Normalization</a:t>
            </a:r>
            <a:endParaRPr dirty="0">
              <a:solidFill>
                <a:schemeClr val="dk1"/>
              </a:solidFill>
              <a:latin typeface="Atkinson Hyperlegible"/>
              <a:ea typeface="Atkinson Hyperlegible"/>
              <a:cs typeface="Atkinson Hyperlegible"/>
              <a:sym typeface="Atkinson Hyperlegible"/>
            </a:endParaRPr>
          </a:p>
        </p:txBody>
      </p:sp>
      <p:cxnSp>
        <p:nvCxnSpPr>
          <p:cNvPr id="93" name="Google Shape;218;p33">
            <a:extLst>
              <a:ext uri="{FF2B5EF4-FFF2-40B4-BE49-F238E27FC236}">
                <a16:creationId xmlns:a16="http://schemas.microsoft.com/office/drawing/2014/main" id="{49276512-5F42-47DC-BF1C-8D48728F5A50}"/>
              </a:ext>
            </a:extLst>
          </p:cNvPr>
          <p:cNvCxnSpPr>
            <a:cxnSpLocks/>
            <a:endCxn id="92" idx="0"/>
          </p:cNvCxnSpPr>
          <p:nvPr/>
        </p:nvCxnSpPr>
        <p:spPr>
          <a:xfrm>
            <a:off x="7140102" y="3816961"/>
            <a:ext cx="0" cy="2049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524833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676375" y="506344"/>
            <a:ext cx="5131757" cy="14551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800" dirty="0"/>
              <a:t>Proposed </a:t>
            </a:r>
            <a:r>
              <a:rPr lang="vi-VN" sz="2800" b="1" dirty="0"/>
              <a:t>Age</a:t>
            </a:r>
            <a:r>
              <a:rPr lang="vi-VN" sz="2800" dirty="0"/>
              <a:t> </a:t>
            </a:r>
            <a:r>
              <a:rPr lang="vi-VN" sz="2800" b="1" dirty="0"/>
              <a:t>Classification Model </a:t>
            </a:r>
            <a:endParaRPr sz="2800" b="1" dirty="0"/>
          </a:p>
        </p:txBody>
      </p:sp>
      <p:grpSp>
        <p:nvGrpSpPr>
          <p:cNvPr id="6" name="Group 5">
            <a:extLst>
              <a:ext uri="{FF2B5EF4-FFF2-40B4-BE49-F238E27FC236}">
                <a16:creationId xmlns:a16="http://schemas.microsoft.com/office/drawing/2014/main" id="{D9CAD49C-F675-4B0B-B23D-724015BEBFCE}"/>
              </a:ext>
            </a:extLst>
          </p:cNvPr>
          <p:cNvGrpSpPr/>
          <p:nvPr/>
        </p:nvGrpSpPr>
        <p:grpSpPr>
          <a:xfrm>
            <a:off x="1199286" y="2390187"/>
            <a:ext cx="2245764" cy="470335"/>
            <a:chOff x="782300" y="2160641"/>
            <a:chExt cx="2443200" cy="470335"/>
          </a:xfrm>
        </p:grpSpPr>
        <p:sp>
          <p:nvSpPr>
            <p:cNvPr id="206" name="Google Shape;206;p33"/>
            <p:cNvSpPr txBox="1"/>
            <p:nvPr/>
          </p:nvSpPr>
          <p:spPr>
            <a:xfrm>
              <a:off x="782300" y="2160641"/>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LSTM (256 nodes)</a:t>
              </a:r>
              <a:endParaRPr dirty="0">
                <a:solidFill>
                  <a:schemeClr val="dk1"/>
                </a:solidFill>
                <a:latin typeface="Atkinson Hyperlegible"/>
                <a:ea typeface="Atkinson Hyperlegible"/>
                <a:cs typeface="Atkinson Hyperlegible"/>
                <a:sym typeface="Atkinson Hyperlegible"/>
              </a:endParaRPr>
            </a:p>
          </p:txBody>
        </p:sp>
        <p:sp>
          <p:nvSpPr>
            <p:cNvPr id="207" name="Google Shape;207;p33"/>
            <p:cNvSpPr txBox="1"/>
            <p:nvPr/>
          </p:nvSpPr>
          <p:spPr>
            <a:xfrm>
              <a:off x="782300" y="2395483"/>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Dropout layer (0.3)</a:t>
              </a:r>
              <a:endParaRPr dirty="0">
                <a:solidFill>
                  <a:schemeClr val="dk1"/>
                </a:solidFill>
                <a:latin typeface="Atkinson Hyperlegible"/>
                <a:ea typeface="Atkinson Hyperlegible"/>
                <a:cs typeface="Atkinson Hyperlegible"/>
                <a:sym typeface="Atkinson Hyperlegible"/>
              </a:endParaRPr>
            </a:p>
          </p:txBody>
        </p:sp>
      </p:grpSp>
      <p:sp>
        <p:nvSpPr>
          <p:cNvPr id="235" name="Google Shape;235;p33"/>
          <p:cNvSpPr txBox="1">
            <a:spLocks noGrp="1"/>
          </p:cNvSpPr>
          <p:nvPr>
            <p:ph type="sldNum" idx="12"/>
          </p:nvPr>
        </p:nvSpPr>
        <p:spPr>
          <a:xfrm>
            <a:off x="7489184" y="4724653"/>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grpSp>
        <p:nvGrpSpPr>
          <p:cNvPr id="5" name="Group 4">
            <a:extLst>
              <a:ext uri="{FF2B5EF4-FFF2-40B4-BE49-F238E27FC236}">
                <a16:creationId xmlns:a16="http://schemas.microsoft.com/office/drawing/2014/main" id="{6EC88CE3-3F6A-4B9A-B2FF-08BAA207767C}"/>
              </a:ext>
            </a:extLst>
          </p:cNvPr>
          <p:cNvGrpSpPr/>
          <p:nvPr/>
        </p:nvGrpSpPr>
        <p:grpSpPr>
          <a:xfrm>
            <a:off x="1199286" y="3590606"/>
            <a:ext cx="2245766" cy="937077"/>
            <a:chOff x="5918500" y="2084072"/>
            <a:chExt cx="2443202" cy="937077"/>
          </a:xfrm>
        </p:grpSpPr>
        <p:sp>
          <p:nvSpPr>
            <p:cNvPr id="85" name="Google Shape;206;p33">
              <a:extLst>
                <a:ext uri="{FF2B5EF4-FFF2-40B4-BE49-F238E27FC236}">
                  <a16:creationId xmlns:a16="http://schemas.microsoft.com/office/drawing/2014/main" id="{13384BDF-FCFB-4873-931E-5B8B66BF3090}"/>
                </a:ext>
              </a:extLst>
            </p:cNvPr>
            <p:cNvSpPr txBox="1"/>
            <p:nvPr/>
          </p:nvSpPr>
          <p:spPr>
            <a:xfrm>
              <a:off x="5918502" y="2084072"/>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FCN (256 nodes)</a:t>
              </a:r>
              <a:endParaRPr dirty="0">
                <a:solidFill>
                  <a:schemeClr val="dk1"/>
                </a:solidFill>
                <a:latin typeface="Atkinson Hyperlegible"/>
                <a:ea typeface="Atkinson Hyperlegible"/>
                <a:cs typeface="Atkinson Hyperlegible"/>
                <a:sym typeface="Atkinson Hyperlegible"/>
              </a:endParaRPr>
            </a:p>
          </p:txBody>
        </p:sp>
        <p:sp>
          <p:nvSpPr>
            <p:cNvPr id="86" name="Google Shape;207;p33">
              <a:extLst>
                <a:ext uri="{FF2B5EF4-FFF2-40B4-BE49-F238E27FC236}">
                  <a16:creationId xmlns:a16="http://schemas.microsoft.com/office/drawing/2014/main" id="{4B6B357C-FA81-40A4-8032-42B8B19B3DB0}"/>
                </a:ext>
              </a:extLst>
            </p:cNvPr>
            <p:cNvSpPr txBox="1"/>
            <p:nvPr/>
          </p:nvSpPr>
          <p:spPr>
            <a:xfrm>
              <a:off x="5918500" y="2322554"/>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Activation = ReLU</a:t>
              </a:r>
            </a:p>
          </p:txBody>
        </p:sp>
        <p:sp>
          <p:nvSpPr>
            <p:cNvPr id="87" name="Google Shape;208;p33">
              <a:extLst>
                <a:ext uri="{FF2B5EF4-FFF2-40B4-BE49-F238E27FC236}">
                  <a16:creationId xmlns:a16="http://schemas.microsoft.com/office/drawing/2014/main" id="{7BBE2654-F535-4565-9E5E-64D849429143}"/>
                </a:ext>
              </a:extLst>
            </p:cNvPr>
            <p:cNvSpPr txBox="1"/>
            <p:nvPr/>
          </p:nvSpPr>
          <p:spPr>
            <a:xfrm>
              <a:off x="5918500" y="2556873"/>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Dropout layer (0.3)</a:t>
              </a:r>
            </a:p>
          </p:txBody>
        </p:sp>
        <p:sp>
          <p:nvSpPr>
            <p:cNvPr id="92" name="Google Shape;208;p33">
              <a:extLst>
                <a:ext uri="{FF2B5EF4-FFF2-40B4-BE49-F238E27FC236}">
                  <a16:creationId xmlns:a16="http://schemas.microsoft.com/office/drawing/2014/main" id="{DDC71D30-3BFB-447B-A004-C32A97FE84BF}"/>
                </a:ext>
              </a:extLst>
            </p:cNvPr>
            <p:cNvSpPr txBox="1"/>
            <p:nvPr/>
          </p:nvSpPr>
          <p:spPr>
            <a:xfrm>
              <a:off x="5918500" y="278565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Batch Normalization</a:t>
              </a:r>
              <a:endParaRPr dirty="0">
                <a:solidFill>
                  <a:schemeClr val="dk1"/>
                </a:solidFill>
                <a:latin typeface="Atkinson Hyperlegible"/>
                <a:ea typeface="Atkinson Hyperlegible"/>
                <a:cs typeface="Atkinson Hyperlegible"/>
                <a:sym typeface="Atkinson Hyperlegible"/>
              </a:endParaRPr>
            </a:p>
          </p:txBody>
        </p:sp>
      </p:grpSp>
      <p:grpSp>
        <p:nvGrpSpPr>
          <p:cNvPr id="21" name="Group 20">
            <a:extLst>
              <a:ext uri="{FF2B5EF4-FFF2-40B4-BE49-F238E27FC236}">
                <a16:creationId xmlns:a16="http://schemas.microsoft.com/office/drawing/2014/main" id="{99419731-395D-4395-B581-72237E437E6F}"/>
              </a:ext>
            </a:extLst>
          </p:cNvPr>
          <p:cNvGrpSpPr/>
          <p:nvPr/>
        </p:nvGrpSpPr>
        <p:grpSpPr>
          <a:xfrm>
            <a:off x="1199286" y="1786320"/>
            <a:ext cx="2245764" cy="470335"/>
            <a:chOff x="782300" y="2160641"/>
            <a:chExt cx="2443200" cy="470335"/>
          </a:xfrm>
        </p:grpSpPr>
        <p:sp>
          <p:nvSpPr>
            <p:cNvPr id="22" name="Google Shape;206;p33">
              <a:extLst>
                <a:ext uri="{FF2B5EF4-FFF2-40B4-BE49-F238E27FC236}">
                  <a16:creationId xmlns:a16="http://schemas.microsoft.com/office/drawing/2014/main" id="{FC412BC7-3AF9-4799-B0AB-6FA0B8FDFE85}"/>
                </a:ext>
              </a:extLst>
            </p:cNvPr>
            <p:cNvSpPr txBox="1"/>
            <p:nvPr/>
          </p:nvSpPr>
          <p:spPr>
            <a:xfrm>
              <a:off x="782300" y="2160641"/>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b="1" dirty="0">
                  <a:solidFill>
                    <a:schemeClr val="dk1"/>
                  </a:solidFill>
                  <a:latin typeface="Atkinson Hyperlegible"/>
                  <a:ea typeface="Atkinson Hyperlegible"/>
                  <a:cs typeface="Atkinson Hyperlegible"/>
                  <a:sym typeface="Atkinson Hyperlegible"/>
                </a:rPr>
                <a:t>Input Feature</a:t>
              </a:r>
              <a:endParaRPr b="1" dirty="0">
                <a:solidFill>
                  <a:schemeClr val="dk1"/>
                </a:solidFill>
                <a:latin typeface="Atkinson Hyperlegible"/>
                <a:ea typeface="Atkinson Hyperlegible"/>
                <a:cs typeface="Atkinson Hyperlegible"/>
                <a:sym typeface="Atkinson Hyperlegible"/>
              </a:endParaRPr>
            </a:p>
          </p:txBody>
        </p:sp>
        <p:sp>
          <p:nvSpPr>
            <p:cNvPr id="23" name="Google Shape;207;p33">
              <a:extLst>
                <a:ext uri="{FF2B5EF4-FFF2-40B4-BE49-F238E27FC236}">
                  <a16:creationId xmlns:a16="http://schemas.microsoft.com/office/drawing/2014/main" id="{2B913D5C-DD68-4694-98F8-0F88064A4C3A}"/>
                </a:ext>
              </a:extLst>
            </p:cNvPr>
            <p:cNvSpPr txBox="1"/>
            <p:nvPr/>
          </p:nvSpPr>
          <p:spPr>
            <a:xfrm>
              <a:off x="782300" y="2395483"/>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Normalisation</a:t>
              </a:r>
              <a:endParaRPr dirty="0">
                <a:solidFill>
                  <a:schemeClr val="dk1"/>
                </a:solidFill>
                <a:latin typeface="Atkinson Hyperlegible"/>
                <a:ea typeface="Atkinson Hyperlegible"/>
                <a:cs typeface="Atkinson Hyperlegible"/>
                <a:sym typeface="Atkinson Hyperlegible"/>
              </a:endParaRPr>
            </a:p>
          </p:txBody>
        </p:sp>
      </p:grpSp>
      <p:grpSp>
        <p:nvGrpSpPr>
          <p:cNvPr id="24" name="Group 23">
            <a:extLst>
              <a:ext uri="{FF2B5EF4-FFF2-40B4-BE49-F238E27FC236}">
                <a16:creationId xmlns:a16="http://schemas.microsoft.com/office/drawing/2014/main" id="{1F67203A-DB58-4E84-8AFA-BD93381AEA65}"/>
              </a:ext>
            </a:extLst>
          </p:cNvPr>
          <p:cNvGrpSpPr/>
          <p:nvPr/>
        </p:nvGrpSpPr>
        <p:grpSpPr>
          <a:xfrm>
            <a:off x="1199286" y="2994054"/>
            <a:ext cx="2245764" cy="470335"/>
            <a:chOff x="782300" y="2167956"/>
            <a:chExt cx="2443200" cy="470335"/>
          </a:xfrm>
        </p:grpSpPr>
        <p:sp>
          <p:nvSpPr>
            <p:cNvPr id="25" name="Google Shape;206;p33">
              <a:extLst>
                <a:ext uri="{FF2B5EF4-FFF2-40B4-BE49-F238E27FC236}">
                  <a16:creationId xmlns:a16="http://schemas.microsoft.com/office/drawing/2014/main" id="{6D7E7C6F-27B7-413E-A6CB-F8BD2A7D5206}"/>
                </a:ext>
              </a:extLst>
            </p:cNvPr>
            <p:cNvSpPr txBox="1"/>
            <p:nvPr/>
          </p:nvSpPr>
          <p:spPr>
            <a:xfrm>
              <a:off x="782300" y="216795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LSTM (256 nodes)</a:t>
              </a:r>
              <a:endParaRPr dirty="0">
                <a:solidFill>
                  <a:schemeClr val="dk1"/>
                </a:solidFill>
                <a:latin typeface="Atkinson Hyperlegible"/>
                <a:ea typeface="Atkinson Hyperlegible"/>
                <a:cs typeface="Atkinson Hyperlegible"/>
                <a:sym typeface="Atkinson Hyperlegible"/>
              </a:endParaRPr>
            </a:p>
          </p:txBody>
        </p:sp>
        <p:sp>
          <p:nvSpPr>
            <p:cNvPr id="26" name="Google Shape;207;p33">
              <a:extLst>
                <a:ext uri="{FF2B5EF4-FFF2-40B4-BE49-F238E27FC236}">
                  <a16:creationId xmlns:a16="http://schemas.microsoft.com/office/drawing/2014/main" id="{346D553F-C20D-4454-BEF3-35DE796390D4}"/>
                </a:ext>
              </a:extLst>
            </p:cNvPr>
            <p:cNvSpPr txBox="1"/>
            <p:nvPr/>
          </p:nvSpPr>
          <p:spPr>
            <a:xfrm>
              <a:off x="782300" y="2402798"/>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Dropout layer (0.3)</a:t>
              </a:r>
              <a:endParaRPr dirty="0">
                <a:solidFill>
                  <a:schemeClr val="dk1"/>
                </a:solidFill>
                <a:latin typeface="Atkinson Hyperlegible"/>
                <a:ea typeface="Atkinson Hyperlegible"/>
                <a:cs typeface="Atkinson Hyperlegible"/>
                <a:sym typeface="Atkinson Hyperlegible"/>
              </a:endParaRPr>
            </a:p>
          </p:txBody>
        </p:sp>
      </p:grpSp>
      <p:grpSp>
        <p:nvGrpSpPr>
          <p:cNvPr id="27" name="Group 26">
            <a:extLst>
              <a:ext uri="{FF2B5EF4-FFF2-40B4-BE49-F238E27FC236}">
                <a16:creationId xmlns:a16="http://schemas.microsoft.com/office/drawing/2014/main" id="{79303818-CF66-40B7-A71D-A562F2FB5762}"/>
              </a:ext>
            </a:extLst>
          </p:cNvPr>
          <p:cNvGrpSpPr/>
          <p:nvPr/>
        </p:nvGrpSpPr>
        <p:grpSpPr>
          <a:xfrm>
            <a:off x="3708397" y="1434372"/>
            <a:ext cx="2245766" cy="939387"/>
            <a:chOff x="5918500" y="2084072"/>
            <a:chExt cx="2443202" cy="939387"/>
          </a:xfrm>
        </p:grpSpPr>
        <p:sp>
          <p:nvSpPr>
            <p:cNvPr id="28" name="Google Shape;206;p33">
              <a:extLst>
                <a:ext uri="{FF2B5EF4-FFF2-40B4-BE49-F238E27FC236}">
                  <a16:creationId xmlns:a16="http://schemas.microsoft.com/office/drawing/2014/main" id="{CBD77FDB-527A-4D07-AC1C-3CEDB887BB95}"/>
                </a:ext>
              </a:extLst>
            </p:cNvPr>
            <p:cNvSpPr txBox="1"/>
            <p:nvPr/>
          </p:nvSpPr>
          <p:spPr>
            <a:xfrm>
              <a:off x="5918502" y="2084072"/>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FCN (128 nodes)</a:t>
              </a:r>
              <a:endParaRPr dirty="0">
                <a:solidFill>
                  <a:schemeClr val="dk1"/>
                </a:solidFill>
                <a:latin typeface="Atkinson Hyperlegible"/>
                <a:ea typeface="Atkinson Hyperlegible"/>
                <a:cs typeface="Atkinson Hyperlegible"/>
                <a:sym typeface="Atkinson Hyperlegible"/>
              </a:endParaRPr>
            </a:p>
          </p:txBody>
        </p:sp>
        <p:sp>
          <p:nvSpPr>
            <p:cNvPr id="29" name="Google Shape;207;p33">
              <a:extLst>
                <a:ext uri="{FF2B5EF4-FFF2-40B4-BE49-F238E27FC236}">
                  <a16:creationId xmlns:a16="http://schemas.microsoft.com/office/drawing/2014/main" id="{FB7FD926-29A8-4407-A5D6-BDB80B0F4C52}"/>
                </a:ext>
              </a:extLst>
            </p:cNvPr>
            <p:cNvSpPr txBox="1"/>
            <p:nvPr/>
          </p:nvSpPr>
          <p:spPr>
            <a:xfrm>
              <a:off x="5918500" y="2322554"/>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Activation = ReLU</a:t>
              </a:r>
            </a:p>
          </p:txBody>
        </p:sp>
        <p:sp>
          <p:nvSpPr>
            <p:cNvPr id="30" name="Google Shape;208;p33">
              <a:extLst>
                <a:ext uri="{FF2B5EF4-FFF2-40B4-BE49-F238E27FC236}">
                  <a16:creationId xmlns:a16="http://schemas.microsoft.com/office/drawing/2014/main" id="{0344A14C-157F-437A-ADF7-0156E548EC69}"/>
                </a:ext>
              </a:extLst>
            </p:cNvPr>
            <p:cNvSpPr txBox="1"/>
            <p:nvPr/>
          </p:nvSpPr>
          <p:spPr>
            <a:xfrm>
              <a:off x="5918500" y="2551868"/>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Dropout layer (0.3)</a:t>
              </a:r>
            </a:p>
          </p:txBody>
        </p:sp>
        <p:sp>
          <p:nvSpPr>
            <p:cNvPr id="31" name="Google Shape;208;p33">
              <a:extLst>
                <a:ext uri="{FF2B5EF4-FFF2-40B4-BE49-F238E27FC236}">
                  <a16:creationId xmlns:a16="http://schemas.microsoft.com/office/drawing/2014/main" id="{15CB0A21-6D07-4CFD-A631-4741FFF3352F}"/>
                </a:ext>
              </a:extLst>
            </p:cNvPr>
            <p:cNvSpPr txBox="1"/>
            <p:nvPr/>
          </p:nvSpPr>
          <p:spPr>
            <a:xfrm>
              <a:off x="5918500" y="278796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Batch Normalization</a:t>
              </a:r>
              <a:endParaRPr dirty="0">
                <a:solidFill>
                  <a:schemeClr val="dk1"/>
                </a:solidFill>
                <a:latin typeface="Atkinson Hyperlegible"/>
                <a:ea typeface="Atkinson Hyperlegible"/>
                <a:cs typeface="Atkinson Hyperlegible"/>
                <a:sym typeface="Atkinson Hyperlegible"/>
              </a:endParaRPr>
            </a:p>
          </p:txBody>
        </p:sp>
      </p:grpSp>
      <p:grpSp>
        <p:nvGrpSpPr>
          <p:cNvPr id="32" name="Group 31">
            <a:extLst>
              <a:ext uri="{FF2B5EF4-FFF2-40B4-BE49-F238E27FC236}">
                <a16:creationId xmlns:a16="http://schemas.microsoft.com/office/drawing/2014/main" id="{2262AE63-1847-4B52-B944-AE1F7EB443FB}"/>
              </a:ext>
            </a:extLst>
          </p:cNvPr>
          <p:cNvGrpSpPr/>
          <p:nvPr/>
        </p:nvGrpSpPr>
        <p:grpSpPr>
          <a:xfrm>
            <a:off x="6217508" y="1433339"/>
            <a:ext cx="2245764" cy="470335"/>
            <a:chOff x="782300" y="2167956"/>
            <a:chExt cx="2443200" cy="470335"/>
          </a:xfrm>
        </p:grpSpPr>
        <p:sp>
          <p:nvSpPr>
            <p:cNvPr id="33" name="Google Shape;206;p33">
              <a:extLst>
                <a:ext uri="{FF2B5EF4-FFF2-40B4-BE49-F238E27FC236}">
                  <a16:creationId xmlns:a16="http://schemas.microsoft.com/office/drawing/2014/main" id="{CA1C45C0-A95D-4D07-A95E-5CE3F92D7D23}"/>
                </a:ext>
              </a:extLst>
            </p:cNvPr>
            <p:cNvSpPr txBox="1"/>
            <p:nvPr/>
          </p:nvSpPr>
          <p:spPr>
            <a:xfrm>
              <a:off x="782300" y="216795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FCN (2 nodes)</a:t>
              </a:r>
              <a:endParaRPr dirty="0">
                <a:solidFill>
                  <a:schemeClr val="dk1"/>
                </a:solidFill>
                <a:latin typeface="Atkinson Hyperlegible"/>
                <a:ea typeface="Atkinson Hyperlegible"/>
                <a:cs typeface="Atkinson Hyperlegible"/>
                <a:sym typeface="Atkinson Hyperlegible"/>
              </a:endParaRPr>
            </a:p>
          </p:txBody>
        </p:sp>
        <p:sp>
          <p:nvSpPr>
            <p:cNvPr id="34" name="Google Shape;207;p33">
              <a:extLst>
                <a:ext uri="{FF2B5EF4-FFF2-40B4-BE49-F238E27FC236}">
                  <a16:creationId xmlns:a16="http://schemas.microsoft.com/office/drawing/2014/main" id="{B095B231-79AF-4F8B-8B76-E37E6FD4ADC8}"/>
                </a:ext>
              </a:extLst>
            </p:cNvPr>
            <p:cNvSpPr txBox="1"/>
            <p:nvPr/>
          </p:nvSpPr>
          <p:spPr>
            <a:xfrm>
              <a:off x="782300" y="2402798"/>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Activation = Softmax</a:t>
              </a:r>
              <a:endParaRPr dirty="0">
                <a:solidFill>
                  <a:schemeClr val="dk1"/>
                </a:solidFill>
                <a:latin typeface="Atkinson Hyperlegible"/>
                <a:ea typeface="Atkinson Hyperlegible"/>
                <a:cs typeface="Atkinson Hyperlegible"/>
                <a:sym typeface="Atkinson Hyperlegible"/>
              </a:endParaRPr>
            </a:p>
          </p:txBody>
        </p:sp>
      </p:grpSp>
      <p:sp>
        <p:nvSpPr>
          <p:cNvPr id="36" name="Google Shape;206;p33">
            <a:extLst>
              <a:ext uri="{FF2B5EF4-FFF2-40B4-BE49-F238E27FC236}">
                <a16:creationId xmlns:a16="http://schemas.microsoft.com/office/drawing/2014/main" id="{A1FDF93A-384C-4462-A654-E4DDBE1633A2}"/>
              </a:ext>
            </a:extLst>
          </p:cNvPr>
          <p:cNvSpPr txBox="1"/>
          <p:nvPr/>
        </p:nvSpPr>
        <p:spPr>
          <a:xfrm>
            <a:off x="6217508" y="2066152"/>
            <a:ext cx="2245764"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b="1" dirty="0">
                <a:solidFill>
                  <a:schemeClr val="dk1"/>
                </a:solidFill>
                <a:latin typeface="Atkinson Hyperlegible"/>
                <a:ea typeface="Atkinson Hyperlegible"/>
                <a:cs typeface="Atkinson Hyperlegible"/>
                <a:sym typeface="Atkinson Hyperlegible"/>
              </a:rPr>
              <a:t>Output</a:t>
            </a:r>
            <a:endParaRPr b="1" dirty="0">
              <a:solidFill>
                <a:schemeClr val="dk1"/>
              </a:solidFill>
              <a:latin typeface="Atkinson Hyperlegible"/>
              <a:ea typeface="Atkinson Hyperlegible"/>
              <a:cs typeface="Atkinson Hyperlegible"/>
              <a:sym typeface="Atkinson Hyperlegible"/>
            </a:endParaRPr>
          </a:p>
        </p:txBody>
      </p:sp>
      <p:cxnSp>
        <p:nvCxnSpPr>
          <p:cNvPr id="8" name="Straight Connector 7">
            <a:extLst>
              <a:ext uri="{FF2B5EF4-FFF2-40B4-BE49-F238E27FC236}">
                <a16:creationId xmlns:a16="http://schemas.microsoft.com/office/drawing/2014/main" id="{E6E15D50-55D3-4ACF-89B6-4CB2A4CEDD8C}"/>
              </a:ext>
            </a:extLst>
          </p:cNvPr>
          <p:cNvCxnSpPr>
            <a:cxnSpLocks/>
            <a:stCxn id="23" idx="2"/>
            <a:endCxn id="206" idx="0"/>
          </p:cNvCxnSpPr>
          <p:nvPr/>
        </p:nvCxnSpPr>
        <p:spPr>
          <a:xfrm>
            <a:off x="2322168" y="2256655"/>
            <a:ext cx="0" cy="133532"/>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078ACE7-DF3E-476F-98B7-C37B2F19886E}"/>
              </a:ext>
            </a:extLst>
          </p:cNvPr>
          <p:cNvCxnSpPr>
            <a:cxnSpLocks/>
            <a:stCxn id="207" idx="2"/>
            <a:endCxn id="25" idx="0"/>
          </p:cNvCxnSpPr>
          <p:nvPr/>
        </p:nvCxnSpPr>
        <p:spPr>
          <a:xfrm>
            <a:off x="2322168" y="2860522"/>
            <a:ext cx="0" cy="13353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00487ED-63AC-4C60-836B-ECCD5CE31872}"/>
              </a:ext>
            </a:extLst>
          </p:cNvPr>
          <p:cNvCxnSpPr>
            <a:cxnSpLocks/>
            <a:stCxn id="26" idx="2"/>
            <a:endCxn id="85" idx="0"/>
          </p:cNvCxnSpPr>
          <p:nvPr/>
        </p:nvCxnSpPr>
        <p:spPr>
          <a:xfrm>
            <a:off x="2322168" y="3464389"/>
            <a:ext cx="2" cy="12621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EBBC6279-7CF0-43C1-81A1-EA181827FDD9}"/>
              </a:ext>
            </a:extLst>
          </p:cNvPr>
          <p:cNvCxnSpPr>
            <a:cxnSpLocks/>
          </p:cNvCxnSpPr>
          <p:nvPr/>
        </p:nvCxnSpPr>
        <p:spPr>
          <a:xfrm>
            <a:off x="6142109" y="2101009"/>
            <a:ext cx="0" cy="0"/>
          </a:xfrm>
          <a:prstGeom prst="line">
            <a:avLst/>
          </a:prstGeom>
        </p:spPr>
        <p:style>
          <a:lnRef idx="1">
            <a:schemeClr val="dk1"/>
          </a:lnRef>
          <a:fillRef idx="0">
            <a:schemeClr val="dk1"/>
          </a:fillRef>
          <a:effectRef idx="0">
            <a:schemeClr val="dk1"/>
          </a:effectRef>
          <a:fontRef idx="minor">
            <a:schemeClr val="tx1"/>
          </a:fontRef>
        </p:style>
      </p:cxnSp>
      <p:grpSp>
        <p:nvGrpSpPr>
          <p:cNvPr id="35" name="Group 34">
            <a:extLst>
              <a:ext uri="{FF2B5EF4-FFF2-40B4-BE49-F238E27FC236}">
                <a16:creationId xmlns:a16="http://schemas.microsoft.com/office/drawing/2014/main" id="{89C5482A-9C77-47E1-80A9-D881E56676C6}"/>
              </a:ext>
            </a:extLst>
          </p:cNvPr>
          <p:cNvGrpSpPr/>
          <p:nvPr/>
        </p:nvGrpSpPr>
        <p:grpSpPr>
          <a:xfrm>
            <a:off x="3708399" y="3597921"/>
            <a:ext cx="2245766" cy="939387"/>
            <a:chOff x="5918500" y="2084072"/>
            <a:chExt cx="2443202" cy="939387"/>
          </a:xfrm>
        </p:grpSpPr>
        <p:sp>
          <p:nvSpPr>
            <p:cNvPr id="37" name="Google Shape;206;p33">
              <a:extLst>
                <a:ext uri="{FF2B5EF4-FFF2-40B4-BE49-F238E27FC236}">
                  <a16:creationId xmlns:a16="http://schemas.microsoft.com/office/drawing/2014/main" id="{AB71758A-5718-4666-85D4-988A2BC50B54}"/>
                </a:ext>
              </a:extLst>
            </p:cNvPr>
            <p:cNvSpPr txBox="1"/>
            <p:nvPr/>
          </p:nvSpPr>
          <p:spPr>
            <a:xfrm>
              <a:off x="5918502" y="2084072"/>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FCN (128 nodes)</a:t>
              </a:r>
              <a:endParaRPr dirty="0">
                <a:solidFill>
                  <a:schemeClr val="dk1"/>
                </a:solidFill>
                <a:latin typeface="Atkinson Hyperlegible"/>
                <a:ea typeface="Atkinson Hyperlegible"/>
                <a:cs typeface="Atkinson Hyperlegible"/>
                <a:sym typeface="Atkinson Hyperlegible"/>
              </a:endParaRPr>
            </a:p>
          </p:txBody>
        </p:sp>
        <p:sp>
          <p:nvSpPr>
            <p:cNvPr id="39" name="Google Shape;207;p33">
              <a:extLst>
                <a:ext uri="{FF2B5EF4-FFF2-40B4-BE49-F238E27FC236}">
                  <a16:creationId xmlns:a16="http://schemas.microsoft.com/office/drawing/2014/main" id="{DF2C64E9-3DA5-44DE-8416-14E10C3B33D8}"/>
                </a:ext>
              </a:extLst>
            </p:cNvPr>
            <p:cNvSpPr txBox="1"/>
            <p:nvPr/>
          </p:nvSpPr>
          <p:spPr>
            <a:xfrm>
              <a:off x="5918500" y="2322554"/>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Activation = ReLU</a:t>
              </a:r>
            </a:p>
          </p:txBody>
        </p:sp>
        <p:sp>
          <p:nvSpPr>
            <p:cNvPr id="40" name="Google Shape;208;p33">
              <a:extLst>
                <a:ext uri="{FF2B5EF4-FFF2-40B4-BE49-F238E27FC236}">
                  <a16:creationId xmlns:a16="http://schemas.microsoft.com/office/drawing/2014/main" id="{39CE502C-2F73-4F1E-8946-9FA6C17DA725}"/>
                </a:ext>
              </a:extLst>
            </p:cNvPr>
            <p:cNvSpPr txBox="1"/>
            <p:nvPr/>
          </p:nvSpPr>
          <p:spPr>
            <a:xfrm>
              <a:off x="5918500" y="2551868"/>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Dropout layer (0.3)</a:t>
              </a:r>
            </a:p>
          </p:txBody>
        </p:sp>
        <p:sp>
          <p:nvSpPr>
            <p:cNvPr id="42" name="Google Shape;208;p33">
              <a:extLst>
                <a:ext uri="{FF2B5EF4-FFF2-40B4-BE49-F238E27FC236}">
                  <a16:creationId xmlns:a16="http://schemas.microsoft.com/office/drawing/2014/main" id="{59E672DA-3ED4-46C8-86C8-592B7AA1EB61}"/>
                </a:ext>
              </a:extLst>
            </p:cNvPr>
            <p:cNvSpPr txBox="1"/>
            <p:nvPr/>
          </p:nvSpPr>
          <p:spPr>
            <a:xfrm>
              <a:off x="5918500" y="278796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Batch Normalization</a:t>
              </a:r>
              <a:endParaRPr dirty="0">
                <a:solidFill>
                  <a:schemeClr val="dk1"/>
                </a:solidFill>
                <a:latin typeface="Atkinson Hyperlegible"/>
                <a:ea typeface="Atkinson Hyperlegible"/>
                <a:cs typeface="Atkinson Hyperlegible"/>
                <a:sym typeface="Atkinson Hyperlegible"/>
              </a:endParaRPr>
            </a:p>
          </p:txBody>
        </p:sp>
      </p:grpSp>
      <p:grpSp>
        <p:nvGrpSpPr>
          <p:cNvPr id="43" name="Group 42">
            <a:extLst>
              <a:ext uri="{FF2B5EF4-FFF2-40B4-BE49-F238E27FC236}">
                <a16:creationId xmlns:a16="http://schemas.microsoft.com/office/drawing/2014/main" id="{EE30EBC3-2041-49BA-9297-C5E206CF7EBE}"/>
              </a:ext>
            </a:extLst>
          </p:cNvPr>
          <p:cNvGrpSpPr/>
          <p:nvPr/>
        </p:nvGrpSpPr>
        <p:grpSpPr>
          <a:xfrm>
            <a:off x="3708399" y="2518476"/>
            <a:ext cx="2245766" cy="939387"/>
            <a:chOff x="5918500" y="2084072"/>
            <a:chExt cx="2443202" cy="939387"/>
          </a:xfrm>
        </p:grpSpPr>
        <p:sp>
          <p:nvSpPr>
            <p:cNvPr id="45" name="Google Shape;206;p33">
              <a:extLst>
                <a:ext uri="{FF2B5EF4-FFF2-40B4-BE49-F238E27FC236}">
                  <a16:creationId xmlns:a16="http://schemas.microsoft.com/office/drawing/2014/main" id="{FFF2C15E-00CF-4064-90D9-AF5A6088EB98}"/>
                </a:ext>
              </a:extLst>
            </p:cNvPr>
            <p:cNvSpPr txBox="1"/>
            <p:nvPr/>
          </p:nvSpPr>
          <p:spPr>
            <a:xfrm>
              <a:off x="5918502" y="2084072"/>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FCN (64 nodes)</a:t>
              </a:r>
              <a:endParaRPr dirty="0">
                <a:solidFill>
                  <a:schemeClr val="dk1"/>
                </a:solidFill>
                <a:latin typeface="Atkinson Hyperlegible"/>
                <a:ea typeface="Atkinson Hyperlegible"/>
                <a:cs typeface="Atkinson Hyperlegible"/>
                <a:sym typeface="Atkinson Hyperlegible"/>
              </a:endParaRPr>
            </a:p>
          </p:txBody>
        </p:sp>
        <p:sp>
          <p:nvSpPr>
            <p:cNvPr id="46" name="Google Shape;207;p33">
              <a:extLst>
                <a:ext uri="{FF2B5EF4-FFF2-40B4-BE49-F238E27FC236}">
                  <a16:creationId xmlns:a16="http://schemas.microsoft.com/office/drawing/2014/main" id="{BAB19F78-3D81-4734-B54F-D82B51557225}"/>
                </a:ext>
              </a:extLst>
            </p:cNvPr>
            <p:cNvSpPr txBox="1"/>
            <p:nvPr/>
          </p:nvSpPr>
          <p:spPr>
            <a:xfrm>
              <a:off x="5918500" y="2322554"/>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Activation = ReLU</a:t>
              </a:r>
            </a:p>
          </p:txBody>
        </p:sp>
        <p:sp>
          <p:nvSpPr>
            <p:cNvPr id="48" name="Google Shape;208;p33">
              <a:extLst>
                <a:ext uri="{FF2B5EF4-FFF2-40B4-BE49-F238E27FC236}">
                  <a16:creationId xmlns:a16="http://schemas.microsoft.com/office/drawing/2014/main" id="{7217F695-AA61-4009-99C8-771E61046EF9}"/>
                </a:ext>
              </a:extLst>
            </p:cNvPr>
            <p:cNvSpPr txBox="1"/>
            <p:nvPr/>
          </p:nvSpPr>
          <p:spPr>
            <a:xfrm>
              <a:off x="5918500" y="2551868"/>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Dropout layer (0.3)</a:t>
              </a:r>
            </a:p>
          </p:txBody>
        </p:sp>
        <p:sp>
          <p:nvSpPr>
            <p:cNvPr id="49" name="Google Shape;208;p33">
              <a:extLst>
                <a:ext uri="{FF2B5EF4-FFF2-40B4-BE49-F238E27FC236}">
                  <a16:creationId xmlns:a16="http://schemas.microsoft.com/office/drawing/2014/main" id="{F5B38355-55D3-44F5-87FA-419D9F6A7C04}"/>
                </a:ext>
              </a:extLst>
            </p:cNvPr>
            <p:cNvSpPr txBox="1"/>
            <p:nvPr/>
          </p:nvSpPr>
          <p:spPr>
            <a:xfrm>
              <a:off x="5918500" y="2787966"/>
              <a:ext cx="2443200" cy="2354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Batch Normalization</a:t>
              </a:r>
              <a:endParaRPr dirty="0">
                <a:solidFill>
                  <a:schemeClr val="dk1"/>
                </a:solidFill>
                <a:latin typeface="Atkinson Hyperlegible"/>
                <a:ea typeface="Atkinson Hyperlegible"/>
                <a:cs typeface="Atkinson Hyperlegible"/>
                <a:sym typeface="Atkinson Hyperlegible"/>
              </a:endParaRPr>
            </a:p>
          </p:txBody>
        </p:sp>
      </p:grpSp>
      <p:cxnSp>
        <p:nvCxnSpPr>
          <p:cNvPr id="3" name="Straight Connector 2">
            <a:extLst>
              <a:ext uri="{FF2B5EF4-FFF2-40B4-BE49-F238E27FC236}">
                <a16:creationId xmlns:a16="http://schemas.microsoft.com/office/drawing/2014/main" id="{F2A1FBC9-00C2-4760-B64E-64B1A688B212}"/>
              </a:ext>
            </a:extLst>
          </p:cNvPr>
          <p:cNvCxnSpPr>
            <a:stCxn id="86" idx="3"/>
            <a:endCxn id="39" idx="1"/>
          </p:cNvCxnSpPr>
          <p:nvPr/>
        </p:nvCxnSpPr>
        <p:spPr>
          <a:xfrm>
            <a:off x="3445050" y="3946835"/>
            <a:ext cx="263349" cy="731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63F2674-0E3B-4987-9FA4-10AE03C3767D}"/>
              </a:ext>
            </a:extLst>
          </p:cNvPr>
          <p:cNvCxnSpPr>
            <a:stCxn id="49" idx="2"/>
            <a:endCxn id="37" idx="0"/>
          </p:cNvCxnSpPr>
          <p:nvPr/>
        </p:nvCxnSpPr>
        <p:spPr>
          <a:xfrm>
            <a:off x="4831281" y="3457863"/>
            <a:ext cx="2" cy="14005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8C05438-05EF-462E-A2FA-B6E364DC032A}"/>
              </a:ext>
            </a:extLst>
          </p:cNvPr>
          <p:cNvCxnSpPr>
            <a:stCxn id="45" idx="0"/>
            <a:endCxn id="31" idx="2"/>
          </p:cNvCxnSpPr>
          <p:nvPr/>
        </p:nvCxnSpPr>
        <p:spPr>
          <a:xfrm flipH="1" flipV="1">
            <a:off x="4831279" y="2373759"/>
            <a:ext cx="4" cy="144717"/>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2FBCA878-A80C-4C70-A389-A30A4AF63852}"/>
              </a:ext>
            </a:extLst>
          </p:cNvPr>
          <p:cNvCxnSpPr>
            <a:stCxn id="28" idx="3"/>
            <a:endCxn id="33" idx="1"/>
          </p:cNvCxnSpPr>
          <p:nvPr/>
        </p:nvCxnSpPr>
        <p:spPr>
          <a:xfrm flipV="1">
            <a:off x="5954163" y="1551086"/>
            <a:ext cx="263345" cy="103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C9D9A6D-14EF-4D8C-9910-40CB3819BB43}"/>
              </a:ext>
            </a:extLst>
          </p:cNvPr>
          <p:cNvCxnSpPr>
            <a:stCxn id="34" idx="2"/>
            <a:endCxn id="36" idx="0"/>
          </p:cNvCxnSpPr>
          <p:nvPr/>
        </p:nvCxnSpPr>
        <p:spPr>
          <a:xfrm>
            <a:off x="7340390" y="1903674"/>
            <a:ext cx="0" cy="16247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43850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5"/>
          <p:cNvSpPr txBox="1">
            <a:spLocks noGrp="1"/>
          </p:cNvSpPr>
          <p:nvPr>
            <p:ph type="title"/>
          </p:nvPr>
        </p:nvSpPr>
        <p:spPr>
          <a:xfrm>
            <a:off x="676375" y="506343"/>
            <a:ext cx="3493289" cy="19223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Experience </a:t>
            </a:r>
            <a:br>
              <a:rPr lang="vi-VN" dirty="0"/>
            </a:br>
            <a:r>
              <a:rPr lang="vi-VN" dirty="0"/>
              <a:t>Result of </a:t>
            </a:r>
            <a:br>
              <a:rPr lang="vi-VN" dirty="0"/>
            </a:br>
            <a:r>
              <a:rPr lang="vi-VN" b="1" dirty="0"/>
              <a:t>Age Model</a:t>
            </a:r>
            <a:endParaRPr b="1" dirty="0"/>
          </a:p>
        </p:txBody>
      </p:sp>
      <p:sp>
        <p:nvSpPr>
          <p:cNvPr id="7" name="Rectangle 1">
            <a:extLst>
              <a:ext uri="{FF2B5EF4-FFF2-40B4-BE49-F238E27FC236}">
                <a16:creationId xmlns:a16="http://schemas.microsoft.com/office/drawing/2014/main" id="{9308313B-7353-4C37-A2C4-5C0AB1A471B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6" name="Google Shape;689;p46">
            <a:extLst>
              <a:ext uri="{FF2B5EF4-FFF2-40B4-BE49-F238E27FC236}">
                <a16:creationId xmlns:a16="http://schemas.microsoft.com/office/drawing/2014/main" id="{71DBD10E-DC27-4CB6-A16D-DFF577D569A6}"/>
              </a:ext>
            </a:extLst>
          </p:cNvPr>
          <p:cNvSpPr txBox="1"/>
          <p:nvPr/>
        </p:nvSpPr>
        <p:spPr>
          <a:xfrm>
            <a:off x="554944" y="3877792"/>
            <a:ext cx="3329427" cy="548753"/>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600" dirty="0">
                <a:solidFill>
                  <a:schemeClr val="dk1"/>
                </a:solidFill>
                <a:latin typeface="Atkinson Hyperlegible"/>
                <a:ea typeface="Atkinson Hyperlegible"/>
                <a:cs typeface="Atkinson Hyperlegible"/>
                <a:sym typeface="Atkinson Hyperlegible"/>
              </a:rPr>
              <a:t>Confusion Matrix of </a:t>
            </a:r>
          </a:p>
          <a:p>
            <a:pPr marL="0" lvl="0" indent="0" algn="r" rtl="0">
              <a:spcBef>
                <a:spcPts val="0"/>
              </a:spcBef>
              <a:spcAft>
                <a:spcPts val="0"/>
              </a:spcAft>
              <a:buNone/>
            </a:pPr>
            <a:r>
              <a:rPr lang="vi-VN" sz="1600" b="1" dirty="0">
                <a:solidFill>
                  <a:schemeClr val="dk1"/>
                </a:solidFill>
                <a:latin typeface="Atkinson Hyperlegible"/>
                <a:ea typeface="Atkinson Hyperlegible"/>
                <a:cs typeface="Atkinson Hyperlegible"/>
                <a:sym typeface="Atkinson Hyperlegible"/>
              </a:rPr>
              <a:t>Age</a:t>
            </a:r>
            <a:r>
              <a:rPr lang="en" sz="1600" b="1" dirty="0">
                <a:solidFill>
                  <a:schemeClr val="dk1"/>
                </a:solidFill>
                <a:latin typeface="Atkinson Hyperlegible"/>
                <a:ea typeface="Atkinson Hyperlegible"/>
                <a:cs typeface="Atkinson Hyperlegible"/>
                <a:sym typeface="Atkinson Hyperlegible"/>
              </a:rPr>
              <a:t> Classification Prediction</a:t>
            </a:r>
            <a:endParaRPr sz="1600" b="1" dirty="0">
              <a:solidFill>
                <a:schemeClr val="dk1"/>
              </a:solidFill>
              <a:latin typeface="Atkinson Hyperlegible"/>
              <a:ea typeface="Atkinson Hyperlegible"/>
              <a:cs typeface="Atkinson Hyperlegible"/>
              <a:sym typeface="Atkinson Hyperlegible"/>
            </a:endParaRPr>
          </a:p>
        </p:txBody>
      </p:sp>
      <p:sp>
        <p:nvSpPr>
          <p:cNvPr id="8" name="Google Shape;235;p33">
            <a:extLst>
              <a:ext uri="{FF2B5EF4-FFF2-40B4-BE49-F238E27FC236}">
                <a16:creationId xmlns:a16="http://schemas.microsoft.com/office/drawing/2014/main" id="{3A7A8449-535B-4489-8794-5D1CCAE7FDDF}"/>
              </a:ext>
            </a:extLst>
          </p:cNvPr>
          <p:cNvSpPr txBox="1">
            <a:spLocks noGrp="1"/>
          </p:cNvSpPr>
          <p:nvPr>
            <p:ph type="sldNum" idx="12"/>
          </p:nvPr>
        </p:nvSpPr>
        <p:spPr>
          <a:xfrm>
            <a:off x="7489184" y="4724653"/>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pic>
        <p:nvPicPr>
          <p:cNvPr id="3" name="Picture 2">
            <a:extLst>
              <a:ext uri="{FF2B5EF4-FFF2-40B4-BE49-F238E27FC236}">
                <a16:creationId xmlns:a16="http://schemas.microsoft.com/office/drawing/2014/main" id="{39AD7B8B-5AB4-4671-9AD5-9302D8797DF2}"/>
              </a:ext>
            </a:extLst>
          </p:cNvPr>
          <p:cNvPicPr>
            <a:picLocks noChangeAspect="1"/>
          </p:cNvPicPr>
          <p:nvPr/>
        </p:nvPicPr>
        <p:blipFill>
          <a:blip r:embed="rId3"/>
          <a:stretch>
            <a:fillRect/>
          </a:stretch>
        </p:blipFill>
        <p:spPr>
          <a:xfrm>
            <a:off x="4017386" y="506343"/>
            <a:ext cx="4858702" cy="4013367"/>
          </a:xfrm>
          <a:prstGeom prst="rect">
            <a:avLst/>
          </a:prstGeom>
        </p:spPr>
      </p:pic>
    </p:spTree>
    <p:extLst>
      <p:ext uri="{BB962C8B-B14F-4D97-AF65-F5344CB8AC3E}">
        <p14:creationId xmlns:p14="http://schemas.microsoft.com/office/powerpoint/2010/main" val="28416019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5"/>
          <p:cNvSpPr txBox="1">
            <a:spLocks noGrp="1"/>
          </p:cNvSpPr>
          <p:nvPr>
            <p:ph type="title"/>
          </p:nvPr>
        </p:nvSpPr>
        <p:spPr>
          <a:xfrm>
            <a:off x="676375" y="506344"/>
            <a:ext cx="8053321"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Experience Result of </a:t>
            </a:r>
            <a:r>
              <a:rPr lang="vi-VN" b="1" dirty="0"/>
              <a:t>Age Model</a:t>
            </a:r>
            <a:endParaRPr b="1" dirty="0"/>
          </a:p>
        </p:txBody>
      </p:sp>
      <p:sp>
        <p:nvSpPr>
          <p:cNvPr id="7" name="Rectangle 1">
            <a:extLst>
              <a:ext uri="{FF2B5EF4-FFF2-40B4-BE49-F238E27FC236}">
                <a16:creationId xmlns:a16="http://schemas.microsoft.com/office/drawing/2014/main" id="{9308313B-7353-4C37-A2C4-5C0AB1A471B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5" name="Google Shape;382;p36">
            <a:extLst>
              <a:ext uri="{FF2B5EF4-FFF2-40B4-BE49-F238E27FC236}">
                <a16:creationId xmlns:a16="http://schemas.microsoft.com/office/drawing/2014/main" id="{3A7D9E18-6D00-4518-A3D3-9276183FBFBB}"/>
              </a:ext>
            </a:extLst>
          </p:cNvPr>
          <p:cNvGraphicFramePr/>
          <p:nvPr>
            <p:extLst>
              <p:ext uri="{D42A27DB-BD31-4B8C-83A1-F6EECF244321}">
                <p14:modId xmlns:p14="http://schemas.microsoft.com/office/powerpoint/2010/main" val="2622162973"/>
              </p:ext>
            </p:extLst>
          </p:nvPr>
        </p:nvGraphicFramePr>
        <p:xfrm>
          <a:off x="1165443" y="1277809"/>
          <a:ext cx="6813113" cy="3017430"/>
        </p:xfrm>
        <a:graphic>
          <a:graphicData uri="http://schemas.openxmlformats.org/drawingml/2006/table">
            <a:tbl>
              <a:tblPr>
                <a:noFill/>
                <a:tableStyleId>{184A3D2B-2BBD-4243-9EB0-33D1140ECD8E}</a:tableStyleId>
              </a:tblPr>
              <a:tblGrid>
                <a:gridCol w="1773569">
                  <a:extLst>
                    <a:ext uri="{9D8B030D-6E8A-4147-A177-3AD203B41FA5}">
                      <a16:colId xmlns:a16="http://schemas.microsoft.com/office/drawing/2014/main" val="20000"/>
                    </a:ext>
                  </a:extLst>
                </a:gridCol>
                <a:gridCol w="1259886">
                  <a:extLst>
                    <a:ext uri="{9D8B030D-6E8A-4147-A177-3AD203B41FA5}">
                      <a16:colId xmlns:a16="http://schemas.microsoft.com/office/drawing/2014/main" val="20001"/>
                    </a:ext>
                  </a:extLst>
                </a:gridCol>
                <a:gridCol w="1259886">
                  <a:extLst>
                    <a:ext uri="{9D8B030D-6E8A-4147-A177-3AD203B41FA5}">
                      <a16:colId xmlns:a16="http://schemas.microsoft.com/office/drawing/2014/main" val="2915920812"/>
                    </a:ext>
                  </a:extLst>
                </a:gridCol>
                <a:gridCol w="1259886">
                  <a:extLst>
                    <a:ext uri="{9D8B030D-6E8A-4147-A177-3AD203B41FA5}">
                      <a16:colId xmlns:a16="http://schemas.microsoft.com/office/drawing/2014/main" val="2906308679"/>
                    </a:ext>
                  </a:extLst>
                </a:gridCol>
                <a:gridCol w="1259886">
                  <a:extLst>
                    <a:ext uri="{9D8B030D-6E8A-4147-A177-3AD203B41FA5}">
                      <a16:colId xmlns:a16="http://schemas.microsoft.com/office/drawing/2014/main" val="3143436204"/>
                    </a:ext>
                  </a:extLst>
                </a:gridCol>
              </a:tblGrid>
              <a:tr h="291683">
                <a:tc>
                  <a:txBody>
                    <a:bodyPr/>
                    <a:lstStyle/>
                    <a:p>
                      <a:pPr marL="0" lvl="0" indent="0" algn="l" rtl="0">
                        <a:spcBef>
                          <a:spcPts val="0"/>
                        </a:spcBef>
                        <a:spcAft>
                          <a:spcPts val="0"/>
                        </a:spcAft>
                        <a:buNone/>
                      </a:pPr>
                      <a:endParaRPr sz="1300" b="1">
                        <a:solidFill>
                          <a:schemeClr val="dk1"/>
                        </a:solidFill>
                        <a:latin typeface="Epilogue"/>
                        <a:ea typeface="Epilogue"/>
                        <a:cs typeface="Epilogue"/>
                        <a:sym typeface="Epilogue"/>
                      </a:endParaRPr>
                    </a:p>
                  </a:txBody>
                  <a:tcPr marL="91425" marR="91425" marT="68575" marB="68575"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1300" b="1" dirty="0">
                          <a:solidFill>
                            <a:schemeClr val="dk1"/>
                          </a:solidFill>
                          <a:latin typeface="Epilogue" panose="020B0604020202020204" charset="-93"/>
                        </a:rPr>
                        <a:t>Precision</a:t>
                      </a:r>
                      <a:endParaRPr sz="1300" b="1" dirty="0">
                        <a:solidFill>
                          <a:schemeClr val="dk1"/>
                        </a:solidFill>
                        <a:latin typeface="Epilogue" panose="020B0604020202020204" charset="-93"/>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300" b="1" dirty="0">
                          <a:solidFill>
                            <a:schemeClr val="dk1"/>
                          </a:solidFill>
                          <a:latin typeface="Epilogue" panose="020B0604020202020204" charset="-93"/>
                        </a:rPr>
                        <a:t>Recall</a:t>
                      </a:r>
                      <a:endParaRPr sz="1300" b="1" dirty="0">
                        <a:solidFill>
                          <a:schemeClr val="dk1"/>
                        </a:solidFill>
                        <a:latin typeface="Epilogue" panose="020B0604020202020204" charset="-93"/>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300" b="1" dirty="0">
                          <a:solidFill>
                            <a:schemeClr val="dk1"/>
                          </a:solidFill>
                          <a:latin typeface="Epilogue" panose="020B0604020202020204" charset="-93"/>
                        </a:rPr>
                        <a:t>F1 - scored</a:t>
                      </a:r>
                      <a:endParaRPr sz="1300" b="1" dirty="0">
                        <a:solidFill>
                          <a:schemeClr val="dk1"/>
                        </a:solidFill>
                        <a:latin typeface="Epilogue" panose="020B0604020202020204" charset="-93"/>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300" b="1" dirty="0">
                          <a:solidFill>
                            <a:schemeClr val="dk1"/>
                          </a:solidFill>
                          <a:latin typeface="Epilogue" panose="020B0604020202020204" charset="-93"/>
                        </a:rPr>
                        <a:t>Support</a:t>
                      </a:r>
                      <a:endParaRPr sz="1300" b="1" dirty="0">
                        <a:solidFill>
                          <a:schemeClr val="dk1"/>
                        </a:solidFill>
                        <a:latin typeface="Epilogue" panose="020B0604020202020204" charset="-93"/>
                      </a:endParaRPr>
                    </a:p>
                  </a:txBody>
                  <a:tcPr marL="182875" marR="91425" marT="68575" marB="68575"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1683">
                <a:tc>
                  <a:txBody>
                    <a:bodyPr/>
                    <a:lstStyle/>
                    <a:p>
                      <a:pPr marL="0" lvl="0" indent="0" algn="ctr" rtl="0">
                        <a:spcBef>
                          <a:spcPts val="0"/>
                        </a:spcBef>
                        <a:spcAft>
                          <a:spcPts val="0"/>
                        </a:spcAft>
                        <a:buNone/>
                      </a:pPr>
                      <a:r>
                        <a:rPr lang="vi-VN" sz="1300" b="1" dirty="0">
                          <a:solidFill>
                            <a:schemeClr val="dk1"/>
                          </a:solidFill>
                          <a:latin typeface="Epilogue"/>
                          <a:ea typeface="Epilogue"/>
                          <a:cs typeface="Epilogue"/>
                          <a:sym typeface="Epilogue"/>
                        </a:rPr>
                        <a:t>Fifties – Sixties</a:t>
                      </a:r>
                      <a:endParaRPr lang="en" sz="1300" b="1" dirty="0">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0.90417</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0.96178</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0.93210</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157</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91683">
                <a:tc>
                  <a:txBody>
                    <a:bodyPr/>
                    <a:lstStyle/>
                    <a:p>
                      <a:pPr marL="0" lvl="0" indent="0" algn="ctr" rtl="0">
                        <a:spcBef>
                          <a:spcPts val="0"/>
                        </a:spcBef>
                        <a:spcAft>
                          <a:spcPts val="0"/>
                        </a:spcAft>
                        <a:buNone/>
                      </a:pPr>
                      <a:r>
                        <a:rPr lang="vi-VN" sz="1300" b="1" dirty="0">
                          <a:solidFill>
                            <a:schemeClr val="dk1"/>
                          </a:solidFill>
                          <a:latin typeface="Epilogue"/>
                          <a:ea typeface="Epilogue"/>
                          <a:cs typeface="Epilogue"/>
                          <a:sym typeface="Epilogue"/>
                        </a:rPr>
                        <a:t>Forties</a:t>
                      </a:r>
                      <a:endParaRPr lang="en" sz="1300" b="1" dirty="0">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0.83908</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0.92994</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0.88218</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157</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240957988"/>
                  </a:ext>
                </a:extLst>
              </a:tr>
              <a:tr h="291683">
                <a:tc>
                  <a:txBody>
                    <a:bodyPr/>
                    <a:lstStyle/>
                    <a:p>
                      <a:pPr marL="0" lvl="0" indent="0" algn="ctr" rtl="0">
                        <a:spcBef>
                          <a:spcPts val="0"/>
                        </a:spcBef>
                        <a:spcAft>
                          <a:spcPts val="0"/>
                        </a:spcAft>
                        <a:buNone/>
                      </a:pPr>
                      <a:r>
                        <a:rPr lang="vi-VN" sz="1300" b="1" dirty="0">
                          <a:solidFill>
                            <a:schemeClr val="dk1"/>
                          </a:solidFill>
                          <a:latin typeface="Epilogue"/>
                          <a:ea typeface="Epilogue"/>
                          <a:cs typeface="Epilogue"/>
                          <a:sym typeface="Epilogue"/>
                        </a:rPr>
                        <a:t>Teens</a:t>
                      </a:r>
                      <a:endParaRPr lang="en" sz="1300" b="1" dirty="0">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0.82081</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0.90446</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0.86061</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157</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81587809"/>
                  </a:ext>
                </a:extLst>
              </a:tr>
              <a:tr h="291683">
                <a:tc>
                  <a:txBody>
                    <a:bodyPr/>
                    <a:lstStyle/>
                    <a:p>
                      <a:pPr marL="0" lvl="0" indent="0" algn="ctr" rtl="0">
                        <a:spcBef>
                          <a:spcPts val="0"/>
                        </a:spcBef>
                        <a:spcAft>
                          <a:spcPts val="0"/>
                        </a:spcAft>
                        <a:buNone/>
                      </a:pPr>
                      <a:r>
                        <a:rPr lang="vi-VN" sz="1300" b="1" dirty="0">
                          <a:solidFill>
                            <a:schemeClr val="dk1"/>
                          </a:solidFill>
                          <a:latin typeface="Epilogue"/>
                          <a:ea typeface="Epilogue"/>
                          <a:cs typeface="Epilogue"/>
                          <a:sym typeface="Epilogue"/>
                        </a:rPr>
                        <a:t>Thirsties</a:t>
                      </a:r>
                      <a:endParaRPr lang="en" sz="1300" b="1" dirty="0">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0.83243</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0.98089</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0.90058</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157</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noFill/>
                      <a:prstDash val="solid"/>
                      <a:round/>
                      <a:headEnd type="none" w="sm" len="sm"/>
                      <a:tailEnd type="none" w="sm" len="sm"/>
                    </a:lnT>
                    <a:lnB w="9525" cap="flat" cmpd="sng" algn="ctr">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16710421"/>
                  </a:ext>
                </a:extLst>
              </a:tr>
              <a:tr h="291683">
                <a:tc>
                  <a:txBody>
                    <a:bodyPr/>
                    <a:lstStyle/>
                    <a:p>
                      <a:pPr marL="0" lvl="0" indent="0" algn="ctr" rtl="0">
                        <a:spcBef>
                          <a:spcPts val="0"/>
                        </a:spcBef>
                        <a:spcAft>
                          <a:spcPts val="0"/>
                        </a:spcAft>
                        <a:buNone/>
                      </a:pPr>
                      <a:r>
                        <a:rPr lang="vi-VN" sz="1300" b="1" dirty="0">
                          <a:solidFill>
                            <a:schemeClr val="dk1"/>
                          </a:solidFill>
                          <a:latin typeface="Epilogue"/>
                          <a:ea typeface="Epilogue"/>
                          <a:cs typeface="Epilogue"/>
                          <a:sym typeface="Epilogue"/>
                        </a:rPr>
                        <a:t>Twienties</a:t>
                      </a:r>
                      <a:endParaRPr sz="1300" b="1" dirty="0">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0.87500</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9525" cap="flat" cmpd="sng" algn="ctr">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0.22293</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0.35533</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lgn="ctr">
                      <a:noFill/>
                      <a:prstDash val="solid"/>
                      <a:round/>
                      <a:headEnd type="none" w="sm" len="sm"/>
                      <a:tailEnd type="none" w="sm" len="sm"/>
                    </a:lnL>
                    <a:lnR w="9525" cap="flat" cmpd="sng" algn="ctr">
                      <a:noFill/>
                      <a:prstDash val="solid"/>
                      <a:round/>
                      <a:headEnd type="none" w="sm" len="sm"/>
                      <a:tailEnd type="none" w="sm" len="sm"/>
                    </a:lnR>
                    <a:lnT w="952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157</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91683">
                <a:tc>
                  <a:txBody>
                    <a:bodyPr/>
                    <a:lstStyle/>
                    <a:p>
                      <a:pPr marL="0" lvl="0" indent="0" algn="ctr" rtl="0">
                        <a:spcBef>
                          <a:spcPts val="0"/>
                        </a:spcBef>
                        <a:spcAft>
                          <a:spcPts val="0"/>
                        </a:spcAft>
                        <a:buNone/>
                      </a:pPr>
                      <a:r>
                        <a:rPr lang="en" sz="1300" b="1" dirty="0">
                          <a:solidFill>
                            <a:schemeClr val="dk1"/>
                          </a:solidFill>
                          <a:latin typeface="Epilogue"/>
                          <a:ea typeface="Epilogue"/>
                          <a:cs typeface="Epilogue"/>
                          <a:sym typeface="Epilogue"/>
                        </a:rPr>
                        <a:t>Accuracy</a:t>
                      </a:r>
                      <a:endParaRPr sz="1300" b="1" dirty="0">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0.80000</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785</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91683">
                <a:tc>
                  <a:txBody>
                    <a:bodyPr/>
                    <a:lstStyle/>
                    <a:p>
                      <a:pPr marL="0" lvl="0" indent="0" algn="ctr" rtl="0">
                        <a:spcBef>
                          <a:spcPts val="0"/>
                        </a:spcBef>
                        <a:spcAft>
                          <a:spcPts val="0"/>
                        </a:spcAft>
                        <a:buNone/>
                      </a:pPr>
                      <a:r>
                        <a:rPr lang="en-US" sz="1300" b="1" dirty="0">
                          <a:solidFill>
                            <a:schemeClr val="dk1"/>
                          </a:solidFill>
                          <a:latin typeface="Epilogue"/>
                          <a:ea typeface="Epilogue"/>
                          <a:cs typeface="Epilogue"/>
                          <a:sym typeface="Epilogue"/>
                        </a:rPr>
                        <a:t>Macro average</a:t>
                      </a:r>
                      <a:endParaRPr sz="1300" b="1" dirty="0">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0.71192</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0.66667</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0.65513</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785</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1683">
                <a:tc>
                  <a:txBody>
                    <a:bodyPr/>
                    <a:lstStyle/>
                    <a:p>
                      <a:pPr marL="0" lvl="0" indent="0" algn="ctr" rtl="0">
                        <a:spcBef>
                          <a:spcPts val="0"/>
                        </a:spcBef>
                        <a:spcAft>
                          <a:spcPts val="0"/>
                        </a:spcAft>
                        <a:buNone/>
                      </a:pPr>
                      <a:r>
                        <a:rPr lang="en" sz="1300" b="1" dirty="0">
                          <a:solidFill>
                            <a:schemeClr val="dk1"/>
                          </a:solidFill>
                          <a:latin typeface="Epilogue"/>
                          <a:ea typeface="Epilogue"/>
                          <a:cs typeface="Epilogue"/>
                          <a:sym typeface="Epilogue"/>
                        </a:rPr>
                        <a:t>Weighted average</a:t>
                      </a:r>
                      <a:endParaRPr sz="1300" b="1" dirty="0">
                        <a:solidFill>
                          <a:schemeClr val="dk1"/>
                        </a:solidFill>
                        <a:latin typeface="Epilogue"/>
                        <a:ea typeface="Epilogue"/>
                        <a:cs typeface="Epilogue"/>
                        <a:sym typeface="Epilogue"/>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0.85430</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0.80000</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0.78616</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latin typeface="Atkinson Hyperlegible"/>
                          <a:ea typeface="Atkinson Hyperlegible"/>
                          <a:cs typeface="Atkinson Hyperlegible"/>
                          <a:sym typeface="Atkinson Hyperlegible"/>
                        </a:rPr>
                        <a:t>785</a:t>
                      </a:r>
                      <a:endParaRPr sz="1200" dirty="0">
                        <a:solidFill>
                          <a:schemeClr val="dk1"/>
                        </a:solidFill>
                        <a:latin typeface="Atkinson Hyperlegible"/>
                        <a:ea typeface="Atkinson Hyperlegible"/>
                        <a:cs typeface="Atkinson Hyperlegible"/>
                        <a:sym typeface="Atkinson Hyperlegible"/>
                      </a:endParaRPr>
                    </a:p>
                  </a:txBody>
                  <a:tcPr marL="182875" marR="91425" marT="68575" marB="6857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6" name="Google Shape;235;p33">
            <a:extLst>
              <a:ext uri="{FF2B5EF4-FFF2-40B4-BE49-F238E27FC236}">
                <a16:creationId xmlns:a16="http://schemas.microsoft.com/office/drawing/2014/main" id="{55DE8936-1E3E-4638-A239-39C1F4E05F10}"/>
              </a:ext>
            </a:extLst>
          </p:cNvPr>
          <p:cNvSpPr txBox="1">
            <a:spLocks noGrp="1"/>
          </p:cNvSpPr>
          <p:nvPr>
            <p:ph type="sldNum" idx="12"/>
          </p:nvPr>
        </p:nvSpPr>
        <p:spPr>
          <a:xfrm>
            <a:off x="7489184" y="4724653"/>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8" name="Google Shape;689;p46">
            <a:extLst>
              <a:ext uri="{FF2B5EF4-FFF2-40B4-BE49-F238E27FC236}">
                <a16:creationId xmlns:a16="http://schemas.microsoft.com/office/drawing/2014/main" id="{F4AF5BF8-0D88-44B6-8E2C-DDA4A08EE264}"/>
              </a:ext>
            </a:extLst>
          </p:cNvPr>
          <p:cNvSpPr txBox="1"/>
          <p:nvPr/>
        </p:nvSpPr>
        <p:spPr>
          <a:xfrm>
            <a:off x="1134296" y="4243556"/>
            <a:ext cx="6875406"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dk1"/>
                </a:solidFill>
                <a:latin typeface="Atkinson Hyperlegible"/>
                <a:ea typeface="Atkinson Hyperlegible"/>
                <a:cs typeface="Atkinson Hyperlegible"/>
                <a:sym typeface="Atkinson Hyperlegible"/>
              </a:rPr>
              <a:t>The overall accuracy of </a:t>
            </a:r>
            <a:r>
              <a:rPr lang="en" sz="1600" b="1" dirty="0">
                <a:solidFill>
                  <a:schemeClr val="dk1"/>
                </a:solidFill>
                <a:latin typeface="Atkinson Hyperlegible"/>
                <a:ea typeface="Atkinson Hyperlegible"/>
                <a:cs typeface="Atkinson Hyperlegible"/>
                <a:sym typeface="Atkinson Hyperlegible"/>
              </a:rPr>
              <a:t>Age Classification Prediction</a:t>
            </a:r>
            <a:endParaRPr sz="1600" b="1" dirty="0">
              <a:solidFill>
                <a:schemeClr val="dk1"/>
              </a:solidFill>
              <a:latin typeface="Atkinson Hyperlegible"/>
              <a:ea typeface="Atkinson Hyperlegible"/>
              <a:cs typeface="Atkinson Hyperlegible"/>
              <a:sym typeface="Atkinson Hyperlegible"/>
            </a:endParaRPr>
          </a:p>
        </p:txBody>
      </p:sp>
    </p:spTree>
    <p:extLst>
      <p:ext uri="{BB962C8B-B14F-4D97-AF65-F5344CB8AC3E}">
        <p14:creationId xmlns:p14="http://schemas.microsoft.com/office/powerpoint/2010/main" val="4945290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53"/>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500" dirty="0"/>
              <a:t>The future application </a:t>
            </a:r>
            <a:r>
              <a:rPr lang="en-US" sz="3500" b="1" dirty="0"/>
              <a:t>and importance of the project</a:t>
            </a:r>
            <a:endParaRPr lang="vi-VN" b="1" dirty="0"/>
          </a:p>
        </p:txBody>
      </p:sp>
      <p:sp>
        <p:nvSpPr>
          <p:cNvPr id="819" name="Google Shape;819;p53"/>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821" name="Google Shape;821;p53"/>
          <p:cNvSpPr txBox="1"/>
          <p:nvPr/>
        </p:nvSpPr>
        <p:spPr>
          <a:xfrm>
            <a:off x="6113922" y="2387788"/>
            <a:ext cx="2429100" cy="249900"/>
          </a:xfrm>
          <a:prstGeom prst="rect">
            <a:avLst/>
          </a:prstGeom>
          <a:noFill/>
          <a:ln>
            <a:noFill/>
          </a:ln>
        </p:spPr>
        <p:txBody>
          <a:bodyPr spcFirstLastPara="1" wrap="square" lIns="0" tIns="91425" rIns="91425" bIns="91425" anchor="ctr" anchorCtr="0">
            <a:noAutofit/>
          </a:bodyPr>
          <a:lstStyle/>
          <a:p>
            <a:pPr marL="0" lvl="0" indent="12700" algn="l" rtl="0">
              <a:lnSpc>
                <a:spcPct val="115000"/>
              </a:lnSpc>
              <a:spcBef>
                <a:spcPts val="0"/>
              </a:spcBef>
              <a:spcAft>
                <a:spcPts val="0"/>
              </a:spcAft>
              <a:buNone/>
            </a:pPr>
            <a:r>
              <a:rPr lang="en" sz="1700" b="1" dirty="0">
                <a:solidFill>
                  <a:schemeClr val="dk1"/>
                </a:solidFill>
                <a:latin typeface="Epilogue"/>
                <a:ea typeface="Epilogue"/>
                <a:cs typeface="Epilogue"/>
                <a:sym typeface="Epilogue"/>
              </a:rPr>
              <a:t>Service</a:t>
            </a:r>
            <a:endParaRPr sz="1700" b="1" dirty="0">
              <a:solidFill>
                <a:schemeClr val="dk1"/>
              </a:solidFill>
              <a:latin typeface="Epilogue"/>
              <a:ea typeface="Epilogue"/>
              <a:cs typeface="Epilogue"/>
              <a:sym typeface="Epilogue"/>
            </a:endParaRPr>
          </a:p>
        </p:txBody>
      </p:sp>
      <p:sp>
        <p:nvSpPr>
          <p:cNvPr id="822" name="Google Shape;822;p53"/>
          <p:cNvSpPr txBox="1"/>
          <p:nvPr/>
        </p:nvSpPr>
        <p:spPr>
          <a:xfrm>
            <a:off x="6113931" y="2637744"/>
            <a:ext cx="2429100" cy="1348800"/>
          </a:xfrm>
          <a:prstGeom prst="rect">
            <a:avLst/>
          </a:prstGeom>
          <a:noFill/>
          <a:ln>
            <a:noFill/>
          </a:ln>
        </p:spPr>
        <p:txBody>
          <a:bodyPr spcFirstLastPara="1" wrap="square" lIns="91425" tIns="91425" rIns="91425" bIns="91425" anchor="t" anchorCtr="0">
            <a:noAutofit/>
          </a:bodyPr>
          <a:lstStyle/>
          <a:p>
            <a:pPr marL="320040" marR="0" lvl="0" indent="-271780" algn="l" rtl="0">
              <a:lnSpc>
                <a:spcPct val="115000"/>
              </a:lnSpc>
              <a:spcBef>
                <a:spcPts val="0"/>
              </a:spcBef>
              <a:spcAft>
                <a:spcPts val="0"/>
              </a:spcAft>
              <a:buClr>
                <a:schemeClr val="dk2"/>
              </a:buClr>
              <a:buSzPts val="1400"/>
              <a:buFont typeface="Atkinson Hyperlegible"/>
              <a:buChar char="●"/>
            </a:pPr>
            <a:r>
              <a:rPr lang="en-US" dirty="0">
                <a:solidFill>
                  <a:schemeClr val="dk1"/>
                </a:solidFill>
                <a:latin typeface="Atkinson Hyperlegible"/>
                <a:ea typeface="Atkinson Hyperlegible"/>
                <a:cs typeface="Atkinson Hyperlegible"/>
                <a:sym typeface="Atkinson Hyperlegible"/>
              </a:rPr>
              <a:t>Automatically route calls.</a:t>
            </a:r>
          </a:p>
          <a:p>
            <a:pPr marL="320040" marR="0" lvl="0" indent="-271780" algn="l" rtl="0">
              <a:lnSpc>
                <a:spcPct val="115000"/>
              </a:lnSpc>
              <a:spcBef>
                <a:spcPts val="0"/>
              </a:spcBef>
              <a:spcAft>
                <a:spcPts val="0"/>
              </a:spcAft>
              <a:buClr>
                <a:schemeClr val="dk2"/>
              </a:buClr>
              <a:buSzPts val="1400"/>
              <a:buFont typeface="Atkinson Hyperlegible"/>
              <a:buChar char="●"/>
            </a:pPr>
            <a:r>
              <a:rPr lang="en-US" dirty="0">
                <a:solidFill>
                  <a:schemeClr val="dk1"/>
                </a:solidFill>
                <a:latin typeface="Atkinson Hyperlegible"/>
                <a:ea typeface="Atkinson Hyperlegible"/>
                <a:cs typeface="Atkinson Hyperlegible"/>
                <a:sym typeface="Atkinson Hyperlegible"/>
              </a:rPr>
              <a:t>Product suggestions for users.</a:t>
            </a:r>
          </a:p>
        </p:txBody>
      </p:sp>
      <p:sp>
        <p:nvSpPr>
          <p:cNvPr id="16" name="Google Shape;821;p53">
            <a:extLst>
              <a:ext uri="{FF2B5EF4-FFF2-40B4-BE49-F238E27FC236}">
                <a16:creationId xmlns:a16="http://schemas.microsoft.com/office/drawing/2014/main" id="{22E5F1AB-EC8E-4363-B76C-5D3D386F4974}"/>
              </a:ext>
            </a:extLst>
          </p:cNvPr>
          <p:cNvSpPr txBox="1"/>
          <p:nvPr/>
        </p:nvSpPr>
        <p:spPr>
          <a:xfrm>
            <a:off x="3363404" y="2387732"/>
            <a:ext cx="2429100" cy="249900"/>
          </a:xfrm>
          <a:prstGeom prst="rect">
            <a:avLst/>
          </a:prstGeom>
          <a:noFill/>
          <a:ln>
            <a:noFill/>
          </a:ln>
        </p:spPr>
        <p:txBody>
          <a:bodyPr spcFirstLastPara="1" wrap="square" lIns="0" tIns="91425" rIns="91425" bIns="91425" anchor="ctr" anchorCtr="0">
            <a:noAutofit/>
          </a:bodyPr>
          <a:lstStyle/>
          <a:p>
            <a:pPr marL="0" lvl="0" indent="12700" algn="l" rtl="0">
              <a:lnSpc>
                <a:spcPct val="115000"/>
              </a:lnSpc>
              <a:spcBef>
                <a:spcPts val="0"/>
              </a:spcBef>
              <a:spcAft>
                <a:spcPts val="0"/>
              </a:spcAft>
              <a:buNone/>
            </a:pPr>
            <a:r>
              <a:rPr lang="en" sz="1700" b="1" dirty="0">
                <a:solidFill>
                  <a:schemeClr val="dk1"/>
                </a:solidFill>
                <a:latin typeface="Epilogue"/>
                <a:ea typeface="Epilogue"/>
                <a:cs typeface="Epilogue"/>
                <a:sym typeface="Epilogue"/>
              </a:rPr>
              <a:t>Entertainment</a:t>
            </a:r>
            <a:endParaRPr sz="1700" b="1" dirty="0">
              <a:solidFill>
                <a:schemeClr val="dk1"/>
              </a:solidFill>
              <a:latin typeface="Epilogue"/>
              <a:ea typeface="Epilogue"/>
              <a:cs typeface="Epilogue"/>
              <a:sym typeface="Epilogue"/>
            </a:endParaRPr>
          </a:p>
        </p:txBody>
      </p:sp>
      <p:sp>
        <p:nvSpPr>
          <p:cNvPr id="17" name="Google Shape;822;p53">
            <a:extLst>
              <a:ext uri="{FF2B5EF4-FFF2-40B4-BE49-F238E27FC236}">
                <a16:creationId xmlns:a16="http://schemas.microsoft.com/office/drawing/2014/main" id="{DDE91B97-BCBB-4C9F-BAE6-27F0091589C0}"/>
              </a:ext>
            </a:extLst>
          </p:cNvPr>
          <p:cNvSpPr txBox="1"/>
          <p:nvPr/>
        </p:nvSpPr>
        <p:spPr>
          <a:xfrm>
            <a:off x="3363413" y="2637688"/>
            <a:ext cx="2429100" cy="1348800"/>
          </a:xfrm>
          <a:prstGeom prst="rect">
            <a:avLst/>
          </a:prstGeom>
          <a:noFill/>
          <a:ln>
            <a:noFill/>
          </a:ln>
        </p:spPr>
        <p:txBody>
          <a:bodyPr spcFirstLastPara="1" wrap="square" lIns="91425" tIns="91425" rIns="91425" bIns="91425" anchor="t" anchorCtr="0">
            <a:noAutofit/>
          </a:bodyPr>
          <a:lstStyle/>
          <a:p>
            <a:pPr marL="320040" marR="0" lvl="0" indent="-271780" algn="l" rtl="0">
              <a:lnSpc>
                <a:spcPct val="115000"/>
              </a:lnSpc>
              <a:spcBef>
                <a:spcPts val="0"/>
              </a:spcBef>
              <a:spcAft>
                <a:spcPts val="0"/>
              </a:spcAft>
              <a:buClr>
                <a:schemeClr val="dk2"/>
              </a:buClr>
              <a:buSzPts val="1400"/>
              <a:buFont typeface="Atkinson Hyperlegible"/>
              <a:buChar char="●"/>
            </a:pPr>
            <a:r>
              <a:rPr lang="en-US" dirty="0">
                <a:solidFill>
                  <a:schemeClr val="dk1"/>
                </a:solidFill>
                <a:latin typeface="Atkinson Hyperlegible"/>
                <a:ea typeface="Atkinson Hyperlegible"/>
                <a:cs typeface="Atkinson Hyperlegible"/>
                <a:sym typeface="Atkinson Hyperlegible"/>
              </a:rPr>
              <a:t>AI voice acting.</a:t>
            </a:r>
          </a:p>
          <a:p>
            <a:pPr marL="320040" marR="0" lvl="0" indent="-271780" algn="l" rtl="0">
              <a:lnSpc>
                <a:spcPct val="115000"/>
              </a:lnSpc>
              <a:spcBef>
                <a:spcPts val="0"/>
              </a:spcBef>
              <a:spcAft>
                <a:spcPts val="0"/>
              </a:spcAft>
              <a:buClr>
                <a:schemeClr val="dk2"/>
              </a:buClr>
              <a:buSzPts val="1400"/>
              <a:buFont typeface="Atkinson Hyperlegible"/>
              <a:buChar char="●"/>
            </a:pPr>
            <a:r>
              <a:rPr lang="en-US" dirty="0">
                <a:solidFill>
                  <a:schemeClr val="dk1"/>
                </a:solidFill>
                <a:latin typeface="Atkinson Hyperlegible"/>
                <a:ea typeface="Atkinson Hyperlegible"/>
                <a:cs typeface="Atkinson Hyperlegible"/>
                <a:sym typeface="Atkinson Hyperlegible"/>
              </a:rPr>
              <a:t>Voice imitation application.</a:t>
            </a:r>
          </a:p>
        </p:txBody>
      </p:sp>
      <p:sp>
        <p:nvSpPr>
          <p:cNvPr id="18" name="Google Shape;821;p53">
            <a:extLst>
              <a:ext uri="{FF2B5EF4-FFF2-40B4-BE49-F238E27FC236}">
                <a16:creationId xmlns:a16="http://schemas.microsoft.com/office/drawing/2014/main" id="{4CC68A1F-3645-46BA-9522-DA83DEB5657A}"/>
              </a:ext>
            </a:extLst>
          </p:cNvPr>
          <p:cNvSpPr txBox="1"/>
          <p:nvPr/>
        </p:nvSpPr>
        <p:spPr>
          <a:xfrm>
            <a:off x="590946" y="2387676"/>
            <a:ext cx="2429100" cy="249900"/>
          </a:xfrm>
          <a:prstGeom prst="rect">
            <a:avLst/>
          </a:prstGeom>
          <a:noFill/>
          <a:ln>
            <a:noFill/>
          </a:ln>
        </p:spPr>
        <p:txBody>
          <a:bodyPr spcFirstLastPara="1" wrap="square" lIns="0" tIns="91425" rIns="91425" bIns="91425" anchor="ctr" anchorCtr="0">
            <a:noAutofit/>
          </a:bodyPr>
          <a:lstStyle/>
          <a:p>
            <a:pPr marL="0" lvl="0" indent="12700" algn="l" rtl="0">
              <a:lnSpc>
                <a:spcPct val="115000"/>
              </a:lnSpc>
              <a:spcBef>
                <a:spcPts val="0"/>
              </a:spcBef>
              <a:spcAft>
                <a:spcPts val="0"/>
              </a:spcAft>
              <a:buNone/>
            </a:pPr>
            <a:r>
              <a:rPr lang="en" sz="1700" b="1" dirty="0">
                <a:solidFill>
                  <a:schemeClr val="dk1"/>
                </a:solidFill>
                <a:latin typeface="Epilogue"/>
                <a:ea typeface="Epilogue"/>
                <a:cs typeface="Epilogue"/>
                <a:sym typeface="Epilogue"/>
              </a:rPr>
              <a:t>Security</a:t>
            </a:r>
            <a:endParaRPr sz="1700" b="1" dirty="0">
              <a:solidFill>
                <a:schemeClr val="dk1"/>
              </a:solidFill>
              <a:latin typeface="Epilogue"/>
              <a:ea typeface="Epilogue"/>
              <a:cs typeface="Epilogue"/>
              <a:sym typeface="Epilogue"/>
            </a:endParaRPr>
          </a:p>
        </p:txBody>
      </p:sp>
      <p:sp>
        <p:nvSpPr>
          <p:cNvPr id="19" name="Google Shape;822;p53">
            <a:extLst>
              <a:ext uri="{FF2B5EF4-FFF2-40B4-BE49-F238E27FC236}">
                <a16:creationId xmlns:a16="http://schemas.microsoft.com/office/drawing/2014/main" id="{9C981086-4817-46E9-A977-015ED9662531}"/>
              </a:ext>
            </a:extLst>
          </p:cNvPr>
          <p:cNvSpPr txBox="1"/>
          <p:nvPr/>
        </p:nvSpPr>
        <p:spPr>
          <a:xfrm>
            <a:off x="590955" y="2637632"/>
            <a:ext cx="2429100" cy="1348800"/>
          </a:xfrm>
          <a:prstGeom prst="rect">
            <a:avLst/>
          </a:prstGeom>
          <a:noFill/>
          <a:ln>
            <a:noFill/>
          </a:ln>
        </p:spPr>
        <p:txBody>
          <a:bodyPr spcFirstLastPara="1" wrap="square" lIns="91425" tIns="91425" rIns="91425" bIns="91425" anchor="t" anchorCtr="0">
            <a:noAutofit/>
          </a:bodyPr>
          <a:lstStyle/>
          <a:p>
            <a:pPr marL="320040" marR="0" lvl="0" indent="-271780" algn="l" rtl="0">
              <a:lnSpc>
                <a:spcPct val="115000"/>
              </a:lnSpc>
              <a:spcBef>
                <a:spcPts val="0"/>
              </a:spcBef>
              <a:spcAft>
                <a:spcPts val="0"/>
              </a:spcAft>
              <a:buClr>
                <a:schemeClr val="dk2"/>
              </a:buClr>
              <a:buSzPts val="1400"/>
              <a:buFont typeface="Atkinson Hyperlegible"/>
              <a:buChar char="●"/>
            </a:pPr>
            <a:r>
              <a:rPr lang="en-US" dirty="0">
                <a:solidFill>
                  <a:schemeClr val="dk1"/>
                </a:solidFill>
                <a:latin typeface="Atkinson Hyperlegible"/>
                <a:ea typeface="Atkinson Hyperlegible"/>
                <a:cs typeface="Atkinson Hyperlegible"/>
                <a:sym typeface="Atkinson Hyperlegible"/>
              </a:rPr>
              <a:t>Age restrictions on accessing applications.</a:t>
            </a:r>
          </a:p>
        </p:txBody>
      </p:sp>
    </p:spTree>
    <p:extLst>
      <p:ext uri="{BB962C8B-B14F-4D97-AF65-F5344CB8AC3E}">
        <p14:creationId xmlns:p14="http://schemas.microsoft.com/office/powerpoint/2010/main" val="19854320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1303199" y="1751283"/>
            <a:ext cx="6854700" cy="699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vi-VN" dirty="0"/>
              <a:t>Conclusion</a:t>
            </a:r>
            <a:endParaRPr dirty="0"/>
          </a:p>
        </p:txBody>
      </p:sp>
      <p:sp>
        <p:nvSpPr>
          <p:cNvPr id="195" name="Google Shape;195;p32"/>
          <p:cNvSpPr txBox="1">
            <a:spLocks noGrp="1"/>
          </p:cNvSpPr>
          <p:nvPr>
            <p:ph type="subTitle" idx="1"/>
          </p:nvPr>
        </p:nvSpPr>
        <p:spPr>
          <a:xfrm>
            <a:off x="228603" y="2485119"/>
            <a:ext cx="7929297" cy="1897761"/>
          </a:xfrm>
          <a:prstGeom prst="rect">
            <a:avLst/>
          </a:prstGeom>
        </p:spPr>
        <p:txBody>
          <a:bodyPr spcFirstLastPara="1" wrap="square" lIns="91425" tIns="91425" rIns="91425" bIns="91425" anchor="t" anchorCtr="0">
            <a:noAutofit/>
          </a:bodyPr>
          <a:lstStyle/>
          <a:p>
            <a:pPr marL="476250" indent="-342900">
              <a:buFont typeface="Arial" panose="020B0604020202020204" pitchFamily="34" charset="0"/>
              <a:buChar char="•"/>
            </a:pPr>
            <a:r>
              <a:rPr lang="en-US" dirty="0"/>
              <a:t>The Voice Recognition System shows promise in gender and age identification tasks, with notable success in age prediction despite struggles with accents. Further enhancements could overcome these limitations, making it valuable for diverse applications relying on voice-based age prediction.</a:t>
            </a:r>
          </a:p>
        </p:txBody>
      </p:sp>
      <p:cxnSp>
        <p:nvCxnSpPr>
          <p:cNvPr id="196" name="Google Shape;196;p32"/>
          <p:cNvCxnSpPr/>
          <p:nvPr/>
        </p:nvCxnSpPr>
        <p:spPr>
          <a:xfrm>
            <a:off x="0" y="1409710"/>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2"/>
          <p:cNvCxnSpPr/>
          <p:nvPr/>
        </p:nvCxnSpPr>
        <p:spPr>
          <a:xfrm rot="10800000">
            <a:off x="8713341" y="-15731"/>
            <a:ext cx="0" cy="5172600"/>
          </a:xfrm>
          <a:prstGeom prst="straightConnector1">
            <a:avLst/>
          </a:prstGeom>
          <a:noFill/>
          <a:ln w="9525" cap="flat" cmpd="sng">
            <a:solidFill>
              <a:schemeClr val="dk1"/>
            </a:solidFill>
            <a:prstDash val="solid"/>
            <a:round/>
            <a:headEnd type="none" w="med" len="med"/>
            <a:tailEnd type="none" w="med" len="med"/>
          </a:ln>
        </p:spPr>
      </p:cxnSp>
      <p:sp>
        <p:nvSpPr>
          <p:cNvPr id="199" name="Google Shape;199;p32"/>
          <p:cNvSpPr txBox="1">
            <a:spLocks noGrp="1"/>
          </p:cNvSpPr>
          <p:nvPr>
            <p:ph type="subTitle" idx="3"/>
          </p:nvPr>
        </p:nvSpPr>
        <p:spPr>
          <a:xfrm>
            <a:off x="3833016" y="4680962"/>
            <a:ext cx="4324883" cy="176213"/>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en-US" dirty="0"/>
              <a:t>Student Research Competition in FPT University</a:t>
            </a:r>
          </a:p>
        </p:txBody>
      </p:sp>
    </p:spTree>
    <p:extLst>
      <p:ext uri="{BB962C8B-B14F-4D97-AF65-F5344CB8AC3E}">
        <p14:creationId xmlns:p14="http://schemas.microsoft.com/office/powerpoint/2010/main" val="1407846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ctrTitle"/>
          </p:nvPr>
        </p:nvSpPr>
        <p:spPr>
          <a:xfrm>
            <a:off x="691225" y="1201232"/>
            <a:ext cx="7775400" cy="15612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t>Voice Based Age and Gender Detection </a:t>
            </a:r>
            <a:r>
              <a:rPr lang="en-US" sz="3200" dirty="0"/>
              <a:t>using Long Short - Term Memory</a:t>
            </a:r>
            <a:endParaRPr sz="3200" dirty="0"/>
          </a:p>
        </p:txBody>
      </p:sp>
      <p:sp>
        <p:nvSpPr>
          <p:cNvPr id="176" name="Google Shape;176;p30"/>
          <p:cNvSpPr txBox="1">
            <a:spLocks noGrp="1"/>
          </p:cNvSpPr>
          <p:nvPr>
            <p:ph type="subTitle" idx="1"/>
          </p:nvPr>
        </p:nvSpPr>
        <p:spPr>
          <a:xfrm>
            <a:off x="699108" y="3528411"/>
            <a:ext cx="7775400" cy="8828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vi-VN" dirty="0"/>
              <a:t>Nguyen Minh Nhut, Nguyen Thanh Trung, Nguyen Huu Tan,</a:t>
            </a:r>
          </a:p>
          <a:p>
            <a:pPr marL="0" lvl="0" indent="0" algn="l" rtl="0">
              <a:spcBef>
                <a:spcPts val="0"/>
              </a:spcBef>
              <a:spcAft>
                <a:spcPts val="0"/>
              </a:spcAft>
              <a:buClr>
                <a:schemeClr val="dk1"/>
              </a:buClr>
              <a:buSzPts val="1100"/>
              <a:buFont typeface="Arial"/>
              <a:buNone/>
            </a:pPr>
            <a:r>
              <a:rPr lang="vi-VN" dirty="0"/>
              <a:t>Luong Dang Doanh, and Duc Ngoc Minh Dang</a:t>
            </a:r>
          </a:p>
        </p:txBody>
      </p:sp>
      <p:sp>
        <p:nvSpPr>
          <p:cNvPr id="177" name="Google Shape;177;p30"/>
          <p:cNvSpPr txBox="1">
            <a:spLocks noGrp="1"/>
          </p:cNvSpPr>
          <p:nvPr>
            <p:ph type="subTitle" idx="2"/>
          </p:nvPr>
        </p:nvSpPr>
        <p:spPr>
          <a:xfrm>
            <a:off x="722074" y="403769"/>
            <a:ext cx="3999698" cy="376621"/>
          </a:xfrm>
          <a:prstGeom prst="rect">
            <a:avLst/>
          </a:prstGeom>
        </p:spPr>
        <p:txBody>
          <a:bodyPr spcFirstLastPara="1" wrap="square" lIns="0" tIns="91425" rIns="91425" bIns="91425" anchor="ctr" anchorCtr="0">
            <a:noAutofit/>
          </a:bodyPr>
          <a:lstStyle/>
          <a:p>
            <a:pPr marL="0" lvl="0" indent="0" algn="l" rtl="0">
              <a:spcBef>
                <a:spcPts val="0"/>
              </a:spcBef>
              <a:spcAft>
                <a:spcPts val="1200"/>
              </a:spcAft>
              <a:buNone/>
            </a:pPr>
            <a:r>
              <a:rPr lang="en-US" dirty="0"/>
              <a:t>Student Research Competition in FPT University</a:t>
            </a:r>
          </a:p>
        </p:txBody>
      </p:sp>
      <p:cxnSp>
        <p:nvCxnSpPr>
          <p:cNvPr id="178" name="Google Shape;178;p30"/>
          <p:cNvCxnSpPr/>
          <p:nvPr/>
        </p:nvCxnSpPr>
        <p:spPr>
          <a:xfrm>
            <a:off x="7740" y="1066480"/>
            <a:ext cx="9193500" cy="0"/>
          </a:xfrm>
          <a:prstGeom prst="straightConnector1">
            <a:avLst/>
          </a:prstGeom>
          <a:noFill/>
          <a:ln w="9525" cap="flat" cmpd="sng">
            <a:solidFill>
              <a:schemeClr val="dk1"/>
            </a:solidFill>
            <a:prstDash val="solid"/>
            <a:round/>
            <a:headEnd type="none" w="med" len="med"/>
            <a:tailEnd type="none" w="med" len="med"/>
          </a:ln>
        </p:spPr>
      </p:cxnSp>
      <p:sp>
        <p:nvSpPr>
          <p:cNvPr id="13" name="Google Shape;176;p30">
            <a:extLst>
              <a:ext uri="{FF2B5EF4-FFF2-40B4-BE49-F238E27FC236}">
                <a16:creationId xmlns:a16="http://schemas.microsoft.com/office/drawing/2014/main" id="{83B9B054-6B12-463E-B312-CD4F5586032B}"/>
              </a:ext>
            </a:extLst>
          </p:cNvPr>
          <p:cNvSpPr txBox="1">
            <a:spLocks/>
          </p:cNvSpPr>
          <p:nvPr/>
        </p:nvSpPr>
        <p:spPr>
          <a:xfrm>
            <a:off x="716790" y="4249817"/>
            <a:ext cx="7775400" cy="37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1"/>
              </a:buClr>
              <a:buSzPts val="2800"/>
              <a:buFont typeface="Atkinson Hyperlegible"/>
              <a:buNone/>
              <a:defRPr sz="1900" b="0" i="0" u="none" strike="noStrike" cap="none">
                <a:solidFill>
                  <a:schemeClr val="dk1"/>
                </a:solidFill>
                <a:latin typeface="Atkinson Hyperlegible"/>
                <a:ea typeface="Atkinson Hyperlegible"/>
                <a:cs typeface="Atkinson Hyperlegible"/>
                <a:sym typeface="Atkinson Hyperlegible"/>
              </a:defRPr>
            </a:lvl1pPr>
            <a:lvl2pPr marL="914400" marR="0" lvl="1"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2pPr>
            <a:lvl3pPr marL="1371600" marR="0" lvl="2"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3pPr>
            <a:lvl4pPr marL="1828800" marR="0" lvl="3"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4pPr>
            <a:lvl5pPr marL="2286000" marR="0" lvl="4"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5pPr>
            <a:lvl6pPr marL="2743200" marR="0" lvl="5"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6pPr>
            <a:lvl7pPr marL="3200400" marR="0" lvl="6"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7pPr>
            <a:lvl8pPr marL="3657600" marR="0" lvl="7"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8pPr>
            <a:lvl9pPr marL="4114800" marR="0" lvl="8" indent="-323850" algn="ctr" rtl="0">
              <a:lnSpc>
                <a:spcPct val="100000"/>
              </a:lnSpc>
              <a:spcBef>
                <a:spcPts val="0"/>
              </a:spcBef>
              <a:spcAft>
                <a:spcPts val="0"/>
              </a:spcAft>
              <a:buClr>
                <a:schemeClr val="dk1"/>
              </a:buClr>
              <a:buSzPts val="2800"/>
              <a:buFont typeface="Atkinson Hyperlegible"/>
              <a:buNone/>
              <a:defRPr sz="2800" b="0" i="0" u="none" strike="noStrike" cap="none">
                <a:solidFill>
                  <a:schemeClr val="dk1"/>
                </a:solidFill>
                <a:latin typeface="Atkinson Hyperlegible"/>
                <a:ea typeface="Atkinson Hyperlegible"/>
                <a:cs typeface="Atkinson Hyperlegible"/>
                <a:sym typeface="Atkinson Hyperlegible"/>
              </a:defRPr>
            </a:lvl9pPr>
          </a:lstStyle>
          <a:p>
            <a:pPr marL="0" marR="0" indent="0" algn="l" rtl="0">
              <a:lnSpc>
                <a:spcPct val="115000"/>
              </a:lnSpc>
              <a:spcBef>
                <a:spcPts val="0"/>
              </a:spcBef>
              <a:spcAft>
                <a:spcPts val="0"/>
              </a:spcAft>
            </a:pPr>
            <a:r>
              <a:rPr lang="vi-VN" sz="1400" b="0" i="0" dirty="0">
                <a:solidFill>
                  <a:srgbClr val="434343"/>
                </a:solidFill>
                <a:effectLst/>
                <a:latin typeface="Atkinson Hyperlegible" panose="020B0604020202020204" charset="0"/>
                <a:ea typeface="Atkinson Hyperlegible" panose="020B0604020202020204" charset="0"/>
                <a:cs typeface="Atkinson Hyperlegible" panose="020B0604020202020204" charset="0"/>
              </a:rPr>
              <a:t>FPT University, Ho Chi Minh Campus, Vietnam</a:t>
            </a:r>
            <a:endParaRPr lang="vi-VN" sz="1600" dirty="0">
              <a:effectLst/>
            </a:endParaRPr>
          </a:p>
        </p:txBody>
      </p:sp>
      <p:sp>
        <p:nvSpPr>
          <p:cNvPr id="14" name="Google Shape;179;p30">
            <a:extLst>
              <a:ext uri="{FF2B5EF4-FFF2-40B4-BE49-F238E27FC236}">
                <a16:creationId xmlns:a16="http://schemas.microsoft.com/office/drawing/2014/main" id="{E36BE28B-E172-4F76-B741-1B35B1BDE791}"/>
              </a:ext>
            </a:extLst>
          </p:cNvPr>
          <p:cNvSpPr txBox="1">
            <a:spLocks noGrp="1"/>
          </p:cNvSpPr>
          <p:nvPr>
            <p:ph type="subTitle" idx="3"/>
          </p:nvPr>
        </p:nvSpPr>
        <p:spPr>
          <a:xfrm>
            <a:off x="6876084" y="403769"/>
            <a:ext cx="1438500" cy="37662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 dirty="0"/>
              <a:t>Year </a:t>
            </a:r>
            <a:r>
              <a:rPr lang="vi-VN" dirty="0"/>
              <a:t>2024</a:t>
            </a:r>
            <a:endParaRPr dirty="0"/>
          </a:p>
        </p:txBody>
      </p:sp>
      <p:sp>
        <p:nvSpPr>
          <p:cNvPr id="8" name="Google Shape;175;p30">
            <a:extLst>
              <a:ext uri="{FF2B5EF4-FFF2-40B4-BE49-F238E27FC236}">
                <a16:creationId xmlns:a16="http://schemas.microsoft.com/office/drawing/2014/main" id="{60A16E15-5262-4271-B1D2-C42073A5D5CB}"/>
              </a:ext>
            </a:extLst>
          </p:cNvPr>
          <p:cNvSpPr txBox="1">
            <a:spLocks/>
          </p:cNvSpPr>
          <p:nvPr/>
        </p:nvSpPr>
        <p:spPr>
          <a:xfrm>
            <a:off x="691225" y="2824814"/>
            <a:ext cx="3726641" cy="5981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2pPr>
            <a:lvl3pPr marR="0" lvl="2" algn="ctr"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3pPr>
            <a:lvl4pPr marR="0" lvl="3" algn="ctr"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4pPr>
            <a:lvl5pPr marR="0" lvl="4" algn="ctr"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5pPr>
            <a:lvl6pPr marR="0" lvl="5" algn="ctr"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6pPr>
            <a:lvl7pPr marR="0" lvl="6" algn="ctr"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7pPr>
            <a:lvl8pPr marR="0" lvl="7" algn="ctr"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8pPr>
            <a:lvl9pPr marR="0" lvl="8" algn="ctr" rtl="0">
              <a:lnSpc>
                <a:spcPct val="100000"/>
              </a:lnSpc>
              <a:spcBef>
                <a:spcPts val="0"/>
              </a:spcBef>
              <a:spcAft>
                <a:spcPts val="0"/>
              </a:spcAft>
              <a:buClr>
                <a:schemeClr val="dk1"/>
              </a:buClr>
              <a:buSzPts val="5200"/>
              <a:buFont typeface="Epilogue"/>
              <a:buNone/>
              <a:defRPr sz="5200" b="0" i="0" u="none" strike="noStrike" cap="none">
                <a:solidFill>
                  <a:schemeClr val="dk1"/>
                </a:solidFill>
                <a:latin typeface="Epilogue"/>
                <a:ea typeface="Epilogue"/>
                <a:cs typeface="Epilogue"/>
                <a:sym typeface="Epilogue"/>
              </a:defRPr>
            </a:lvl9pPr>
          </a:lstStyle>
          <a:p>
            <a:r>
              <a:rPr lang="en-US" sz="2400" dirty="0"/>
              <a:t>Thank you </a:t>
            </a:r>
            <a:r>
              <a:rPr lang="en-US" sz="2400" b="1" dirty="0"/>
              <a:t>for listening</a:t>
            </a:r>
            <a:endParaRPr lang="en-US" sz="2400" dirty="0"/>
          </a:p>
        </p:txBody>
      </p:sp>
      <p:cxnSp>
        <p:nvCxnSpPr>
          <p:cNvPr id="3" name="Straight Connector 2">
            <a:extLst>
              <a:ext uri="{FF2B5EF4-FFF2-40B4-BE49-F238E27FC236}">
                <a16:creationId xmlns:a16="http://schemas.microsoft.com/office/drawing/2014/main" id="{5E586582-BF4E-4968-924E-41901C5C1C33}"/>
              </a:ext>
            </a:extLst>
          </p:cNvPr>
          <p:cNvCxnSpPr>
            <a:cxnSpLocks/>
          </p:cNvCxnSpPr>
          <p:nvPr/>
        </p:nvCxnSpPr>
        <p:spPr>
          <a:xfrm>
            <a:off x="739350" y="2793632"/>
            <a:ext cx="1982804"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ADBA06C-C486-4847-9569-CC669641C825}"/>
              </a:ext>
            </a:extLst>
          </p:cNvPr>
          <p:cNvCxnSpPr>
            <a:cxnSpLocks/>
          </p:cNvCxnSpPr>
          <p:nvPr/>
        </p:nvCxnSpPr>
        <p:spPr>
          <a:xfrm>
            <a:off x="758600" y="3454114"/>
            <a:ext cx="198280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503127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1303199" y="1991918"/>
            <a:ext cx="6854700" cy="699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Introduction</a:t>
            </a:r>
            <a:endParaRPr dirty="0"/>
          </a:p>
        </p:txBody>
      </p:sp>
      <p:sp>
        <p:nvSpPr>
          <p:cNvPr id="195" name="Google Shape;195;p32"/>
          <p:cNvSpPr txBox="1">
            <a:spLocks noGrp="1"/>
          </p:cNvSpPr>
          <p:nvPr>
            <p:ph type="subTitle" idx="1"/>
          </p:nvPr>
        </p:nvSpPr>
        <p:spPr>
          <a:xfrm>
            <a:off x="228603" y="2571749"/>
            <a:ext cx="7929297" cy="1897761"/>
          </a:xfrm>
          <a:prstGeom prst="rect">
            <a:avLst/>
          </a:prstGeom>
        </p:spPr>
        <p:txBody>
          <a:bodyPr spcFirstLastPara="1" wrap="square" lIns="91425" tIns="91425" rIns="91425" bIns="91425" anchor="t" anchorCtr="0">
            <a:noAutofit/>
          </a:bodyPr>
          <a:lstStyle/>
          <a:p>
            <a:pPr marL="342900" lvl="0" indent="-342900" algn="r" rtl="0">
              <a:spcBef>
                <a:spcPts val="0"/>
              </a:spcBef>
              <a:spcAft>
                <a:spcPts val="0"/>
              </a:spcAft>
              <a:buClr>
                <a:schemeClr val="dk1"/>
              </a:buClr>
              <a:buSzPts val="1100"/>
              <a:buFont typeface="Arial" panose="020B0604020202020204" pitchFamily="34" charset="0"/>
              <a:buChar char="•"/>
            </a:pPr>
            <a:r>
              <a:rPr lang="en-US" dirty="0"/>
              <a:t>In recent times, there have been notable advancements in the field of voice-based recognition systems, specifically in the areas of distinguishing gender and age.</a:t>
            </a:r>
          </a:p>
          <a:p>
            <a:pPr marL="342900" lvl="0" indent="-342900" algn="r" rtl="0">
              <a:spcBef>
                <a:spcPts val="0"/>
              </a:spcBef>
              <a:spcAft>
                <a:spcPts val="0"/>
              </a:spcAft>
              <a:buClr>
                <a:schemeClr val="dk1"/>
              </a:buClr>
              <a:buSzPts val="1100"/>
              <a:buFont typeface="Arial" panose="020B0604020202020204" pitchFamily="34" charset="0"/>
              <a:buChar char="•"/>
            </a:pPr>
            <a:r>
              <a:rPr lang="en-US" dirty="0"/>
              <a:t>This project explores using Long Short-Term Memory (LSTM) networks to predict age and gender from voice recordings.</a:t>
            </a:r>
          </a:p>
          <a:p>
            <a:pPr marL="342900" lvl="0" indent="-342900" algn="r" rtl="0">
              <a:spcBef>
                <a:spcPts val="0"/>
              </a:spcBef>
              <a:spcAft>
                <a:spcPts val="0"/>
              </a:spcAft>
              <a:buClr>
                <a:schemeClr val="dk1"/>
              </a:buClr>
              <a:buSzPts val="1100"/>
              <a:buFont typeface="Arial" panose="020B0604020202020204" pitchFamily="34" charset="0"/>
              <a:buChar char="•"/>
            </a:pPr>
            <a:endParaRPr lang="en-US" dirty="0"/>
          </a:p>
        </p:txBody>
      </p:sp>
      <p:cxnSp>
        <p:nvCxnSpPr>
          <p:cNvPr id="196" name="Google Shape;196;p32"/>
          <p:cNvCxnSpPr/>
          <p:nvPr/>
        </p:nvCxnSpPr>
        <p:spPr>
          <a:xfrm>
            <a:off x="-17825" y="1534838"/>
            <a:ext cx="91935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2"/>
          <p:cNvCxnSpPr/>
          <p:nvPr/>
        </p:nvCxnSpPr>
        <p:spPr>
          <a:xfrm rot="10800000">
            <a:off x="8713341" y="-15731"/>
            <a:ext cx="0" cy="5172600"/>
          </a:xfrm>
          <a:prstGeom prst="straightConnector1">
            <a:avLst/>
          </a:prstGeom>
          <a:noFill/>
          <a:ln w="9525" cap="flat" cmpd="sng">
            <a:solidFill>
              <a:schemeClr val="dk1"/>
            </a:solidFill>
            <a:prstDash val="solid"/>
            <a:round/>
            <a:headEnd type="none" w="med" len="med"/>
            <a:tailEnd type="none" w="med" len="med"/>
          </a:ln>
        </p:spPr>
      </p:cxnSp>
      <p:sp>
        <p:nvSpPr>
          <p:cNvPr id="199" name="Google Shape;199;p32"/>
          <p:cNvSpPr txBox="1">
            <a:spLocks noGrp="1"/>
          </p:cNvSpPr>
          <p:nvPr>
            <p:ph type="subTitle" idx="3"/>
          </p:nvPr>
        </p:nvSpPr>
        <p:spPr>
          <a:xfrm>
            <a:off x="3833016" y="4680962"/>
            <a:ext cx="4324883" cy="176213"/>
          </a:xfrm>
          <a:prstGeom prst="rect">
            <a:avLst/>
          </a:prstGeom>
        </p:spPr>
        <p:txBody>
          <a:bodyPr spcFirstLastPara="1" wrap="square" lIns="91425" tIns="91425" rIns="91425" bIns="91425" anchor="ctr" anchorCtr="0">
            <a:noAutofit/>
          </a:bodyPr>
          <a:lstStyle/>
          <a:p>
            <a:pPr marL="0" lvl="0" indent="0" rtl="0">
              <a:spcBef>
                <a:spcPts val="0"/>
              </a:spcBef>
              <a:spcAft>
                <a:spcPts val="1200"/>
              </a:spcAft>
              <a:buNone/>
            </a:pPr>
            <a:r>
              <a:rPr lang="en-US" dirty="0"/>
              <a:t>Student Research Competition in FPT University</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Long Short-Term Memory </a:t>
            </a:r>
            <a:r>
              <a:rPr lang="en-US" dirty="0"/>
              <a:t>(LSTM)</a:t>
            </a:r>
            <a:endParaRPr lang="vi-VN" b="1" dirty="0"/>
          </a:p>
        </p:txBody>
      </p:sp>
      <p:sp>
        <p:nvSpPr>
          <p:cNvPr id="291" name="Google Shape;291;p34"/>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TextBox 1">
            <a:extLst>
              <a:ext uri="{FF2B5EF4-FFF2-40B4-BE49-F238E27FC236}">
                <a16:creationId xmlns:a16="http://schemas.microsoft.com/office/drawing/2014/main" id="{835A593E-23D8-48AE-B632-F6DFC74A78F7}"/>
              </a:ext>
            </a:extLst>
          </p:cNvPr>
          <p:cNvSpPr txBox="1"/>
          <p:nvPr/>
        </p:nvSpPr>
        <p:spPr>
          <a:xfrm>
            <a:off x="676376" y="1481959"/>
            <a:ext cx="7736104" cy="3016210"/>
          </a:xfrm>
          <a:prstGeom prst="rect">
            <a:avLst/>
          </a:prstGeom>
          <a:noFill/>
        </p:spPr>
        <p:txBody>
          <a:bodyPr wrap="square" rtlCol="0">
            <a:spAutoFit/>
          </a:bodyPr>
          <a:lstStyle/>
          <a:p>
            <a:pPr marL="285750" indent="-285750">
              <a:buFont typeface="Arial" panose="020B0604020202020204" pitchFamily="34" charset="0"/>
              <a:buChar char="•"/>
            </a:pPr>
            <a:r>
              <a:rPr lang="en-US" sz="1900" b="1" dirty="0">
                <a:latin typeface="Atkinson Hyperlegible" panose="020B0604020202020204" charset="0"/>
              </a:rPr>
              <a:t>Long Short – Term Memory </a:t>
            </a:r>
            <a:r>
              <a:rPr lang="en-US" sz="1900" dirty="0">
                <a:latin typeface="Atkinson Hyperlegible" panose="020B0604020202020204" charset="0"/>
              </a:rPr>
              <a:t>(LSTM) is a type of </a:t>
            </a:r>
            <a:r>
              <a:rPr lang="en-US" sz="1900" b="1" dirty="0">
                <a:latin typeface="Atkinson Hyperlegible" panose="020B0604020202020204" charset="0"/>
              </a:rPr>
              <a:t>Recurrent Neural Network</a:t>
            </a:r>
            <a:r>
              <a:rPr lang="en-US" sz="1900" dirty="0">
                <a:latin typeface="Atkinson Hyperlegible" panose="020B0604020202020204" charset="0"/>
              </a:rPr>
              <a:t> (RNN) that can process and analyze sequential data.</a:t>
            </a:r>
          </a:p>
          <a:p>
            <a:pPr marL="285750" indent="-285750">
              <a:buFont typeface="Arial" panose="020B0604020202020204" pitchFamily="34" charset="0"/>
              <a:buChar char="•"/>
            </a:pPr>
            <a:r>
              <a:rPr lang="en-US" sz="1900" dirty="0">
                <a:latin typeface="Atkinson Hyperlegible" panose="020B0604020202020204" charset="0"/>
              </a:rPr>
              <a:t>They use a memory cell and gates to control the flow of information, allowing them to selectively retain or discard information as needed and thus avoid the vanishing gradient problem that plagues traditional RNNs. </a:t>
            </a:r>
          </a:p>
          <a:p>
            <a:pPr marL="285750" indent="-285750">
              <a:buFont typeface="Arial" panose="020B0604020202020204" pitchFamily="34" charset="0"/>
              <a:buChar char="•"/>
            </a:pPr>
            <a:r>
              <a:rPr lang="en-US" sz="1900" b="1" dirty="0">
                <a:latin typeface="Atkinson Hyperlegible" panose="020B0604020202020204" charset="0"/>
              </a:rPr>
              <a:t>LSTMs</a:t>
            </a:r>
            <a:r>
              <a:rPr lang="en-US" sz="1900" dirty="0">
                <a:latin typeface="Atkinson Hyperlegible" panose="020B0604020202020204" charset="0"/>
              </a:rPr>
              <a:t> are widely used in various applications such as </a:t>
            </a:r>
            <a:r>
              <a:rPr lang="en-US" sz="1900" i="1" dirty="0">
                <a:latin typeface="Atkinson Hyperlegible" panose="020B0604020202020204" charset="0"/>
              </a:rPr>
              <a:t>natural language processing, speech recognition, and time series forecasting.</a:t>
            </a:r>
          </a:p>
          <a:p>
            <a:pPr marL="285750" indent="-285750">
              <a:buFont typeface="Arial" panose="020B0604020202020204" pitchFamily="34" charset="0"/>
              <a:buChar char="•"/>
            </a:pPr>
            <a:endParaRPr lang="vi-VN" sz="1900" dirty="0"/>
          </a:p>
        </p:txBody>
      </p:sp>
      <p:sp>
        <p:nvSpPr>
          <p:cNvPr id="10" name="Google Shape;298;p34">
            <a:extLst>
              <a:ext uri="{FF2B5EF4-FFF2-40B4-BE49-F238E27FC236}">
                <a16:creationId xmlns:a16="http://schemas.microsoft.com/office/drawing/2014/main" id="{B706268D-32B0-41B0-8564-3451CBEFF4A7}"/>
              </a:ext>
            </a:extLst>
          </p:cNvPr>
          <p:cNvSpPr txBox="1"/>
          <p:nvPr/>
        </p:nvSpPr>
        <p:spPr>
          <a:xfrm>
            <a:off x="1399234" y="5320239"/>
            <a:ext cx="2067884" cy="4275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b="1" dirty="0">
                <a:solidFill>
                  <a:schemeClr val="dk1"/>
                </a:solidFill>
                <a:latin typeface="Epilogue"/>
                <a:ea typeface="Epilogue"/>
                <a:cs typeface="Epilogue"/>
                <a:sym typeface="Epilogue"/>
              </a:rPr>
              <a:t>Recurrent Neural Network</a:t>
            </a:r>
            <a:endParaRPr sz="1700" b="1" dirty="0">
              <a:solidFill>
                <a:schemeClr val="dk1"/>
              </a:solidFill>
              <a:latin typeface="Epilogue"/>
              <a:ea typeface="Epilogue"/>
              <a:cs typeface="Epilogue"/>
              <a:sym typeface="Epilogue"/>
            </a:endParaRPr>
          </a:p>
        </p:txBody>
      </p:sp>
      <p:sp>
        <p:nvSpPr>
          <p:cNvPr id="11" name="Google Shape;298;p34">
            <a:extLst>
              <a:ext uri="{FF2B5EF4-FFF2-40B4-BE49-F238E27FC236}">
                <a16:creationId xmlns:a16="http://schemas.microsoft.com/office/drawing/2014/main" id="{2A5C7499-7FF3-4118-B0AE-6935852F5F4A}"/>
              </a:ext>
            </a:extLst>
          </p:cNvPr>
          <p:cNvSpPr txBox="1"/>
          <p:nvPr/>
        </p:nvSpPr>
        <p:spPr>
          <a:xfrm>
            <a:off x="5330040" y="5330107"/>
            <a:ext cx="2414726" cy="42754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b="1" dirty="0">
                <a:solidFill>
                  <a:schemeClr val="dk1"/>
                </a:solidFill>
                <a:latin typeface="Epilogue"/>
                <a:ea typeface="Epilogue"/>
                <a:cs typeface="Epilogue"/>
                <a:sym typeface="Epilogue"/>
              </a:rPr>
              <a:t>Long Short – Term Memory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Long Short-Term Memory </a:t>
            </a:r>
            <a:r>
              <a:rPr lang="en-US" dirty="0"/>
              <a:t>(LSTM)</a:t>
            </a:r>
            <a:endParaRPr lang="vi-VN" b="1" dirty="0"/>
          </a:p>
        </p:txBody>
      </p:sp>
      <p:sp>
        <p:nvSpPr>
          <p:cNvPr id="291" name="Google Shape;291;p34"/>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3" name="Rectangle: Rounded Corners 2">
            <a:extLst>
              <a:ext uri="{FF2B5EF4-FFF2-40B4-BE49-F238E27FC236}">
                <a16:creationId xmlns:a16="http://schemas.microsoft.com/office/drawing/2014/main" id="{ACE79CC4-0F2D-4CDB-9D84-07BBEA313CD8}"/>
              </a:ext>
            </a:extLst>
          </p:cNvPr>
          <p:cNvSpPr/>
          <p:nvPr/>
        </p:nvSpPr>
        <p:spPr>
          <a:xfrm>
            <a:off x="676375" y="1411014"/>
            <a:ext cx="3328066" cy="2380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4" name="Group 23">
            <a:extLst>
              <a:ext uri="{FF2B5EF4-FFF2-40B4-BE49-F238E27FC236}">
                <a16:creationId xmlns:a16="http://schemas.microsoft.com/office/drawing/2014/main" id="{C23BF710-8E15-4AB3-95C9-CD98744509BF}"/>
              </a:ext>
            </a:extLst>
          </p:cNvPr>
          <p:cNvGrpSpPr/>
          <p:nvPr/>
        </p:nvGrpSpPr>
        <p:grpSpPr>
          <a:xfrm>
            <a:off x="4786818" y="1458310"/>
            <a:ext cx="3328066" cy="2380593"/>
            <a:chOff x="4572000" y="1411014"/>
            <a:chExt cx="3328066" cy="2380593"/>
          </a:xfrm>
        </p:grpSpPr>
        <p:sp>
          <p:nvSpPr>
            <p:cNvPr id="23" name="Rectangle: Rounded Corners 22">
              <a:extLst>
                <a:ext uri="{FF2B5EF4-FFF2-40B4-BE49-F238E27FC236}">
                  <a16:creationId xmlns:a16="http://schemas.microsoft.com/office/drawing/2014/main" id="{50FB649A-58F1-4FB7-9C84-66C3AF08E83B}"/>
                </a:ext>
              </a:extLst>
            </p:cNvPr>
            <p:cNvSpPr/>
            <p:nvPr/>
          </p:nvSpPr>
          <p:spPr>
            <a:xfrm>
              <a:off x="4572000" y="1411014"/>
              <a:ext cx="3328066" cy="2380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2" name="Picture 21">
              <a:extLst>
                <a:ext uri="{FF2B5EF4-FFF2-40B4-BE49-F238E27FC236}">
                  <a16:creationId xmlns:a16="http://schemas.microsoft.com/office/drawing/2014/main" id="{032E8D88-F18B-401B-A4A9-11A6650AB900}"/>
                </a:ext>
              </a:extLst>
            </p:cNvPr>
            <p:cNvPicPr>
              <a:picLocks noChangeAspect="1"/>
            </p:cNvPicPr>
            <p:nvPr/>
          </p:nvPicPr>
          <p:blipFill rotWithShape="1">
            <a:blip r:embed="rId3"/>
            <a:srcRect r="4706"/>
            <a:stretch/>
          </p:blipFill>
          <p:spPr>
            <a:xfrm>
              <a:off x="4928107" y="1438602"/>
              <a:ext cx="2638077" cy="2325415"/>
            </a:xfrm>
            <a:prstGeom prst="rect">
              <a:avLst/>
            </a:prstGeom>
          </p:spPr>
        </p:pic>
      </p:grpSp>
      <p:pic>
        <p:nvPicPr>
          <p:cNvPr id="26" name="Picture 25">
            <a:extLst>
              <a:ext uri="{FF2B5EF4-FFF2-40B4-BE49-F238E27FC236}">
                <a16:creationId xmlns:a16="http://schemas.microsoft.com/office/drawing/2014/main" id="{98B4AEAB-0BC6-43D6-9F95-5AFCA45377DE}"/>
              </a:ext>
            </a:extLst>
          </p:cNvPr>
          <p:cNvPicPr>
            <a:picLocks noChangeAspect="1"/>
          </p:cNvPicPr>
          <p:nvPr/>
        </p:nvPicPr>
        <p:blipFill rotWithShape="1">
          <a:blip r:embed="rId4"/>
          <a:srcRect l="4201"/>
          <a:stretch/>
        </p:blipFill>
        <p:spPr>
          <a:xfrm>
            <a:off x="1066719" y="1434663"/>
            <a:ext cx="2578910" cy="2341178"/>
          </a:xfrm>
          <a:prstGeom prst="rect">
            <a:avLst/>
          </a:prstGeom>
        </p:spPr>
      </p:pic>
      <p:sp>
        <p:nvSpPr>
          <p:cNvPr id="29" name="Google Shape;298;p34">
            <a:extLst>
              <a:ext uri="{FF2B5EF4-FFF2-40B4-BE49-F238E27FC236}">
                <a16:creationId xmlns:a16="http://schemas.microsoft.com/office/drawing/2014/main" id="{250EA29F-DE1D-4044-A101-4D62C293BB94}"/>
              </a:ext>
            </a:extLst>
          </p:cNvPr>
          <p:cNvSpPr txBox="1"/>
          <p:nvPr/>
        </p:nvSpPr>
        <p:spPr>
          <a:xfrm>
            <a:off x="1322232" y="3945866"/>
            <a:ext cx="2067884" cy="4275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b="1" dirty="0">
                <a:solidFill>
                  <a:schemeClr val="dk1"/>
                </a:solidFill>
                <a:latin typeface="Epilogue"/>
                <a:ea typeface="Epilogue"/>
                <a:cs typeface="Epilogue"/>
                <a:sym typeface="Epilogue"/>
              </a:rPr>
              <a:t>Recurrent Neural Network</a:t>
            </a:r>
            <a:endParaRPr sz="1700" b="1" dirty="0">
              <a:solidFill>
                <a:schemeClr val="dk1"/>
              </a:solidFill>
              <a:latin typeface="Epilogue"/>
              <a:ea typeface="Epilogue"/>
              <a:cs typeface="Epilogue"/>
              <a:sym typeface="Epilogue"/>
            </a:endParaRPr>
          </a:p>
        </p:txBody>
      </p:sp>
      <p:sp>
        <p:nvSpPr>
          <p:cNvPr id="30" name="Google Shape;298;p34">
            <a:extLst>
              <a:ext uri="{FF2B5EF4-FFF2-40B4-BE49-F238E27FC236}">
                <a16:creationId xmlns:a16="http://schemas.microsoft.com/office/drawing/2014/main" id="{58599654-509E-45B1-9B3D-E444FE913D12}"/>
              </a:ext>
            </a:extLst>
          </p:cNvPr>
          <p:cNvSpPr txBox="1"/>
          <p:nvPr/>
        </p:nvSpPr>
        <p:spPr>
          <a:xfrm>
            <a:off x="5257800" y="3945866"/>
            <a:ext cx="2414726" cy="42754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b="1" dirty="0">
                <a:solidFill>
                  <a:schemeClr val="dk1"/>
                </a:solidFill>
                <a:latin typeface="Epilogue"/>
                <a:ea typeface="Epilogue"/>
                <a:cs typeface="Epilogue"/>
                <a:sym typeface="Epilogue"/>
              </a:rPr>
              <a:t>Long Short – Term Memory </a:t>
            </a:r>
          </a:p>
        </p:txBody>
      </p:sp>
      <p:sp>
        <p:nvSpPr>
          <p:cNvPr id="11" name="Google Shape;206;p33">
            <a:extLst>
              <a:ext uri="{FF2B5EF4-FFF2-40B4-BE49-F238E27FC236}">
                <a16:creationId xmlns:a16="http://schemas.microsoft.com/office/drawing/2014/main" id="{2123B29E-8009-4344-BF1A-8D657026F33C}"/>
              </a:ext>
            </a:extLst>
          </p:cNvPr>
          <p:cNvSpPr txBox="1"/>
          <p:nvPr/>
        </p:nvSpPr>
        <p:spPr>
          <a:xfrm>
            <a:off x="-1780558" y="2181176"/>
            <a:ext cx="1231918" cy="43139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Input Data</a:t>
            </a:r>
            <a:endParaRPr dirty="0">
              <a:solidFill>
                <a:schemeClr val="dk1"/>
              </a:solidFill>
              <a:latin typeface="Atkinson Hyperlegible"/>
              <a:ea typeface="Atkinson Hyperlegible"/>
              <a:cs typeface="Atkinson Hyperlegible"/>
              <a:sym typeface="Atkinson Hyperlegible"/>
            </a:endParaRPr>
          </a:p>
        </p:txBody>
      </p:sp>
      <p:sp>
        <p:nvSpPr>
          <p:cNvPr id="12" name="Google Shape;206;p33">
            <a:extLst>
              <a:ext uri="{FF2B5EF4-FFF2-40B4-BE49-F238E27FC236}">
                <a16:creationId xmlns:a16="http://schemas.microsoft.com/office/drawing/2014/main" id="{502CA7E3-C072-40CC-94D8-99A9332F0D80}"/>
              </a:ext>
            </a:extLst>
          </p:cNvPr>
          <p:cNvSpPr txBox="1"/>
          <p:nvPr/>
        </p:nvSpPr>
        <p:spPr>
          <a:xfrm>
            <a:off x="-3495235" y="2166511"/>
            <a:ext cx="1503923" cy="434799"/>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Extract Feature</a:t>
            </a:r>
            <a:endParaRPr dirty="0">
              <a:solidFill>
                <a:schemeClr val="dk1"/>
              </a:solidFill>
              <a:latin typeface="Atkinson Hyperlegible"/>
              <a:ea typeface="Atkinson Hyperlegible"/>
              <a:cs typeface="Atkinson Hyperlegible"/>
              <a:sym typeface="Atkinson Hyperlegible"/>
            </a:endParaRPr>
          </a:p>
        </p:txBody>
      </p:sp>
      <p:sp>
        <p:nvSpPr>
          <p:cNvPr id="13" name="Google Shape;206;p33">
            <a:extLst>
              <a:ext uri="{FF2B5EF4-FFF2-40B4-BE49-F238E27FC236}">
                <a16:creationId xmlns:a16="http://schemas.microsoft.com/office/drawing/2014/main" id="{8486016A-B54C-440F-AE88-95214C6449EB}"/>
              </a:ext>
            </a:extLst>
          </p:cNvPr>
          <p:cNvSpPr txBox="1"/>
          <p:nvPr/>
        </p:nvSpPr>
        <p:spPr>
          <a:xfrm>
            <a:off x="2635226" y="-1025505"/>
            <a:ext cx="1782099"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Age classification model</a:t>
            </a:r>
            <a:endParaRPr dirty="0">
              <a:solidFill>
                <a:schemeClr val="dk1"/>
              </a:solidFill>
              <a:latin typeface="Atkinson Hyperlegible"/>
              <a:ea typeface="Atkinson Hyperlegible"/>
              <a:cs typeface="Atkinson Hyperlegible"/>
              <a:sym typeface="Atkinson Hyperlegible"/>
            </a:endParaRPr>
          </a:p>
        </p:txBody>
      </p:sp>
      <p:sp>
        <p:nvSpPr>
          <p:cNvPr id="14" name="Google Shape;206;p33">
            <a:extLst>
              <a:ext uri="{FF2B5EF4-FFF2-40B4-BE49-F238E27FC236}">
                <a16:creationId xmlns:a16="http://schemas.microsoft.com/office/drawing/2014/main" id="{634C686E-82D9-464F-BD27-CFBA2EA7B203}"/>
              </a:ext>
            </a:extLst>
          </p:cNvPr>
          <p:cNvSpPr txBox="1"/>
          <p:nvPr/>
        </p:nvSpPr>
        <p:spPr>
          <a:xfrm>
            <a:off x="2754579" y="5588632"/>
            <a:ext cx="1782099"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Gender classification model</a:t>
            </a:r>
          </a:p>
        </p:txBody>
      </p:sp>
      <p:sp>
        <p:nvSpPr>
          <p:cNvPr id="15" name="Google Shape;206;p33">
            <a:extLst>
              <a:ext uri="{FF2B5EF4-FFF2-40B4-BE49-F238E27FC236}">
                <a16:creationId xmlns:a16="http://schemas.microsoft.com/office/drawing/2014/main" id="{020A16AC-B90B-4421-B771-04E899DDDA97}"/>
              </a:ext>
            </a:extLst>
          </p:cNvPr>
          <p:cNvSpPr txBox="1"/>
          <p:nvPr/>
        </p:nvSpPr>
        <p:spPr>
          <a:xfrm>
            <a:off x="9590736" y="1550792"/>
            <a:ext cx="1535298"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Age Output</a:t>
            </a:r>
            <a:endParaRPr dirty="0">
              <a:solidFill>
                <a:schemeClr val="dk1"/>
              </a:solidFill>
              <a:latin typeface="Atkinson Hyperlegible"/>
              <a:ea typeface="Atkinson Hyperlegible"/>
              <a:cs typeface="Atkinson Hyperlegible"/>
              <a:sym typeface="Atkinson Hyperlegible"/>
            </a:endParaRPr>
          </a:p>
        </p:txBody>
      </p:sp>
      <p:sp>
        <p:nvSpPr>
          <p:cNvPr id="16" name="Google Shape;206;p33">
            <a:extLst>
              <a:ext uri="{FF2B5EF4-FFF2-40B4-BE49-F238E27FC236}">
                <a16:creationId xmlns:a16="http://schemas.microsoft.com/office/drawing/2014/main" id="{F68F18AA-F01C-4447-8D78-BC03BCB5EDDB}"/>
              </a:ext>
            </a:extLst>
          </p:cNvPr>
          <p:cNvSpPr txBox="1"/>
          <p:nvPr/>
        </p:nvSpPr>
        <p:spPr>
          <a:xfrm>
            <a:off x="9590736" y="4712967"/>
            <a:ext cx="1535298"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Gender Output</a:t>
            </a:r>
          </a:p>
        </p:txBody>
      </p:sp>
    </p:spTree>
    <p:extLst>
      <p:ext uri="{BB962C8B-B14F-4D97-AF65-F5344CB8AC3E}">
        <p14:creationId xmlns:p14="http://schemas.microsoft.com/office/powerpoint/2010/main" val="4228561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Google Shape;416;p38"/>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Architecture of</a:t>
            </a:r>
            <a:r>
              <a:rPr lang="en-US" b="1" dirty="0"/>
              <a:t> Voice-based Age and Gender Recognition</a:t>
            </a:r>
            <a:endParaRPr b="1" dirty="0"/>
          </a:p>
        </p:txBody>
      </p:sp>
      <p:sp>
        <p:nvSpPr>
          <p:cNvPr id="417" name="Google Shape;417;p38"/>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0" name="Google Shape;206;p33">
            <a:extLst>
              <a:ext uri="{FF2B5EF4-FFF2-40B4-BE49-F238E27FC236}">
                <a16:creationId xmlns:a16="http://schemas.microsoft.com/office/drawing/2014/main" id="{7589C778-3317-4F74-9DEB-D1710F88A6A8}"/>
              </a:ext>
            </a:extLst>
          </p:cNvPr>
          <p:cNvSpPr txBox="1"/>
          <p:nvPr/>
        </p:nvSpPr>
        <p:spPr>
          <a:xfrm>
            <a:off x="801709" y="2889703"/>
            <a:ext cx="1231918" cy="431397"/>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Input Data</a:t>
            </a:r>
            <a:endParaRPr dirty="0">
              <a:solidFill>
                <a:schemeClr val="dk1"/>
              </a:solidFill>
              <a:latin typeface="Atkinson Hyperlegible"/>
              <a:ea typeface="Atkinson Hyperlegible"/>
              <a:cs typeface="Atkinson Hyperlegible"/>
              <a:sym typeface="Atkinson Hyperlegible"/>
            </a:endParaRPr>
          </a:p>
        </p:txBody>
      </p:sp>
      <p:sp>
        <p:nvSpPr>
          <p:cNvPr id="23" name="Google Shape;206;p33">
            <a:extLst>
              <a:ext uri="{FF2B5EF4-FFF2-40B4-BE49-F238E27FC236}">
                <a16:creationId xmlns:a16="http://schemas.microsoft.com/office/drawing/2014/main" id="{D651D96A-81FC-484E-8EF8-3DA7AA739322}"/>
              </a:ext>
            </a:extLst>
          </p:cNvPr>
          <p:cNvSpPr txBox="1"/>
          <p:nvPr/>
        </p:nvSpPr>
        <p:spPr>
          <a:xfrm>
            <a:off x="2346534" y="2886301"/>
            <a:ext cx="1503923" cy="434799"/>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Extract Feature</a:t>
            </a:r>
            <a:endParaRPr dirty="0">
              <a:solidFill>
                <a:schemeClr val="dk1"/>
              </a:solidFill>
              <a:latin typeface="Atkinson Hyperlegible"/>
              <a:ea typeface="Atkinson Hyperlegible"/>
              <a:cs typeface="Atkinson Hyperlegible"/>
              <a:sym typeface="Atkinson Hyperlegible"/>
            </a:endParaRPr>
          </a:p>
        </p:txBody>
      </p:sp>
      <p:sp>
        <p:nvSpPr>
          <p:cNvPr id="24" name="Google Shape;206;p33">
            <a:extLst>
              <a:ext uri="{FF2B5EF4-FFF2-40B4-BE49-F238E27FC236}">
                <a16:creationId xmlns:a16="http://schemas.microsoft.com/office/drawing/2014/main" id="{CB2B4BD9-37F5-417F-B260-90EA6B7E8C7C}"/>
              </a:ext>
            </a:extLst>
          </p:cNvPr>
          <p:cNvSpPr txBox="1"/>
          <p:nvPr/>
        </p:nvSpPr>
        <p:spPr>
          <a:xfrm>
            <a:off x="4466723" y="2322833"/>
            <a:ext cx="1782099"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Age classification model</a:t>
            </a:r>
            <a:endParaRPr dirty="0">
              <a:solidFill>
                <a:schemeClr val="dk1"/>
              </a:solidFill>
              <a:latin typeface="Atkinson Hyperlegible"/>
              <a:ea typeface="Atkinson Hyperlegible"/>
              <a:cs typeface="Atkinson Hyperlegible"/>
              <a:sym typeface="Atkinson Hyperlegible"/>
            </a:endParaRPr>
          </a:p>
        </p:txBody>
      </p:sp>
      <p:sp>
        <p:nvSpPr>
          <p:cNvPr id="25" name="Google Shape;206;p33">
            <a:extLst>
              <a:ext uri="{FF2B5EF4-FFF2-40B4-BE49-F238E27FC236}">
                <a16:creationId xmlns:a16="http://schemas.microsoft.com/office/drawing/2014/main" id="{FD26BC15-0A27-43CE-9897-18DABDEE21E0}"/>
              </a:ext>
            </a:extLst>
          </p:cNvPr>
          <p:cNvSpPr txBox="1"/>
          <p:nvPr/>
        </p:nvSpPr>
        <p:spPr>
          <a:xfrm>
            <a:off x="4466723" y="3398167"/>
            <a:ext cx="1782099"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Gender classification model</a:t>
            </a:r>
          </a:p>
        </p:txBody>
      </p:sp>
      <p:sp>
        <p:nvSpPr>
          <p:cNvPr id="26" name="Google Shape;206;p33">
            <a:extLst>
              <a:ext uri="{FF2B5EF4-FFF2-40B4-BE49-F238E27FC236}">
                <a16:creationId xmlns:a16="http://schemas.microsoft.com/office/drawing/2014/main" id="{A0C6E94B-2261-4770-8A44-9ABEC21A5C04}"/>
              </a:ext>
            </a:extLst>
          </p:cNvPr>
          <p:cNvSpPr txBox="1"/>
          <p:nvPr/>
        </p:nvSpPr>
        <p:spPr>
          <a:xfrm>
            <a:off x="6657728" y="2322833"/>
            <a:ext cx="1535298"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Age Output</a:t>
            </a:r>
            <a:endParaRPr dirty="0">
              <a:solidFill>
                <a:schemeClr val="dk1"/>
              </a:solidFill>
              <a:latin typeface="Atkinson Hyperlegible"/>
              <a:ea typeface="Atkinson Hyperlegible"/>
              <a:cs typeface="Atkinson Hyperlegible"/>
              <a:sym typeface="Atkinson Hyperlegible"/>
            </a:endParaRPr>
          </a:p>
        </p:txBody>
      </p:sp>
      <p:sp>
        <p:nvSpPr>
          <p:cNvPr id="27" name="Google Shape;206;p33">
            <a:extLst>
              <a:ext uri="{FF2B5EF4-FFF2-40B4-BE49-F238E27FC236}">
                <a16:creationId xmlns:a16="http://schemas.microsoft.com/office/drawing/2014/main" id="{646C7AB7-A6BA-49AB-ABEF-D0351B5899CF}"/>
              </a:ext>
            </a:extLst>
          </p:cNvPr>
          <p:cNvSpPr txBox="1"/>
          <p:nvPr/>
        </p:nvSpPr>
        <p:spPr>
          <a:xfrm>
            <a:off x="6657728" y="3398167"/>
            <a:ext cx="1535298" cy="488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Gender Output</a:t>
            </a:r>
          </a:p>
        </p:txBody>
      </p:sp>
      <p:cxnSp>
        <p:nvCxnSpPr>
          <p:cNvPr id="3" name="Straight Arrow Connector 2">
            <a:extLst>
              <a:ext uri="{FF2B5EF4-FFF2-40B4-BE49-F238E27FC236}">
                <a16:creationId xmlns:a16="http://schemas.microsoft.com/office/drawing/2014/main" id="{EDAFDEFB-4978-437C-9CEF-91DA7C0CFED5}"/>
              </a:ext>
            </a:extLst>
          </p:cNvPr>
          <p:cNvCxnSpPr>
            <a:cxnSpLocks/>
            <a:stCxn id="20" idx="3"/>
            <a:endCxn id="23" idx="1"/>
          </p:cNvCxnSpPr>
          <p:nvPr/>
        </p:nvCxnSpPr>
        <p:spPr>
          <a:xfrm flipV="1">
            <a:off x="2033627" y="3103701"/>
            <a:ext cx="312907" cy="1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5C4B3B4-662D-43F1-9178-3672647357E8}"/>
              </a:ext>
            </a:extLst>
          </p:cNvPr>
          <p:cNvCxnSpPr>
            <a:stCxn id="23" idx="3"/>
            <a:endCxn id="24" idx="1"/>
          </p:cNvCxnSpPr>
          <p:nvPr/>
        </p:nvCxnSpPr>
        <p:spPr>
          <a:xfrm flipV="1">
            <a:off x="3850457" y="2567033"/>
            <a:ext cx="616266" cy="536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1AA7F820-C604-4602-80D6-837655A8778E}"/>
              </a:ext>
            </a:extLst>
          </p:cNvPr>
          <p:cNvCxnSpPr>
            <a:stCxn id="23" idx="3"/>
            <a:endCxn id="25" idx="1"/>
          </p:cNvCxnSpPr>
          <p:nvPr/>
        </p:nvCxnSpPr>
        <p:spPr>
          <a:xfrm>
            <a:off x="3850457" y="3103701"/>
            <a:ext cx="616266" cy="538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41C6CD5-5816-45F0-9046-9E69C81D7C79}"/>
              </a:ext>
            </a:extLst>
          </p:cNvPr>
          <p:cNvCxnSpPr>
            <a:stCxn id="24" idx="3"/>
            <a:endCxn id="26" idx="1"/>
          </p:cNvCxnSpPr>
          <p:nvPr/>
        </p:nvCxnSpPr>
        <p:spPr>
          <a:xfrm>
            <a:off x="6248822" y="2567033"/>
            <a:ext cx="4089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41EFC0F-C7FF-432B-97DB-97949178A2B6}"/>
              </a:ext>
            </a:extLst>
          </p:cNvPr>
          <p:cNvCxnSpPr>
            <a:stCxn id="25" idx="3"/>
            <a:endCxn id="27" idx="1"/>
          </p:cNvCxnSpPr>
          <p:nvPr/>
        </p:nvCxnSpPr>
        <p:spPr>
          <a:xfrm>
            <a:off x="6248822" y="3642367"/>
            <a:ext cx="4089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Google Shape;292;p34">
            <a:extLst>
              <a:ext uri="{FF2B5EF4-FFF2-40B4-BE49-F238E27FC236}">
                <a16:creationId xmlns:a16="http://schemas.microsoft.com/office/drawing/2014/main" id="{BB59E7AC-B31D-4CA2-89F2-4005E1E6CF1F}"/>
              </a:ext>
            </a:extLst>
          </p:cNvPr>
          <p:cNvSpPr/>
          <p:nvPr/>
        </p:nvSpPr>
        <p:spPr>
          <a:xfrm>
            <a:off x="-1389532" y="3373034"/>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03</a:t>
            </a:r>
            <a:endParaRPr sz="1500">
              <a:solidFill>
                <a:srgbClr val="434343"/>
              </a:solidFill>
              <a:latin typeface="Atkinson Hyperlegible"/>
              <a:ea typeface="Atkinson Hyperlegible"/>
              <a:cs typeface="Atkinson Hyperlegible"/>
              <a:sym typeface="Atkinson Hyperlegible"/>
            </a:endParaRPr>
          </a:p>
        </p:txBody>
      </p:sp>
      <p:sp>
        <p:nvSpPr>
          <p:cNvPr id="18" name="Google Shape;308;p34">
            <a:extLst>
              <a:ext uri="{FF2B5EF4-FFF2-40B4-BE49-F238E27FC236}">
                <a16:creationId xmlns:a16="http://schemas.microsoft.com/office/drawing/2014/main" id="{BAC318A4-1156-403E-938D-BF76D0485F4F}"/>
              </a:ext>
            </a:extLst>
          </p:cNvPr>
          <p:cNvSpPr/>
          <p:nvPr/>
        </p:nvSpPr>
        <p:spPr>
          <a:xfrm>
            <a:off x="-1375531" y="1472470"/>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01</a:t>
            </a:r>
            <a:endParaRPr sz="1500">
              <a:solidFill>
                <a:srgbClr val="434343"/>
              </a:solidFill>
              <a:latin typeface="Atkinson Hyperlegible"/>
              <a:ea typeface="Atkinson Hyperlegible"/>
              <a:cs typeface="Atkinson Hyperlegible"/>
              <a:sym typeface="Atkinson Hyperlegible"/>
            </a:endParaRPr>
          </a:p>
        </p:txBody>
      </p:sp>
      <p:sp>
        <p:nvSpPr>
          <p:cNvPr id="19" name="Google Shape;309;p34">
            <a:extLst>
              <a:ext uri="{FF2B5EF4-FFF2-40B4-BE49-F238E27FC236}">
                <a16:creationId xmlns:a16="http://schemas.microsoft.com/office/drawing/2014/main" id="{5F50BAEF-93BD-4293-86E4-2D6EBCB7518E}"/>
              </a:ext>
            </a:extLst>
          </p:cNvPr>
          <p:cNvSpPr/>
          <p:nvPr/>
        </p:nvSpPr>
        <p:spPr>
          <a:xfrm>
            <a:off x="-1389532" y="2334279"/>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02</a:t>
            </a:r>
            <a:endParaRPr sz="1500">
              <a:solidFill>
                <a:srgbClr val="434343"/>
              </a:solidFill>
              <a:latin typeface="Atkinson Hyperlegible"/>
              <a:ea typeface="Atkinson Hyperlegible"/>
              <a:cs typeface="Atkinson Hyperlegible"/>
              <a:sym typeface="Atkinson Hyperlegible"/>
            </a:endParaRPr>
          </a:p>
        </p:txBody>
      </p:sp>
      <p:sp>
        <p:nvSpPr>
          <p:cNvPr id="21" name="Google Shape;292;p34">
            <a:extLst>
              <a:ext uri="{FF2B5EF4-FFF2-40B4-BE49-F238E27FC236}">
                <a16:creationId xmlns:a16="http://schemas.microsoft.com/office/drawing/2014/main" id="{7917CB8E-96D2-496D-8C24-5EF3DF2D1195}"/>
              </a:ext>
            </a:extLst>
          </p:cNvPr>
          <p:cNvSpPr/>
          <p:nvPr/>
        </p:nvSpPr>
        <p:spPr>
          <a:xfrm>
            <a:off x="10166370" y="3319567"/>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dk1"/>
                </a:solidFill>
                <a:latin typeface="Atkinson Hyperlegible"/>
                <a:ea typeface="Atkinson Hyperlegible"/>
                <a:cs typeface="Atkinson Hyperlegible"/>
                <a:sym typeface="Atkinson Hyperlegible"/>
              </a:rPr>
              <a:t>0</a:t>
            </a:r>
            <a:r>
              <a:rPr lang="vi-VN" sz="1500" dirty="0">
                <a:solidFill>
                  <a:schemeClr val="dk1"/>
                </a:solidFill>
                <a:latin typeface="Atkinson Hyperlegible"/>
                <a:ea typeface="Atkinson Hyperlegible"/>
                <a:cs typeface="Atkinson Hyperlegible"/>
                <a:sym typeface="Atkinson Hyperlegible"/>
              </a:rPr>
              <a:t>6</a:t>
            </a:r>
            <a:endParaRPr sz="1500" dirty="0">
              <a:solidFill>
                <a:srgbClr val="434343"/>
              </a:solidFill>
              <a:latin typeface="Atkinson Hyperlegible"/>
              <a:ea typeface="Atkinson Hyperlegible"/>
              <a:cs typeface="Atkinson Hyperlegible"/>
              <a:sym typeface="Atkinson Hyperlegible"/>
            </a:endParaRPr>
          </a:p>
        </p:txBody>
      </p:sp>
      <p:sp>
        <p:nvSpPr>
          <p:cNvPr id="30" name="Google Shape;308;p34">
            <a:extLst>
              <a:ext uri="{FF2B5EF4-FFF2-40B4-BE49-F238E27FC236}">
                <a16:creationId xmlns:a16="http://schemas.microsoft.com/office/drawing/2014/main" id="{344D7D6F-8D6D-4FA0-A396-42DF045DFA04}"/>
              </a:ext>
            </a:extLst>
          </p:cNvPr>
          <p:cNvSpPr/>
          <p:nvPr/>
        </p:nvSpPr>
        <p:spPr>
          <a:xfrm>
            <a:off x="10166370" y="1445520"/>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dk1"/>
                </a:solidFill>
                <a:latin typeface="Atkinson Hyperlegible"/>
                <a:ea typeface="Atkinson Hyperlegible"/>
                <a:cs typeface="Atkinson Hyperlegible"/>
                <a:sym typeface="Atkinson Hyperlegible"/>
              </a:rPr>
              <a:t>0</a:t>
            </a:r>
            <a:r>
              <a:rPr lang="vi-VN" sz="1500" dirty="0">
                <a:solidFill>
                  <a:schemeClr val="dk1"/>
                </a:solidFill>
                <a:latin typeface="Atkinson Hyperlegible"/>
                <a:ea typeface="Atkinson Hyperlegible"/>
                <a:cs typeface="Atkinson Hyperlegible"/>
                <a:sym typeface="Atkinson Hyperlegible"/>
              </a:rPr>
              <a:t>4</a:t>
            </a:r>
            <a:endParaRPr sz="1500" dirty="0">
              <a:solidFill>
                <a:srgbClr val="434343"/>
              </a:solidFill>
              <a:latin typeface="Atkinson Hyperlegible"/>
              <a:ea typeface="Atkinson Hyperlegible"/>
              <a:cs typeface="Atkinson Hyperlegible"/>
              <a:sym typeface="Atkinson Hyperlegible"/>
            </a:endParaRPr>
          </a:p>
        </p:txBody>
      </p:sp>
      <p:sp>
        <p:nvSpPr>
          <p:cNvPr id="31" name="Google Shape;309;p34">
            <a:extLst>
              <a:ext uri="{FF2B5EF4-FFF2-40B4-BE49-F238E27FC236}">
                <a16:creationId xmlns:a16="http://schemas.microsoft.com/office/drawing/2014/main" id="{88656936-E2C4-4770-9C14-180A838691F8}"/>
              </a:ext>
            </a:extLst>
          </p:cNvPr>
          <p:cNvSpPr/>
          <p:nvPr/>
        </p:nvSpPr>
        <p:spPr>
          <a:xfrm>
            <a:off x="10241552" y="2382543"/>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dk1"/>
                </a:solidFill>
                <a:latin typeface="Atkinson Hyperlegible"/>
                <a:ea typeface="Atkinson Hyperlegible"/>
                <a:cs typeface="Atkinson Hyperlegible"/>
                <a:sym typeface="Atkinson Hyperlegible"/>
              </a:rPr>
              <a:t>0</a:t>
            </a:r>
            <a:r>
              <a:rPr lang="vi-VN" sz="1500" dirty="0">
                <a:solidFill>
                  <a:schemeClr val="dk1"/>
                </a:solidFill>
                <a:latin typeface="Atkinson Hyperlegible"/>
                <a:ea typeface="Atkinson Hyperlegible"/>
                <a:cs typeface="Atkinson Hyperlegible"/>
                <a:sym typeface="Atkinson Hyperlegible"/>
              </a:rPr>
              <a:t>5</a:t>
            </a:r>
            <a:endParaRPr sz="1500" dirty="0">
              <a:solidFill>
                <a:srgbClr val="434343"/>
              </a:solidFill>
              <a:latin typeface="Atkinson Hyperlegible"/>
              <a:ea typeface="Atkinson Hyperlegible"/>
              <a:cs typeface="Atkinson Hyperlegible"/>
              <a:sym typeface="Atkinson Hyperlegible"/>
            </a:endParaRPr>
          </a:p>
        </p:txBody>
      </p:sp>
    </p:spTree>
    <p:extLst>
      <p:ext uri="{BB962C8B-B14F-4D97-AF65-F5344CB8AC3E}">
        <p14:creationId xmlns:p14="http://schemas.microsoft.com/office/powerpoint/2010/main" val="9185783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Feature</a:t>
            </a:r>
            <a:r>
              <a:rPr lang="en" sz="3500" dirty="0"/>
              <a:t> </a:t>
            </a:r>
            <a:r>
              <a:rPr lang="vi-VN" b="1" dirty="0"/>
              <a:t>Extraction</a:t>
            </a:r>
            <a:endParaRPr b="1" dirty="0"/>
          </a:p>
        </p:txBody>
      </p:sp>
      <p:sp>
        <p:nvSpPr>
          <p:cNvPr id="292" name="Google Shape;292;p34"/>
          <p:cNvSpPr/>
          <p:nvPr/>
        </p:nvSpPr>
        <p:spPr>
          <a:xfrm>
            <a:off x="559147" y="3235705"/>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03</a:t>
            </a:r>
            <a:endParaRPr sz="1500">
              <a:solidFill>
                <a:srgbClr val="434343"/>
              </a:solidFill>
              <a:latin typeface="Atkinson Hyperlegible"/>
              <a:ea typeface="Atkinson Hyperlegible"/>
              <a:cs typeface="Atkinson Hyperlegible"/>
              <a:sym typeface="Atkinson Hyperlegible"/>
            </a:endParaRPr>
          </a:p>
        </p:txBody>
      </p:sp>
      <p:sp>
        <p:nvSpPr>
          <p:cNvPr id="296" name="Google Shape;296;p34"/>
          <p:cNvSpPr txBox="1"/>
          <p:nvPr/>
        </p:nvSpPr>
        <p:spPr>
          <a:xfrm>
            <a:off x="1204522" y="2334279"/>
            <a:ext cx="2686308" cy="81094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b="1" dirty="0">
                <a:solidFill>
                  <a:schemeClr val="dk1"/>
                </a:solidFill>
                <a:latin typeface="Epilogue"/>
                <a:ea typeface="Epilogue"/>
                <a:cs typeface="Epilogue"/>
                <a:sym typeface="Epilogue"/>
              </a:rPr>
              <a:t>Delta Mel-Frequency Cepstral Coefficients</a:t>
            </a:r>
          </a:p>
          <a:p>
            <a:pPr marL="0" lvl="0" indent="0" algn="l" rtl="0">
              <a:spcBef>
                <a:spcPts val="0"/>
              </a:spcBef>
              <a:spcAft>
                <a:spcPts val="0"/>
              </a:spcAft>
              <a:buNone/>
            </a:pPr>
            <a:endParaRPr sz="1700" b="1" dirty="0">
              <a:solidFill>
                <a:schemeClr val="dk1"/>
              </a:solidFill>
              <a:latin typeface="Epilogue"/>
              <a:ea typeface="Epilogue"/>
              <a:cs typeface="Epilogue"/>
              <a:sym typeface="Epilogue"/>
            </a:endParaRPr>
          </a:p>
        </p:txBody>
      </p:sp>
      <p:sp>
        <p:nvSpPr>
          <p:cNvPr id="304" name="Google Shape;304;p34"/>
          <p:cNvSpPr txBox="1"/>
          <p:nvPr/>
        </p:nvSpPr>
        <p:spPr>
          <a:xfrm>
            <a:off x="1204522" y="3294397"/>
            <a:ext cx="3060050" cy="72580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b="1" dirty="0">
                <a:solidFill>
                  <a:schemeClr val="dk1"/>
                </a:solidFill>
                <a:latin typeface="Epilogue"/>
                <a:ea typeface="Epilogue"/>
                <a:cs typeface="Epilogue"/>
                <a:sym typeface="Epilogue"/>
              </a:rPr>
              <a:t>Delta Delta</a:t>
            </a:r>
          </a:p>
          <a:p>
            <a:r>
              <a:rPr lang="vi-VN" sz="1700" b="1" dirty="0">
                <a:solidFill>
                  <a:schemeClr val="dk1"/>
                </a:solidFill>
                <a:latin typeface="Epilogue"/>
                <a:ea typeface="Epilogue"/>
                <a:cs typeface="Epilogue"/>
                <a:sym typeface="Epilogue"/>
              </a:rPr>
              <a:t>Mel-Frequency Cepstral Coefficients</a:t>
            </a:r>
          </a:p>
          <a:p>
            <a:pPr marL="0" lvl="0" indent="0" algn="l" rtl="0">
              <a:spcBef>
                <a:spcPts val="0"/>
              </a:spcBef>
              <a:spcAft>
                <a:spcPts val="0"/>
              </a:spcAft>
              <a:buNone/>
            </a:pPr>
            <a:endParaRPr sz="1700" b="1" dirty="0">
              <a:solidFill>
                <a:schemeClr val="dk1"/>
              </a:solidFill>
              <a:latin typeface="Epilogue"/>
              <a:ea typeface="Epilogue"/>
              <a:cs typeface="Epilogue"/>
              <a:sym typeface="Epilogue"/>
            </a:endParaRPr>
          </a:p>
        </p:txBody>
      </p:sp>
      <p:sp>
        <p:nvSpPr>
          <p:cNvPr id="308" name="Google Shape;308;p34"/>
          <p:cNvSpPr/>
          <p:nvPr/>
        </p:nvSpPr>
        <p:spPr>
          <a:xfrm>
            <a:off x="559147" y="1361658"/>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01</a:t>
            </a:r>
            <a:endParaRPr sz="1500">
              <a:solidFill>
                <a:srgbClr val="434343"/>
              </a:solidFill>
              <a:latin typeface="Atkinson Hyperlegible"/>
              <a:ea typeface="Atkinson Hyperlegible"/>
              <a:cs typeface="Atkinson Hyperlegible"/>
              <a:sym typeface="Atkinson Hyperlegible"/>
            </a:endParaRPr>
          </a:p>
        </p:txBody>
      </p:sp>
      <p:sp>
        <p:nvSpPr>
          <p:cNvPr id="309" name="Google Shape;309;p34"/>
          <p:cNvSpPr/>
          <p:nvPr/>
        </p:nvSpPr>
        <p:spPr>
          <a:xfrm>
            <a:off x="559147" y="2275035"/>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a:solidFill>
                  <a:schemeClr val="dk1"/>
                </a:solidFill>
                <a:latin typeface="Atkinson Hyperlegible"/>
                <a:ea typeface="Atkinson Hyperlegible"/>
                <a:cs typeface="Atkinson Hyperlegible"/>
                <a:sym typeface="Atkinson Hyperlegible"/>
              </a:rPr>
              <a:t>02</a:t>
            </a:r>
            <a:endParaRPr sz="1500">
              <a:solidFill>
                <a:srgbClr val="434343"/>
              </a:solidFill>
              <a:latin typeface="Atkinson Hyperlegible"/>
              <a:ea typeface="Atkinson Hyperlegible"/>
              <a:cs typeface="Atkinson Hyperlegible"/>
              <a:sym typeface="Atkinson Hyperlegible"/>
            </a:endParaRPr>
          </a:p>
        </p:txBody>
      </p:sp>
      <p:sp>
        <p:nvSpPr>
          <p:cNvPr id="65" name="Google Shape;292;p34">
            <a:extLst>
              <a:ext uri="{FF2B5EF4-FFF2-40B4-BE49-F238E27FC236}">
                <a16:creationId xmlns:a16="http://schemas.microsoft.com/office/drawing/2014/main" id="{8E4431C5-88C2-445D-B377-A87CE6E68E23}"/>
              </a:ext>
            </a:extLst>
          </p:cNvPr>
          <p:cNvSpPr/>
          <p:nvPr/>
        </p:nvSpPr>
        <p:spPr>
          <a:xfrm>
            <a:off x="5190109" y="3227164"/>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dk1"/>
                </a:solidFill>
                <a:latin typeface="Atkinson Hyperlegible"/>
                <a:ea typeface="Atkinson Hyperlegible"/>
                <a:cs typeface="Atkinson Hyperlegible"/>
                <a:sym typeface="Atkinson Hyperlegible"/>
              </a:rPr>
              <a:t>0</a:t>
            </a:r>
            <a:r>
              <a:rPr lang="vi-VN" sz="1500" dirty="0">
                <a:solidFill>
                  <a:schemeClr val="dk1"/>
                </a:solidFill>
                <a:latin typeface="Atkinson Hyperlegible"/>
                <a:ea typeface="Atkinson Hyperlegible"/>
                <a:cs typeface="Atkinson Hyperlegible"/>
                <a:sym typeface="Atkinson Hyperlegible"/>
              </a:rPr>
              <a:t>6</a:t>
            </a:r>
            <a:endParaRPr sz="1500" dirty="0">
              <a:solidFill>
                <a:srgbClr val="434343"/>
              </a:solidFill>
              <a:latin typeface="Atkinson Hyperlegible"/>
              <a:ea typeface="Atkinson Hyperlegible"/>
              <a:cs typeface="Atkinson Hyperlegible"/>
              <a:sym typeface="Atkinson Hyperlegible"/>
            </a:endParaRPr>
          </a:p>
        </p:txBody>
      </p:sp>
      <p:sp>
        <p:nvSpPr>
          <p:cNvPr id="66" name="Google Shape;294;p34">
            <a:extLst>
              <a:ext uri="{FF2B5EF4-FFF2-40B4-BE49-F238E27FC236}">
                <a16:creationId xmlns:a16="http://schemas.microsoft.com/office/drawing/2014/main" id="{91B4CD66-82BB-4388-B19E-16FF202AFE14}"/>
              </a:ext>
            </a:extLst>
          </p:cNvPr>
          <p:cNvSpPr txBox="1"/>
          <p:nvPr/>
        </p:nvSpPr>
        <p:spPr>
          <a:xfrm>
            <a:off x="5835483" y="1412913"/>
            <a:ext cx="2423377" cy="5072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b="1" dirty="0">
                <a:solidFill>
                  <a:schemeClr val="dk1"/>
                </a:solidFill>
                <a:latin typeface="Epilogue"/>
                <a:ea typeface="Epilogue"/>
                <a:cs typeface="Epilogue"/>
                <a:sym typeface="Epilogue"/>
              </a:rPr>
              <a:t>Shifted delta coefficients</a:t>
            </a:r>
          </a:p>
        </p:txBody>
      </p:sp>
      <p:sp>
        <p:nvSpPr>
          <p:cNvPr id="68" name="Google Shape;296;p34">
            <a:extLst>
              <a:ext uri="{FF2B5EF4-FFF2-40B4-BE49-F238E27FC236}">
                <a16:creationId xmlns:a16="http://schemas.microsoft.com/office/drawing/2014/main" id="{038D0D99-5201-4E1D-A209-190F749D1F31}"/>
              </a:ext>
            </a:extLst>
          </p:cNvPr>
          <p:cNvSpPr txBox="1"/>
          <p:nvPr/>
        </p:nvSpPr>
        <p:spPr>
          <a:xfrm>
            <a:off x="5835484" y="2309648"/>
            <a:ext cx="2279400" cy="58309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b="1" dirty="0">
                <a:solidFill>
                  <a:schemeClr val="dk1"/>
                </a:solidFill>
                <a:latin typeface="Epilogue"/>
                <a:ea typeface="Epilogue"/>
                <a:cs typeface="Epilogue"/>
                <a:sym typeface="Epilogue"/>
              </a:rPr>
              <a:t>Pitch estimate</a:t>
            </a:r>
            <a:endParaRPr sz="1700" b="1" dirty="0">
              <a:solidFill>
                <a:schemeClr val="dk1"/>
              </a:solidFill>
              <a:latin typeface="Epilogue"/>
              <a:ea typeface="Epilogue"/>
              <a:cs typeface="Epilogue"/>
              <a:sym typeface="Epilogue"/>
            </a:endParaRPr>
          </a:p>
        </p:txBody>
      </p:sp>
      <p:sp>
        <p:nvSpPr>
          <p:cNvPr id="70" name="Google Shape;304;p34">
            <a:extLst>
              <a:ext uri="{FF2B5EF4-FFF2-40B4-BE49-F238E27FC236}">
                <a16:creationId xmlns:a16="http://schemas.microsoft.com/office/drawing/2014/main" id="{3F363646-C970-4244-B535-33538845F1C0}"/>
              </a:ext>
            </a:extLst>
          </p:cNvPr>
          <p:cNvSpPr txBox="1"/>
          <p:nvPr/>
        </p:nvSpPr>
        <p:spPr>
          <a:xfrm>
            <a:off x="5835484" y="3386272"/>
            <a:ext cx="2493050" cy="2776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b="1" dirty="0">
                <a:solidFill>
                  <a:schemeClr val="dk1"/>
                </a:solidFill>
                <a:latin typeface="Epilogue"/>
                <a:ea typeface="Epilogue"/>
                <a:cs typeface="Epilogue"/>
                <a:sym typeface="Epilogue"/>
              </a:rPr>
              <a:t>Magnitude estimate</a:t>
            </a:r>
          </a:p>
        </p:txBody>
      </p:sp>
      <p:sp>
        <p:nvSpPr>
          <p:cNvPr id="72" name="Google Shape;308;p34">
            <a:extLst>
              <a:ext uri="{FF2B5EF4-FFF2-40B4-BE49-F238E27FC236}">
                <a16:creationId xmlns:a16="http://schemas.microsoft.com/office/drawing/2014/main" id="{3CBA2493-076F-43F8-A987-1A33597E6C05}"/>
              </a:ext>
            </a:extLst>
          </p:cNvPr>
          <p:cNvSpPr/>
          <p:nvPr/>
        </p:nvSpPr>
        <p:spPr>
          <a:xfrm>
            <a:off x="5190109" y="1353117"/>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dk1"/>
                </a:solidFill>
                <a:latin typeface="Atkinson Hyperlegible"/>
                <a:ea typeface="Atkinson Hyperlegible"/>
                <a:cs typeface="Atkinson Hyperlegible"/>
                <a:sym typeface="Atkinson Hyperlegible"/>
              </a:rPr>
              <a:t>0</a:t>
            </a:r>
            <a:r>
              <a:rPr lang="vi-VN" sz="1500" dirty="0">
                <a:solidFill>
                  <a:schemeClr val="dk1"/>
                </a:solidFill>
                <a:latin typeface="Atkinson Hyperlegible"/>
                <a:ea typeface="Atkinson Hyperlegible"/>
                <a:cs typeface="Atkinson Hyperlegible"/>
                <a:sym typeface="Atkinson Hyperlegible"/>
              </a:rPr>
              <a:t>4</a:t>
            </a:r>
            <a:endParaRPr sz="1500" dirty="0">
              <a:solidFill>
                <a:srgbClr val="434343"/>
              </a:solidFill>
              <a:latin typeface="Atkinson Hyperlegible"/>
              <a:ea typeface="Atkinson Hyperlegible"/>
              <a:cs typeface="Atkinson Hyperlegible"/>
              <a:sym typeface="Atkinson Hyperlegible"/>
            </a:endParaRPr>
          </a:p>
        </p:txBody>
      </p:sp>
      <p:sp>
        <p:nvSpPr>
          <p:cNvPr id="73" name="Google Shape;309;p34">
            <a:extLst>
              <a:ext uri="{FF2B5EF4-FFF2-40B4-BE49-F238E27FC236}">
                <a16:creationId xmlns:a16="http://schemas.microsoft.com/office/drawing/2014/main" id="{3DF61AA5-FF4C-47DE-AFDA-EF9E9EF4092A}"/>
              </a:ext>
            </a:extLst>
          </p:cNvPr>
          <p:cNvSpPr/>
          <p:nvPr/>
        </p:nvSpPr>
        <p:spPr>
          <a:xfrm>
            <a:off x="5190109" y="2266494"/>
            <a:ext cx="567000" cy="567000"/>
          </a:xfrm>
          <a:prstGeom prst="ellipse">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500" dirty="0">
                <a:solidFill>
                  <a:schemeClr val="dk1"/>
                </a:solidFill>
                <a:latin typeface="Atkinson Hyperlegible"/>
                <a:ea typeface="Atkinson Hyperlegible"/>
                <a:cs typeface="Atkinson Hyperlegible"/>
                <a:sym typeface="Atkinson Hyperlegible"/>
              </a:rPr>
              <a:t>0</a:t>
            </a:r>
            <a:r>
              <a:rPr lang="vi-VN" sz="1500" dirty="0">
                <a:solidFill>
                  <a:schemeClr val="dk1"/>
                </a:solidFill>
                <a:latin typeface="Atkinson Hyperlegible"/>
                <a:ea typeface="Atkinson Hyperlegible"/>
                <a:cs typeface="Atkinson Hyperlegible"/>
                <a:sym typeface="Atkinson Hyperlegible"/>
              </a:rPr>
              <a:t>5</a:t>
            </a:r>
            <a:endParaRPr sz="1500" dirty="0">
              <a:solidFill>
                <a:srgbClr val="434343"/>
              </a:solidFill>
              <a:latin typeface="Atkinson Hyperlegible"/>
              <a:ea typeface="Atkinson Hyperlegible"/>
              <a:cs typeface="Atkinson Hyperlegible"/>
              <a:sym typeface="Atkinson Hyperlegible"/>
            </a:endParaRPr>
          </a:p>
        </p:txBody>
      </p:sp>
      <p:sp>
        <p:nvSpPr>
          <p:cNvPr id="74" name="Google Shape;296;p34">
            <a:extLst>
              <a:ext uri="{FF2B5EF4-FFF2-40B4-BE49-F238E27FC236}">
                <a16:creationId xmlns:a16="http://schemas.microsoft.com/office/drawing/2014/main" id="{CEF60A8F-E153-4BB4-978F-130EC1AD5EAF}"/>
              </a:ext>
            </a:extLst>
          </p:cNvPr>
          <p:cNvSpPr txBox="1"/>
          <p:nvPr/>
        </p:nvSpPr>
        <p:spPr>
          <a:xfrm>
            <a:off x="1243935" y="1472470"/>
            <a:ext cx="2686308" cy="37663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700" b="1" dirty="0">
                <a:solidFill>
                  <a:schemeClr val="dk1"/>
                </a:solidFill>
                <a:latin typeface="Epilogue"/>
                <a:ea typeface="Epilogue"/>
                <a:cs typeface="Epilogue"/>
                <a:sym typeface="Epilogue"/>
              </a:rPr>
              <a:t>Mel-Frequency Cepstral Coefficients</a:t>
            </a:r>
          </a:p>
        </p:txBody>
      </p:sp>
      <p:sp>
        <p:nvSpPr>
          <p:cNvPr id="16" name="Google Shape;417;p38">
            <a:extLst>
              <a:ext uri="{FF2B5EF4-FFF2-40B4-BE49-F238E27FC236}">
                <a16:creationId xmlns:a16="http://schemas.microsoft.com/office/drawing/2014/main" id="{C8614FBE-D40A-4C9F-9A03-83A4CF4DE681}"/>
              </a:ext>
            </a:extLst>
          </p:cNvPr>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Tree>
    <p:extLst>
      <p:ext uri="{BB962C8B-B14F-4D97-AF65-F5344CB8AC3E}">
        <p14:creationId xmlns:p14="http://schemas.microsoft.com/office/powerpoint/2010/main" val="10253071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Google Shape;416;p38"/>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t>Age</a:t>
            </a:r>
            <a:r>
              <a:rPr lang="en" dirty="0"/>
              <a:t> </a:t>
            </a:r>
            <a:r>
              <a:rPr lang="vi-VN" sz="3500" dirty="0"/>
              <a:t>Dataset</a:t>
            </a:r>
            <a:endParaRPr dirty="0"/>
          </a:p>
        </p:txBody>
      </p:sp>
      <p:sp>
        <p:nvSpPr>
          <p:cNvPr id="417" name="Google Shape;417;p38"/>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2" name="Group 1">
            <a:extLst>
              <a:ext uri="{FF2B5EF4-FFF2-40B4-BE49-F238E27FC236}">
                <a16:creationId xmlns:a16="http://schemas.microsoft.com/office/drawing/2014/main" id="{371C4090-F5BB-4FC0-A51B-17C54E162907}"/>
              </a:ext>
            </a:extLst>
          </p:cNvPr>
          <p:cNvGrpSpPr/>
          <p:nvPr/>
        </p:nvGrpSpPr>
        <p:grpSpPr>
          <a:xfrm>
            <a:off x="1930600" y="1598006"/>
            <a:ext cx="2364300" cy="303300"/>
            <a:chOff x="1930600" y="1598006"/>
            <a:chExt cx="2364300" cy="303300"/>
          </a:xfrm>
        </p:grpSpPr>
        <p:sp>
          <p:nvSpPr>
            <p:cNvPr id="415" name="Google Shape;415;p38"/>
            <p:cNvSpPr/>
            <p:nvPr/>
          </p:nvSpPr>
          <p:spPr>
            <a:xfrm>
              <a:off x="1930600" y="1598006"/>
              <a:ext cx="2364300" cy="303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2042431" y="1692356"/>
              <a:ext cx="1056369" cy="13009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aphicFrame>
        <p:nvGraphicFramePr>
          <p:cNvPr id="419" name="Google Shape;419;p38"/>
          <p:cNvGraphicFramePr/>
          <p:nvPr>
            <p:extLst>
              <p:ext uri="{D42A27DB-BD31-4B8C-83A1-F6EECF244321}">
                <p14:modId xmlns:p14="http://schemas.microsoft.com/office/powerpoint/2010/main" val="2129027712"/>
              </p:ext>
            </p:extLst>
          </p:nvPr>
        </p:nvGraphicFramePr>
        <p:xfrm>
          <a:off x="4347465" y="1598006"/>
          <a:ext cx="3644250" cy="2629410"/>
        </p:xfrm>
        <a:graphic>
          <a:graphicData uri="http://schemas.openxmlformats.org/drawingml/2006/table">
            <a:tbl>
              <a:tblPr>
                <a:noFill/>
                <a:tableStyleId>{184A3D2B-2BBD-4243-9EB0-33D1140ECD8E}</a:tableStyleId>
              </a:tblPr>
              <a:tblGrid>
                <a:gridCol w="1284985">
                  <a:extLst>
                    <a:ext uri="{9D8B030D-6E8A-4147-A177-3AD203B41FA5}">
                      <a16:colId xmlns:a16="http://schemas.microsoft.com/office/drawing/2014/main" val="20000"/>
                    </a:ext>
                  </a:extLst>
                </a:gridCol>
                <a:gridCol w="2359265">
                  <a:extLst>
                    <a:ext uri="{9D8B030D-6E8A-4147-A177-3AD203B41FA5}">
                      <a16:colId xmlns:a16="http://schemas.microsoft.com/office/drawing/2014/main" val="20001"/>
                    </a:ext>
                  </a:extLst>
                </a:gridCol>
              </a:tblGrid>
              <a:tr h="375630">
                <a:tc>
                  <a:txBody>
                    <a:bodyPr/>
                    <a:lstStyle/>
                    <a:p>
                      <a:pPr marL="0" lvl="0" indent="0" algn="ctr" rtl="0">
                        <a:spcBef>
                          <a:spcPts val="0"/>
                        </a:spcBef>
                        <a:spcAft>
                          <a:spcPts val="0"/>
                        </a:spcAft>
                        <a:buNone/>
                      </a:pPr>
                      <a:r>
                        <a:rPr lang="vi-VN" sz="1300" b="1" dirty="0">
                          <a:solidFill>
                            <a:schemeClr val="dk1"/>
                          </a:solidFill>
                          <a:latin typeface="Epilogue"/>
                          <a:ea typeface="Epilogue"/>
                          <a:cs typeface="Epilogue"/>
                          <a:sym typeface="Epilogue"/>
                        </a:rPr>
                        <a:t>53</a:t>
                      </a:r>
                      <a:r>
                        <a:rPr lang="en" sz="1300" b="1" dirty="0">
                          <a:solidFill>
                            <a:schemeClr val="dk1"/>
                          </a:solidFill>
                          <a:latin typeface="Epilogue"/>
                          <a:ea typeface="Epilogue"/>
                          <a:cs typeface="Epilogue"/>
                          <a:sym typeface="Epilogue"/>
                        </a:rPr>
                        <a:t>%</a:t>
                      </a:r>
                      <a:endParaRPr sz="1300" b="1" dirty="0">
                        <a:solidFill>
                          <a:schemeClr val="dk1"/>
                        </a:solidFill>
                        <a:latin typeface="Epilogue"/>
                        <a:ea typeface="Epilogue"/>
                        <a:cs typeface="Epilogue"/>
                        <a:sym typeface="Epilogue"/>
                      </a:endParaRPr>
                    </a:p>
                  </a:txBody>
                  <a:tcPr marL="91425" marR="91425" marT="67500" marB="6857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vi-VN" sz="1200" dirty="0">
                          <a:solidFill>
                            <a:schemeClr val="dk1"/>
                          </a:solidFill>
                          <a:latin typeface="Atkinson Hyperlegible"/>
                          <a:ea typeface="Atkinson Hyperlegible"/>
                          <a:cs typeface="Atkinson Hyperlegible"/>
                          <a:sym typeface="Atkinson Hyperlegible"/>
                        </a:rPr>
                        <a:t>20 - 29</a:t>
                      </a:r>
                      <a:endParaRPr b="1" dirty="0">
                        <a:solidFill>
                          <a:schemeClr val="dk1"/>
                        </a:solidFill>
                        <a:latin typeface="Epilogue"/>
                        <a:ea typeface="Epilogue"/>
                        <a:cs typeface="Epilogue"/>
                        <a:sym typeface="Epilogue"/>
                      </a:endParaRPr>
                    </a:p>
                  </a:txBody>
                  <a:tcPr marL="198000"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5630">
                <a:tc>
                  <a:txBody>
                    <a:bodyPr/>
                    <a:lstStyle/>
                    <a:p>
                      <a:pPr marL="0" lvl="0" indent="0" algn="ctr" rtl="0">
                        <a:spcBef>
                          <a:spcPts val="0"/>
                        </a:spcBef>
                        <a:spcAft>
                          <a:spcPts val="0"/>
                        </a:spcAft>
                        <a:buNone/>
                      </a:pPr>
                      <a:r>
                        <a:rPr lang="vi-VN" sz="1300" b="1" dirty="0">
                          <a:solidFill>
                            <a:schemeClr val="dk1"/>
                          </a:solidFill>
                          <a:latin typeface="Epilogue"/>
                          <a:ea typeface="Epilogue"/>
                          <a:cs typeface="Epilogue"/>
                          <a:sym typeface="Epilogue"/>
                        </a:rPr>
                        <a:t>16</a:t>
                      </a:r>
                      <a:r>
                        <a:rPr lang="en" sz="1300" b="1" dirty="0">
                          <a:solidFill>
                            <a:schemeClr val="dk1"/>
                          </a:solidFill>
                          <a:latin typeface="Epilogue"/>
                          <a:ea typeface="Epilogue"/>
                          <a:cs typeface="Epilogue"/>
                          <a:sym typeface="Epilogue"/>
                        </a:rPr>
                        <a:t>%</a:t>
                      </a:r>
                      <a:endParaRPr sz="1300" b="1" dirty="0">
                        <a:solidFill>
                          <a:schemeClr val="dk1"/>
                        </a:solidFill>
                        <a:latin typeface="Epilogue"/>
                        <a:ea typeface="Epilogue"/>
                        <a:cs typeface="Epilogue"/>
                        <a:sym typeface="Epilogue"/>
                      </a:endParaRPr>
                    </a:p>
                  </a:txBody>
                  <a:tcPr marL="91425" marR="91425" marT="67500" marB="6857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vi-VN" sz="1200" dirty="0">
                          <a:solidFill>
                            <a:schemeClr val="dk1"/>
                          </a:solidFill>
                          <a:latin typeface="Atkinson Hyperlegible"/>
                          <a:ea typeface="Atkinson Hyperlegible"/>
                          <a:cs typeface="Atkinson Hyperlegible"/>
                          <a:sym typeface="Atkinson Hyperlegible"/>
                        </a:rPr>
                        <a:t>No information</a:t>
                      </a:r>
                      <a:endParaRPr sz="1200" dirty="0">
                        <a:solidFill>
                          <a:schemeClr val="dk1"/>
                        </a:solidFill>
                        <a:latin typeface="Atkinson Hyperlegible"/>
                        <a:ea typeface="Atkinson Hyperlegible"/>
                        <a:cs typeface="Atkinson Hyperlegible"/>
                        <a:sym typeface="Atkinson Hyperlegible"/>
                      </a:endParaRPr>
                    </a:p>
                  </a:txBody>
                  <a:tcPr marL="198000"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5630">
                <a:tc>
                  <a:txBody>
                    <a:bodyPr/>
                    <a:lstStyle/>
                    <a:p>
                      <a:pPr marL="0" lvl="0" indent="0" algn="ctr" rtl="0">
                        <a:spcBef>
                          <a:spcPts val="0"/>
                        </a:spcBef>
                        <a:spcAft>
                          <a:spcPts val="0"/>
                        </a:spcAft>
                        <a:buNone/>
                      </a:pPr>
                      <a:r>
                        <a:rPr lang="vi-VN" sz="1300" b="1" dirty="0">
                          <a:solidFill>
                            <a:schemeClr val="dk1"/>
                          </a:solidFill>
                          <a:latin typeface="Epilogue"/>
                          <a:ea typeface="Epilogue"/>
                          <a:cs typeface="Epilogue"/>
                          <a:sym typeface="Epilogue"/>
                        </a:rPr>
                        <a:t>10</a:t>
                      </a:r>
                      <a:r>
                        <a:rPr lang="en" sz="1300" b="1" dirty="0">
                          <a:solidFill>
                            <a:schemeClr val="dk1"/>
                          </a:solidFill>
                          <a:latin typeface="Epilogue"/>
                          <a:ea typeface="Epilogue"/>
                          <a:cs typeface="Epilogue"/>
                          <a:sym typeface="Epilogue"/>
                        </a:rPr>
                        <a:t>%</a:t>
                      </a:r>
                      <a:endParaRPr sz="1300" b="1" dirty="0">
                        <a:solidFill>
                          <a:schemeClr val="dk1"/>
                        </a:solidFill>
                        <a:latin typeface="Epilogue"/>
                        <a:ea typeface="Epilogue"/>
                        <a:cs typeface="Epilogue"/>
                        <a:sym typeface="Epilogue"/>
                      </a:endParaRPr>
                    </a:p>
                  </a:txBody>
                  <a:tcPr marL="91425" marR="91425" marT="67500" marB="6857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vi-VN" sz="1200" dirty="0">
                          <a:solidFill>
                            <a:schemeClr val="dk1"/>
                          </a:solidFill>
                          <a:latin typeface="Atkinson Hyperlegible"/>
                          <a:ea typeface="Atkinson Hyperlegible"/>
                          <a:cs typeface="Atkinson Hyperlegible"/>
                          <a:sym typeface="Atkinson Hyperlegible"/>
                        </a:rPr>
                        <a:t>40 - 49</a:t>
                      </a:r>
                    </a:p>
                  </a:txBody>
                  <a:tcPr marL="198000"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5630">
                <a:tc>
                  <a:txBody>
                    <a:bodyPr/>
                    <a:lstStyle/>
                    <a:p>
                      <a:pPr marL="0" lvl="0" indent="0" algn="ctr" rtl="0">
                        <a:spcBef>
                          <a:spcPts val="0"/>
                        </a:spcBef>
                        <a:spcAft>
                          <a:spcPts val="0"/>
                        </a:spcAft>
                        <a:buNone/>
                      </a:pPr>
                      <a:r>
                        <a:rPr lang="vi-VN" sz="1300" b="1" dirty="0">
                          <a:solidFill>
                            <a:schemeClr val="dk1"/>
                          </a:solidFill>
                          <a:latin typeface="Epilogue"/>
                          <a:ea typeface="Epilogue"/>
                          <a:cs typeface="Epilogue"/>
                          <a:sym typeface="Epilogue"/>
                        </a:rPr>
                        <a:t>8</a:t>
                      </a:r>
                      <a:r>
                        <a:rPr lang="en" sz="1300" b="1" dirty="0">
                          <a:solidFill>
                            <a:schemeClr val="dk1"/>
                          </a:solidFill>
                          <a:latin typeface="Epilogue"/>
                          <a:ea typeface="Epilogue"/>
                          <a:cs typeface="Epilogue"/>
                          <a:sym typeface="Epilogue"/>
                        </a:rPr>
                        <a:t>%</a:t>
                      </a:r>
                      <a:endParaRPr sz="1300" b="1" dirty="0">
                        <a:solidFill>
                          <a:schemeClr val="dk1"/>
                        </a:solidFill>
                        <a:latin typeface="Epilogue"/>
                        <a:ea typeface="Epilogue"/>
                        <a:cs typeface="Epilogue"/>
                        <a:sym typeface="Epilogue"/>
                      </a:endParaRPr>
                    </a:p>
                  </a:txBody>
                  <a:tcPr marL="91425" marR="91425" marT="67500" marB="6857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vi-VN" sz="1200" dirty="0">
                          <a:solidFill>
                            <a:schemeClr val="dk1"/>
                          </a:solidFill>
                          <a:latin typeface="Atkinson Hyperlegible"/>
                          <a:ea typeface="Atkinson Hyperlegible"/>
                          <a:cs typeface="Atkinson Hyperlegible"/>
                          <a:sym typeface="Atkinson Hyperlegible"/>
                        </a:rPr>
                        <a:t>30 - 39</a:t>
                      </a:r>
                      <a:endParaRPr b="1" dirty="0">
                        <a:solidFill>
                          <a:schemeClr val="dk1"/>
                        </a:solidFill>
                        <a:latin typeface="Epilogue"/>
                        <a:ea typeface="Epilogue"/>
                        <a:cs typeface="Epilogue"/>
                        <a:sym typeface="Epilogue"/>
                      </a:endParaRPr>
                    </a:p>
                  </a:txBody>
                  <a:tcPr marL="198000"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5630">
                <a:tc>
                  <a:txBody>
                    <a:bodyPr/>
                    <a:lstStyle/>
                    <a:p>
                      <a:pPr marL="0" lvl="0" indent="0" algn="ctr" rtl="0">
                        <a:spcBef>
                          <a:spcPts val="0"/>
                        </a:spcBef>
                        <a:spcAft>
                          <a:spcPts val="0"/>
                        </a:spcAft>
                        <a:buNone/>
                      </a:pPr>
                      <a:r>
                        <a:rPr lang="vi-VN" sz="1300" b="1" dirty="0">
                          <a:solidFill>
                            <a:schemeClr val="dk1"/>
                          </a:solidFill>
                          <a:latin typeface="Epilogue"/>
                          <a:ea typeface="Epilogue"/>
                          <a:cs typeface="Epilogue"/>
                          <a:sym typeface="Epilogue"/>
                        </a:rPr>
                        <a:t>7</a:t>
                      </a:r>
                      <a:r>
                        <a:rPr lang="en" sz="1300" b="1" dirty="0">
                          <a:solidFill>
                            <a:schemeClr val="dk1"/>
                          </a:solidFill>
                          <a:latin typeface="Epilogue"/>
                          <a:ea typeface="Epilogue"/>
                          <a:cs typeface="Epilogue"/>
                          <a:sym typeface="Epilogue"/>
                        </a:rPr>
                        <a:t>%</a:t>
                      </a:r>
                      <a:endParaRPr sz="1300" b="1" dirty="0">
                        <a:solidFill>
                          <a:schemeClr val="dk1"/>
                        </a:solidFill>
                        <a:latin typeface="Epilogue"/>
                        <a:ea typeface="Epilogue"/>
                        <a:cs typeface="Epilogue"/>
                        <a:sym typeface="Epilogue"/>
                      </a:endParaRPr>
                    </a:p>
                  </a:txBody>
                  <a:tcPr marL="91425" marR="91425" marT="67500" marB="6857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vi-VN" sz="1200" dirty="0">
                          <a:solidFill>
                            <a:schemeClr val="dk1"/>
                          </a:solidFill>
                          <a:latin typeface="Atkinson Hyperlegible"/>
                          <a:ea typeface="Atkinson Hyperlegible"/>
                          <a:cs typeface="Atkinson Hyperlegible"/>
                          <a:sym typeface="Atkinson Hyperlegible"/>
                        </a:rPr>
                        <a:t>0 - 19</a:t>
                      </a:r>
                      <a:endParaRPr b="1" dirty="0">
                        <a:solidFill>
                          <a:schemeClr val="dk1"/>
                        </a:solidFill>
                        <a:latin typeface="Epilogue"/>
                        <a:ea typeface="Epilogue"/>
                        <a:cs typeface="Epilogue"/>
                        <a:sym typeface="Epilogue"/>
                      </a:endParaRPr>
                    </a:p>
                  </a:txBody>
                  <a:tcPr marL="198000"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5630">
                <a:tc>
                  <a:txBody>
                    <a:bodyPr/>
                    <a:lstStyle/>
                    <a:p>
                      <a:pPr marL="0" lvl="0" indent="0" algn="ctr" rtl="0">
                        <a:spcBef>
                          <a:spcPts val="0"/>
                        </a:spcBef>
                        <a:spcAft>
                          <a:spcPts val="0"/>
                        </a:spcAft>
                        <a:buNone/>
                      </a:pPr>
                      <a:r>
                        <a:rPr lang="vi-VN" sz="1300" b="1" dirty="0">
                          <a:solidFill>
                            <a:schemeClr val="dk1"/>
                          </a:solidFill>
                          <a:latin typeface="Epilogue"/>
                          <a:ea typeface="Epilogue"/>
                          <a:cs typeface="Epilogue"/>
                          <a:sym typeface="Epilogue"/>
                        </a:rPr>
                        <a:t>4%</a:t>
                      </a:r>
                      <a:endParaRPr sz="1300" b="1" dirty="0">
                        <a:solidFill>
                          <a:schemeClr val="dk1"/>
                        </a:solidFill>
                        <a:latin typeface="Epilogue"/>
                        <a:ea typeface="Epilogue"/>
                        <a:cs typeface="Epilogue"/>
                        <a:sym typeface="Epilogue"/>
                      </a:endParaRPr>
                    </a:p>
                  </a:txBody>
                  <a:tcPr marL="91425" marR="91425" marT="67500" marB="6857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vi-VN" sz="1200" dirty="0">
                          <a:solidFill>
                            <a:schemeClr val="dk1"/>
                          </a:solidFill>
                          <a:latin typeface="Atkinson Hyperlegible"/>
                          <a:ea typeface="Atkinson Hyperlegible"/>
                          <a:cs typeface="Atkinson Hyperlegible"/>
                          <a:sym typeface="Atkinson Hyperlegible"/>
                        </a:rPr>
                        <a:t>50 -59</a:t>
                      </a:r>
                      <a:endParaRPr lang="vi-VN" sz="1200" b="1" dirty="0">
                        <a:solidFill>
                          <a:schemeClr val="dk1"/>
                        </a:solidFill>
                        <a:latin typeface="Epilogue"/>
                        <a:ea typeface="Epilogue"/>
                        <a:cs typeface="Epilogue"/>
                        <a:sym typeface="Epilogue"/>
                      </a:endParaRPr>
                    </a:p>
                  </a:txBody>
                  <a:tcPr marL="198000" marR="91425" marT="68575" marB="6857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590801412"/>
                  </a:ext>
                </a:extLst>
              </a:tr>
              <a:tr h="375630">
                <a:tc>
                  <a:txBody>
                    <a:bodyPr/>
                    <a:lstStyle/>
                    <a:p>
                      <a:pPr marL="0" lvl="0" indent="0" algn="ctr" rtl="0">
                        <a:spcBef>
                          <a:spcPts val="0"/>
                        </a:spcBef>
                        <a:spcAft>
                          <a:spcPts val="0"/>
                        </a:spcAft>
                        <a:buNone/>
                      </a:pPr>
                      <a:r>
                        <a:rPr lang="vi-VN" sz="1300" b="1" dirty="0">
                          <a:solidFill>
                            <a:schemeClr val="dk1"/>
                          </a:solidFill>
                          <a:latin typeface="Epilogue"/>
                          <a:ea typeface="Epilogue"/>
                          <a:cs typeface="Epilogue"/>
                          <a:sym typeface="Epilogue"/>
                        </a:rPr>
                        <a:t>1%</a:t>
                      </a:r>
                      <a:endParaRPr sz="1300" b="1" dirty="0">
                        <a:solidFill>
                          <a:schemeClr val="dk1"/>
                        </a:solidFill>
                        <a:latin typeface="Epilogue"/>
                        <a:ea typeface="Epilogue"/>
                        <a:cs typeface="Epilogue"/>
                        <a:sym typeface="Epilogue"/>
                      </a:endParaRPr>
                    </a:p>
                  </a:txBody>
                  <a:tcPr marL="91425" marR="91425" marT="67500" marB="6857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vi-VN" sz="1200" dirty="0">
                          <a:solidFill>
                            <a:schemeClr val="dk1"/>
                          </a:solidFill>
                          <a:latin typeface="Atkinson Hyperlegible"/>
                          <a:ea typeface="Atkinson Hyperlegible"/>
                          <a:cs typeface="Atkinson Hyperlegible"/>
                          <a:sym typeface="Atkinson Hyperlegible"/>
                        </a:rPr>
                        <a:t>60 -69</a:t>
                      </a:r>
                      <a:endParaRPr lang="vi-VN" sz="1200" b="1" dirty="0">
                        <a:solidFill>
                          <a:schemeClr val="dk1"/>
                        </a:solidFill>
                        <a:latin typeface="Epilogue"/>
                        <a:ea typeface="Epilogue"/>
                        <a:cs typeface="Epilogue"/>
                        <a:sym typeface="Epilogue"/>
                      </a:endParaRPr>
                    </a:p>
                  </a:txBody>
                  <a:tcPr marL="198000" marR="91425" marT="68575" marB="6857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357272564"/>
                  </a:ext>
                </a:extLst>
              </a:tr>
            </a:tbl>
          </a:graphicData>
        </a:graphic>
      </p:graphicFrame>
      <p:grpSp>
        <p:nvGrpSpPr>
          <p:cNvPr id="3" name="Group 2">
            <a:extLst>
              <a:ext uri="{FF2B5EF4-FFF2-40B4-BE49-F238E27FC236}">
                <a16:creationId xmlns:a16="http://schemas.microsoft.com/office/drawing/2014/main" id="{C40D4636-33A9-44A7-91F0-7FB163C2EEFE}"/>
              </a:ext>
            </a:extLst>
          </p:cNvPr>
          <p:cNvGrpSpPr/>
          <p:nvPr/>
        </p:nvGrpSpPr>
        <p:grpSpPr>
          <a:xfrm>
            <a:off x="1930600" y="1985692"/>
            <a:ext cx="2364300" cy="303300"/>
            <a:chOff x="1930600" y="1978346"/>
            <a:chExt cx="2364300" cy="303300"/>
          </a:xfrm>
        </p:grpSpPr>
        <p:sp>
          <p:nvSpPr>
            <p:cNvPr id="420" name="Google Shape;420;p38"/>
            <p:cNvSpPr/>
            <p:nvPr/>
          </p:nvSpPr>
          <p:spPr>
            <a:xfrm>
              <a:off x="1930600" y="1978346"/>
              <a:ext cx="2364300" cy="303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a:off x="2042431" y="2072697"/>
              <a:ext cx="421369" cy="98007"/>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a:extLst>
              <a:ext uri="{FF2B5EF4-FFF2-40B4-BE49-F238E27FC236}">
                <a16:creationId xmlns:a16="http://schemas.microsoft.com/office/drawing/2014/main" id="{75A1255A-055F-4EAD-87BA-9CF1CA0ACF71}"/>
              </a:ext>
            </a:extLst>
          </p:cNvPr>
          <p:cNvGrpSpPr/>
          <p:nvPr/>
        </p:nvGrpSpPr>
        <p:grpSpPr>
          <a:xfrm>
            <a:off x="1930600" y="2373377"/>
            <a:ext cx="2364300" cy="303300"/>
            <a:chOff x="1930600" y="2383073"/>
            <a:chExt cx="2364300" cy="303300"/>
          </a:xfrm>
        </p:grpSpPr>
        <p:sp>
          <p:nvSpPr>
            <p:cNvPr id="422" name="Google Shape;422;p38"/>
            <p:cNvSpPr/>
            <p:nvPr/>
          </p:nvSpPr>
          <p:spPr>
            <a:xfrm>
              <a:off x="1930600" y="2383073"/>
              <a:ext cx="2364300" cy="303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2050538" y="2477424"/>
              <a:ext cx="368812" cy="104022"/>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a:extLst>
              <a:ext uri="{FF2B5EF4-FFF2-40B4-BE49-F238E27FC236}">
                <a16:creationId xmlns:a16="http://schemas.microsoft.com/office/drawing/2014/main" id="{EBDFA0EF-957D-492C-B1DF-AE32D7CFEE19}"/>
              </a:ext>
            </a:extLst>
          </p:cNvPr>
          <p:cNvGrpSpPr/>
          <p:nvPr/>
        </p:nvGrpSpPr>
        <p:grpSpPr>
          <a:xfrm>
            <a:off x="1930600" y="2761063"/>
            <a:ext cx="2364300" cy="303300"/>
            <a:chOff x="1930600" y="2750629"/>
            <a:chExt cx="2364300" cy="303300"/>
          </a:xfrm>
        </p:grpSpPr>
        <p:sp>
          <p:nvSpPr>
            <p:cNvPr id="424" name="Google Shape;424;p38"/>
            <p:cNvSpPr/>
            <p:nvPr/>
          </p:nvSpPr>
          <p:spPr>
            <a:xfrm>
              <a:off x="1930600" y="2750629"/>
              <a:ext cx="2364300" cy="303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2050538" y="2844988"/>
              <a:ext cx="305312" cy="122727"/>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87A526C7-575A-48B9-83A7-34B19292ED99}"/>
              </a:ext>
            </a:extLst>
          </p:cNvPr>
          <p:cNvGrpSpPr/>
          <p:nvPr/>
        </p:nvGrpSpPr>
        <p:grpSpPr>
          <a:xfrm>
            <a:off x="1930600" y="3148749"/>
            <a:ext cx="2364300" cy="303300"/>
            <a:chOff x="1930600" y="3135369"/>
            <a:chExt cx="2364300" cy="303300"/>
          </a:xfrm>
        </p:grpSpPr>
        <p:sp>
          <p:nvSpPr>
            <p:cNvPr id="426" name="Google Shape;426;p38"/>
            <p:cNvSpPr/>
            <p:nvPr/>
          </p:nvSpPr>
          <p:spPr>
            <a:xfrm>
              <a:off x="1930600" y="3135369"/>
              <a:ext cx="2364300" cy="303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8"/>
            <p:cNvSpPr/>
            <p:nvPr/>
          </p:nvSpPr>
          <p:spPr>
            <a:xfrm>
              <a:off x="2042431" y="3236079"/>
              <a:ext cx="270557" cy="13222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8" name="Google Shape;428;p38"/>
          <p:cNvSpPr txBox="1"/>
          <p:nvPr/>
        </p:nvSpPr>
        <p:spPr>
          <a:xfrm flipH="1">
            <a:off x="536200" y="1486706"/>
            <a:ext cx="1394400" cy="525900"/>
          </a:xfrm>
          <a:prstGeom prst="rect">
            <a:avLst/>
          </a:prstGeom>
          <a:noFill/>
          <a:ln>
            <a:noFill/>
          </a:ln>
        </p:spPr>
        <p:txBody>
          <a:bodyPr spcFirstLastPara="1" wrap="square" lIns="91425" tIns="91425" rIns="91425" bIns="182875" anchor="b" anchorCtr="0">
            <a:noAutofit/>
          </a:bodyPr>
          <a:lstStyle/>
          <a:p>
            <a:pPr marL="0" lvl="0" indent="0" algn="ctr" rtl="0">
              <a:spcBef>
                <a:spcPts val="0"/>
              </a:spcBef>
              <a:spcAft>
                <a:spcPts val="0"/>
              </a:spcAft>
              <a:buNone/>
            </a:pPr>
            <a:r>
              <a:rPr lang="vi-VN" b="1" dirty="0">
                <a:solidFill>
                  <a:schemeClr val="dk1"/>
                </a:solidFill>
                <a:latin typeface="Epilogue"/>
                <a:ea typeface="Epilogue"/>
                <a:cs typeface="Epilogue"/>
                <a:sym typeface="Epilogue"/>
              </a:rPr>
              <a:t>Group</a:t>
            </a:r>
            <a:r>
              <a:rPr lang="en" b="1" dirty="0">
                <a:solidFill>
                  <a:schemeClr val="dk1"/>
                </a:solidFill>
                <a:latin typeface="Epilogue"/>
                <a:ea typeface="Epilogue"/>
                <a:cs typeface="Epilogue"/>
                <a:sym typeface="Epilogue"/>
              </a:rPr>
              <a:t> 1</a:t>
            </a:r>
            <a:endParaRPr b="1" dirty="0">
              <a:solidFill>
                <a:schemeClr val="dk1"/>
              </a:solidFill>
              <a:latin typeface="Epilogue"/>
              <a:ea typeface="Epilogue"/>
              <a:cs typeface="Epilogue"/>
              <a:sym typeface="Epilogue"/>
            </a:endParaRPr>
          </a:p>
        </p:txBody>
      </p:sp>
      <p:sp>
        <p:nvSpPr>
          <p:cNvPr id="429" name="Google Shape;429;p38"/>
          <p:cNvSpPr txBox="1"/>
          <p:nvPr/>
        </p:nvSpPr>
        <p:spPr>
          <a:xfrm flipH="1">
            <a:off x="536200" y="1891975"/>
            <a:ext cx="1394400" cy="525900"/>
          </a:xfrm>
          <a:prstGeom prst="rect">
            <a:avLst/>
          </a:prstGeom>
          <a:noFill/>
          <a:ln>
            <a:noFill/>
          </a:ln>
        </p:spPr>
        <p:txBody>
          <a:bodyPr spcFirstLastPara="1" wrap="square" lIns="91425" tIns="91425" rIns="91425" bIns="182875" anchor="b" anchorCtr="0">
            <a:noAutofit/>
          </a:bodyPr>
          <a:lstStyle/>
          <a:p>
            <a:pPr marL="0" lvl="0" indent="0" algn="ctr" rtl="0">
              <a:spcBef>
                <a:spcPts val="0"/>
              </a:spcBef>
              <a:spcAft>
                <a:spcPts val="0"/>
              </a:spcAft>
              <a:buNone/>
            </a:pPr>
            <a:r>
              <a:rPr lang="vi-VN" b="1" dirty="0">
                <a:solidFill>
                  <a:schemeClr val="dk1"/>
                </a:solidFill>
                <a:latin typeface="Epilogue"/>
                <a:ea typeface="Epilogue"/>
                <a:cs typeface="Epilogue"/>
                <a:sym typeface="Epilogue"/>
              </a:rPr>
              <a:t>Group</a:t>
            </a:r>
            <a:r>
              <a:rPr lang="en" b="1" dirty="0">
                <a:solidFill>
                  <a:schemeClr val="dk1"/>
                </a:solidFill>
                <a:latin typeface="Epilogue"/>
                <a:ea typeface="Epilogue"/>
                <a:cs typeface="Epilogue"/>
                <a:sym typeface="Epilogue"/>
              </a:rPr>
              <a:t> 2</a:t>
            </a:r>
            <a:endParaRPr b="1" dirty="0">
              <a:solidFill>
                <a:schemeClr val="dk1"/>
              </a:solidFill>
              <a:latin typeface="Epilogue"/>
              <a:ea typeface="Epilogue"/>
              <a:cs typeface="Epilogue"/>
              <a:sym typeface="Epilogue"/>
            </a:endParaRPr>
          </a:p>
        </p:txBody>
      </p:sp>
      <p:sp>
        <p:nvSpPr>
          <p:cNvPr id="430" name="Google Shape;430;p38"/>
          <p:cNvSpPr txBox="1"/>
          <p:nvPr/>
        </p:nvSpPr>
        <p:spPr>
          <a:xfrm flipH="1">
            <a:off x="536200" y="2278625"/>
            <a:ext cx="1394400" cy="525900"/>
          </a:xfrm>
          <a:prstGeom prst="rect">
            <a:avLst/>
          </a:prstGeom>
          <a:noFill/>
          <a:ln>
            <a:noFill/>
          </a:ln>
        </p:spPr>
        <p:txBody>
          <a:bodyPr spcFirstLastPara="1" wrap="square" lIns="91425" tIns="91425" rIns="91425" bIns="182875" anchor="b" anchorCtr="0">
            <a:noAutofit/>
          </a:bodyPr>
          <a:lstStyle/>
          <a:p>
            <a:pPr marL="0" lvl="0" indent="0" algn="ctr" rtl="0">
              <a:spcBef>
                <a:spcPts val="0"/>
              </a:spcBef>
              <a:spcAft>
                <a:spcPts val="0"/>
              </a:spcAft>
              <a:buNone/>
            </a:pPr>
            <a:r>
              <a:rPr lang="vi-VN" b="1" dirty="0">
                <a:solidFill>
                  <a:schemeClr val="dk1"/>
                </a:solidFill>
                <a:latin typeface="Epilogue"/>
                <a:ea typeface="Epilogue"/>
                <a:cs typeface="Epilogue"/>
                <a:sym typeface="Epilogue"/>
              </a:rPr>
              <a:t>Group</a:t>
            </a:r>
            <a:r>
              <a:rPr lang="en" b="1" dirty="0">
                <a:solidFill>
                  <a:schemeClr val="dk1"/>
                </a:solidFill>
                <a:latin typeface="Epilogue"/>
                <a:ea typeface="Epilogue"/>
                <a:cs typeface="Epilogue"/>
                <a:sym typeface="Epilogue"/>
              </a:rPr>
              <a:t> 3</a:t>
            </a:r>
            <a:endParaRPr b="1" dirty="0">
              <a:solidFill>
                <a:schemeClr val="dk1"/>
              </a:solidFill>
              <a:latin typeface="Epilogue"/>
              <a:ea typeface="Epilogue"/>
              <a:cs typeface="Epilogue"/>
              <a:sym typeface="Epilogue"/>
            </a:endParaRPr>
          </a:p>
        </p:txBody>
      </p:sp>
      <p:sp>
        <p:nvSpPr>
          <p:cNvPr id="431" name="Google Shape;431;p38"/>
          <p:cNvSpPr txBox="1"/>
          <p:nvPr/>
        </p:nvSpPr>
        <p:spPr>
          <a:xfrm flipH="1">
            <a:off x="536200" y="2690131"/>
            <a:ext cx="1394400" cy="525900"/>
          </a:xfrm>
          <a:prstGeom prst="rect">
            <a:avLst/>
          </a:prstGeom>
          <a:noFill/>
          <a:ln>
            <a:noFill/>
          </a:ln>
        </p:spPr>
        <p:txBody>
          <a:bodyPr spcFirstLastPara="1" wrap="square" lIns="91425" tIns="91425" rIns="91425" bIns="182875" anchor="b" anchorCtr="0">
            <a:noAutofit/>
          </a:bodyPr>
          <a:lstStyle/>
          <a:p>
            <a:pPr marL="0" lvl="0" indent="0" algn="ctr" rtl="0">
              <a:spcBef>
                <a:spcPts val="0"/>
              </a:spcBef>
              <a:spcAft>
                <a:spcPts val="0"/>
              </a:spcAft>
              <a:buNone/>
            </a:pPr>
            <a:r>
              <a:rPr lang="vi-VN" b="1" dirty="0">
                <a:solidFill>
                  <a:schemeClr val="dk1"/>
                </a:solidFill>
                <a:latin typeface="Epilogue"/>
                <a:ea typeface="Epilogue"/>
                <a:cs typeface="Epilogue"/>
                <a:sym typeface="Epilogue"/>
              </a:rPr>
              <a:t>Group</a:t>
            </a:r>
            <a:r>
              <a:rPr lang="en" b="1" dirty="0">
                <a:solidFill>
                  <a:schemeClr val="dk1"/>
                </a:solidFill>
                <a:latin typeface="Epilogue"/>
                <a:ea typeface="Epilogue"/>
                <a:cs typeface="Epilogue"/>
                <a:sym typeface="Epilogue"/>
              </a:rPr>
              <a:t> 4</a:t>
            </a:r>
            <a:endParaRPr b="1" dirty="0">
              <a:solidFill>
                <a:schemeClr val="dk1"/>
              </a:solidFill>
              <a:latin typeface="Epilogue"/>
              <a:ea typeface="Epilogue"/>
              <a:cs typeface="Epilogue"/>
              <a:sym typeface="Epilogue"/>
            </a:endParaRPr>
          </a:p>
        </p:txBody>
      </p:sp>
      <p:sp>
        <p:nvSpPr>
          <p:cNvPr id="432" name="Google Shape;432;p38"/>
          <p:cNvSpPr txBox="1"/>
          <p:nvPr/>
        </p:nvSpPr>
        <p:spPr>
          <a:xfrm flipH="1">
            <a:off x="536200" y="3061713"/>
            <a:ext cx="1394400" cy="525900"/>
          </a:xfrm>
          <a:prstGeom prst="rect">
            <a:avLst/>
          </a:prstGeom>
          <a:noFill/>
          <a:ln>
            <a:noFill/>
          </a:ln>
        </p:spPr>
        <p:txBody>
          <a:bodyPr spcFirstLastPara="1" wrap="square" lIns="91425" tIns="91425" rIns="91425" bIns="182875" anchor="b" anchorCtr="0">
            <a:noAutofit/>
          </a:bodyPr>
          <a:lstStyle/>
          <a:p>
            <a:pPr marL="0" lvl="0" indent="0" algn="ctr" rtl="0">
              <a:spcBef>
                <a:spcPts val="0"/>
              </a:spcBef>
              <a:spcAft>
                <a:spcPts val="0"/>
              </a:spcAft>
              <a:buNone/>
            </a:pPr>
            <a:r>
              <a:rPr lang="vi-VN" b="1" dirty="0">
                <a:solidFill>
                  <a:schemeClr val="dk1"/>
                </a:solidFill>
                <a:latin typeface="Epilogue"/>
                <a:ea typeface="Epilogue"/>
                <a:cs typeface="Epilogue"/>
                <a:sym typeface="Epilogue"/>
              </a:rPr>
              <a:t>Group</a:t>
            </a:r>
            <a:r>
              <a:rPr lang="en" b="1" dirty="0">
                <a:solidFill>
                  <a:schemeClr val="dk1"/>
                </a:solidFill>
                <a:latin typeface="Epilogue"/>
                <a:ea typeface="Epilogue"/>
                <a:cs typeface="Epilogue"/>
                <a:sym typeface="Epilogue"/>
              </a:rPr>
              <a:t> 5</a:t>
            </a:r>
            <a:endParaRPr b="1" dirty="0">
              <a:solidFill>
                <a:schemeClr val="dk1"/>
              </a:solidFill>
              <a:latin typeface="Epilogue"/>
              <a:ea typeface="Epilogue"/>
              <a:cs typeface="Epilogue"/>
              <a:sym typeface="Epilogue"/>
            </a:endParaRPr>
          </a:p>
        </p:txBody>
      </p:sp>
      <p:grpSp>
        <p:nvGrpSpPr>
          <p:cNvPr id="7" name="Group 6">
            <a:extLst>
              <a:ext uri="{FF2B5EF4-FFF2-40B4-BE49-F238E27FC236}">
                <a16:creationId xmlns:a16="http://schemas.microsoft.com/office/drawing/2014/main" id="{66360FC9-58C9-4F3F-8B8F-8E610FC15C2D}"/>
              </a:ext>
            </a:extLst>
          </p:cNvPr>
          <p:cNvGrpSpPr/>
          <p:nvPr/>
        </p:nvGrpSpPr>
        <p:grpSpPr>
          <a:xfrm>
            <a:off x="1930600" y="3536434"/>
            <a:ext cx="2364300" cy="303300"/>
            <a:chOff x="1930600" y="3539379"/>
            <a:chExt cx="2364300" cy="303300"/>
          </a:xfrm>
        </p:grpSpPr>
        <p:sp>
          <p:nvSpPr>
            <p:cNvPr id="20" name="Google Shape;424;p38">
              <a:extLst>
                <a:ext uri="{FF2B5EF4-FFF2-40B4-BE49-F238E27FC236}">
                  <a16:creationId xmlns:a16="http://schemas.microsoft.com/office/drawing/2014/main" id="{64DF0B9E-1090-4880-BFBF-03B000B4EC79}"/>
                </a:ext>
              </a:extLst>
            </p:cNvPr>
            <p:cNvSpPr/>
            <p:nvPr/>
          </p:nvSpPr>
          <p:spPr>
            <a:xfrm>
              <a:off x="1930600" y="3539379"/>
              <a:ext cx="2364300" cy="303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5;p38">
              <a:extLst>
                <a:ext uri="{FF2B5EF4-FFF2-40B4-BE49-F238E27FC236}">
                  <a16:creationId xmlns:a16="http://schemas.microsoft.com/office/drawing/2014/main" id="{F6CB8821-96D7-41DC-B1DA-12DE806054F6}"/>
                </a:ext>
              </a:extLst>
            </p:cNvPr>
            <p:cNvSpPr/>
            <p:nvPr/>
          </p:nvSpPr>
          <p:spPr>
            <a:xfrm>
              <a:off x="2050538" y="3633739"/>
              <a:ext cx="171962" cy="11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roup 7">
            <a:extLst>
              <a:ext uri="{FF2B5EF4-FFF2-40B4-BE49-F238E27FC236}">
                <a16:creationId xmlns:a16="http://schemas.microsoft.com/office/drawing/2014/main" id="{425F81C2-290C-4A63-B919-C521A7ECD92A}"/>
              </a:ext>
            </a:extLst>
          </p:cNvPr>
          <p:cNvGrpSpPr/>
          <p:nvPr/>
        </p:nvGrpSpPr>
        <p:grpSpPr>
          <a:xfrm>
            <a:off x="1930600" y="3924119"/>
            <a:ext cx="2364300" cy="303300"/>
            <a:chOff x="1930600" y="3924119"/>
            <a:chExt cx="2364300" cy="303300"/>
          </a:xfrm>
        </p:grpSpPr>
        <p:sp>
          <p:nvSpPr>
            <p:cNvPr id="22" name="Google Shape;426;p38">
              <a:extLst>
                <a:ext uri="{FF2B5EF4-FFF2-40B4-BE49-F238E27FC236}">
                  <a16:creationId xmlns:a16="http://schemas.microsoft.com/office/drawing/2014/main" id="{4C73D808-71ED-487B-BFCD-DAD61916CBDC}"/>
                </a:ext>
              </a:extLst>
            </p:cNvPr>
            <p:cNvSpPr/>
            <p:nvPr/>
          </p:nvSpPr>
          <p:spPr>
            <a:xfrm>
              <a:off x="1930600" y="3924119"/>
              <a:ext cx="2364300" cy="303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7;p38">
              <a:extLst>
                <a:ext uri="{FF2B5EF4-FFF2-40B4-BE49-F238E27FC236}">
                  <a16:creationId xmlns:a16="http://schemas.microsoft.com/office/drawing/2014/main" id="{7AFA92F2-057C-49C1-BE03-014C73279574}"/>
                </a:ext>
              </a:extLst>
            </p:cNvPr>
            <p:cNvSpPr/>
            <p:nvPr/>
          </p:nvSpPr>
          <p:spPr>
            <a:xfrm>
              <a:off x="2042431" y="4024829"/>
              <a:ext cx="99107" cy="13222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 name="Google Shape;431;p38">
            <a:extLst>
              <a:ext uri="{FF2B5EF4-FFF2-40B4-BE49-F238E27FC236}">
                <a16:creationId xmlns:a16="http://schemas.microsoft.com/office/drawing/2014/main" id="{06695EFB-AB7F-4487-8955-2F3D0B134AD8}"/>
              </a:ext>
            </a:extLst>
          </p:cNvPr>
          <p:cNvSpPr txBox="1"/>
          <p:nvPr/>
        </p:nvSpPr>
        <p:spPr>
          <a:xfrm flipH="1">
            <a:off x="529850" y="3439431"/>
            <a:ext cx="1394400" cy="525900"/>
          </a:xfrm>
          <a:prstGeom prst="rect">
            <a:avLst/>
          </a:prstGeom>
          <a:noFill/>
          <a:ln>
            <a:noFill/>
          </a:ln>
        </p:spPr>
        <p:txBody>
          <a:bodyPr spcFirstLastPara="1" wrap="square" lIns="91425" tIns="91425" rIns="91425" bIns="182875" anchor="b" anchorCtr="0">
            <a:noAutofit/>
          </a:bodyPr>
          <a:lstStyle/>
          <a:p>
            <a:pPr marL="0" lvl="0" indent="0" algn="ctr" rtl="0">
              <a:spcBef>
                <a:spcPts val="0"/>
              </a:spcBef>
              <a:spcAft>
                <a:spcPts val="0"/>
              </a:spcAft>
              <a:buNone/>
            </a:pPr>
            <a:r>
              <a:rPr lang="vi-VN" b="1" dirty="0">
                <a:solidFill>
                  <a:schemeClr val="dk1"/>
                </a:solidFill>
                <a:latin typeface="Epilogue"/>
                <a:ea typeface="Epilogue"/>
                <a:cs typeface="Epilogue"/>
                <a:sym typeface="Epilogue"/>
              </a:rPr>
              <a:t>Group</a:t>
            </a:r>
            <a:r>
              <a:rPr lang="en" b="1" dirty="0">
                <a:solidFill>
                  <a:schemeClr val="dk1"/>
                </a:solidFill>
                <a:latin typeface="Epilogue"/>
                <a:ea typeface="Epilogue"/>
                <a:cs typeface="Epilogue"/>
                <a:sym typeface="Epilogue"/>
              </a:rPr>
              <a:t> </a:t>
            </a:r>
            <a:r>
              <a:rPr lang="vi-VN" b="1" dirty="0">
                <a:solidFill>
                  <a:schemeClr val="dk1"/>
                </a:solidFill>
                <a:latin typeface="Epilogue"/>
                <a:ea typeface="Epilogue"/>
                <a:cs typeface="Epilogue"/>
                <a:sym typeface="Epilogue"/>
              </a:rPr>
              <a:t>6</a:t>
            </a:r>
            <a:endParaRPr b="1" dirty="0">
              <a:solidFill>
                <a:schemeClr val="dk1"/>
              </a:solidFill>
              <a:latin typeface="Epilogue"/>
              <a:ea typeface="Epilogue"/>
              <a:cs typeface="Epilogue"/>
              <a:sym typeface="Epilogue"/>
            </a:endParaRPr>
          </a:p>
        </p:txBody>
      </p:sp>
      <p:sp>
        <p:nvSpPr>
          <p:cNvPr id="32" name="Google Shape;432;p38">
            <a:extLst>
              <a:ext uri="{FF2B5EF4-FFF2-40B4-BE49-F238E27FC236}">
                <a16:creationId xmlns:a16="http://schemas.microsoft.com/office/drawing/2014/main" id="{B6425274-0BD6-4E72-9022-8071CE71458E}"/>
              </a:ext>
            </a:extLst>
          </p:cNvPr>
          <p:cNvSpPr txBox="1"/>
          <p:nvPr/>
        </p:nvSpPr>
        <p:spPr>
          <a:xfrm flipH="1">
            <a:off x="529850" y="3811013"/>
            <a:ext cx="1394400" cy="525900"/>
          </a:xfrm>
          <a:prstGeom prst="rect">
            <a:avLst/>
          </a:prstGeom>
          <a:noFill/>
          <a:ln>
            <a:noFill/>
          </a:ln>
        </p:spPr>
        <p:txBody>
          <a:bodyPr spcFirstLastPara="1" wrap="square" lIns="91425" tIns="91425" rIns="91425" bIns="182875" anchor="b" anchorCtr="0">
            <a:noAutofit/>
          </a:bodyPr>
          <a:lstStyle/>
          <a:p>
            <a:pPr marL="0" lvl="0" indent="0" algn="ctr" rtl="0">
              <a:spcBef>
                <a:spcPts val="0"/>
              </a:spcBef>
              <a:spcAft>
                <a:spcPts val="0"/>
              </a:spcAft>
              <a:buNone/>
            </a:pPr>
            <a:r>
              <a:rPr lang="vi-VN" b="1" dirty="0">
                <a:solidFill>
                  <a:schemeClr val="dk1"/>
                </a:solidFill>
                <a:latin typeface="Epilogue"/>
                <a:ea typeface="Epilogue"/>
                <a:cs typeface="Epilogue"/>
                <a:sym typeface="Epilogue"/>
              </a:rPr>
              <a:t>Group</a:t>
            </a:r>
            <a:r>
              <a:rPr lang="en" b="1" dirty="0">
                <a:solidFill>
                  <a:schemeClr val="dk1"/>
                </a:solidFill>
                <a:latin typeface="Epilogue"/>
                <a:ea typeface="Epilogue"/>
                <a:cs typeface="Epilogue"/>
                <a:sym typeface="Epilogue"/>
              </a:rPr>
              <a:t> </a:t>
            </a:r>
            <a:r>
              <a:rPr lang="vi-VN" b="1" dirty="0">
                <a:solidFill>
                  <a:schemeClr val="dk1"/>
                </a:solidFill>
                <a:latin typeface="Epilogue"/>
                <a:ea typeface="Epilogue"/>
                <a:cs typeface="Epilogue"/>
                <a:sym typeface="Epilogue"/>
              </a:rPr>
              <a:t>7</a:t>
            </a:r>
            <a:endParaRPr b="1" dirty="0">
              <a:solidFill>
                <a:schemeClr val="dk1"/>
              </a:solidFill>
              <a:latin typeface="Epilogue"/>
              <a:ea typeface="Epilogue"/>
              <a:cs typeface="Epilogue"/>
              <a:sym typeface="Epilogue"/>
            </a:endParaRPr>
          </a:p>
        </p:txBody>
      </p:sp>
    </p:spTree>
    <p:extLst>
      <p:ext uri="{BB962C8B-B14F-4D97-AF65-F5344CB8AC3E}">
        <p14:creationId xmlns:p14="http://schemas.microsoft.com/office/powerpoint/2010/main" val="18137103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Google Shape;416;p38"/>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Gender</a:t>
            </a:r>
            <a:r>
              <a:rPr lang="en" dirty="0"/>
              <a:t> </a:t>
            </a:r>
            <a:r>
              <a:rPr lang="vi-VN" sz="3500" b="1" dirty="0"/>
              <a:t>Dataset</a:t>
            </a:r>
            <a:endParaRPr b="1" dirty="0"/>
          </a:p>
        </p:txBody>
      </p:sp>
      <p:sp>
        <p:nvSpPr>
          <p:cNvPr id="417" name="Google Shape;417;p38"/>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 name="Group 1">
            <a:extLst>
              <a:ext uri="{FF2B5EF4-FFF2-40B4-BE49-F238E27FC236}">
                <a16:creationId xmlns:a16="http://schemas.microsoft.com/office/drawing/2014/main" id="{371C4090-F5BB-4FC0-A51B-17C54E162907}"/>
              </a:ext>
            </a:extLst>
          </p:cNvPr>
          <p:cNvGrpSpPr/>
          <p:nvPr/>
        </p:nvGrpSpPr>
        <p:grpSpPr>
          <a:xfrm>
            <a:off x="1930600" y="1598006"/>
            <a:ext cx="2364300" cy="303300"/>
            <a:chOff x="1930600" y="1598006"/>
            <a:chExt cx="2364300" cy="303300"/>
          </a:xfrm>
        </p:grpSpPr>
        <p:sp>
          <p:nvSpPr>
            <p:cNvPr id="415" name="Google Shape;415;p38"/>
            <p:cNvSpPr/>
            <p:nvPr/>
          </p:nvSpPr>
          <p:spPr>
            <a:xfrm>
              <a:off x="1930600" y="1598006"/>
              <a:ext cx="2364300" cy="303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2042432" y="1692356"/>
              <a:ext cx="991282" cy="13009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aphicFrame>
        <p:nvGraphicFramePr>
          <p:cNvPr id="419" name="Google Shape;419;p38"/>
          <p:cNvGraphicFramePr/>
          <p:nvPr>
            <p:extLst>
              <p:ext uri="{D42A27DB-BD31-4B8C-83A1-F6EECF244321}">
                <p14:modId xmlns:p14="http://schemas.microsoft.com/office/powerpoint/2010/main" val="2262945420"/>
              </p:ext>
            </p:extLst>
          </p:nvPr>
        </p:nvGraphicFramePr>
        <p:xfrm>
          <a:off x="4347465" y="1598006"/>
          <a:ext cx="3644250" cy="1126890"/>
        </p:xfrm>
        <a:graphic>
          <a:graphicData uri="http://schemas.openxmlformats.org/drawingml/2006/table">
            <a:tbl>
              <a:tblPr>
                <a:noFill/>
                <a:tableStyleId>{184A3D2B-2BBD-4243-9EB0-33D1140ECD8E}</a:tableStyleId>
              </a:tblPr>
              <a:tblGrid>
                <a:gridCol w="1284985">
                  <a:extLst>
                    <a:ext uri="{9D8B030D-6E8A-4147-A177-3AD203B41FA5}">
                      <a16:colId xmlns:a16="http://schemas.microsoft.com/office/drawing/2014/main" val="20000"/>
                    </a:ext>
                  </a:extLst>
                </a:gridCol>
                <a:gridCol w="2359265">
                  <a:extLst>
                    <a:ext uri="{9D8B030D-6E8A-4147-A177-3AD203B41FA5}">
                      <a16:colId xmlns:a16="http://schemas.microsoft.com/office/drawing/2014/main" val="20001"/>
                    </a:ext>
                  </a:extLst>
                </a:gridCol>
              </a:tblGrid>
              <a:tr h="375630">
                <a:tc>
                  <a:txBody>
                    <a:bodyPr/>
                    <a:lstStyle/>
                    <a:p>
                      <a:pPr marL="0" lvl="0" indent="0" algn="ctr" rtl="0">
                        <a:spcBef>
                          <a:spcPts val="0"/>
                        </a:spcBef>
                        <a:spcAft>
                          <a:spcPts val="0"/>
                        </a:spcAft>
                        <a:buNone/>
                      </a:pPr>
                      <a:r>
                        <a:rPr lang="vi-VN" sz="1300" b="1" dirty="0">
                          <a:solidFill>
                            <a:schemeClr val="dk1"/>
                          </a:solidFill>
                          <a:latin typeface="Epilogue"/>
                          <a:ea typeface="Epilogue"/>
                          <a:cs typeface="Epilogue"/>
                          <a:sym typeface="Epilogue"/>
                        </a:rPr>
                        <a:t>44</a:t>
                      </a:r>
                      <a:r>
                        <a:rPr lang="en" sz="1300" b="1" dirty="0">
                          <a:solidFill>
                            <a:schemeClr val="dk1"/>
                          </a:solidFill>
                          <a:latin typeface="Epilogue"/>
                          <a:ea typeface="Epilogue"/>
                          <a:cs typeface="Epilogue"/>
                          <a:sym typeface="Epilogue"/>
                        </a:rPr>
                        <a:t>%</a:t>
                      </a:r>
                      <a:endParaRPr sz="1300" b="1" dirty="0">
                        <a:solidFill>
                          <a:schemeClr val="dk1"/>
                        </a:solidFill>
                        <a:latin typeface="Epilogue"/>
                        <a:ea typeface="Epilogue"/>
                        <a:cs typeface="Epilogue"/>
                        <a:sym typeface="Epilogue"/>
                      </a:endParaRPr>
                    </a:p>
                  </a:txBody>
                  <a:tcPr marL="91425" marR="91425" marT="67500" marB="6857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vi-VN" sz="1200" dirty="0">
                          <a:solidFill>
                            <a:schemeClr val="dk1"/>
                          </a:solidFill>
                          <a:latin typeface="Atkinson Hyperlegible"/>
                          <a:ea typeface="Atkinson Hyperlegible"/>
                          <a:cs typeface="Atkinson Hyperlegible"/>
                          <a:sym typeface="Atkinson Hyperlegible"/>
                        </a:rPr>
                        <a:t>Male</a:t>
                      </a:r>
                      <a:endParaRPr b="1" dirty="0">
                        <a:solidFill>
                          <a:schemeClr val="dk1"/>
                        </a:solidFill>
                        <a:latin typeface="Epilogue"/>
                        <a:ea typeface="Epilogue"/>
                        <a:cs typeface="Epilogue"/>
                        <a:sym typeface="Epilogue"/>
                      </a:endParaRPr>
                    </a:p>
                  </a:txBody>
                  <a:tcPr marL="198000"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5630">
                <a:tc>
                  <a:txBody>
                    <a:bodyPr/>
                    <a:lstStyle/>
                    <a:p>
                      <a:pPr marL="0" lvl="0" indent="0" algn="ctr" rtl="0">
                        <a:spcBef>
                          <a:spcPts val="0"/>
                        </a:spcBef>
                        <a:spcAft>
                          <a:spcPts val="0"/>
                        </a:spcAft>
                        <a:buNone/>
                      </a:pPr>
                      <a:r>
                        <a:rPr lang="vi-VN" sz="1300" b="1" dirty="0">
                          <a:solidFill>
                            <a:schemeClr val="dk1"/>
                          </a:solidFill>
                          <a:latin typeface="Epilogue"/>
                          <a:ea typeface="Epilogue"/>
                          <a:cs typeface="Epilogue"/>
                          <a:sym typeface="Epilogue"/>
                        </a:rPr>
                        <a:t>38</a:t>
                      </a:r>
                      <a:r>
                        <a:rPr lang="en" sz="1300" b="1" dirty="0">
                          <a:solidFill>
                            <a:schemeClr val="dk1"/>
                          </a:solidFill>
                          <a:latin typeface="Epilogue"/>
                          <a:ea typeface="Epilogue"/>
                          <a:cs typeface="Epilogue"/>
                          <a:sym typeface="Epilogue"/>
                        </a:rPr>
                        <a:t>%</a:t>
                      </a:r>
                      <a:endParaRPr sz="1300" b="1" dirty="0">
                        <a:solidFill>
                          <a:schemeClr val="dk1"/>
                        </a:solidFill>
                        <a:latin typeface="Epilogue"/>
                        <a:ea typeface="Epilogue"/>
                        <a:cs typeface="Epilogue"/>
                        <a:sym typeface="Epilogue"/>
                      </a:endParaRPr>
                    </a:p>
                  </a:txBody>
                  <a:tcPr marL="91425" marR="91425" marT="67500" marB="68575"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vi-VN" sz="1200" dirty="0">
                          <a:solidFill>
                            <a:schemeClr val="dk1"/>
                          </a:solidFill>
                          <a:latin typeface="Atkinson Hyperlegible"/>
                          <a:ea typeface="Atkinson Hyperlegible"/>
                          <a:cs typeface="Atkinson Hyperlegible"/>
                          <a:sym typeface="Atkinson Hyperlegible"/>
                        </a:rPr>
                        <a:t>Female</a:t>
                      </a:r>
                      <a:endParaRPr sz="1200" dirty="0">
                        <a:solidFill>
                          <a:schemeClr val="dk1"/>
                        </a:solidFill>
                        <a:latin typeface="Atkinson Hyperlegible"/>
                        <a:ea typeface="Atkinson Hyperlegible"/>
                        <a:cs typeface="Atkinson Hyperlegible"/>
                        <a:sym typeface="Atkinson Hyperlegible"/>
                      </a:endParaRPr>
                    </a:p>
                  </a:txBody>
                  <a:tcPr marL="198000"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5630">
                <a:tc>
                  <a:txBody>
                    <a:bodyPr/>
                    <a:lstStyle/>
                    <a:p>
                      <a:pPr marL="0" lvl="0" indent="0" algn="ctr" rtl="0">
                        <a:spcBef>
                          <a:spcPts val="0"/>
                        </a:spcBef>
                        <a:spcAft>
                          <a:spcPts val="0"/>
                        </a:spcAft>
                        <a:buNone/>
                      </a:pPr>
                      <a:r>
                        <a:rPr lang="vi-VN" sz="1300" b="1" dirty="0">
                          <a:solidFill>
                            <a:schemeClr val="dk1"/>
                          </a:solidFill>
                          <a:latin typeface="Epilogue"/>
                          <a:ea typeface="Epilogue"/>
                          <a:cs typeface="Epilogue"/>
                          <a:sym typeface="Epilogue"/>
                        </a:rPr>
                        <a:t>18%</a:t>
                      </a:r>
                      <a:endParaRPr sz="1300" b="1" dirty="0">
                        <a:solidFill>
                          <a:schemeClr val="dk1"/>
                        </a:solidFill>
                        <a:latin typeface="Epilogue"/>
                        <a:ea typeface="Epilogue"/>
                        <a:cs typeface="Epilogue"/>
                        <a:sym typeface="Epilogue"/>
                      </a:endParaRPr>
                    </a:p>
                  </a:txBody>
                  <a:tcPr marL="91425" marR="91425" marT="67500" marB="68575" anchor="ctr">
                    <a:lnL w="9525" cap="flat" cmpd="sng">
                      <a:solidFill>
                        <a:schemeClr val="dk1">
                          <a:alpha val="0"/>
                        </a:schemeClr>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vi-VN" sz="1200" dirty="0">
                          <a:solidFill>
                            <a:schemeClr val="dk1"/>
                          </a:solidFill>
                          <a:latin typeface="Atkinson Hyperlegible"/>
                          <a:ea typeface="Atkinson Hyperlegible"/>
                          <a:cs typeface="Atkinson Hyperlegible"/>
                          <a:sym typeface="Atkinson Hyperlegible"/>
                        </a:rPr>
                        <a:t>No information</a:t>
                      </a:r>
                    </a:p>
                  </a:txBody>
                  <a:tcPr marL="198000" marR="91425" marT="68575" marB="6857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357272564"/>
                  </a:ext>
                </a:extLst>
              </a:tr>
            </a:tbl>
          </a:graphicData>
        </a:graphic>
      </p:graphicFrame>
      <p:grpSp>
        <p:nvGrpSpPr>
          <p:cNvPr id="3" name="Group 2">
            <a:extLst>
              <a:ext uri="{FF2B5EF4-FFF2-40B4-BE49-F238E27FC236}">
                <a16:creationId xmlns:a16="http://schemas.microsoft.com/office/drawing/2014/main" id="{C40D4636-33A9-44A7-91F0-7FB163C2EEFE}"/>
              </a:ext>
            </a:extLst>
          </p:cNvPr>
          <p:cNvGrpSpPr/>
          <p:nvPr/>
        </p:nvGrpSpPr>
        <p:grpSpPr>
          <a:xfrm>
            <a:off x="1930600" y="1985692"/>
            <a:ext cx="2364300" cy="303300"/>
            <a:chOff x="1930600" y="1978346"/>
            <a:chExt cx="2364300" cy="303300"/>
          </a:xfrm>
        </p:grpSpPr>
        <p:sp>
          <p:nvSpPr>
            <p:cNvPr id="420" name="Google Shape;420;p38"/>
            <p:cNvSpPr/>
            <p:nvPr/>
          </p:nvSpPr>
          <p:spPr>
            <a:xfrm>
              <a:off x="1930600" y="1978346"/>
              <a:ext cx="2364300" cy="303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a:off x="2042431" y="2072697"/>
              <a:ext cx="869044" cy="98007"/>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roup 3">
            <a:extLst>
              <a:ext uri="{FF2B5EF4-FFF2-40B4-BE49-F238E27FC236}">
                <a16:creationId xmlns:a16="http://schemas.microsoft.com/office/drawing/2014/main" id="{75A1255A-055F-4EAD-87BA-9CF1CA0ACF71}"/>
              </a:ext>
            </a:extLst>
          </p:cNvPr>
          <p:cNvGrpSpPr/>
          <p:nvPr/>
        </p:nvGrpSpPr>
        <p:grpSpPr>
          <a:xfrm>
            <a:off x="1930600" y="2373377"/>
            <a:ext cx="2364300" cy="303300"/>
            <a:chOff x="1930600" y="2383073"/>
            <a:chExt cx="2364300" cy="303300"/>
          </a:xfrm>
        </p:grpSpPr>
        <p:sp>
          <p:nvSpPr>
            <p:cNvPr id="422" name="Google Shape;422;p38"/>
            <p:cNvSpPr/>
            <p:nvPr/>
          </p:nvSpPr>
          <p:spPr>
            <a:xfrm>
              <a:off x="1930600" y="2383073"/>
              <a:ext cx="2364300" cy="303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2050537" y="2477424"/>
              <a:ext cx="456125" cy="104022"/>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38"/>
          <p:cNvSpPr txBox="1"/>
          <p:nvPr/>
        </p:nvSpPr>
        <p:spPr>
          <a:xfrm flipH="1">
            <a:off x="536200" y="1486706"/>
            <a:ext cx="1394400" cy="525900"/>
          </a:xfrm>
          <a:prstGeom prst="rect">
            <a:avLst/>
          </a:prstGeom>
          <a:noFill/>
          <a:ln>
            <a:noFill/>
          </a:ln>
        </p:spPr>
        <p:txBody>
          <a:bodyPr spcFirstLastPara="1" wrap="square" lIns="91425" tIns="91425" rIns="91425" bIns="182875" anchor="b" anchorCtr="0">
            <a:noAutofit/>
          </a:bodyPr>
          <a:lstStyle/>
          <a:p>
            <a:pPr marL="0" lvl="0" indent="0" algn="ctr" rtl="0">
              <a:spcBef>
                <a:spcPts val="0"/>
              </a:spcBef>
              <a:spcAft>
                <a:spcPts val="0"/>
              </a:spcAft>
              <a:buNone/>
            </a:pPr>
            <a:r>
              <a:rPr lang="vi-VN" b="1" dirty="0">
                <a:solidFill>
                  <a:schemeClr val="dk1"/>
                </a:solidFill>
                <a:latin typeface="Epilogue"/>
                <a:ea typeface="Epilogue"/>
                <a:cs typeface="Epilogue"/>
                <a:sym typeface="Epilogue"/>
              </a:rPr>
              <a:t>Group</a:t>
            </a:r>
            <a:r>
              <a:rPr lang="en" b="1" dirty="0">
                <a:solidFill>
                  <a:schemeClr val="dk1"/>
                </a:solidFill>
                <a:latin typeface="Epilogue"/>
                <a:ea typeface="Epilogue"/>
                <a:cs typeface="Epilogue"/>
                <a:sym typeface="Epilogue"/>
              </a:rPr>
              <a:t> 1</a:t>
            </a:r>
            <a:endParaRPr b="1" dirty="0">
              <a:solidFill>
                <a:schemeClr val="dk1"/>
              </a:solidFill>
              <a:latin typeface="Epilogue"/>
              <a:ea typeface="Epilogue"/>
              <a:cs typeface="Epilogue"/>
              <a:sym typeface="Epilogue"/>
            </a:endParaRPr>
          </a:p>
        </p:txBody>
      </p:sp>
      <p:sp>
        <p:nvSpPr>
          <p:cNvPr id="429" name="Google Shape;429;p38"/>
          <p:cNvSpPr txBox="1"/>
          <p:nvPr/>
        </p:nvSpPr>
        <p:spPr>
          <a:xfrm flipH="1">
            <a:off x="536200" y="1891975"/>
            <a:ext cx="1394400" cy="525900"/>
          </a:xfrm>
          <a:prstGeom prst="rect">
            <a:avLst/>
          </a:prstGeom>
          <a:noFill/>
          <a:ln>
            <a:noFill/>
          </a:ln>
        </p:spPr>
        <p:txBody>
          <a:bodyPr spcFirstLastPara="1" wrap="square" lIns="91425" tIns="91425" rIns="91425" bIns="182875" anchor="b" anchorCtr="0">
            <a:noAutofit/>
          </a:bodyPr>
          <a:lstStyle/>
          <a:p>
            <a:pPr marL="0" lvl="0" indent="0" algn="ctr" rtl="0">
              <a:spcBef>
                <a:spcPts val="0"/>
              </a:spcBef>
              <a:spcAft>
                <a:spcPts val="0"/>
              </a:spcAft>
              <a:buNone/>
            </a:pPr>
            <a:r>
              <a:rPr lang="vi-VN" b="1" dirty="0">
                <a:solidFill>
                  <a:schemeClr val="dk1"/>
                </a:solidFill>
                <a:latin typeface="Epilogue"/>
                <a:ea typeface="Epilogue"/>
                <a:cs typeface="Epilogue"/>
                <a:sym typeface="Epilogue"/>
              </a:rPr>
              <a:t>Group</a:t>
            </a:r>
            <a:r>
              <a:rPr lang="en" b="1" dirty="0">
                <a:solidFill>
                  <a:schemeClr val="dk1"/>
                </a:solidFill>
                <a:latin typeface="Epilogue"/>
                <a:ea typeface="Epilogue"/>
                <a:cs typeface="Epilogue"/>
                <a:sym typeface="Epilogue"/>
              </a:rPr>
              <a:t> 2</a:t>
            </a:r>
            <a:endParaRPr b="1" dirty="0">
              <a:solidFill>
                <a:schemeClr val="dk1"/>
              </a:solidFill>
              <a:latin typeface="Epilogue"/>
              <a:ea typeface="Epilogue"/>
              <a:cs typeface="Epilogue"/>
              <a:sym typeface="Epilogue"/>
            </a:endParaRPr>
          </a:p>
        </p:txBody>
      </p:sp>
      <p:sp>
        <p:nvSpPr>
          <p:cNvPr id="430" name="Google Shape;430;p38"/>
          <p:cNvSpPr txBox="1"/>
          <p:nvPr/>
        </p:nvSpPr>
        <p:spPr>
          <a:xfrm flipH="1">
            <a:off x="536200" y="2278625"/>
            <a:ext cx="1394400" cy="525900"/>
          </a:xfrm>
          <a:prstGeom prst="rect">
            <a:avLst/>
          </a:prstGeom>
          <a:noFill/>
          <a:ln>
            <a:noFill/>
          </a:ln>
        </p:spPr>
        <p:txBody>
          <a:bodyPr spcFirstLastPara="1" wrap="square" lIns="91425" tIns="91425" rIns="91425" bIns="182875" anchor="b" anchorCtr="0">
            <a:noAutofit/>
          </a:bodyPr>
          <a:lstStyle/>
          <a:p>
            <a:pPr marL="0" lvl="0" indent="0" algn="ctr" rtl="0">
              <a:spcBef>
                <a:spcPts val="0"/>
              </a:spcBef>
              <a:spcAft>
                <a:spcPts val="0"/>
              </a:spcAft>
              <a:buNone/>
            </a:pPr>
            <a:r>
              <a:rPr lang="vi-VN" b="1" dirty="0">
                <a:solidFill>
                  <a:schemeClr val="dk1"/>
                </a:solidFill>
                <a:latin typeface="Epilogue"/>
                <a:ea typeface="Epilogue"/>
                <a:cs typeface="Epilogue"/>
                <a:sym typeface="Epilogue"/>
              </a:rPr>
              <a:t>Group</a:t>
            </a:r>
            <a:r>
              <a:rPr lang="en" b="1" dirty="0">
                <a:solidFill>
                  <a:schemeClr val="dk1"/>
                </a:solidFill>
                <a:latin typeface="Epilogue"/>
                <a:ea typeface="Epilogue"/>
                <a:cs typeface="Epilogue"/>
                <a:sym typeface="Epilogue"/>
              </a:rPr>
              <a:t> 3</a:t>
            </a:r>
            <a:endParaRPr b="1" dirty="0">
              <a:solidFill>
                <a:schemeClr val="dk1"/>
              </a:solidFill>
              <a:latin typeface="Epilogue"/>
              <a:ea typeface="Epilogue"/>
              <a:cs typeface="Epilogue"/>
              <a:sym typeface="Epilogue"/>
            </a:endParaRPr>
          </a:p>
        </p:txBody>
      </p:sp>
    </p:spTree>
    <p:extLst>
      <p:ext uri="{BB962C8B-B14F-4D97-AF65-F5344CB8AC3E}">
        <p14:creationId xmlns:p14="http://schemas.microsoft.com/office/powerpoint/2010/main" val="36000242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title"/>
          </p:nvPr>
        </p:nvSpPr>
        <p:spPr>
          <a:xfrm>
            <a:off x="676375" y="506344"/>
            <a:ext cx="79317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800" dirty="0"/>
              <a:t>Proposed </a:t>
            </a:r>
            <a:r>
              <a:rPr lang="vi-VN" sz="2800" b="1" dirty="0"/>
              <a:t>Gender</a:t>
            </a:r>
            <a:r>
              <a:rPr lang="vi-VN" sz="2800" dirty="0"/>
              <a:t> </a:t>
            </a:r>
            <a:r>
              <a:rPr lang="vi-VN" sz="2800" b="1" dirty="0"/>
              <a:t>Classification Model </a:t>
            </a:r>
            <a:endParaRPr sz="2800" b="1" dirty="0"/>
          </a:p>
        </p:txBody>
      </p:sp>
      <p:sp>
        <p:nvSpPr>
          <p:cNvPr id="205" name="Google Shape;205;p33"/>
          <p:cNvSpPr txBox="1"/>
          <p:nvPr/>
        </p:nvSpPr>
        <p:spPr>
          <a:xfrm>
            <a:off x="782300" y="1505947"/>
            <a:ext cx="2443200" cy="47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b="1" dirty="0">
                <a:solidFill>
                  <a:schemeClr val="dk1"/>
                </a:solidFill>
                <a:latin typeface="Epilogue"/>
                <a:ea typeface="Epilogue"/>
                <a:cs typeface="Epilogue"/>
                <a:sym typeface="Epilogue"/>
              </a:rPr>
              <a:t>Long Short- Term Memory layer</a:t>
            </a:r>
            <a:endParaRPr sz="1700" b="1" dirty="0">
              <a:solidFill>
                <a:schemeClr val="dk1"/>
              </a:solidFill>
              <a:latin typeface="Epilogue"/>
              <a:ea typeface="Epilogue"/>
              <a:cs typeface="Epilogue"/>
              <a:sym typeface="Epilogue"/>
            </a:endParaRPr>
          </a:p>
        </p:txBody>
      </p:sp>
      <p:sp>
        <p:nvSpPr>
          <p:cNvPr id="206" name="Google Shape;206;p33"/>
          <p:cNvSpPr txBox="1"/>
          <p:nvPr/>
        </p:nvSpPr>
        <p:spPr>
          <a:xfrm>
            <a:off x="782300" y="2033797"/>
            <a:ext cx="2443200" cy="441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LSTM (256 nodes)</a:t>
            </a:r>
            <a:endParaRPr dirty="0">
              <a:solidFill>
                <a:schemeClr val="dk1"/>
              </a:solidFill>
              <a:latin typeface="Atkinson Hyperlegible"/>
              <a:ea typeface="Atkinson Hyperlegible"/>
              <a:cs typeface="Atkinson Hyperlegible"/>
              <a:sym typeface="Atkinson Hyperlegible"/>
            </a:endParaRPr>
          </a:p>
        </p:txBody>
      </p:sp>
      <p:sp>
        <p:nvSpPr>
          <p:cNvPr id="207" name="Google Shape;207;p33"/>
          <p:cNvSpPr txBox="1"/>
          <p:nvPr/>
        </p:nvSpPr>
        <p:spPr>
          <a:xfrm>
            <a:off x="782300" y="2679786"/>
            <a:ext cx="2443200" cy="441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Dropout layer (0.3)</a:t>
            </a:r>
            <a:endParaRPr dirty="0">
              <a:solidFill>
                <a:schemeClr val="dk1"/>
              </a:solidFill>
              <a:latin typeface="Atkinson Hyperlegible"/>
              <a:ea typeface="Atkinson Hyperlegible"/>
              <a:cs typeface="Atkinson Hyperlegible"/>
              <a:sym typeface="Atkinson Hyperlegible"/>
            </a:endParaRPr>
          </a:p>
        </p:txBody>
      </p:sp>
      <p:cxnSp>
        <p:nvCxnSpPr>
          <p:cNvPr id="217" name="Google Shape;217;p33"/>
          <p:cNvCxnSpPr>
            <a:stCxn id="206" idx="2"/>
            <a:endCxn id="207" idx="0"/>
          </p:cNvCxnSpPr>
          <p:nvPr/>
        </p:nvCxnSpPr>
        <p:spPr>
          <a:xfrm>
            <a:off x="2003900" y="2474797"/>
            <a:ext cx="0" cy="204900"/>
          </a:xfrm>
          <a:prstGeom prst="straightConnector1">
            <a:avLst/>
          </a:prstGeom>
          <a:noFill/>
          <a:ln w="9525" cap="flat" cmpd="sng">
            <a:solidFill>
              <a:schemeClr val="dk1"/>
            </a:solidFill>
            <a:prstDash val="solid"/>
            <a:round/>
            <a:headEnd type="none" w="med" len="med"/>
            <a:tailEnd type="none" w="med" len="med"/>
          </a:ln>
        </p:spPr>
      </p:cxnSp>
      <p:sp>
        <p:nvSpPr>
          <p:cNvPr id="235" name="Google Shape;235;p33"/>
          <p:cNvSpPr txBox="1">
            <a:spLocks noGrp="1"/>
          </p:cNvSpPr>
          <p:nvPr>
            <p:ph type="sldNum" idx="12"/>
          </p:nvPr>
        </p:nvSpPr>
        <p:spPr>
          <a:xfrm>
            <a:off x="7566184" y="4717338"/>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84" name="Google Shape;205;p33">
            <a:extLst>
              <a:ext uri="{FF2B5EF4-FFF2-40B4-BE49-F238E27FC236}">
                <a16:creationId xmlns:a16="http://schemas.microsoft.com/office/drawing/2014/main" id="{EA0B979A-6802-4545-8ADD-7408D356B3D5}"/>
              </a:ext>
            </a:extLst>
          </p:cNvPr>
          <p:cNvSpPr txBox="1"/>
          <p:nvPr/>
        </p:nvSpPr>
        <p:spPr>
          <a:xfrm>
            <a:off x="5918502" y="1556222"/>
            <a:ext cx="2443200" cy="47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700" b="1" dirty="0">
                <a:solidFill>
                  <a:schemeClr val="dk1"/>
                </a:solidFill>
                <a:latin typeface="Epilogue"/>
                <a:ea typeface="Epilogue"/>
                <a:cs typeface="Epilogue"/>
                <a:sym typeface="Epilogue"/>
              </a:rPr>
              <a:t>Fully connected layer</a:t>
            </a:r>
            <a:endParaRPr sz="1700" b="1" dirty="0">
              <a:solidFill>
                <a:schemeClr val="dk1"/>
              </a:solidFill>
              <a:latin typeface="Epilogue"/>
              <a:ea typeface="Epilogue"/>
              <a:cs typeface="Epilogue"/>
              <a:sym typeface="Epilogue"/>
            </a:endParaRPr>
          </a:p>
        </p:txBody>
      </p:sp>
      <p:sp>
        <p:nvSpPr>
          <p:cNvPr id="85" name="Google Shape;206;p33">
            <a:extLst>
              <a:ext uri="{FF2B5EF4-FFF2-40B4-BE49-F238E27FC236}">
                <a16:creationId xmlns:a16="http://schemas.microsoft.com/office/drawing/2014/main" id="{13384BDF-FCFB-4873-931E-5B8B66BF3090}"/>
              </a:ext>
            </a:extLst>
          </p:cNvPr>
          <p:cNvSpPr txBox="1"/>
          <p:nvPr/>
        </p:nvSpPr>
        <p:spPr>
          <a:xfrm>
            <a:off x="5918502" y="2084072"/>
            <a:ext cx="2443200" cy="441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FCN (128 nodes)</a:t>
            </a:r>
            <a:endParaRPr dirty="0">
              <a:solidFill>
                <a:schemeClr val="dk1"/>
              </a:solidFill>
              <a:latin typeface="Atkinson Hyperlegible"/>
              <a:ea typeface="Atkinson Hyperlegible"/>
              <a:cs typeface="Atkinson Hyperlegible"/>
              <a:sym typeface="Atkinson Hyperlegible"/>
            </a:endParaRPr>
          </a:p>
        </p:txBody>
      </p:sp>
      <p:sp>
        <p:nvSpPr>
          <p:cNvPr id="86" name="Google Shape;207;p33">
            <a:extLst>
              <a:ext uri="{FF2B5EF4-FFF2-40B4-BE49-F238E27FC236}">
                <a16:creationId xmlns:a16="http://schemas.microsoft.com/office/drawing/2014/main" id="{4B6B357C-FA81-40A4-8032-42B8B19B3DB0}"/>
              </a:ext>
            </a:extLst>
          </p:cNvPr>
          <p:cNvSpPr txBox="1"/>
          <p:nvPr/>
        </p:nvSpPr>
        <p:spPr>
          <a:xfrm>
            <a:off x="5918502" y="2730061"/>
            <a:ext cx="2443200" cy="441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Activation = ReLU</a:t>
            </a:r>
          </a:p>
        </p:txBody>
      </p:sp>
      <p:sp>
        <p:nvSpPr>
          <p:cNvPr id="87" name="Google Shape;208;p33">
            <a:extLst>
              <a:ext uri="{FF2B5EF4-FFF2-40B4-BE49-F238E27FC236}">
                <a16:creationId xmlns:a16="http://schemas.microsoft.com/office/drawing/2014/main" id="{7BBE2654-F535-4565-9E5E-64D849429143}"/>
              </a:ext>
            </a:extLst>
          </p:cNvPr>
          <p:cNvSpPr txBox="1"/>
          <p:nvPr/>
        </p:nvSpPr>
        <p:spPr>
          <a:xfrm>
            <a:off x="5918502" y="3376053"/>
            <a:ext cx="2443200" cy="441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Dropout layer (0.3)</a:t>
            </a:r>
          </a:p>
        </p:txBody>
      </p:sp>
      <p:cxnSp>
        <p:nvCxnSpPr>
          <p:cNvPr id="88" name="Google Shape;217;p33">
            <a:extLst>
              <a:ext uri="{FF2B5EF4-FFF2-40B4-BE49-F238E27FC236}">
                <a16:creationId xmlns:a16="http://schemas.microsoft.com/office/drawing/2014/main" id="{19AE3755-5C4F-4744-930E-373D908B5987}"/>
              </a:ext>
            </a:extLst>
          </p:cNvPr>
          <p:cNvCxnSpPr>
            <a:stCxn id="85" idx="2"/>
            <a:endCxn id="86" idx="0"/>
          </p:cNvCxnSpPr>
          <p:nvPr/>
        </p:nvCxnSpPr>
        <p:spPr>
          <a:xfrm>
            <a:off x="7140102" y="2525072"/>
            <a:ext cx="0" cy="204900"/>
          </a:xfrm>
          <a:prstGeom prst="straightConnector1">
            <a:avLst/>
          </a:prstGeom>
          <a:noFill/>
          <a:ln w="9525" cap="flat" cmpd="sng">
            <a:solidFill>
              <a:schemeClr val="dk1"/>
            </a:solidFill>
            <a:prstDash val="solid"/>
            <a:round/>
            <a:headEnd type="none" w="med" len="med"/>
            <a:tailEnd type="none" w="med" len="med"/>
          </a:ln>
        </p:spPr>
      </p:cxnSp>
      <p:cxnSp>
        <p:nvCxnSpPr>
          <p:cNvPr id="89" name="Google Shape;218;p33">
            <a:extLst>
              <a:ext uri="{FF2B5EF4-FFF2-40B4-BE49-F238E27FC236}">
                <a16:creationId xmlns:a16="http://schemas.microsoft.com/office/drawing/2014/main" id="{2A5C0ACC-C3DD-4C10-A448-16400A10E888}"/>
              </a:ext>
            </a:extLst>
          </p:cNvPr>
          <p:cNvCxnSpPr>
            <a:stCxn id="86" idx="2"/>
            <a:endCxn id="87" idx="0"/>
          </p:cNvCxnSpPr>
          <p:nvPr/>
        </p:nvCxnSpPr>
        <p:spPr>
          <a:xfrm>
            <a:off x="7140102" y="3171061"/>
            <a:ext cx="0" cy="204900"/>
          </a:xfrm>
          <a:prstGeom prst="straightConnector1">
            <a:avLst/>
          </a:prstGeom>
          <a:noFill/>
          <a:ln w="9525" cap="flat" cmpd="sng">
            <a:solidFill>
              <a:schemeClr val="dk1"/>
            </a:solidFill>
            <a:prstDash val="solid"/>
            <a:round/>
            <a:headEnd type="none" w="med" len="med"/>
            <a:tailEnd type="none" w="med" len="med"/>
          </a:ln>
        </p:spPr>
      </p:cxnSp>
      <p:sp>
        <p:nvSpPr>
          <p:cNvPr id="92" name="Google Shape;208;p33">
            <a:extLst>
              <a:ext uri="{FF2B5EF4-FFF2-40B4-BE49-F238E27FC236}">
                <a16:creationId xmlns:a16="http://schemas.microsoft.com/office/drawing/2014/main" id="{DDC71D30-3BFB-447B-A004-C32A97FE84BF}"/>
              </a:ext>
            </a:extLst>
          </p:cNvPr>
          <p:cNvSpPr txBox="1"/>
          <p:nvPr/>
        </p:nvSpPr>
        <p:spPr>
          <a:xfrm>
            <a:off x="5918502" y="4021953"/>
            <a:ext cx="2443200" cy="441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vi-VN" dirty="0">
                <a:solidFill>
                  <a:schemeClr val="dk1"/>
                </a:solidFill>
                <a:latin typeface="Atkinson Hyperlegible"/>
                <a:ea typeface="Atkinson Hyperlegible"/>
                <a:cs typeface="Atkinson Hyperlegible"/>
                <a:sym typeface="Atkinson Hyperlegible"/>
              </a:rPr>
              <a:t>Batch Normalization</a:t>
            </a:r>
            <a:endParaRPr dirty="0">
              <a:solidFill>
                <a:schemeClr val="dk1"/>
              </a:solidFill>
              <a:latin typeface="Atkinson Hyperlegible"/>
              <a:ea typeface="Atkinson Hyperlegible"/>
              <a:cs typeface="Atkinson Hyperlegible"/>
              <a:sym typeface="Atkinson Hyperlegible"/>
            </a:endParaRPr>
          </a:p>
        </p:txBody>
      </p:sp>
      <p:cxnSp>
        <p:nvCxnSpPr>
          <p:cNvPr id="93" name="Google Shape;218;p33">
            <a:extLst>
              <a:ext uri="{FF2B5EF4-FFF2-40B4-BE49-F238E27FC236}">
                <a16:creationId xmlns:a16="http://schemas.microsoft.com/office/drawing/2014/main" id="{49276512-5F42-47DC-BF1C-8D48728F5A50}"/>
              </a:ext>
            </a:extLst>
          </p:cNvPr>
          <p:cNvCxnSpPr>
            <a:cxnSpLocks/>
            <a:endCxn id="92" idx="0"/>
          </p:cNvCxnSpPr>
          <p:nvPr/>
        </p:nvCxnSpPr>
        <p:spPr>
          <a:xfrm>
            <a:off x="7140102" y="3816961"/>
            <a:ext cx="0" cy="2049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ormal Research Work for High School by Slidesgo">
  <a:themeElements>
    <a:clrScheme name="Simple Light">
      <a:dk1>
        <a:srgbClr val="434343"/>
      </a:dk1>
      <a:lt1>
        <a:srgbClr val="F3F3F3"/>
      </a:lt1>
      <a:dk2>
        <a:srgbClr val="999999"/>
      </a:dk2>
      <a:lt2>
        <a:srgbClr val="FFFFFF"/>
      </a:lt2>
      <a:accent1>
        <a:srgbClr val="FFFFFF"/>
      </a:accent1>
      <a:accent2>
        <a:srgbClr val="FFFFFF"/>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873</Words>
  <Application>Microsoft Office PowerPoint</Application>
  <PresentationFormat>On-screen Show (16:9)</PresentationFormat>
  <Paragraphs>259</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Atkinson Hyperlegible</vt:lpstr>
      <vt:lpstr>Arial</vt:lpstr>
      <vt:lpstr>Epilogue</vt:lpstr>
      <vt:lpstr>Formal Research Work for High School by Slidesgo</vt:lpstr>
      <vt:lpstr>Voice Based Age and Gender Detection using Long Short - Term Memory</vt:lpstr>
      <vt:lpstr>Introduction</vt:lpstr>
      <vt:lpstr>Long Short-Term Memory (LSTM)</vt:lpstr>
      <vt:lpstr>Long Short-Term Memory (LSTM)</vt:lpstr>
      <vt:lpstr>Architecture of Voice-based Age and Gender Recognition</vt:lpstr>
      <vt:lpstr>Feature Extraction</vt:lpstr>
      <vt:lpstr>Age Dataset</vt:lpstr>
      <vt:lpstr>Gender Dataset</vt:lpstr>
      <vt:lpstr>Proposed Gender Classification Model </vt:lpstr>
      <vt:lpstr>Proposed Gender Classification Model </vt:lpstr>
      <vt:lpstr>Experience Result of Gender Model</vt:lpstr>
      <vt:lpstr>Experience Result of Gender Model</vt:lpstr>
      <vt:lpstr>Proposed Age Classification Model </vt:lpstr>
      <vt:lpstr>Proposed Age Classification Model </vt:lpstr>
      <vt:lpstr>Experience  Result of  Age Model</vt:lpstr>
      <vt:lpstr>Experience Result of Age Model</vt:lpstr>
      <vt:lpstr>The future application and importance of the project</vt:lpstr>
      <vt:lpstr>Conclusion</vt:lpstr>
      <vt:lpstr>Voice Based Age and Gender Detection using Long Short - Term Memory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Age and Gender Detection using Long Short - Term Memory</dc:title>
  <cp:lastModifiedBy>Minh Nhựt Nguyễn</cp:lastModifiedBy>
  <cp:revision>28</cp:revision>
  <dcterms:modified xsi:type="dcterms:W3CDTF">2024-04-18T07:00:52Z</dcterms:modified>
</cp:coreProperties>
</file>