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Cabin Bold" charset="1" panose="00000800000000000000"/>
      <p:regular r:id="rId36"/>
    </p:embeddedFont>
    <p:embeddedFont>
      <p:font typeface="Arimo Bold" charset="1" panose="020B0704020202020204"/>
      <p:regular r:id="rId37"/>
    </p:embeddedFont>
    <p:embeddedFont>
      <p:font typeface="Cabin" charset="1" panose="00000500000000000000"/>
      <p:regular r:id="rId38"/>
    </p:embeddedFont>
    <p:embeddedFont>
      <p:font typeface="Trebuchet MS" charset="1" panose="020B0603020202020204"/>
      <p:regular r:id="rId39"/>
    </p:embeddedFont>
    <p:embeddedFont>
      <p:font typeface="Trebuchet MS Bold" charset="1" panose="020B0703020202020204"/>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4664066" y="3276375"/>
            <a:ext cx="9108148" cy="811809"/>
          </a:xfrm>
          <a:prstGeom prst="rect">
            <a:avLst/>
          </a:prstGeom>
        </p:spPr>
        <p:txBody>
          <a:bodyPr anchor="t" rtlCol="false" tIns="0" lIns="0" bIns="0" rIns="0">
            <a:spAutoFit/>
          </a:bodyPr>
          <a:lstStyle/>
          <a:p>
            <a:pPr algn="l">
              <a:lnSpc>
                <a:spcPts val="6419"/>
              </a:lnSpc>
            </a:pPr>
            <a:r>
              <a:rPr lang="en-US" b="true" sz="5175" spc="459">
                <a:solidFill>
                  <a:srgbClr val="2E2E2E"/>
                </a:solidFill>
                <a:latin typeface="Cabin Bold"/>
                <a:ea typeface="Cabin Bold"/>
                <a:cs typeface="Cabin Bold"/>
                <a:sym typeface="Cabin Bold"/>
              </a:rPr>
              <a:t>XÂY DỰNG WEBSITE CAFE</a:t>
            </a:r>
          </a:p>
        </p:txBody>
      </p:sp>
      <p:sp>
        <p:nvSpPr>
          <p:cNvPr name="TextBox 21" id="21"/>
          <p:cNvSpPr txBox="true"/>
          <p:nvPr/>
        </p:nvSpPr>
        <p:spPr>
          <a:xfrm rot="0">
            <a:off x="1196392" y="4533901"/>
            <a:ext cx="12052529" cy="4506696"/>
          </a:xfrm>
          <a:prstGeom prst="rect">
            <a:avLst/>
          </a:prstGeom>
        </p:spPr>
        <p:txBody>
          <a:bodyPr anchor="t" rtlCol="false" tIns="0" lIns="0" bIns="0" rIns="0">
            <a:spAutoFit/>
          </a:bodyPr>
          <a:lstStyle/>
          <a:p>
            <a:pPr algn="l">
              <a:lnSpc>
                <a:spcPts val="3926"/>
              </a:lnSpc>
            </a:pPr>
            <a:r>
              <a:rPr lang="en-US" b="true" sz="3165" spc="280">
                <a:solidFill>
                  <a:srgbClr val="2E2E2E"/>
                </a:solidFill>
                <a:latin typeface="Arimo Bold"/>
                <a:ea typeface="Arimo Bold"/>
                <a:cs typeface="Arimo Bold"/>
                <a:sym typeface="Arimo Bold"/>
              </a:rPr>
              <a:t>HỌ TÊN SINH VIÊN :</a:t>
            </a:r>
          </a:p>
          <a:p>
            <a:pPr algn="l">
              <a:lnSpc>
                <a:spcPts val="3926"/>
              </a:lnSpc>
            </a:pPr>
            <a:r>
              <a:rPr lang="en-US" b="true" sz="3165" spc="280">
                <a:solidFill>
                  <a:srgbClr val="2E2E2E"/>
                </a:solidFill>
                <a:latin typeface="Arimo Bold"/>
                <a:ea typeface="Arimo Bold"/>
                <a:cs typeface="Arimo Bold"/>
                <a:sym typeface="Arimo Bold"/>
              </a:rPr>
              <a:t> </a:t>
            </a:r>
          </a:p>
          <a:p>
            <a:pPr algn="l">
              <a:lnSpc>
                <a:spcPts val="3926"/>
              </a:lnSpc>
            </a:pPr>
            <a:r>
              <a:rPr lang="en-US" b="true" sz="3165" spc="280">
                <a:solidFill>
                  <a:srgbClr val="2E2E2E"/>
                </a:solidFill>
                <a:latin typeface="Arimo Bold"/>
                <a:ea typeface="Arimo Bold"/>
                <a:cs typeface="Arimo Bold"/>
                <a:sym typeface="Arimo Bold"/>
              </a:rPr>
              <a:t>Mai Tuấn Đạt         DA22TTA  110122048</a:t>
            </a:r>
          </a:p>
          <a:p>
            <a:pPr algn="l">
              <a:lnSpc>
                <a:spcPts val="3926"/>
              </a:lnSpc>
            </a:pPr>
            <a:r>
              <a:rPr lang="en-US" b="true" sz="3165" spc="280">
                <a:solidFill>
                  <a:srgbClr val="2E2E2E"/>
                </a:solidFill>
                <a:latin typeface="Arimo Bold"/>
                <a:ea typeface="Arimo Bold"/>
                <a:cs typeface="Arimo Bold"/>
                <a:sym typeface="Arimo Bold"/>
              </a:rPr>
              <a:t>Nguyễn Nhựt Hóa  DA22TTA  110122006</a:t>
            </a:r>
          </a:p>
          <a:p>
            <a:pPr algn="l">
              <a:lnSpc>
                <a:spcPts val="3926"/>
              </a:lnSpc>
            </a:pPr>
            <a:r>
              <a:rPr lang="en-US" b="true" sz="3165" spc="280">
                <a:solidFill>
                  <a:srgbClr val="2E2E2E"/>
                </a:solidFill>
                <a:latin typeface="Arimo Bold"/>
                <a:ea typeface="Arimo Bold"/>
                <a:cs typeface="Arimo Bold"/>
                <a:sym typeface="Arimo Bold"/>
              </a:rPr>
              <a:t>Bùi Quốc Anh        DA22TTA  110122032                                </a:t>
            </a:r>
          </a:p>
          <a:p>
            <a:pPr algn="l">
              <a:lnSpc>
                <a:spcPts val="3926"/>
              </a:lnSpc>
            </a:pPr>
          </a:p>
          <a:p>
            <a:pPr algn="l">
              <a:lnSpc>
                <a:spcPts val="3926"/>
              </a:lnSpc>
            </a:pPr>
          </a:p>
          <a:p>
            <a:pPr algn="l">
              <a:lnSpc>
                <a:spcPts val="3926"/>
              </a:lnSpc>
            </a:pPr>
            <a:r>
              <a:rPr lang="en-US" b="true" sz="3165" spc="280">
                <a:solidFill>
                  <a:srgbClr val="2E2E2E"/>
                </a:solidFill>
                <a:latin typeface="Arimo Bold"/>
                <a:ea typeface="Arimo Bold"/>
                <a:cs typeface="Arimo Bold"/>
                <a:sym typeface="Arimo Bold"/>
              </a:rPr>
              <a:t>Giảng viên hướng dẫn: Nguyễn Bảo Ân</a:t>
            </a:r>
          </a:p>
          <a:p>
            <a:pPr algn="l">
              <a:lnSpc>
                <a:spcPts val="3926"/>
              </a:lnSpc>
            </a:pPr>
          </a:p>
        </p:txBody>
      </p:sp>
      <p:sp>
        <p:nvSpPr>
          <p:cNvPr name="TextBox 22" id="22"/>
          <p:cNvSpPr txBox="true"/>
          <p:nvPr/>
        </p:nvSpPr>
        <p:spPr>
          <a:xfrm rot="0">
            <a:off x="840305" y="3295425"/>
            <a:ext cx="3958821" cy="1334080"/>
          </a:xfrm>
          <a:prstGeom prst="rect">
            <a:avLst/>
          </a:prstGeom>
        </p:spPr>
        <p:txBody>
          <a:bodyPr anchor="t" rtlCol="false" tIns="0" lIns="0" bIns="0" rIns="0">
            <a:spAutoFit/>
          </a:bodyPr>
          <a:lstStyle/>
          <a:p>
            <a:pPr algn="l">
              <a:lnSpc>
                <a:spcPts val="5278"/>
              </a:lnSpc>
            </a:pPr>
            <a:r>
              <a:rPr lang="en-US" sz="4257" spc="378">
                <a:solidFill>
                  <a:srgbClr val="2E2E2E"/>
                </a:solidFill>
                <a:latin typeface="Cabin"/>
                <a:ea typeface="Cabin"/>
                <a:cs typeface="Cabin"/>
                <a:sym typeface="Cabin"/>
              </a:rPr>
              <a:t>TÊN ĐỀ TÀI:</a:t>
            </a:r>
          </a:p>
          <a:p>
            <a:pPr algn="l">
              <a:lnSpc>
                <a:spcPts val="5278"/>
              </a:lnSpc>
            </a:pPr>
          </a:p>
        </p:txBody>
      </p:sp>
      <p:sp>
        <p:nvSpPr>
          <p:cNvPr name="TextBox 23" id="23"/>
          <p:cNvSpPr txBox="true"/>
          <p:nvPr/>
        </p:nvSpPr>
        <p:spPr>
          <a:xfrm rot="0">
            <a:off x="3275005" y="1840944"/>
            <a:ext cx="12282494" cy="978231"/>
          </a:xfrm>
          <a:prstGeom prst="rect">
            <a:avLst/>
          </a:prstGeom>
        </p:spPr>
        <p:txBody>
          <a:bodyPr anchor="t" rtlCol="false" tIns="0" lIns="0" bIns="0" rIns="0">
            <a:spAutoFit/>
          </a:bodyPr>
          <a:lstStyle/>
          <a:p>
            <a:pPr algn="ctr">
              <a:lnSpc>
                <a:spcPts val="7669"/>
              </a:lnSpc>
            </a:pPr>
            <a:r>
              <a:rPr lang="en-US" b="true" sz="6184" spc="550">
                <a:solidFill>
                  <a:srgbClr val="2E2E2E"/>
                </a:solidFill>
                <a:latin typeface="Cabin Bold"/>
                <a:ea typeface="Cabin Bold"/>
                <a:cs typeface="Cabin Bold"/>
                <a:sym typeface="Cabin Bold"/>
              </a:rPr>
              <a:t>CÔNG NGHỆ PHẦM MỀM</a:t>
            </a:r>
          </a:p>
        </p:txBody>
      </p:sp>
      <p:sp>
        <p:nvSpPr>
          <p:cNvPr name="TextBox 24" id="24"/>
          <p:cNvSpPr txBox="true"/>
          <p:nvPr/>
        </p:nvSpPr>
        <p:spPr>
          <a:xfrm rot="0">
            <a:off x="3002753" y="530060"/>
            <a:ext cx="12282494" cy="1930682"/>
          </a:xfrm>
          <a:prstGeom prst="rect">
            <a:avLst/>
          </a:prstGeom>
        </p:spPr>
        <p:txBody>
          <a:bodyPr anchor="t" rtlCol="false" tIns="0" lIns="0" bIns="0" rIns="0">
            <a:spAutoFit/>
          </a:bodyPr>
          <a:lstStyle/>
          <a:p>
            <a:pPr algn="ctr">
              <a:lnSpc>
                <a:spcPts val="7668"/>
              </a:lnSpc>
            </a:pPr>
            <a:r>
              <a:rPr lang="en-US" b="true" sz="6183" spc="544">
                <a:solidFill>
                  <a:srgbClr val="2E2E2E"/>
                </a:solidFill>
                <a:latin typeface="Cabin Bold"/>
                <a:ea typeface="Cabin Bold"/>
                <a:cs typeface="Cabin Bold"/>
                <a:sym typeface="Cabin Bold"/>
              </a:rPr>
              <a:t>BÁO </a:t>
            </a:r>
            <a:r>
              <a:rPr lang="en-US" b="true" sz="6183" spc="544">
                <a:solidFill>
                  <a:srgbClr val="2E2E2E"/>
                </a:solidFill>
                <a:latin typeface="Cabin Bold"/>
                <a:ea typeface="Cabin Bold"/>
                <a:cs typeface="Cabin Bold"/>
                <a:sym typeface="Cabin Bold"/>
              </a:rPr>
              <a:t>CÁO MÔN HỌC</a:t>
            </a:r>
          </a:p>
          <a:p>
            <a:pPr algn="ctr">
              <a:lnSpc>
                <a:spcPts val="766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676891" y="3384243"/>
            <a:ext cx="8467109" cy="5874057"/>
          </a:xfrm>
          <a:custGeom>
            <a:avLst/>
            <a:gdLst/>
            <a:ahLst/>
            <a:cxnLst/>
            <a:rect r="r" b="b" t="t" l="l"/>
            <a:pathLst>
              <a:path h="5874057" w="8467109">
                <a:moveTo>
                  <a:pt x="0" y="0"/>
                </a:moveTo>
                <a:lnTo>
                  <a:pt x="8467109" y="0"/>
                </a:lnTo>
                <a:lnTo>
                  <a:pt x="8467109" y="5874057"/>
                </a:lnTo>
                <a:lnTo>
                  <a:pt x="0" y="5874057"/>
                </a:lnTo>
                <a:lnTo>
                  <a:pt x="0" y="0"/>
                </a:lnTo>
                <a:close/>
              </a:path>
            </a:pathLst>
          </a:custGeom>
          <a:blipFill>
            <a:blip r:embed="rId2"/>
            <a:stretch>
              <a:fillRect l="0" t="0" r="0" b="0"/>
            </a:stretch>
          </a:blipFill>
        </p:spPr>
      </p:sp>
      <p:sp>
        <p:nvSpPr>
          <p:cNvPr name="Freeform 3" id="3"/>
          <p:cNvSpPr/>
          <p:nvPr/>
        </p:nvSpPr>
        <p:spPr>
          <a:xfrm flipH="false" flipV="false" rot="0">
            <a:off x="9628469" y="3371138"/>
            <a:ext cx="8395239" cy="5887162"/>
          </a:xfrm>
          <a:custGeom>
            <a:avLst/>
            <a:gdLst/>
            <a:ahLst/>
            <a:cxnLst/>
            <a:rect r="r" b="b" t="t" l="l"/>
            <a:pathLst>
              <a:path h="5887162" w="8395239">
                <a:moveTo>
                  <a:pt x="0" y="0"/>
                </a:moveTo>
                <a:lnTo>
                  <a:pt x="8395239" y="0"/>
                </a:lnTo>
                <a:lnTo>
                  <a:pt x="8395239" y="5887162"/>
                </a:lnTo>
                <a:lnTo>
                  <a:pt x="0" y="5887162"/>
                </a:lnTo>
                <a:lnTo>
                  <a:pt x="0" y="0"/>
                </a:lnTo>
                <a:close/>
              </a:path>
            </a:pathLst>
          </a:custGeom>
          <a:blipFill>
            <a:blip r:embed="rId3"/>
            <a:stretch>
              <a:fillRect l="0" t="0" r="0" b="0"/>
            </a:stretch>
          </a:blipFill>
        </p:spPr>
      </p:sp>
      <p:sp>
        <p:nvSpPr>
          <p:cNvPr name="TextBox 4" id="4"/>
          <p:cNvSpPr txBox="true"/>
          <p:nvPr/>
        </p:nvSpPr>
        <p:spPr>
          <a:xfrm rot="0">
            <a:off x="2273975" y="206892"/>
            <a:ext cx="13740051"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Thiết kế giao diện người dùng (UI/UX)</a:t>
            </a:r>
          </a:p>
        </p:txBody>
      </p:sp>
      <p:sp>
        <p:nvSpPr>
          <p:cNvPr name="TextBox 5" id="5"/>
          <p:cNvSpPr txBox="true"/>
          <p:nvPr/>
        </p:nvSpPr>
        <p:spPr>
          <a:xfrm rot="0">
            <a:off x="0" y="1191351"/>
            <a:ext cx="5538192" cy="655455"/>
          </a:xfrm>
          <a:prstGeom prst="rect">
            <a:avLst/>
          </a:prstGeom>
        </p:spPr>
        <p:txBody>
          <a:bodyPr anchor="t" rtlCol="false" tIns="0" lIns="0" bIns="0" rIns="0">
            <a:spAutoFit/>
          </a:bodyPr>
          <a:lstStyle/>
          <a:p>
            <a:pPr algn="ctr">
              <a:lnSpc>
                <a:spcPts val="5064"/>
              </a:lnSpc>
              <a:spcBef>
                <a:spcPct val="0"/>
              </a:spcBef>
            </a:pPr>
            <a:r>
              <a:rPr lang="en-US" b="true" sz="4084" spc="363">
                <a:solidFill>
                  <a:srgbClr val="000000"/>
                </a:solidFill>
                <a:latin typeface="Arimo Bold"/>
                <a:ea typeface="Arimo Bold"/>
                <a:cs typeface="Arimo Bold"/>
                <a:sym typeface="Arimo Bold"/>
              </a:rPr>
              <a:t>1. Figma mô phỏng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2544763" y="2307335"/>
            <a:ext cx="5028575" cy="7779640"/>
          </a:xfrm>
          <a:custGeom>
            <a:avLst/>
            <a:gdLst/>
            <a:ahLst/>
            <a:cxnLst/>
            <a:rect r="r" b="b" t="t" l="l"/>
            <a:pathLst>
              <a:path h="7779640" w="5028575">
                <a:moveTo>
                  <a:pt x="0" y="0"/>
                </a:moveTo>
                <a:lnTo>
                  <a:pt x="5028574" y="0"/>
                </a:lnTo>
                <a:lnTo>
                  <a:pt x="5028574" y="7779640"/>
                </a:lnTo>
                <a:lnTo>
                  <a:pt x="0" y="7779640"/>
                </a:lnTo>
                <a:lnTo>
                  <a:pt x="0" y="0"/>
                </a:lnTo>
                <a:close/>
              </a:path>
            </a:pathLst>
          </a:custGeom>
          <a:blipFill>
            <a:blip r:embed="rId2"/>
            <a:stretch>
              <a:fillRect l="-3948" t="0" r="0" b="0"/>
            </a:stretch>
          </a:blipFill>
        </p:spPr>
      </p:sp>
      <p:sp>
        <p:nvSpPr>
          <p:cNvPr name="Freeform 3" id="3"/>
          <p:cNvSpPr/>
          <p:nvPr/>
        </p:nvSpPr>
        <p:spPr>
          <a:xfrm flipH="false" flipV="false" rot="0">
            <a:off x="11560758" y="2307335"/>
            <a:ext cx="4453267" cy="7779640"/>
          </a:xfrm>
          <a:custGeom>
            <a:avLst/>
            <a:gdLst/>
            <a:ahLst/>
            <a:cxnLst/>
            <a:rect r="r" b="b" t="t" l="l"/>
            <a:pathLst>
              <a:path h="7779640" w="4453267">
                <a:moveTo>
                  <a:pt x="0" y="0"/>
                </a:moveTo>
                <a:lnTo>
                  <a:pt x="4453267" y="0"/>
                </a:lnTo>
                <a:lnTo>
                  <a:pt x="4453267" y="7779640"/>
                </a:lnTo>
                <a:lnTo>
                  <a:pt x="0" y="7779640"/>
                </a:lnTo>
                <a:lnTo>
                  <a:pt x="0" y="0"/>
                </a:lnTo>
                <a:close/>
              </a:path>
            </a:pathLst>
          </a:custGeom>
          <a:blipFill>
            <a:blip r:embed="rId3"/>
            <a:stretch>
              <a:fillRect l="0" t="0" r="0" b="0"/>
            </a:stretch>
          </a:blipFill>
        </p:spPr>
      </p:sp>
      <p:sp>
        <p:nvSpPr>
          <p:cNvPr name="TextBox 4" id="4"/>
          <p:cNvSpPr txBox="true"/>
          <p:nvPr/>
        </p:nvSpPr>
        <p:spPr>
          <a:xfrm rot="0">
            <a:off x="2273975" y="206892"/>
            <a:ext cx="13740051"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Thiết kế giao diện người dùng (UI/UX)</a:t>
            </a:r>
          </a:p>
        </p:txBody>
      </p:sp>
      <p:sp>
        <p:nvSpPr>
          <p:cNvPr name="TextBox 5" id="5"/>
          <p:cNvSpPr txBox="true"/>
          <p:nvPr/>
        </p:nvSpPr>
        <p:spPr>
          <a:xfrm rot="0">
            <a:off x="0" y="1191351"/>
            <a:ext cx="5538192" cy="655455"/>
          </a:xfrm>
          <a:prstGeom prst="rect">
            <a:avLst/>
          </a:prstGeom>
        </p:spPr>
        <p:txBody>
          <a:bodyPr anchor="t" rtlCol="false" tIns="0" lIns="0" bIns="0" rIns="0">
            <a:spAutoFit/>
          </a:bodyPr>
          <a:lstStyle/>
          <a:p>
            <a:pPr algn="ctr">
              <a:lnSpc>
                <a:spcPts val="5064"/>
              </a:lnSpc>
              <a:spcBef>
                <a:spcPct val="0"/>
              </a:spcBef>
            </a:pPr>
            <a:r>
              <a:rPr lang="en-US" b="true" sz="4084" spc="363">
                <a:solidFill>
                  <a:srgbClr val="000000"/>
                </a:solidFill>
                <a:latin typeface="Arimo Bold"/>
                <a:ea typeface="Arimo Bold"/>
                <a:cs typeface="Arimo Bold"/>
                <a:sym typeface="Arimo Bold"/>
              </a:rPr>
              <a:t>1. Figma mô phỏng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2273975" y="2307335"/>
            <a:ext cx="5364349" cy="7779640"/>
          </a:xfrm>
          <a:custGeom>
            <a:avLst/>
            <a:gdLst/>
            <a:ahLst/>
            <a:cxnLst/>
            <a:rect r="r" b="b" t="t" l="l"/>
            <a:pathLst>
              <a:path h="7779640" w="5364349">
                <a:moveTo>
                  <a:pt x="0" y="0"/>
                </a:moveTo>
                <a:lnTo>
                  <a:pt x="5364348" y="0"/>
                </a:lnTo>
                <a:lnTo>
                  <a:pt x="5364348" y="7779640"/>
                </a:lnTo>
                <a:lnTo>
                  <a:pt x="0" y="7779640"/>
                </a:lnTo>
                <a:lnTo>
                  <a:pt x="0" y="0"/>
                </a:lnTo>
                <a:close/>
              </a:path>
            </a:pathLst>
          </a:custGeom>
          <a:blipFill>
            <a:blip r:embed="rId2"/>
            <a:stretch>
              <a:fillRect l="0" t="0" r="0" b="0"/>
            </a:stretch>
          </a:blipFill>
        </p:spPr>
      </p:sp>
      <p:sp>
        <p:nvSpPr>
          <p:cNvPr name="Freeform 3" id="3"/>
          <p:cNvSpPr/>
          <p:nvPr/>
        </p:nvSpPr>
        <p:spPr>
          <a:xfrm flipH="false" flipV="false" rot="0">
            <a:off x="9587887" y="2564023"/>
            <a:ext cx="7989744" cy="7266264"/>
          </a:xfrm>
          <a:custGeom>
            <a:avLst/>
            <a:gdLst/>
            <a:ahLst/>
            <a:cxnLst/>
            <a:rect r="r" b="b" t="t" l="l"/>
            <a:pathLst>
              <a:path h="7266264" w="7989744">
                <a:moveTo>
                  <a:pt x="0" y="0"/>
                </a:moveTo>
                <a:lnTo>
                  <a:pt x="7989745" y="0"/>
                </a:lnTo>
                <a:lnTo>
                  <a:pt x="7989745" y="7266264"/>
                </a:lnTo>
                <a:lnTo>
                  <a:pt x="0" y="7266264"/>
                </a:lnTo>
                <a:lnTo>
                  <a:pt x="0" y="0"/>
                </a:lnTo>
                <a:close/>
              </a:path>
            </a:pathLst>
          </a:custGeom>
          <a:blipFill>
            <a:blip r:embed="rId3"/>
            <a:stretch>
              <a:fillRect l="0" t="0" r="0" b="0"/>
            </a:stretch>
          </a:blipFill>
        </p:spPr>
      </p:sp>
      <p:sp>
        <p:nvSpPr>
          <p:cNvPr name="TextBox 4" id="4"/>
          <p:cNvSpPr txBox="true"/>
          <p:nvPr/>
        </p:nvSpPr>
        <p:spPr>
          <a:xfrm rot="0">
            <a:off x="2273975" y="206892"/>
            <a:ext cx="13740051"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Thiết kế giao diện người dùng (UI/UX)</a:t>
            </a:r>
          </a:p>
        </p:txBody>
      </p:sp>
      <p:sp>
        <p:nvSpPr>
          <p:cNvPr name="TextBox 5" id="5"/>
          <p:cNvSpPr txBox="true"/>
          <p:nvPr/>
        </p:nvSpPr>
        <p:spPr>
          <a:xfrm rot="0">
            <a:off x="0" y="1191351"/>
            <a:ext cx="5538192" cy="655455"/>
          </a:xfrm>
          <a:prstGeom prst="rect">
            <a:avLst/>
          </a:prstGeom>
        </p:spPr>
        <p:txBody>
          <a:bodyPr anchor="t" rtlCol="false" tIns="0" lIns="0" bIns="0" rIns="0">
            <a:spAutoFit/>
          </a:bodyPr>
          <a:lstStyle/>
          <a:p>
            <a:pPr algn="ctr">
              <a:lnSpc>
                <a:spcPts val="5064"/>
              </a:lnSpc>
              <a:spcBef>
                <a:spcPct val="0"/>
              </a:spcBef>
            </a:pPr>
            <a:r>
              <a:rPr lang="en-US" b="true" sz="4084" spc="363">
                <a:solidFill>
                  <a:srgbClr val="000000"/>
                </a:solidFill>
                <a:latin typeface="Arimo Bold"/>
                <a:ea typeface="Arimo Bold"/>
                <a:cs typeface="Arimo Bold"/>
                <a:sym typeface="Arimo Bold"/>
              </a:rPr>
              <a:t>1. Figma mô phỏng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09780"/>
            <a:ext cx="8054757" cy="6139457"/>
          </a:xfrm>
          <a:custGeom>
            <a:avLst/>
            <a:gdLst/>
            <a:ahLst/>
            <a:cxnLst/>
            <a:rect r="r" b="b" t="t" l="l"/>
            <a:pathLst>
              <a:path h="6139457" w="8054757">
                <a:moveTo>
                  <a:pt x="0" y="0"/>
                </a:moveTo>
                <a:lnTo>
                  <a:pt x="8054757" y="0"/>
                </a:lnTo>
                <a:lnTo>
                  <a:pt x="8054757" y="6139457"/>
                </a:lnTo>
                <a:lnTo>
                  <a:pt x="0" y="6139457"/>
                </a:lnTo>
                <a:lnTo>
                  <a:pt x="0" y="0"/>
                </a:lnTo>
                <a:close/>
              </a:path>
            </a:pathLst>
          </a:custGeom>
          <a:blipFill>
            <a:blip r:embed="rId2"/>
            <a:stretch>
              <a:fillRect l="0" t="0" r="0" b="0"/>
            </a:stretch>
          </a:blipFill>
        </p:spPr>
      </p:sp>
      <p:sp>
        <p:nvSpPr>
          <p:cNvPr name="Freeform 3" id="3"/>
          <p:cNvSpPr/>
          <p:nvPr/>
        </p:nvSpPr>
        <p:spPr>
          <a:xfrm flipH="false" flipV="false" rot="0">
            <a:off x="9633090" y="2309780"/>
            <a:ext cx="8095490" cy="6139457"/>
          </a:xfrm>
          <a:custGeom>
            <a:avLst/>
            <a:gdLst/>
            <a:ahLst/>
            <a:cxnLst/>
            <a:rect r="r" b="b" t="t" l="l"/>
            <a:pathLst>
              <a:path h="6139457" w="8095490">
                <a:moveTo>
                  <a:pt x="0" y="0"/>
                </a:moveTo>
                <a:lnTo>
                  <a:pt x="8095490" y="0"/>
                </a:lnTo>
                <a:lnTo>
                  <a:pt x="8095490" y="6139457"/>
                </a:lnTo>
                <a:lnTo>
                  <a:pt x="0" y="6139457"/>
                </a:lnTo>
                <a:lnTo>
                  <a:pt x="0" y="0"/>
                </a:lnTo>
                <a:close/>
              </a:path>
            </a:pathLst>
          </a:custGeom>
          <a:blipFill>
            <a:blip r:embed="rId3"/>
            <a:stretch>
              <a:fillRect l="0" t="0" r="0" b="0"/>
            </a:stretch>
          </a:blipFill>
        </p:spPr>
      </p:sp>
      <p:sp>
        <p:nvSpPr>
          <p:cNvPr name="TextBox 4" id="4"/>
          <p:cNvSpPr txBox="true"/>
          <p:nvPr/>
        </p:nvSpPr>
        <p:spPr>
          <a:xfrm rot="0">
            <a:off x="2273975" y="206892"/>
            <a:ext cx="13740051"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Thiết kế giao diện người dùng (UI/UX)</a:t>
            </a:r>
          </a:p>
        </p:txBody>
      </p:sp>
      <p:sp>
        <p:nvSpPr>
          <p:cNvPr name="TextBox 5" id="5"/>
          <p:cNvSpPr txBox="true"/>
          <p:nvPr/>
        </p:nvSpPr>
        <p:spPr>
          <a:xfrm rot="0">
            <a:off x="0" y="1191351"/>
            <a:ext cx="7181425" cy="655455"/>
          </a:xfrm>
          <a:prstGeom prst="rect">
            <a:avLst/>
          </a:prstGeom>
        </p:spPr>
        <p:txBody>
          <a:bodyPr anchor="t" rtlCol="false" tIns="0" lIns="0" bIns="0" rIns="0">
            <a:spAutoFit/>
          </a:bodyPr>
          <a:lstStyle/>
          <a:p>
            <a:pPr algn="ctr">
              <a:lnSpc>
                <a:spcPts val="5064"/>
              </a:lnSpc>
              <a:spcBef>
                <a:spcPct val="0"/>
              </a:spcBef>
            </a:pPr>
            <a:r>
              <a:rPr lang="en-US" b="true" sz="4084" spc="363">
                <a:solidFill>
                  <a:srgbClr val="000000"/>
                </a:solidFill>
                <a:latin typeface="Arimo Bold"/>
                <a:ea typeface="Arimo Bold"/>
                <a:cs typeface="Arimo Bold"/>
                <a:sym typeface="Arimo Bold"/>
              </a:rPr>
              <a:t>2. Các</a:t>
            </a:r>
            <a:r>
              <a:rPr lang="en-US" b="true" sz="4084" spc="363">
                <a:solidFill>
                  <a:srgbClr val="000000"/>
                </a:solidFill>
                <a:latin typeface="Arimo Bold"/>
                <a:ea typeface="Arimo Bold"/>
                <a:cs typeface="Arimo Bold"/>
                <a:sym typeface="Arimo Bold"/>
              </a:rPr>
              <a:t> giao diện chính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646029" y="2658374"/>
            <a:ext cx="8329850" cy="5599039"/>
          </a:xfrm>
          <a:custGeom>
            <a:avLst/>
            <a:gdLst/>
            <a:ahLst/>
            <a:cxnLst/>
            <a:rect r="r" b="b" t="t" l="l"/>
            <a:pathLst>
              <a:path h="5599039" w="8329850">
                <a:moveTo>
                  <a:pt x="0" y="0"/>
                </a:moveTo>
                <a:lnTo>
                  <a:pt x="8329851" y="0"/>
                </a:lnTo>
                <a:lnTo>
                  <a:pt x="8329851" y="5599039"/>
                </a:lnTo>
                <a:lnTo>
                  <a:pt x="0" y="5599039"/>
                </a:lnTo>
                <a:lnTo>
                  <a:pt x="0" y="0"/>
                </a:lnTo>
                <a:close/>
              </a:path>
            </a:pathLst>
          </a:custGeom>
          <a:blipFill>
            <a:blip r:embed="rId2"/>
            <a:stretch>
              <a:fillRect l="0" t="0" r="-9458" b="0"/>
            </a:stretch>
          </a:blipFill>
        </p:spPr>
      </p:sp>
      <p:sp>
        <p:nvSpPr>
          <p:cNvPr name="Freeform 3" id="3"/>
          <p:cNvSpPr/>
          <p:nvPr/>
        </p:nvSpPr>
        <p:spPr>
          <a:xfrm flipH="false" flipV="false" rot="0">
            <a:off x="9501278" y="2636611"/>
            <a:ext cx="8426562" cy="5642565"/>
          </a:xfrm>
          <a:custGeom>
            <a:avLst/>
            <a:gdLst/>
            <a:ahLst/>
            <a:cxnLst/>
            <a:rect r="r" b="b" t="t" l="l"/>
            <a:pathLst>
              <a:path h="5642565" w="8426562">
                <a:moveTo>
                  <a:pt x="0" y="0"/>
                </a:moveTo>
                <a:lnTo>
                  <a:pt x="8426561" y="0"/>
                </a:lnTo>
                <a:lnTo>
                  <a:pt x="8426561" y="5642565"/>
                </a:lnTo>
                <a:lnTo>
                  <a:pt x="0" y="5642565"/>
                </a:lnTo>
                <a:lnTo>
                  <a:pt x="0" y="0"/>
                </a:lnTo>
                <a:close/>
              </a:path>
            </a:pathLst>
          </a:custGeom>
          <a:blipFill>
            <a:blip r:embed="rId3"/>
            <a:stretch>
              <a:fillRect l="0" t="0" r="0" b="0"/>
            </a:stretch>
          </a:blipFill>
        </p:spPr>
      </p:sp>
      <p:sp>
        <p:nvSpPr>
          <p:cNvPr name="TextBox 4" id="4"/>
          <p:cNvSpPr txBox="true"/>
          <p:nvPr/>
        </p:nvSpPr>
        <p:spPr>
          <a:xfrm rot="0">
            <a:off x="2273975" y="206892"/>
            <a:ext cx="13740051"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Thiết kế giao diện người dùng (UI/UX)</a:t>
            </a:r>
          </a:p>
        </p:txBody>
      </p:sp>
      <p:sp>
        <p:nvSpPr>
          <p:cNvPr name="TextBox 5" id="5"/>
          <p:cNvSpPr txBox="true"/>
          <p:nvPr/>
        </p:nvSpPr>
        <p:spPr>
          <a:xfrm rot="0">
            <a:off x="0" y="1191351"/>
            <a:ext cx="7181425" cy="655455"/>
          </a:xfrm>
          <a:prstGeom prst="rect">
            <a:avLst/>
          </a:prstGeom>
        </p:spPr>
        <p:txBody>
          <a:bodyPr anchor="t" rtlCol="false" tIns="0" lIns="0" bIns="0" rIns="0">
            <a:spAutoFit/>
          </a:bodyPr>
          <a:lstStyle/>
          <a:p>
            <a:pPr algn="ctr">
              <a:lnSpc>
                <a:spcPts val="5064"/>
              </a:lnSpc>
              <a:spcBef>
                <a:spcPct val="0"/>
              </a:spcBef>
            </a:pPr>
            <a:r>
              <a:rPr lang="en-US" b="true" sz="4084" spc="363">
                <a:solidFill>
                  <a:srgbClr val="000000"/>
                </a:solidFill>
                <a:latin typeface="Arimo Bold"/>
                <a:ea typeface="Arimo Bold"/>
                <a:cs typeface="Arimo Bold"/>
                <a:sym typeface="Arimo Bold"/>
              </a:rPr>
              <a:t>2. Các</a:t>
            </a:r>
            <a:r>
              <a:rPr lang="en-US" b="true" sz="4084" spc="363">
                <a:solidFill>
                  <a:srgbClr val="000000"/>
                </a:solidFill>
                <a:latin typeface="Arimo Bold"/>
                <a:ea typeface="Arimo Bold"/>
                <a:cs typeface="Arimo Bold"/>
                <a:sym typeface="Arimo Bold"/>
              </a:rPr>
              <a:t> giao diện chính</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308379" y="2326054"/>
            <a:ext cx="8091561" cy="5160441"/>
          </a:xfrm>
          <a:custGeom>
            <a:avLst/>
            <a:gdLst/>
            <a:ahLst/>
            <a:cxnLst/>
            <a:rect r="r" b="b" t="t" l="l"/>
            <a:pathLst>
              <a:path h="5160441" w="8091561">
                <a:moveTo>
                  <a:pt x="0" y="0"/>
                </a:moveTo>
                <a:lnTo>
                  <a:pt x="8091560" y="0"/>
                </a:lnTo>
                <a:lnTo>
                  <a:pt x="8091560" y="5160441"/>
                </a:lnTo>
                <a:lnTo>
                  <a:pt x="0" y="5160441"/>
                </a:lnTo>
                <a:lnTo>
                  <a:pt x="0" y="0"/>
                </a:lnTo>
                <a:close/>
              </a:path>
            </a:pathLst>
          </a:custGeom>
          <a:blipFill>
            <a:blip r:embed="rId2"/>
            <a:stretch>
              <a:fillRect l="0" t="0" r="-3365" b="0"/>
            </a:stretch>
          </a:blipFill>
        </p:spPr>
      </p:sp>
      <p:sp>
        <p:nvSpPr>
          <p:cNvPr name="Freeform 3" id="3"/>
          <p:cNvSpPr/>
          <p:nvPr/>
        </p:nvSpPr>
        <p:spPr>
          <a:xfrm flipH="false" flipV="false" rot="0">
            <a:off x="8873000" y="2420127"/>
            <a:ext cx="9415000" cy="5066368"/>
          </a:xfrm>
          <a:custGeom>
            <a:avLst/>
            <a:gdLst/>
            <a:ahLst/>
            <a:cxnLst/>
            <a:rect r="r" b="b" t="t" l="l"/>
            <a:pathLst>
              <a:path h="5066368" w="9415000">
                <a:moveTo>
                  <a:pt x="0" y="0"/>
                </a:moveTo>
                <a:lnTo>
                  <a:pt x="9415000" y="0"/>
                </a:lnTo>
                <a:lnTo>
                  <a:pt x="9415000" y="5066368"/>
                </a:lnTo>
                <a:lnTo>
                  <a:pt x="0" y="5066368"/>
                </a:lnTo>
                <a:lnTo>
                  <a:pt x="0" y="0"/>
                </a:lnTo>
                <a:close/>
              </a:path>
            </a:pathLst>
          </a:custGeom>
          <a:blipFill>
            <a:blip r:embed="rId3"/>
            <a:stretch>
              <a:fillRect l="0" t="0" r="0" b="0"/>
            </a:stretch>
          </a:blipFill>
        </p:spPr>
      </p:sp>
      <p:sp>
        <p:nvSpPr>
          <p:cNvPr name="TextBox 4" id="4"/>
          <p:cNvSpPr txBox="true"/>
          <p:nvPr/>
        </p:nvSpPr>
        <p:spPr>
          <a:xfrm rot="0">
            <a:off x="2273975" y="206892"/>
            <a:ext cx="13740051"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Thiết kế giao diện người dùng (UI/UX)</a:t>
            </a:r>
          </a:p>
        </p:txBody>
      </p:sp>
      <p:sp>
        <p:nvSpPr>
          <p:cNvPr name="TextBox 5" id="5"/>
          <p:cNvSpPr txBox="true"/>
          <p:nvPr/>
        </p:nvSpPr>
        <p:spPr>
          <a:xfrm rot="0">
            <a:off x="0" y="1191351"/>
            <a:ext cx="7181425" cy="655455"/>
          </a:xfrm>
          <a:prstGeom prst="rect">
            <a:avLst/>
          </a:prstGeom>
        </p:spPr>
        <p:txBody>
          <a:bodyPr anchor="t" rtlCol="false" tIns="0" lIns="0" bIns="0" rIns="0">
            <a:spAutoFit/>
          </a:bodyPr>
          <a:lstStyle/>
          <a:p>
            <a:pPr algn="ctr">
              <a:lnSpc>
                <a:spcPts val="5064"/>
              </a:lnSpc>
              <a:spcBef>
                <a:spcPct val="0"/>
              </a:spcBef>
            </a:pPr>
            <a:r>
              <a:rPr lang="en-US" b="true" sz="4084" spc="363">
                <a:solidFill>
                  <a:srgbClr val="000000"/>
                </a:solidFill>
                <a:latin typeface="Arimo Bold"/>
                <a:ea typeface="Arimo Bold"/>
                <a:cs typeface="Arimo Bold"/>
                <a:sym typeface="Arimo Bold"/>
              </a:rPr>
              <a:t>2. Các</a:t>
            </a:r>
            <a:r>
              <a:rPr lang="en-US" b="true" sz="4084" spc="363">
                <a:solidFill>
                  <a:srgbClr val="000000"/>
                </a:solidFill>
                <a:latin typeface="Arimo Bold"/>
                <a:ea typeface="Arimo Bold"/>
                <a:cs typeface="Arimo Bold"/>
                <a:sym typeface="Arimo Bold"/>
              </a:rPr>
              <a:t> giao diện chính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1027307" y="2439695"/>
            <a:ext cx="8116693" cy="5407610"/>
          </a:xfrm>
          <a:custGeom>
            <a:avLst/>
            <a:gdLst/>
            <a:ahLst/>
            <a:cxnLst/>
            <a:rect r="r" b="b" t="t" l="l"/>
            <a:pathLst>
              <a:path h="5407610" w="8116693">
                <a:moveTo>
                  <a:pt x="0" y="0"/>
                </a:moveTo>
                <a:lnTo>
                  <a:pt x="8116693" y="0"/>
                </a:lnTo>
                <a:lnTo>
                  <a:pt x="8116693" y="5407610"/>
                </a:lnTo>
                <a:lnTo>
                  <a:pt x="0" y="5407610"/>
                </a:lnTo>
                <a:lnTo>
                  <a:pt x="0" y="0"/>
                </a:lnTo>
                <a:close/>
              </a:path>
            </a:pathLst>
          </a:custGeom>
          <a:blipFill>
            <a:blip r:embed="rId2"/>
            <a:stretch>
              <a:fillRect l="0" t="0" r="-3212" b="0"/>
            </a:stretch>
          </a:blipFill>
        </p:spPr>
      </p:sp>
      <p:sp>
        <p:nvSpPr>
          <p:cNvPr name="Freeform 3" id="3"/>
          <p:cNvSpPr/>
          <p:nvPr/>
        </p:nvSpPr>
        <p:spPr>
          <a:xfrm flipH="false" flipV="false" rot="0">
            <a:off x="9400926" y="2439695"/>
            <a:ext cx="7994943" cy="5690094"/>
          </a:xfrm>
          <a:custGeom>
            <a:avLst/>
            <a:gdLst/>
            <a:ahLst/>
            <a:cxnLst/>
            <a:rect r="r" b="b" t="t" l="l"/>
            <a:pathLst>
              <a:path h="5690094" w="7994943">
                <a:moveTo>
                  <a:pt x="0" y="0"/>
                </a:moveTo>
                <a:lnTo>
                  <a:pt x="7994943" y="0"/>
                </a:lnTo>
                <a:lnTo>
                  <a:pt x="7994943" y="5690094"/>
                </a:lnTo>
                <a:lnTo>
                  <a:pt x="0" y="5690094"/>
                </a:lnTo>
                <a:lnTo>
                  <a:pt x="0" y="0"/>
                </a:lnTo>
                <a:close/>
              </a:path>
            </a:pathLst>
          </a:custGeom>
          <a:blipFill>
            <a:blip r:embed="rId3"/>
            <a:stretch>
              <a:fillRect l="0" t="0" r="0" b="0"/>
            </a:stretch>
          </a:blipFill>
        </p:spPr>
      </p:sp>
      <p:sp>
        <p:nvSpPr>
          <p:cNvPr name="TextBox 4" id="4"/>
          <p:cNvSpPr txBox="true"/>
          <p:nvPr/>
        </p:nvSpPr>
        <p:spPr>
          <a:xfrm rot="0">
            <a:off x="2273975" y="206892"/>
            <a:ext cx="13740051"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Thiết kế giao diện người dùng (UI/UX)</a:t>
            </a:r>
          </a:p>
        </p:txBody>
      </p:sp>
      <p:sp>
        <p:nvSpPr>
          <p:cNvPr name="TextBox 5" id="5"/>
          <p:cNvSpPr txBox="true"/>
          <p:nvPr/>
        </p:nvSpPr>
        <p:spPr>
          <a:xfrm rot="0">
            <a:off x="0" y="1191351"/>
            <a:ext cx="7181425" cy="655455"/>
          </a:xfrm>
          <a:prstGeom prst="rect">
            <a:avLst/>
          </a:prstGeom>
        </p:spPr>
        <p:txBody>
          <a:bodyPr anchor="t" rtlCol="false" tIns="0" lIns="0" bIns="0" rIns="0">
            <a:spAutoFit/>
          </a:bodyPr>
          <a:lstStyle/>
          <a:p>
            <a:pPr algn="ctr">
              <a:lnSpc>
                <a:spcPts val="5064"/>
              </a:lnSpc>
              <a:spcBef>
                <a:spcPct val="0"/>
              </a:spcBef>
            </a:pPr>
            <a:r>
              <a:rPr lang="en-US" b="true" sz="4084" spc="363">
                <a:solidFill>
                  <a:srgbClr val="000000"/>
                </a:solidFill>
                <a:latin typeface="Arimo Bold"/>
                <a:ea typeface="Arimo Bold"/>
                <a:cs typeface="Arimo Bold"/>
                <a:sym typeface="Arimo Bold"/>
              </a:rPr>
              <a:t>2. Các</a:t>
            </a:r>
            <a:r>
              <a:rPr lang="en-US" b="true" sz="4084" spc="363">
                <a:solidFill>
                  <a:srgbClr val="000000"/>
                </a:solidFill>
                <a:latin typeface="Arimo Bold"/>
                <a:ea typeface="Arimo Bold"/>
                <a:cs typeface="Arimo Bold"/>
                <a:sym typeface="Arimo Bold"/>
              </a:rPr>
              <a:t> giao diện chính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93237"/>
            <a:ext cx="16230600" cy="3712750"/>
          </a:xfrm>
          <a:custGeom>
            <a:avLst/>
            <a:gdLst/>
            <a:ahLst/>
            <a:cxnLst/>
            <a:rect r="r" b="b" t="t" l="l"/>
            <a:pathLst>
              <a:path h="3712750" w="16230600">
                <a:moveTo>
                  <a:pt x="0" y="0"/>
                </a:moveTo>
                <a:lnTo>
                  <a:pt x="16230600" y="0"/>
                </a:lnTo>
                <a:lnTo>
                  <a:pt x="16230600" y="3712750"/>
                </a:lnTo>
                <a:lnTo>
                  <a:pt x="0" y="3712750"/>
                </a:lnTo>
                <a:lnTo>
                  <a:pt x="0" y="0"/>
                </a:lnTo>
                <a:close/>
              </a:path>
            </a:pathLst>
          </a:custGeom>
          <a:blipFill>
            <a:blip r:embed="rId2"/>
            <a:stretch>
              <a:fillRect l="0" t="0" r="0" b="0"/>
            </a:stretch>
          </a:blipFill>
        </p:spPr>
      </p:sp>
      <p:sp>
        <p:nvSpPr>
          <p:cNvPr name="TextBox 3" id="3"/>
          <p:cNvSpPr txBox="true"/>
          <p:nvPr/>
        </p:nvSpPr>
        <p:spPr>
          <a:xfrm rot="0">
            <a:off x="3646468" y="206892"/>
            <a:ext cx="10995065"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Sử dụng Jira để quản lý dự án</a:t>
            </a:r>
          </a:p>
        </p:txBody>
      </p:sp>
      <p:sp>
        <p:nvSpPr>
          <p:cNvPr name="TextBox 4" id="4"/>
          <p:cNvSpPr txBox="true"/>
          <p:nvPr/>
        </p:nvSpPr>
        <p:spPr>
          <a:xfrm rot="0">
            <a:off x="450054" y="990600"/>
            <a:ext cx="3300543" cy="1422557"/>
          </a:xfrm>
          <a:prstGeom prst="rect">
            <a:avLst/>
          </a:prstGeom>
        </p:spPr>
        <p:txBody>
          <a:bodyPr anchor="t" rtlCol="false" tIns="0" lIns="0" bIns="0" rIns="0">
            <a:spAutoFit/>
          </a:bodyPr>
          <a:lstStyle/>
          <a:p>
            <a:pPr algn="ctr">
              <a:lnSpc>
                <a:spcPts val="5544"/>
              </a:lnSpc>
              <a:spcBef>
                <a:spcPct val="0"/>
              </a:spcBef>
            </a:pPr>
            <a:r>
              <a:rPr lang="en-US" b="true" sz="4470" spc="397">
                <a:solidFill>
                  <a:srgbClr val="000000"/>
                </a:solidFill>
                <a:latin typeface="Arimo Bold"/>
                <a:ea typeface="Arimo Bold"/>
                <a:cs typeface="Arimo Bold"/>
                <a:sym typeface="Arimo Bold"/>
              </a:rPr>
              <a:t>1 .Sprint 1</a:t>
            </a:r>
          </a:p>
          <a:p>
            <a:pPr algn="ctr">
              <a:lnSpc>
                <a:spcPts val="5544"/>
              </a:lnSpc>
              <a:spcBef>
                <a:spcPct val="0"/>
              </a:spcBef>
            </a:pPr>
            <a:r>
              <a:rPr lang="en-US" b="true" sz="4470" spc="397">
                <a:solidFill>
                  <a:srgbClr val="000000"/>
                </a:solidFill>
                <a:latin typeface="Arimo Bold"/>
                <a:ea typeface="Arimo Bold"/>
                <a:cs typeface="Arimo Bold"/>
                <a:sym typeface="Arimo Bold"/>
              </a:rPr>
              <a: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450054" y="1720928"/>
            <a:ext cx="17595816" cy="3585148"/>
          </a:xfrm>
          <a:custGeom>
            <a:avLst/>
            <a:gdLst/>
            <a:ahLst/>
            <a:cxnLst/>
            <a:rect r="r" b="b" t="t" l="l"/>
            <a:pathLst>
              <a:path h="3585148" w="17595816">
                <a:moveTo>
                  <a:pt x="0" y="0"/>
                </a:moveTo>
                <a:lnTo>
                  <a:pt x="17595817" y="0"/>
                </a:lnTo>
                <a:lnTo>
                  <a:pt x="17595817" y="3585148"/>
                </a:lnTo>
                <a:lnTo>
                  <a:pt x="0" y="3585148"/>
                </a:lnTo>
                <a:lnTo>
                  <a:pt x="0" y="0"/>
                </a:lnTo>
                <a:close/>
              </a:path>
            </a:pathLst>
          </a:custGeom>
          <a:blipFill>
            <a:blip r:embed="rId2"/>
            <a:stretch>
              <a:fillRect l="0" t="0" r="0" b="0"/>
            </a:stretch>
          </a:blipFill>
        </p:spPr>
      </p:sp>
      <p:sp>
        <p:nvSpPr>
          <p:cNvPr name="TextBox 3" id="3"/>
          <p:cNvSpPr txBox="true"/>
          <p:nvPr/>
        </p:nvSpPr>
        <p:spPr>
          <a:xfrm rot="0">
            <a:off x="3646468" y="206892"/>
            <a:ext cx="10995065"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Sử dụng Jira để quản lý dự án</a:t>
            </a:r>
          </a:p>
        </p:txBody>
      </p:sp>
      <p:sp>
        <p:nvSpPr>
          <p:cNvPr name="TextBox 4" id="4"/>
          <p:cNvSpPr txBox="true"/>
          <p:nvPr/>
        </p:nvSpPr>
        <p:spPr>
          <a:xfrm rot="0">
            <a:off x="450054" y="990600"/>
            <a:ext cx="3300543" cy="1422557"/>
          </a:xfrm>
          <a:prstGeom prst="rect">
            <a:avLst/>
          </a:prstGeom>
        </p:spPr>
        <p:txBody>
          <a:bodyPr anchor="t" rtlCol="false" tIns="0" lIns="0" bIns="0" rIns="0">
            <a:spAutoFit/>
          </a:bodyPr>
          <a:lstStyle/>
          <a:p>
            <a:pPr algn="ctr">
              <a:lnSpc>
                <a:spcPts val="5544"/>
              </a:lnSpc>
              <a:spcBef>
                <a:spcPct val="0"/>
              </a:spcBef>
            </a:pPr>
            <a:r>
              <a:rPr lang="en-US" b="true" sz="4470" spc="397">
                <a:solidFill>
                  <a:srgbClr val="000000"/>
                </a:solidFill>
                <a:latin typeface="Arimo Bold"/>
                <a:ea typeface="Arimo Bold"/>
                <a:cs typeface="Arimo Bold"/>
                <a:sym typeface="Arimo Bold"/>
              </a:rPr>
              <a:t>1 .Sprint 2</a:t>
            </a:r>
          </a:p>
          <a:p>
            <a:pPr algn="ctr">
              <a:lnSpc>
                <a:spcPts val="5544"/>
              </a:lnSpc>
              <a:spcBef>
                <a:spcPct val="0"/>
              </a:spcBef>
            </a:pPr>
            <a:r>
              <a:rPr lang="en-US" b="true" sz="4470" spc="397">
                <a:solidFill>
                  <a:srgbClr val="000000"/>
                </a:solidFill>
                <a:latin typeface="Arimo Bold"/>
                <a:ea typeface="Arimo Bold"/>
                <a:cs typeface="Arimo Bold"/>
                <a:sym typeface="Arimo Bold"/>
              </a:rPr>
              <a:t>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450054" y="2413157"/>
            <a:ext cx="17549719" cy="1908532"/>
          </a:xfrm>
          <a:custGeom>
            <a:avLst/>
            <a:gdLst/>
            <a:ahLst/>
            <a:cxnLst/>
            <a:rect r="r" b="b" t="t" l="l"/>
            <a:pathLst>
              <a:path h="1908532" w="17549719">
                <a:moveTo>
                  <a:pt x="0" y="0"/>
                </a:moveTo>
                <a:lnTo>
                  <a:pt x="17549719" y="0"/>
                </a:lnTo>
                <a:lnTo>
                  <a:pt x="17549719" y="1908532"/>
                </a:lnTo>
                <a:lnTo>
                  <a:pt x="0" y="1908532"/>
                </a:lnTo>
                <a:lnTo>
                  <a:pt x="0" y="0"/>
                </a:lnTo>
                <a:close/>
              </a:path>
            </a:pathLst>
          </a:custGeom>
          <a:blipFill>
            <a:blip r:embed="rId2"/>
            <a:stretch>
              <a:fillRect l="0" t="0" r="0" b="0"/>
            </a:stretch>
          </a:blipFill>
        </p:spPr>
      </p:sp>
      <p:sp>
        <p:nvSpPr>
          <p:cNvPr name="TextBox 3" id="3"/>
          <p:cNvSpPr txBox="true"/>
          <p:nvPr/>
        </p:nvSpPr>
        <p:spPr>
          <a:xfrm rot="0">
            <a:off x="3646468" y="206892"/>
            <a:ext cx="10995065"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Sử dụng Jira để quản lý dự án</a:t>
            </a:r>
          </a:p>
        </p:txBody>
      </p:sp>
      <p:sp>
        <p:nvSpPr>
          <p:cNvPr name="TextBox 4" id="4"/>
          <p:cNvSpPr txBox="true"/>
          <p:nvPr/>
        </p:nvSpPr>
        <p:spPr>
          <a:xfrm rot="0">
            <a:off x="450054" y="990600"/>
            <a:ext cx="3300543" cy="1422557"/>
          </a:xfrm>
          <a:prstGeom prst="rect">
            <a:avLst/>
          </a:prstGeom>
        </p:spPr>
        <p:txBody>
          <a:bodyPr anchor="t" rtlCol="false" tIns="0" lIns="0" bIns="0" rIns="0">
            <a:spAutoFit/>
          </a:bodyPr>
          <a:lstStyle/>
          <a:p>
            <a:pPr algn="ctr">
              <a:lnSpc>
                <a:spcPts val="5544"/>
              </a:lnSpc>
              <a:spcBef>
                <a:spcPct val="0"/>
              </a:spcBef>
            </a:pPr>
            <a:r>
              <a:rPr lang="en-US" b="true" sz="4470" spc="397">
                <a:solidFill>
                  <a:srgbClr val="000000"/>
                </a:solidFill>
                <a:latin typeface="Arimo Bold"/>
                <a:ea typeface="Arimo Bold"/>
                <a:cs typeface="Arimo Bold"/>
                <a:sym typeface="Arimo Bold"/>
              </a:rPr>
              <a:t>1 .Sprint 3</a:t>
            </a:r>
          </a:p>
          <a:p>
            <a:pPr algn="ctr">
              <a:lnSpc>
                <a:spcPts val="5544"/>
              </a:lnSpc>
              <a:spcBef>
                <a:spcPct val="0"/>
              </a:spcBef>
            </a:pPr>
            <a:r>
              <a:rPr lang="en-US" b="true" sz="4470" spc="397">
                <a:solidFill>
                  <a:srgbClr val="000000"/>
                </a:solidFill>
                <a:latin typeface="Arimo Bold"/>
                <a:ea typeface="Arimo Bold"/>
                <a:cs typeface="Arimo Bold"/>
                <a:sym typeface="Arimo Bold"/>
              </a:rPr>
              <a:t>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5462631" y="367906"/>
            <a:ext cx="7862661" cy="1865661"/>
          </a:xfrm>
          <a:prstGeom prst="rect">
            <a:avLst/>
          </a:prstGeom>
        </p:spPr>
        <p:txBody>
          <a:bodyPr anchor="t" rtlCol="false" tIns="0" lIns="0" bIns="0" rIns="0">
            <a:spAutoFit/>
          </a:bodyPr>
          <a:lstStyle/>
          <a:p>
            <a:pPr algn="ctr">
              <a:lnSpc>
                <a:spcPts val="7917"/>
              </a:lnSpc>
            </a:pPr>
            <a:r>
              <a:rPr lang="en-US" b="true" sz="6384" spc="567">
                <a:solidFill>
                  <a:srgbClr val="2E2E2E"/>
                </a:solidFill>
                <a:latin typeface="Cabin Bold"/>
                <a:ea typeface="Cabin Bold"/>
                <a:cs typeface="Cabin Bold"/>
                <a:sym typeface="Cabin Bold"/>
              </a:rPr>
              <a:t>Lý do chọn đề tài:</a:t>
            </a:r>
          </a:p>
          <a:p>
            <a:pPr algn="ctr">
              <a:lnSpc>
                <a:spcPts val="6636"/>
              </a:lnSpc>
            </a:pPr>
          </a:p>
        </p:txBody>
      </p:sp>
      <p:sp>
        <p:nvSpPr>
          <p:cNvPr name="TextBox 21" id="21"/>
          <p:cNvSpPr txBox="true"/>
          <p:nvPr/>
        </p:nvSpPr>
        <p:spPr>
          <a:xfrm rot="0">
            <a:off x="0" y="1821804"/>
            <a:ext cx="17526000" cy="4046079"/>
          </a:xfrm>
          <a:prstGeom prst="rect">
            <a:avLst/>
          </a:prstGeom>
        </p:spPr>
        <p:txBody>
          <a:bodyPr anchor="t" rtlCol="false" tIns="0" lIns="0" bIns="0" rIns="0">
            <a:spAutoFit/>
          </a:bodyPr>
          <a:lstStyle/>
          <a:p>
            <a:pPr algn="just">
              <a:lnSpc>
                <a:spcPts val="5279"/>
              </a:lnSpc>
            </a:pPr>
            <a:r>
              <a:rPr lang="en-US" sz="4400">
                <a:solidFill>
                  <a:srgbClr val="2E2E2E"/>
                </a:solidFill>
                <a:latin typeface="Trebuchet MS"/>
                <a:ea typeface="Trebuchet MS"/>
                <a:cs typeface="Trebuchet MS"/>
                <a:sym typeface="Trebuchet MS"/>
              </a:rPr>
              <a:t>  </a:t>
            </a:r>
            <a:r>
              <a:rPr lang="en-US" sz="4400">
                <a:solidFill>
                  <a:srgbClr val="000000"/>
                </a:solidFill>
                <a:latin typeface="Trebuchet MS"/>
                <a:ea typeface="Trebuchet MS"/>
                <a:cs typeface="Trebuchet MS"/>
                <a:sym typeface="Trebuchet MS"/>
              </a:rPr>
              <a:t>Trong thời đại công nghệ thông tin phát triển mạnh mẽ, mua sắm trực tuyến trở thành xu hướng phổ biến nhờ sự tiện lợi và tiết kiệm thời gian, đặc biệt đối với đồ uống và đồ ăn nhẹ. Tuy nhiên, nhiều quán nước nhỏ vẫn áp dụng phương thức đặt hàng truyền thống như gọi điện hoặc nhắn tin, dẫn đến nhiều hạn chế: thiếu tính chuyên nghiệp, khó quản lý dữ liệu và không có hệ thống báo cáo doanh thu.</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335852" y="2413157"/>
            <a:ext cx="16923448" cy="2940449"/>
          </a:xfrm>
          <a:custGeom>
            <a:avLst/>
            <a:gdLst/>
            <a:ahLst/>
            <a:cxnLst/>
            <a:rect r="r" b="b" t="t" l="l"/>
            <a:pathLst>
              <a:path h="2940449" w="16923448">
                <a:moveTo>
                  <a:pt x="0" y="0"/>
                </a:moveTo>
                <a:lnTo>
                  <a:pt x="16923448" y="0"/>
                </a:lnTo>
                <a:lnTo>
                  <a:pt x="16923448" y="2940449"/>
                </a:lnTo>
                <a:lnTo>
                  <a:pt x="0" y="2940449"/>
                </a:lnTo>
                <a:lnTo>
                  <a:pt x="0" y="0"/>
                </a:lnTo>
                <a:close/>
              </a:path>
            </a:pathLst>
          </a:custGeom>
          <a:blipFill>
            <a:blip r:embed="rId2"/>
            <a:stretch>
              <a:fillRect l="0" t="0" r="0" b="0"/>
            </a:stretch>
          </a:blipFill>
        </p:spPr>
      </p:sp>
      <p:sp>
        <p:nvSpPr>
          <p:cNvPr name="TextBox 3" id="3"/>
          <p:cNvSpPr txBox="true"/>
          <p:nvPr/>
        </p:nvSpPr>
        <p:spPr>
          <a:xfrm rot="0">
            <a:off x="3646468" y="206892"/>
            <a:ext cx="10995065"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Sử dụng Jira để quản lý dự án</a:t>
            </a:r>
          </a:p>
        </p:txBody>
      </p:sp>
      <p:sp>
        <p:nvSpPr>
          <p:cNvPr name="TextBox 4" id="4"/>
          <p:cNvSpPr txBox="true"/>
          <p:nvPr/>
        </p:nvSpPr>
        <p:spPr>
          <a:xfrm rot="0">
            <a:off x="450054" y="990600"/>
            <a:ext cx="3300543" cy="1422557"/>
          </a:xfrm>
          <a:prstGeom prst="rect">
            <a:avLst/>
          </a:prstGeom>
        </p:spPr>
        <p:txBody>
          <a:bodyPr anchor="t" rtlCol="false" tIns="0" lIns="0" bIns="0" rIns="0">
            <a:spAutoFit/>
          </a:bodyPr>
          <a:lstStyle/>
          <a:p>
            <a:pPr algn="ctr">
              <a:lnSpc>
                <a:spcPts val="5544"/>
              </a:lnSpc>
              <a:spcBef>
                <a:spcPct val="0"/>
              </a:spcBef>
            </a:pPr>
            <a:r>
              <a:rPr lang="en-US" b="true" sz="4470" spc="397">
                <a:solidFill>
                  <a:srgbClr val="000000"/>
                </a:solidFill>
                <a:latin typeface="Arimo Bold"/>
                <a:ea typeface="Arimo Bold"/>
                <a:cs typeface="Arimo Bold"/>
                <a:sym typeface="Arimo Bold"/>
              </a:rPr>
              <a:t>1 .Sprint 4</a:t>
            </a:r>
          </a:p>
          <a:p>
            <a:pPr algn="ctr">
              <a:lnSpc>
                <a:spcPts val="5544"/>
              </a:lnSpc>
              <a:spcBef>
                <a:spcPct val="0"/>
              </a:spcBef>
            </a:pPr>
            <a:r>
              <a:rPr lang="en-US" b="true" sz="4470" spc="397">
                <a:solidFill>
                  <a:srgbClr val="000000"/>
                </a:solidFill>
                <a:latin typeface="Arimo Bold"/>
                <a:ea typeface="Arimo Bold"/>
                <a:cs typeface="Arimo Bold"/>
                <a:sym typeface="Arimo Bold"/>
              </a:rPr>
              <a:t>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450054" y="2413157"/>
            <a:ext cx="17560728" cy="2238993"/>
          </a:xfrm>
          <a:custGeom>
            <a:avLst/>
            <a:gdLst/>
            <a:ahLst/>
            <a:cxnLst/>
            <a:rect r="r" b="b" t="t" l="l"/>
            <a:pathLst>
              <a:path h="2238993" w="17560728">
                <a:moveTo>
                  <a:pt x="0" y="0"/>
                </a:moveTo>
                <a:lnTo>
                  <a:pt x="17560728" y="0"/>
                </a:lnTo>
                <a:lnTo>
                  <a:pt x="17560728" y="2238993"/>
                </a:lnTo>
                <a:lnTo>
                  <a:pt x="0" y="2238993"/>
                </a:lnTo>
                <a:lnTo>
                  <a:pt x="0" y="0"/>
                </a:lnTo>
                <a:close/>
              </a:path>
            </a:pathLst>
          </a:custGeom>
          <a:blipFill>
            <a:blip r:embed="rId2"/>
            <a:stretch>
              <a:fillRect l="0" t="0" r="0" b="0"/>
            </a:stretch>
          </a:blipFill>
        </p:spPr>
      </p:sp>
      <p:sp>
        <p:nvSpPr>
          <p:cNvPr name="TextBox 3" id="3"/>
          <p:cNvSpPr txBox="true"/>
          <p:nvPr/>
        </p:nvSpPr>
        <p:spPr>
          <a:xfrm rot="0">
            <a:off x="3646468" y="206892"/>
            <a:ext cx="10995065"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Sử dụng Jira để quản lý dự án</a:t>
            </a:r>
          </a:p>
        </p:txBody>
      </p:sp>
      <p:sp>
        <p:nvSpPr>
          <p:cNvPr name="TextBox 4" id="4"/>
          <p:cNvSpPr txBox="true"/>
          <p:nvPr/>
        </p:nvSpPr>
        <p:spPr>
          <a:xfrm rot="0">
            <a:off x="450054" y="990600"/>
            <a:ext cx="3300543" cy="1422557"/>
          </a:xfrm>
          <a:prstGeom prst="rect">
            <a:avLst/>
          </a:prstGeom>
        </p:spPr>
        <p:txBody>
          <a:bodyPr anchor="t" rtlCol="false" tIns="0" lIns="0" bIns="0" rIns="0">
            <a:spAutoFit/>
          </a:bodyPr>
          <a:lstStyle/>
          <a:p>
            <a:pPr algn="ctr">
              <a:lnSpc>
                <a:spcPts val="5544"/>
              </a:lnSpc>
              <a:spcBef>
                <a:spcPct val="0"/>
              </a:spcBef>
            </a:pPr>
            <a:r>
              <a:rPr lang="en-US" b="true" sz="4470" spc="397">
                <a:solidFill>
                  <a:srgbClr val="000000"/>
                </a:solidFill>
                <a:latin typeface="Arimo Bold"/>
                <a:ea typeface="Arimo Bold"/>
                <a:cs typeface="Arimo Bold"/>
                <a:sym typeface="Arimo Bold"/>
              </a:rPr>
              <a:t>1 .Sprint 5</a:t>
            </a:r>
          </a:p>
          <a:p>
            <a:pPr algn="ctr">
              <a:lnSpc>
                <a:spcPts val="5544"/>
              </a:lnSpc>
              <a:spcBef>
                <a:spcPct val="0"/>
              </a:spcBef>
            </a:pPr>
            <a:r>
              <a:rPr lang="en-US" b="true" sz="4470" spc="397">
                <a:solidFill>
                  <a:srgbClr val="000000"/>
                </a:solidFill>
                <a:latin typeface="Arimo Bold"/>
                <a:ea typeface="Arimo Bold"/>
                <a:cs typeface="Arimo Bold"/>
                <a:sym typeface="Arimo Bold"/>
              </a:rPr>
              <a:t>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3184977" y="2369105"/>
            <a:ext cx="12349601" cy="7573032"/>
          </a:xfrm>
          <a:custGeom>
            <a:avLst/>
            <a:gdLst/>
            <a:ahLst/>
            <a:cxnLst/>
            <a:rect r="r" b="b" t="t" l="l"/>
            <a:pathLst>
              <a:path h="7573032" w="12349601">
                <a:moveTo>
                  <a:pt x="0" y="0"/>
                </a:moveTo>
                <a:lnTo>
                  <a:pt x="12349601" y="0"/>
                </a:lnTo>
                <a:lnTo>
                  <a:pt x="12349601" y="7573033"/>
                </a:lnTo>
                <a:lnTo>
                  <a:pt x="0" y="7573033"/>
                </a:lnTo>
                <a:lnTo>
                  <a:pt x="0" y="0"/>
                </a:lnTo>
                <a:close/>
              </a:path>
            </a:pathLst>
          </a:custGeom>
          <a:blipFill>
            <a:blip r:embed="rId2"/>
            <a:stretch>
              <a:fillRect l="0" t="0" r="0" b="0"/>
            </a:stretch>
          </a:blipFill>
        </p:spPr>
      </p:sp>
      <p:sp>
        <p:nvSpPr>
          <p:cNvPr name="TextBox 3" id="3"/>
          <p:cNvSpPr txBox="true"/>
          <p:nvPr/>
        </p:nvSpPr>
        <p:spPr>
          <a:xfrm rot="0">
            <a:off x="7496711" y="206892"/>
            <a:ext cx="3294579"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Kiểm thử</a:t>
            </a:r>
          </a:p>
        </p:txBody>
      </p:sp>
      <p:sp>
        <p:nvSpPr>
          <p:cNvPr name="TextBox 4" id="4"/>
          <p:cNvSpPr txBox="true"/>
          <p:nvPr/>
        </p:nvSpPr>
        <p:spPr>
          <a:xfrm rot="0">
            <a:off x="883552" y="1325098"/>
            <a:ext cx="9407723" cy="710633"/>
          </a:xfrm>
          <a:prstGeom prst="rect">
            <a:avLst/>
          </a:prstGeom>
        </p:spPr>
        <p:txBody>
          <a:bodyPr anchor="t" rtlCol="false" tIns="0" lIns="0" bIns="0" rIns="0">
            <a:spAutoFit/>
          </a:bodyPr>
          <a:lstStyle/>
          <a:p>
            <a:pPr algn="ctr">
              <a:lnSpc>
                <a:spcPts val="5544"/>
              </a:lnSpc>
              <a:spcBef>
                <a:spcPct val="0"/>
              </a:spcBef>
            </a:pPr>
            <a:r>
              <a:rPr lang="en-US" b="true" sz="4470" spc="397">
                <a:solidFill>
                  <a:srgbClr val="000000"/>
                </a:solidFill>
                <a:latin typeface="Arimo Bold"/>
                <a:ea typeface="Arimo Bold"/>
                <a:cs typeface="Arimo Bold"/>
                <a:sym typeface="Arimo Bold"/>
              </a:rPr>
              <a:t>Kiểm thử khi đăng nhập đúng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3149803" y="2035730"/>
            <a:ext cx="12668854" cy="7819196"/>
          </a:xfrm>
          <a:custGeom>
            <a:avLst/>
            <a:gdLst/>
            <a:ahLst/>
            <a:cxnLst/>
            <a:rect r="r" b="b" t="t" l="l"/>
            <a:pathLst>
              <a:path h="7819196" w="12668854">
                <a:moveTo>
                  <a:pt x="0" y="0"/>
                </a:moveTo>
                <a:lnTo>
                  <a:pt x="12668854" y="0"/>
                </a:lnTo>
                <a:lnTo>
                  <a:pt x="12668854" y="7819196"/>
                </a:lnTo>
                <a:lnTo>
                  <a:pt x="0" y="7819196"/>
                </a:lnTo>
                <a:lnTo>
                  <a:pt x="0" y="0"/>
                </a:lnTo>
                <a:close/>
              </a:path>
            </a:pathLst>
          </a:custGeom>
          <a:blipFill>
            <a:blip r:embed="rId2"/>
            <a:stretch>
              <a:fillRect l="0" t="0" r="0" b="0"/>
            </a:stretch>
          </a:blipFill>
        </p:spPr>
      </p:sp>
      <p:sp>
        <p:nvSpPr>
          <p:cNvPr name="TextBox 3" id="3"/>
          <p:cNvSpPr txBox="true"/>
          <p:nvPr/>
        </p:nvSpPr>
        <p:spPr>
          <a:xfrm rot="0">
            <a:off x="7496711" y="206892"/>
            <a:ext cx="3294579"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Kiểm thử</a:t>
            </a:r>
          </a:p>
        </p:txBody>
      </p:sp>
      <p:sp>
        <p:nvSpPr>
          <p:cNvPr name="TextBox 4" id="4"/>
          <p:cNvSpPr txBox="true"/>
          <p:nvPr/>
        </p:nvSpPr>
        <p:spPr>
          <a:xfrm rot="0">
            <a:off x="1207819" y="1325098"/>
            <a:ext cx="8759190" cy="710633"/>
          </a:xfrm>
          <a:prstGeom prst="rect">
            <a:avLst/>
          </a:prstGeom>
        </p:spPr>
        <p:txBody>
          <a:bodyPr anchor="t" rtlCol="false" tIns="0" lIns="0" bIns="0" rIns="0">
            <a:spAutoFit/>
          </a:bodyPr>
          <a:lstStyle/>
          <a:p>
            <a:pPr algn="ctr">
              <a:lnSpc>
                <a:spcPts val="5544"/>
              </a:lnSpc>
              <a:spcBef>
                <a:spcPct val="0"/>
              </a:spcBef>
            </a:pPr>
            <a:r>
              <a:rPr lang="en-US" b="true" sz="4470" spc="397">
                <a:solidFill>
                  <a:srgbClr val="000000"/>
                </a:solidFill>
                <a:latin typeface="Arimo Bold"/>
                <a:ea typeface="Arimo Bold"/>
                <a:cs typeface="Arimo Bold"/>
                <a:sym typeface="Arimo Bold"/>
              </a:rPr>
              <a:t>Kiểm thử khi đăng nhập sai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3247687" y="2731095"/>
            <a:ext cx="12599235" cy="6721938"/>
          </a:xfrm>
          <a:custGeom>
            <a:avLst/>
            <a:gdLst/>
            <a:ahLst/>
            <a:cxnLst/>
            <a:rect r="r" b="b" t="t" l="l"/>
            <a:pathLst>
              <a:path h="6721938" w="12599235">
                <a:moveTo>
                  <a:pt x="0" y="0"/>
                </a:moveTo>
                <a:lnTo>
                  <a:pt x="12599235" y="0"/>
                </a:lnTo>
                <a:lnTo>
                  <a:pt x="12599235" y="6721939"/>
                </a:lnTo>
                <a:lnTo>
                  <a:pt x="0" y="6721939"/>
                </a:lnTo>
                <a:lnTo>
                  <a:pt x="0" y="0"/>
                </a:lnTo>
                <a:close/>
              </a:path>
            </a:pathLst>
          </a:custGeom>
          <a:blipFill>
            <a:blip r:embed="rId2"/>
            <a:stretch>
              <a:fillRect l="0" t="0" r="0" b="0"/>
            </a:stretch>
          </a:blipFill>
        </p:spPr>
      </p:sp>
      <p:sp>
        <p:nvSpPr>
          <p:cNvPr name="TextBox 3" id="3"/>
          <p:cNvSpPr txBox="true"/>
          <p:nvPr/>
        </p:nvSpPr>
        <p:spPr>
          <a:xfrm rot="0">
            <a:off x="7496711" y="206892"/>
            <a:ext cx="3294579"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Kiểm thử</a:t>
            </a:r>
          </a:p>
        </p:txBody>
      </p:sp>
      <p:sp>
        <p:nvSpPr>
          <p:cNvPr name="TextBox 4" id="4"/>
          <p:cNvSpPr txBox="true"/>
          <p:nvPr/>
        </p:nvSpPr>
        <p:spPr>
          <a:xfrm rot="0">
            <a:off x="985053" y="1325098"/>
            <a:ext cx="9204722" cy="1405998"/>
          </a:xfrm>
          <a:prstGeom prst="rect">
            <a:avLst/>
          </a:prstGeom>
        </p:spPr>
        <p:txBody>
          <a:bodyPr anchor="t" rtlCol="false" tIns="0" lIns="0" bIns="0" rIns="0">
            <a:spAutoFit/>
          </a:bodyPr>
          <a:lstStyle/>
          <a:p>
            <a:pPr algn="ctr">
              <a:lnSpc>
                <a:spcPts val="5544"/>
              </a:lnSpc>
            </a:pPr>
            <a:r>
              <a:rPr lang="en-US" b="true" sz="4470" spc="393">
                <a:solidFill>
                  <a:srgbClr val="000000"/>
                </a:solidFill>
                <a:latin typeface="Arimo Bold"/>
                <a:ea typeface="Arimo Bold"/>
                <a:cs typeface="Arimo Bold"/>
                <a:sym typeface="Arimo Bold"/>
              </a:rPr>
              <a:t>Hiển thị danh sách sản phẩm</a:t>
            </a:r>
          </a:p>
          <a:p>
            <a:pPr algn="ctr">
              <a:lnSpc>
                <a:spcPts val="5544"/>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2250889" y="2731095"/>
            <a:ext cx="13786222" cy="6854494"/>
          </a:xfrm>
          <a:custGeom>
            <a:avLst/>
            <a:gdLst/>
            <a:ahLst/>
            <a:cxnLst/>
            <a:rect r="r" b="b" t="t" l="l"/>
            <a:pathLst>
              <a:path h="6854494" w="13786222">
                <a:moveTo>
                  <a:pt x="0" y="0"/>
                </a:moveTo>
                <a:lnTo>
                  <a:pt x="13786222" y="0"/>
                </a:lnTo>
                <a:lnTo>
                  <a:pt x="13786222" y="6854494"/>
                </a:lnTo>
                <a:lnTo>
                  <a:pt x="0" y="6854494"/>
                </a:lnTo>
                <a:lnTo>
                  <a:pt x="0" y="0"/>
                </a:lnTo>
                <a:close/>
              </a:path>
            </a:pathLst>
          </a:custGeom>
          <a:blipFill>
            <a:blip r:embed="rId2"/>
            <a:stretch>
              <a:fillRect l="0" t="0" r="0" b="0"/>
            </a:stretch>
          </a:blipFill>
        </p:spPr>
      </p:sp>
      <p:sp>
        <p:nvSpPr>
          <p:cNvPr name="TextBox 3" id="3"/>
          <p:cNvSpPr txBox="true"/>
          <p:nvPr/>
        </p:nvSpPr>
        <p:spPr>
          <a:xfrm rot="0">
            <a:off x="7496711" y="206892"/>
            <a:ext cx="3294579"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Kiểm thử</a:t>
            </a:r>
          </a:p>
        </p:txBody>
      </p:sp>
      <p:sp>
        <p:nvSpPr>
          <p:cNvPr name="TextBox 4" id="4"/>
          <p:cNvSpPr txBox="true"/>
          <p:nvPr/>
        </p:nvSpPr>
        <p:spPr>
          <a:xfrm rot="0">
            <a:off x="1322554" y="1325098"/>
            <a:ext cx="4567952" cy="1405998"/>
          </a:xfrm>
          <a:prstGeom prst="rect">
            <a:avLst/>
          </a:prstGeom>
        </p:spPr>
        <p:txBody>
          <a:bodyPr anchor="t" rtlCol="false" tIns="0" lIns="0" bIns="0" rIns="0">
            <a:spAutoFit/>
          </a:bodyPr>
          <a:lstStyle/>
          <a:p>
            <a:pPr algn="ctr">
              <a:lnSpc>
                <a:spcPts val="5544"/>
              </a:lnSpc>
            </a:pPr>
            <a:r>
              <a:rPr lang="en-US" b="true" sz="4470" spc="393">
                <a:solidFill>
                  <a:srgbClr val="000000"/>
                </a:solidFill>
                <a:latin typeface="Arimo Bold"/>
                <a:ea typeface="Arimo Bold"/>
                <a:cs typeface="Arimo Bold"/>
                <a:sym typeface="Arimo Bold"/>
              </a:rPr>
              <a:t>Xem đơn hàng</a:t>
            </a:r>
          </a:p>
          <a:p>
            <a:pPr algn="ctr">
              <a:lnSpc>
                <a:spcPts val="5544"/>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2261035" y="2432974"/>
            <a:ext cx="13765929" cy="7003417"/>
          </a:xfrm>
          <a:custGeom>
            <a:avLst/>
            <a:gdLst/>
            <a:ahLst/>
            <a:cxnLst/>
            <a:rect r="r" b="b" t="t" l="l"/>
            <a:pathLst>
              <a:path h="7003417" w="13765929">
                <a:moveTo>
                  <a:pt x="0" y="0"/>
                </a:moveTo>
                <a:lnTo>
                  <a:pt x="13765930" y="0"/>
                </a:lnTo>
                <a:lnTo>
                  <a:pt x="13765930" y="7003416"/>
                </a:lnTo>
                <a:lnTo>
                  <a:pt x="0" y="7003416"/>
                </a:lnTo>
                <a:lnTo>
                  <a:pt x="0" y="0"/>
                </a:lnTo>
                <a:close/>
              </a:path>
            </a:pathLst>
          </a:custGeom>
          <a:blipFill>
            <a:blip r:embed="rId2"/>
            <a:stretch>
              <a:fillRect l="0" t="0" r="0" b="0"/>
            </a:stretch>
          </a:blipFill>
        </p:spPr>
      </p:sp>
      <p:sp>
        <p:nvSpPr>
          <p:cNvPr name="TextBox 3" id="3"/>
          <p:cNvSpPr txBox="true"/>
          <p:nvPr/>
        </p:nvSpPr>
        <p:spPr>
          <a:xfrm rot="0">
            <a:off x="7496711" y="206892"/>
            <a:ext cx="3294579" cy="821808"/>
          </a:xfrm>
          <a:prstGeom prst="rect">
            <a:avLst/>
          </a:prstGeom>
        </p:spPr>
        <p:txBody>
          <a:bodyPr anchor="t" rtlCol="false" tIns="0" lIns="0" bIns="0" rIns="0">
            <a:spAutoFit/>
          </a:bodyPr>
          <a:lstStyle/>
          <a:p>
            <a:pPr algn="ctr">
              <a:lnSpc>
                <a:spcPts val="6304"/>
              </a:lnSpc>
              <a:spcBef>
                <a:spcPct val="0"/>
              </a:spcBef>
            </a:pPr>
            <a:r>
              <a:rPr lang="en-US" b="true" sz="5084" spc="452">
                <a:solidFill>
                  <a:srgbClr val="000000"/>
                </a:solidFill>
                <a:latin typeface="Arimo Bold"/>
                <a:ea typeface="Arimo Bold"/>
                <a:cs typeface="Arimo Bold"/>
                <a:sym typeface="Arimo Bold"/>
              </a:rPr>
              <a:t>Kiểm thử</a:t>
            </a:r>
          </a:p>
        </p:txBody>
      </p:sp>
      <p:sp>
        <p:nvSpPr>
          <p:cNvPr name="TextBox 4" id="4"/>
          <p:cNvSpPr txBox="true"/>
          <p:nvPr/>
        </p:nvSpPr>
        <p:spPr>
          <a:xfrm rot="0">
            <a:off x="129667" y="1325098"/>
            <a:ext cx="6953726" cy="1405998"/>
          </a:xfrm>
          <a:prstGeom prst="rect">
            <a:avLst/>
          </a:prstGeom>
        </p:spPr>
        <p:txBody>
          <a:bodyPr anchor="t" rtlCol="false" tIns="0" lIns="0" bIns="0" rIns="0">
            <a:spAutoFit/>
          </a:bodyPr>
          <a:lstStyle/>
          <a:p>
            <a:pPr algn="ctr">
              <a:lnSpc>
                <a:spcPts val="5544"/>
              </a:lnSpc>
            </a:pPr>
            <a:r>
              <a:rPr lang="en-US" b="true" sz="4470" spc="393">
                <a:solidFill>
                  <a:srgbClr val="000000"/>
                </a:solidFill>
                <a:latin typeface="Arimo Bold"/>
                <a:ea typeface="Arimo Bold"/>
                <a:cs typeface="Arimo Bold"/>
                <a:sym typeface="Arimo Bold"/>
              </a:rPr>
              <a:t>Thông tin người dùng</a:t>
            </a:r>
          </a:p>
          <a:p>
            <a:pPr algn="ctr">
              <a:lnSpc>
                <a:spcPts val="5544"/>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1628255" y="-22391"/>
            <a:ext cx="15453837" cy="2006931"/>
          </a:xfrm>
          <a:prstGeom prst="rect">
            <a:avLst/>
          </a:prstGeom>
        </p:spPr>
        <p:txBody>
          <a:bodyPr anchor="t" rtlCol="false" tIns="0" lIns="0" bIns="0" rIns="0">
            <a:spAutoFit/>
          </a:bodyPr>
          <a:lstStyle/>
          <a:p>
            <a:pPr algn="ctr">
              <a:lnSpc>
                <a:spcPts val="7669"/>
              </a:lnSpc>
            </a:pPr>
            <a:r>
              <a:rPr lang="en-US" b="true" sz="6184" spc="550">
                <a:solidFill>
                  <a:srgbClr val="000000"/>
                </a:solidFill>
                <a:latin typeface="Arimo Bold"/>
                <a:ea typeface="Arimo Bold"/>
                <a:cs typeface="Arimo Bold"/>
                <a:sym typeface="Arimo Bold"/>
              </a:rPr>
              <a:t>KẾT LUẬN VÀ HƯỚNG PHÁT TRIỂN</a:t>
            </a:r>
          </a:p>
          <a:p>
            <a:pPr algn="ctr">
              <a:lnSpc>
                <a:spcPts val="7669"/>
              </a:lnSpc>
            </a:pPr>
          </a:p>
        </p:txBody>
      </p:sp>
      <p:sp>
        <p:nvSpPr>
          <p:cNvPr name="TextBox 21" id="21"/>
          <p:cNvSpPr txBox="true"/>
          <p:nvPr/>
        </p:nvSpPr>
        <p:spPr>
          <a:xfrm rot="0">
            <a:off x="266598" y="1152614"/>
            <a:ext cx="8255794" cy="831927"/>
          </a:xfrm>
          <a:prstGeom prst="rect">
            <a:avLst/>
          </a:prstGeom>
        </p:spPr>
        <p:txBody>
          <a:bodyPr anchor="t" rtlCol="false" tIns="0" lIns="0" bIns="0" rIns="0">
            <a:spAutoFit/>
          </a:bodyPr>
          <a:lstStyle/>
          <a:p>
            <a:pPr algn="ctr">
              <a:lnSpc>
                <a:spcPts val="6181"/>
              </a:lnSpc>
            </a:pPr>
            <a:r>
              <a:rPr lang="en-US" b="true" sz="4984" spc="443">
                <a:solidFill>
                  <a:srgbClr val="000000"/>
                </a:solidFill>
                <a:latin typeface="Arimo Bold"/>
                <a:ea typeface="Arimo Bold"/>
                <a:cs typeface="Arimo Bold"/>
                <a:sym typeface="Arimo Bold"/>
              </a:rPr>
              <a:t>1.KẾT QUẢ ĐẠT ĐƯỢC </a:t>
            </a:r>
          </a:p>
        </p:txBody>
      </p:sp>
      <p:sp>
        <p:nvSpPr>
          <p:cNvPr name="TextBox 22" id="22"/>
          <p:cNvSpPr txBox="true"/>
          <p:nvPr/>
        </p:nvSpPr>
        <p:spPr>
          <a:xfrm rot="0">
            <a:off x="266598" y="1946441"/>
            <a:ext cx="17500149" cy="7451435"/>
          </a:xfrm>
          <a:prstGeom prst="rect">
            <a:avLst/>
          </a:prstGeom>
        </p:spPr>
        <p:txBody>
          <a:bodyPr anchor="t" rtlCol="false" tIns="0" lIns="0" bIns="0" rIns="0">
            <a:spAutoFit/>
          </a:bodyPr>
          <a:lstStyle/>
          <a:p>
            <a:pPr algn="l">
              <a:lnSpc>
                <a:spcPts val="3932"/>
              </a:lnSpc>
            </a:pPr>
            <a:r>
              <a:rPr lang="en-US" b="true" sz="3171" spc="282">
                <a:solidFill>
                  <a:srgbClr val="000000"/>
                </a:solidFill>
                <a:latin typeface="Arimo Bold"/>
                <a:ea typeface="Arimo Bold"/>
                <a:cs typeface="Arimo Bold"/>
                <a:sym typeface="Arimo Bold"/>
              </a:rPr>
              <a:t>Nhóm đã hoàn thành đề tài “Xây dựng website bán nước và đồ ăn nhẹ” với các kết quả chính sau:</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Phát triển website hoàn chỉnh đáp ứng các chức năng: hiển thị sản phẩm, quản lý giỏ hàng, đặt hàng trực tuyến, theo dõi đơn hàng và quản trị nội dung.</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Ứng dụng kiến trúc Client-Server và RESTful API, tách biệt frontend (ReactJS) và backend (NodeJS) để đảm bảo khả năng mở rộng và bảo trì.</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Thiết kế UI/UX trên Figma hiện đại, thân thiện, tối ưu cho cả desktop và mobile.</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Sử dụng công cụ Postman, Swagger, GitHub, GitHub Actions, Docker cho kiểm thử, quản lý mã nguồn, CI/CD và triển khai.</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Đảm bảo bảo mật cơ bản: mã hóa mật khẩu, HTTPS và hạn chế lỗi bảo mật phổ biến.</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Hoàn thiện báo cáo và tài liệu đầy đủ gồm phân tích yêu cầu, thiết kế hệ thống, mô tả API, sơ đồ kiến trúc và kế hoạch Agile.</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1028700" y="463384"/>
            <a:ext cx="4339828" cy="1035381"/>
          </a:xfrm>
          <a:prstGeom prst="rect">
            <a:avLst/>
          </a:prstGeom>
        </p:spPr>
        <p:txBody>
          <a:bodyPr anchor="t" rtlCol="false" tIns="0" lIns="0" bIns="0" rIns="0">
            <a:spAutoFit/>
          </a:bodyPr>
          <a:lstStyle/>
          <a:p>
            <a:pPr algn="ctr">
              <a:lnSpc>
                <a:spcPts val="7669"/>
              </a:lnSpc>
            </a:pPr>
            <a:r>
              <a:rPr lang="en-US" b="true" sz="6184" spc="550">
                <a:solidFill>
                  <a:srgbClr val="000000"/>
                </a:solidFill>
                <a:latin typeface="Arimo Bold"/>
                <a:ea typeface="Arimo Bold"/>
                <a:cs typeface="Arimo Bold"/>
                <a:sym typeface="Arimo Bold"/>
              </a:rPr>
              <a:t>2.Hạn chế</a:t>
            </a:r>
          </a:p>
        </p:txBody>
      </p:sp>
      <p:sp>
        <p:nvSpPr>
          <p:cNvPr name="TextBox 21" id="21"/>
          <p:cNvSpPr txBox="true"/>
          <p:nvPr/>
        </p:nvSpPr>
        <p:spPr>
          <a:xfrm rot="0">
            <a:off x="-4764" y="2206142"/>
            <a:ext cx="18288000" cy="4974935"/>
          </a:xfrm>
          <a:prstGeom prst="rect">
            <a:avLst/>
          </a:prstGeom>
        </p:spPr>
        <p:txBody>
          <a:bodyPr anchor="t" rtlCol="false" tIns="0" lIns="0" bIns="0" rIns="0">
            <a:spAutoFit/>
          </a:bodyPr>
          <a:lstStyle/>
          <a:p>
            <a:pPr algn="l">
              <a:lnSpc>
                <a:spcPts val="3932"/>
              </a:lnSpc>
            </a:pPr>
            <a:r>
              <a:rPr lang="en-US" b="true" sz="3171" spc="282">
                <a:solidFill>
                  <a:srgbClr val="000000"/>
                </a:solidFill>
                <a:latin typeface="Arimo Bold"/>
                <a:ea typeface="Arimo Bold"/>
                <a:cs typeface="Arimo Bold"/>
                <a:sym typeface="Arimo Bold"/>
              </a:rPr>
              <a:t>Trong quá trình triển khai đề tài, nhóm gặp một số khó khăn chủ yếu sau:</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Tích hợp công cụ và công nghệ: Việc thiết lập Docker và GitHub Actions để triển khai CI/CD gặp nhiều trở ngại do nhóm chưa có nhiều kinh nghiệm thực tế với các công cụ này.</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Hạn chế về thời gian: Khối lượng công việc lớn yêu cầu sự phân chia hợp lý và phối hợp chặt chẽ trong nhóm để đảm bảo tiến độ.</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Tương thích giao diện: Giao diện ban đầu chưa tối ưu cho thiết bị di động, đòi hỏi nhiều lần điều chỉnh để đảm bảo trải nghiệm người dùng.</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Xử lý bảo mật: Việc triển khai cơ chế phòng chống SQL Injection, XSS và các vấn đề bảo mật khác yêu cầu thời gian nghiên cứu và kiểm thử bổ sung.</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1028700" y="463384"/>
            <a:ext cx="9911596" cy="1035381"/>
          </a:xfrm>
          <a:prstGeom prst="rect">
            <a:avLst/>
          </a:prstGeom>
        </p:spPr>
        <p:txBody>
          <a:bodyPr anchor="t" rtlCol="false" tIns="0" lIns="0" bIns="0" rIns="0">
            <a:spAutoFit/>
          </a:bodyPr>
          <a:lstStyle/>
          <a:p>
            <a:pPr algn="ctr">
              <a:lnSpc>
                <a:spcPts val="7669"/>
              </a:lnSpc>
            </a:pPr>
            <a:r>
              <a:rPr lang="en-US" b="true" sz="6184" spc="550">
                <a:solidFill>
                  <a:srgbClr val="000000"/>
                </a:solidFill>
                <a:latin typeface="Arimo Bold"/>
                <a:ea typeface="Arimo Bold"/>
                <a:cs typeface="Arimo Bold"/>
                <a:sym typeface="Arimo Bold"/>
              </a:rPr>
              <a:t>3.HƯỚNG PHÁT TRIỂN</a:t>
            </a:r>
          </a:p>
        </p:txBody>
      </p:sp>
      <p:sp>
        <p:nvSpPr>
          <p:cNvPr name="TextBox 21" id="21"/>
          <p:cNvSpPr txBox="true"/>
          <p:nvPr/>
        </p:nvSpPr>
        <p:spPr>
          <a:xfrm rot="0">
            <a:off x="0" y="1981042"/>
            <a:ext cx="18288000" cy="7451435"/>
          </a:xfrm>
          <a:prstGeom prst="rect">
            <a:avLst/>
          </a:prstGeom>
        </p:spPr>
        <p:txBody>
          <a:bodyPr anchor="t" rtlCol="false" tIns="0" lIns="0" bIns="0" rIns="0">
            <a:spAutoFit/>
          </a:bodyPr>
          <a:lstStyle/>
          <a:p>
            <a:pPr algn="l">
              <a:lnSpc>
                <a:spcPts val="3932"/>
              </a:lnSpc>
            </a:pPr>
            <a:r>
              <a:rPr lang="en-US" b="true" sz="3171" spc="282">
                <a:solidFill>
                  <a:srgbClr val="000000"/>
                </a:solidFill>
                <a:latin typeface="Arimo Bold"/>
                <a:ea typeface="Arimo Bold"/>
                <a:cs typeface="Arimo Bold"/>
                <a:sym typeface="Arimo Bold"/>
              </a:rPr>
              <a:t>Mặc dù hệ thống hiện tại đã đáp ứng đầy đủ các chức năng cơ bản, nhóm dự định triển khai và mở rộng thêm các tính năng sau nhằm nâng cao chất lượng và trải nghiệm người dùng:</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Tích hợp cổng thanh toán trực tuyến (VNPay, MoMo) để mang lại sự tiện lợi và nhanh chóng cho khách hàng trong quá trình thanh toán.</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Phát triển ứng dụng di động (Mobile App) bằng React Native, giúp mở rộng phạm vi người dùng và tối ưu trải nghiệm trên thiết bị di động.</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Bổ sung tính năng đánh giá và phản hồi sản phẩm, cho phép khách hàng chia sẻ nhận xét, từ đó cải thiện chất lượng dịch vụ.</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Ứng dụng trí tuệ nhân tạo (AI) trong việc gợi ý sản phẩm dựa trên hành vi và lịch sử mua hàng, tăng trải nghiệm cá nhân hóa.</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Tăng cường bảo mật hệ thống bằng cơ chế xác thực hai lớp (Two-Factor Authentication) và triển khai giải pháp giám sát phòng chống tấn công mạng.</a:t>
            </a:r>
          </a:p>
          <a:p>
            <a:pPr algn="l" marL="684625" indent="-342313" lvl="1">
              <a:lnSpc>
                <a:spcPts val="3932"/>
              </a:lnSpc>
              <a:buFont typeface="Arial"/>
              <a:buChar char="•"/>
            </a:pPr>
            <a:r>
              <a:rPr lang="en-US" b="true" sz="3171" spc="282">
                <a:solidFill>
                  <a:srgbClr val="000000"/>
                </a:solidFill>
                <a:latin typeface="Arimo Bold"/>
                <a:ea typeface="Arimo Bold"/>
                <a:cs typeface="Arimo Bold"/>
                <a:sym typeface="Arimo Bold"/>
              </a:rPr>
              <a:t>Triển khai hệ thống trên nền tảng điện toán đám mây như AWS hoặc Google Cloud, nhằm đảm bảo khả năng mở rộng, độ tin cậy và hiệu năng ổn định.</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5129891" y="279094"/>
            <a:ext cx="9355594" cy="1874708"/>
          </a:xfrm>
          <a:prstGeom prst="rect">
            <a:avLst/>
          </a:prstGeom>
        </p:spPr>
        <p:txBody>
          <a:bodyPr anchor="t" rtlCol="false" tIns="0" lIns="0" bIns="0" rIns="0">
            <a:spAutoFit/>
          </a:bodyPr>
          <a:lstStyle/>
          <a:p>
            <a:pPr algn="ctr">
              <a:lnSpc>
                <a:spcPts val="7669"/>
              </a:lnSpc>
            </a:pPr>
            <a:r>
              <a:rPr lang="en-US" sz="6184" spc="550">
                <a:solidFill>
                  <a:srgbClr val="000000"/>
                </a:solidFill>
                <a:latin typeface="Cabin"/>
                <a:ea typeface="Cabin"/>
                <a:cs typeface="Cabin"/>
                <a:sym typeface="Cabin"/>
              </a:rPr>
              <a:t>Lý do chọn đề tài</a:t>
            </a:r>
          </a:p>
          <a:p>
            <a:pPr algn="ctr">
              <a:lnSpc>
                <a:spcPts val="7119"/>
              </a:lnSpc>
            </a:pPr>
          </a:p>
        </p:txBody>
      </p:sp>
      <p:sp>
        <p:nvSpPr>
          <p:cNvPr name="TextBox 21" id="21"/>
          <p:cNvSpPr txBox="true"/>
          <p:nvPr/>
        </p:nvSpPr>
        <p:spPr>
          <a:xfrm rot="0">
            <a:off x="0" y="1622606"/>
            <a:ext cx="17526000" cy="3326943"/>
          </a:xfrm>
          <a:prstGeom prst="rect">
            <a:avLst/>
          </a:prstGeom>
        </p:spPr>
        <p:txBody>
          <a:bodyPr anchor="t" rtlCol="false" tIns="0" lIns="0" bIns="0" rIns="0">
            <a:spAutoFit/>
          </a:bodyPr>
          <a:lstStyle/>
          <a:p>
            <a:pPr algn="l">
              <a:lnSpc>
                <a:spcPts val="4320"/>
              </a:lnSpc>
            </a:pPr>
            <a:r>
              <a:rPr lang="en-US" sz="3600">
                <a:solidFill>
                  <a:srgbClr val="000000"/>
                </a:solidFill>
                <a:latin typeface="Trebuchet MS"/>
                <a:ea typeface="Trebuchet MS"/>
                <a:cs typeface="Trebuchet MS"/>
                <a:sym typeface="Trebuchet MS"/>
              </a:rPr>
              <a:t>Từ thực tế đó, nhóm thực hiện đề tài </a:t>
            </a:r>
            <a:r>
              <a:rPr lang="en-US" sz="3600" b="true">
                <a:solidFill>
                  <a:srgbClr val="000000"/>
                </a:solidFill>
                <a:latin typeface="Trebuchet MS Bold"/>
                <a:ea typeface="Trebuchet MS Bold"/>
                <a:cs typeface="Trebuchet MS Bold"/>
                <a:sym typeface="Trebuchet MS Bold"/>
              </a:rPr>
              <a:t>“Xây dựng website Cafe”</a:t>
            </a:r>
            <a:r>
              <a:rPr lang="en-US" sz="3600">
                <a:solidFill>
                  <a:srgbClr val="000000"/>
                </a:solidFill>
                <a:latin typeface="Trebuchet MS"/>
                <a:ea typeface="Trebuchet MS"/>
                <a:cs typeface="Trebuchet MS"/>
                <a:sym typeface="Trebuchet MS"/>
              </a:rPr>
              <a:t> nhằm hỗ trợ cửa hàng tối ưu quy trình bán hàng, giảm chi phí vận hành, đồng thời mang lại sự tiện lợi và trải nghiệm tốt hơn cho khách hàng. Bên cạnh đó, dự án còn là cơ hội để áp dụng kiến thức lập trình web và các công cụ hiện đại vào một sản phẩm thực tiễn có tính ứng dụng cao.</a:t>
            </a:r>
          </a:p>
          <a:p>
            <a:pPr algn="just">
              <a:lnSpc>
                <a:spcPts val="4464"/>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Freeform 20" id="20"/>
          <p:cNvSpPr/>
          <p:nvPr/>
        </p:nvSpPr>
        <p:spPr>
          <a:xfrm flipH="false" flipV="false" rot="0">
            <a:off x="4684949" y="3365326"/>
            <a:ext cx="8918103" cy="2513283"/>
          </a:xfrm>
          <a:custGeom>
            <a:avLst/>
            <a:gdLst/>
            <a:ahLst/>
            <a:cxnLst/>
            <a:rect r="r" b="b" t="t" l="l"/>
            <a:pathLst>
              <a:path h="2513283" w="8918103">
                <a:moveTo>
                  <a:pt x="0" y="0"/>
                </a:moveTo>
                <a:lnTo>
                  <a:pt x="8918103" y="0"/>
                </a:lnTo>
                <a:lnTo>
                  <a:pt x="8918103" y="2513283"/>
                </a:lnTo>
                <a:lnTo>
                  <a:pt x="0" y="2513283"/>
                </a:lnTo>
                <a:lnTo>
                  <a:pt x="0" y="0"/>
                </a:lnTo>
                <a:close/>
              </a:path>
            </a:pathLst>
          </a:custGeom>
          <a:blipFill>
            <a:blip r:embed="rId2">
              <a:extLst>
                <a:ext uri="{96DAC541-7B7A-43D3-8B79-37D633B846F1}">
                  <asvg:svgBlip xmlns:asvg="http://schemas.microsoft.com/office/drawing/2016/SVG/main" r:embed="rId3"/>
                </a:ext>
              </a:extLst>
            </a:blip>
            <a:stretch>
              <a:fillRect l="0" t="-1313" r="0" b="-1313"/>
            </a:stretch>
          </a:blipFill>
        </p:spPr>
      </p:sp>
      <p:sp>
        <p:nvSpPr>
          <p:cNvPr name="Freeform 21" id="21"/>
          <p:cNvSpPr/>
          <p:nvPr/>
        </p:nvSpPr>
        <p:spPr>
          <a:xfrm flipH="false" flipV="false" rot="0">
            <a:off x="5486400" y="5452998"/>
            <a:ext cx="7315200" cy="425612"/>
          </a:xfrm>
          <a:custGeom>
            <a:avLst/>
            <a:gdLst/>
            <a:ahLst/>
            <a:cxnLst/>
            <a:rect r="r" b="b" t="t" l="l"/>
            <a:pathLst>
              <a:path h="425612" w="7315200">
                <a:moveTo>
                  <a:pt x="0" y="0"/>
                </a:moveTo>
                <a:lnTo>
                  <a:pt x="7315200" y="0"/>
                </a:lnTo>
                <a:lnTo>
                  <a:pt x="7315200" y="425612"/>
                </a:lnTo>
                <a:lnTo>
                  <a:pt x="0" y="425612"/>
                </a:lnTo>
                <a:lnTo>
                  <a:pt x="0" y="0"/>
                </a:lnTo>
                <a:close/>
              </a:path>
            </a:pathLst>
          </a:custGeom>
          <a:blipFill>
            <a:blip r:embed="rId4">
              <a:extLst>
                <a:ext uri="{96DAC541-7B7A-43D3-8B79-37D633B846F1}">
                  <asvg:svgBlip xmlns:asvg="http://schemas.microsoft.com/office/drawing/2016/SVG/main" r:embed="rId5"/>
                </a:ext>
              </a:extLst>
            </a:blip>
            <a:stretch>
              <a:fillRect l="0" t="-2591" r="0" b="-2591"/>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6091562" y="256555"/>
            <a:ext cx="5159454" cy="2006931"/>
          </a:xfrm>
          <a:prstGeom prst="rect">
            <a:avLst/>
          </a:prstGeom>
        </p:spPr>
        <p:txBody>
          <a:bodyPr anchor="t" rtlCol="false" tIns="0" lIns="0" bIns="0" rIns="0">
            <a:spAutoFit/>
          </a:bodyPr>
          <a:lstStyle/>
          <a:p>
            <a:pPr algn="ctr">
              <a:lnSpc>
                <a:spcPts val="7669"/>
              </a:lnSpc>
            </a:pPr>
            <a:r>
              <a:rPr lang="en-US" b="true" sz="6184" spc="550">
                <a:solidFill>
                  <a:srgbClr val="000000"/>
                </a:solidFill>
                <a:latin typeface="Arimo Bold"/>
                <a:ea typeface="Arimo Bold"/>
                <a:cs typeface="Arimo Bold"/>
                <a:sym typeface="Arimo Bold"/>
              </a:rPr>
              <a:t>Mô tả đề tài</a:t>
            </a:r>
          </a:p>
          <a:p>
            <a:pPr algn="ctr">
              <a:lnSpc>
                <a:spcPts val="7669"/>
              </a:lnSpc>
            </a:pPr>
          </a:p>
        </p:txBody>
      </p:sp>
      <p:sp>
        <p:nvSpPr>
          <p:cNvPr name="TextBox 21" id="21"/>
          <p:cNvSpPr txBox="true"/>
          <p:nvPr/>
        </p:nvSpPr>
        <p:spPr>
          <a:xfrm rot="0">
            <a:off x="-4763" y="1495425"/>
            <a:ext cx="17449800" cy="5260123"/>
          </a:xfrm>
          <a:prstGeom prst="rect">
            <a:avLst/>
          </a:prstGeom>
        </p:spPr>
        <p:txBody>
          <a:bodyPr anchor="t" rtlCol="false" tIns="0" lIns="0" bIns="0" rIns="0">
            <a:spAutoFit/>
          </a:bodyPr>
          <a:lstStyle/>
          <a:p>
            <a:pPr algn="just">
              <a:lnSpc>
                <a:spcPts val="4588"/>
              </a:lnSpc>
            </a:pPr>
            <a:r>
              <a:rPr lang="en-US" sz="4000">
                <a:solidFill>
                  <a:srgbClr val="000000"/>
                </a:solidFill>
                <a:latin typeface="Trebuchet MS"/>
                <a:ea typeface="Trebuchet MS"/>
                <a:cs typeface="Trebuchet MS"/>
                <a:sym typeface="Trebuchet MS"/>
              </a:rPr>
              <a:t>  Đề tài </a:t>
            </a:r>
            <a:r>
              <a:rPr lang="en-US" sz="4000" b="true">
                <a:solidFill>
                  <a:srgbClr val="000000"/>
                </a:solidFill>
                <a:latin typeface="Trebuchet MS Bold"/>
                <a:ea typeface="Trebuchet MS Bold"/>
                <a:cs typeface="Trebuchet MS Bold"/>
                <a:sym typeface="Trebuchet MS Bold"/>
              </a:rPr>
              <a:t>“Xây dựng website cafe”</a:t>
            </a:r>
            <a:r>
              <a:rPr lang="en-US" sz="4000">
                <a:solidFill>
                  <a:srgbClr val="000000"/>
                </a:solidFill>
                <a:latin typeface="Trebuchet MS"/>
                <a:ea typeface="Trebuchet MS"/>
                <a:cs typeface="Trebuchet MS"/>
                <a:sym typeface="Trebuchet MS"/>
              </a:rPr>
              <a:t> nhằm tạo ra một nền tảng trực tuyến giúp khách hàng dễ dàng đặt đồ uống và thức ăn nhanh chóng, tiện lợi, đồng thời hỗ trợ chủ quán quản lý sản phẩm, đơn hàng và doanh thu một cách hiệu quả. Hệ thống được phát triển theo kiến trúc </a:t>
            </a:r>
            <a:r>
              <a:rPr lang="en-US" sz="4000" b="true">
                <a:solidFill>
                  <a:srgbClr val="000000"/>
                </a:solidFill>
                <a:latin typeface="Trebuchet MS Bold"/>
                <a:ea typeface="Trebuchet MS Bold"/>
                <a:cs typeface="Trebuchet MS Bold"/>
                <a:sym typeface="Trebuchet MS Bold"/>
              </a:rPr>
              <a:t>Client-Server</a:t>
            </a:r>
            <a:r>
              <a:rPr lang="en-US" sz="4000">
                <a:solidFill>
                  <a:srgbClr val="000000"/>
                </a:solidFill>
                <a:latin typeface="Trebuchet MS"/>
                <a:ea typeface="Trebuchet MS"/>
                <a:cs typeface="Trebuchet MS"/>
                <a:sym typeface="Trebuchet MS"/>
              </a:rPr>
              <a:t>, sử dụng </a:t>
            </a:r>
            <a:r>
              <a:rPr lang="en-US" sz="4000" b="true">
                <a:solidFill>
                  <a:srgbClr val="000000"/>
                </a:solidFill>
                <a:latin typeface="Trebuchet MS Bold"/>
                <a:ea typeface="Trebuchet MS Bold"/>
                <a:cs typeface="Trebuchet MS Bold"/>
                <a:sym typeface="Trebuchet MS Bold"/>
              </a:rPr>
              <a:t>ReactJS</a:t>
            </a:r>
            <a:r>
              <a:rPr lang="en-US" sz="4000">
                <a:solidFill>
                  <a:srgbClr val="000000"/>
                </a:solidFill>
                <a:latin typeface="Trebuchet MS"/>
                <a:ea typeface="Trebuchet MS"/>
                <a:cs typeface="Trebuchet MS"/>
                <a:sym typeface="Trebuchet MS"/>
              </a:rPr>
              <a:t> cho giao diện người dùng, </a:t>
            </a:r>
            <a:r>
              <a:rPr lang="en-US" sz="4000" b="true">
                <a:solidFill>
                  <a:srgbClr val="000000"/>
                </a:solidFill>
                <a:latin typeface="Trebuchet MS Bold"/>
                <a:ea typeface="Trebuchet MS Bold"/>
                <a:cs typeface="Trebuchet MS Bold"/>
                <a:sym typeface="Trebuchet MS Bold"/>
              </a:rPr>
              <a:t>Node.js (Express)</a:t>
            </a:r>
            <a:r>
              <a:rPr lang="en-US" sz="4000">
                <a:solidFill>
                  <a:srgbClr val="000000"/>
                </a:solidFill>
                <a:latin typeface="Trebuchet MS"/>
                <a:ea typeface="Trebuchet MS"/>
                <a:cs typeface="Trebuchet MS"/>
                <a:sym typeface="Trebuchet MS"/>
              </a:rPr>
              <a:t> cho backend và MongoDB làm cơ sở dữ liệu. Website áp dụng nguyên tắc </a:t>
            </a:r>
            <a:r>
              <a:rPr lang="en-US" sz="4000" b="true">
                <a:solidFill>
                  <a:srgbClr val="000000"/>
                </a:solidFill>
                <a:latin typeface="Trebuchet MS Bold"/>
                <a:ea typeface="Trebuchet MS Bold"/>
                <a:cs typeface="Trebuchet MS Bold"/>
                <a:sym typeface="Trebuchet MS Bold"/>
              </a:rPr>
              <a:t>RESTful API</a:t>
            </a:r>
            <a:r>
              <a:rPr lang="en-US" sz="4000">
                <a:solidFill>
                  <a:srgbClr val="000000"/>
                </a:solidFill>
                <a:latin typeface="Trebuchet MS"/>
                <a:ea typeface="Trebuchet MS"/>
                <a:cs typeface="Trebuchet MS"/>
                <a:sym typeface="Trebuchet MS"/>
              </a:rPr>
              <a:t>, hỗ trợ trải nghiệm hiện đại, thân thiện và đáp ứng nhu cầu thực tế của thị trường.</a:t>
            </a:r>
          </a:p>
          <a:p>
            <a:pPr algn="just">
              <a:lnSpc>
                <a:spcPts val="4588"/>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1024981" y="-47625"/>
            <a:ext cx="18560506" cy="2943611"/>
          </a:xfrm>
          <a:prstGeom prst="rect">
            <a:avLst/>
          </a:prstGeom>
        </p:spPr>
        <p:txBody>
          <a:bodyPr anchor="t" rtlCol="false" tIns="0" lIns="0" bIns="0" rIns="0">
            <a:spAutoFit/>
          </a:bodyPr>
          <a:lstStyle/>
          <a:p>
            <a:pPr algn="ctr">
              <a:lnSpc>
                <a:spcPts val="7668"/>
              </a:lnSpc>
            </a:pPr>
            <a:r>
              <a:rPr lang="en-US" sz="6000" b="true">
                <a:solidFill>
                  <a:srgbClr val="000000"/>
                </a:solidFill>
                <a:latin typeface="Trebuchet MS Bold"/>
                <a:ea typeface="Trebuchet MS Bold"/>
                <a:cs typeface="Trebuchet MS Bold"/>
                <a:sym typeface="Trebuchet MS Bold"/>
              </a:rPr>
              <a:t>1. PHÂN TÍCH YÊU CẦU</a:t>
            </a:r>
          </a:p>
          <a:p>
            <a:pPr algn="ctr">
              <a:lnSpc>
                <a:spcPts val="7668"/>
              </a:lnSpc>
            </a:pPr>
          </a:p>
          <a:p>
            <a:pPr algn="ctr">
              <a:lnSpc>
                <a:spcPts val="7668"/>
              </a:lnSpc>
            </a:pPr>
          </a:p>
        </p:txBody>
      </p:sp>
      <p:sp>
        <p:nvSpPr>
          <p:cNvPr name="TextBox 21" id="21"/>
          <p:cNvSpPr txBox="true"/>
          <p:nvPr/>
        </p:nvSpPr>
        <p:spPr>
          <a:xfrm rot="0">
            <a:off x="878684" y="1128743"/>
            <a:ext cx="14361316" cy="959079"/>
          </a:xfrm>
          <a:prstGeom prst="rect">
            <a:avLst/>
          </a:prstGeom>
        </p:spPr>
        <p:txBody>
          <a:bodyPr anchor="t" rtlCol="false" tIns="0" lIns="0" bIns="0" rIns="0">
            <a:spAutoFit/>
          </a:bodyPr>
          <a:lstStyle/>
          <a:p>
            <a:pPr algn="ctr">
              <a:lnSpc>
                <a:spcPts val="7669"/>
              </a:lnSpc>
            </a:pPr>
            <a:r>
              <a:rPr lang="en-US" sz="6184" spc="550">
                <a:solidFill>
                  <a:srgbClr val="000000"/>
                </a:solidFill>
                <a:latin typeface="Cabin"/>
                <a:ea typeface="Cabin"/>
                <a:cs typeface="Cabin"/>
                <a:sym typeface="Cabin"/>
              </a:rPr>
              <a:t> 1.1 Chức năng dành cho User</a:t>
            </a:r>
          </a:p>
        </p:txBody>
      </p:sp>
      <p:sp>
        <p:nvSpPr>
          <p:cNvPr name="TextBox 22" id="22"/>
          <p:cNvSpPr txBox="true"/>
          <p:nvPr/>
        </p:nvSpPr>
        <p:spPr>
          <a:xfrm rot="0">
            <a:off x="0" y="2408731"/>
            <a:ext cx="18283236" cy="8226341"/>
          </a:xfrm>
          <a:prstGeom prst="rect">
            <a:avLst/>
          </a:prstGeom>
        </p:spPr>
        <p:txBody>
          <a:bodyPr anchor="t" rtlCol="false" tIns="0" lIns="0" bIns="0" rIns="0">
            <a:spAutoFit/>
          </a:bodyPr>
          <a:lstStyle/>
          <a:p>
            <a:pPr algn="l" marL="946515" indent="-473257" lvl="1">
              <a:lnSpc>
                <a:spcPts val="5436"/>
              </a:lnSpc>
              <a:buFont typeface="Arial"/>
              <a:buChar char="•"/>
            </a:pPr>
            <a:r>
              <a:rPr lang="en-US" sz="4384" spc="385">
                <a:solidFill>
                  <a:srgbClr val="000000"/>
                </a:solidFill>
                <a:latin typeface="Cabin"/>
                <a:ea typeface="Cabin"/>
                <a:cs typeface="Cabin"/>
                <a:sym typeface="Cabin"/>
              </a:rPr>
              <a:t>Đăng</a:t>
            </a:r>
            <a:r>
              <a:rPr lang="en-US" sz="4384" spc="385">
                <a:solidFill>
                  <a:srgbClr val="000000"/>
                </a:solidFill>
                <a:latin typeface="Cabin"/>
                <a:ea typeface="Cabin"/>
                <a:cs typeface="Cabin"/>
                <a:sym typeface="Cabin"/>
              </a:rPr>
              <a:t> ký/Đăng nhập: Tạo tài khoản mới, đăng nhập bằng tài khoản hiện có, bảo mật mật khẩu bằng mã hóa.</a:t>
            </a:r>
          </a:p>
          <a:p>
            <a:pPr algn="l" marL="946515" indent="-473257" lvl="1">
              <a:lnSpc>
                <a:spcPts val="5436"/>
              </a:lnSpc>
              <a:buFont typeface="Arial"/>
              <a:buChar char="•"/>
            </a:pPr>
            <a:r>
              <a:rPr lang="en-US" sz="4384" spc="385">
                <a:solidFill>
                  <a:srgbClr val="000000"/>
                </a:solidFill>
                <a:latin typeface="Cabin"/>
                <a:ea typeface="Cabin"/>
                <a:cs typeface="Cabin"/>
                <a:sym typeface="Cabin"/>
              </a:rPr>
              <a:t>Xem sản phẩm: Hiển thị danh sách sản phẩm kèm hình ảnh, giá, mô tả chi tiết.</a:t>
            </a:r>
          </a:p>
          <a:p>
            <a:pPr algn="l" marL="946515" indent="-473257" lvl="1">
              <a:lnSpc>
                <a:spcPts val="5436"/>
              </a:lnSpc>
              <a:buFont typeface="Arial"/>
              <a:buChar char="•"/>
            </a:pPr>
            <a:r>
              <a:rPr lang="en-US" sz="4384" spc="385">
                <a:solidFill>
                  <a:srgbClr val="000000"/>
                </a:solidFill>
                <a:latin typeface="Cabin"/>
                <a:ea typeface="Cabin"/>
                <a:cs typeface="Cabin"/>
                <a:sym typeface="Cabin"/>
              </a:rPr>
              <a:t>Tìm kiếm &amp; lọc: Tìm theo từ khóa, lọc theo giá hoặc loại sản phẩm.</a:t>
            </a:r>
          </a:p>
          <a:p>
            <a:pPr algn="l" marL="946515" indent="-473257" lvl="1">
              <a:lnSpc>
                <a:spcPts val="5436"/>
              </a:lnSpc>
              <a:buFont typeface="Arial"/>
              <a:buChar char="•"/>
            </a:pPr>
            <a:r>
              <a:rPr lang="en-US" sz="4384" spc="385">
                <a:solidFill>
                  <a:srgbClr val="000000"/>
                </a:solidFill>
                <a:latin typeface="Cabin"/>
                <a:ea typeface="Cabin"/>
                <a:cs typeface="Cabin"/>
                <a:sym typeface="Cabin"/>
              </a:rPr>
              <a:t>Giỏ hàng: Thêm, cập nhật số lượng, xóa sản phẩm trong giỏ.</a:t>
            </a:r>
          </a:p>
          <a:p>
            <a:pPr algn="l" marL="946515" indent="-473257" lvl="1">
              <a:lnSpc>
                <a:spcPts val="5436"/>
              </a:lnSpc>
              <a:buFont typeface="Arial"/>
              <a:buChar char="•"/>
            </a:pPr>
            <a:r>
              <a:rPr lang="en-US" sz="4384" spc="385">
                <a:solidFill>
                  <a:srgbClr val="000000"/>
                </a:solidFill>
                <a:latin typeface="Cabin"/>
                <a:ea typeface="Cabin"/>
                <a:cs typeface="Cabin"/>
                <a:sym typeface="Cabin"/>
              </a:rPr>
              <a:t>Đặt hàng &amp; thanh toán: Xác nhận thông tin giao hàng, thanh toán bằng tiền mặt hoặc ví điện tử.</a:t>
            </a:r>
          </a:p>
          <a:p>
            <a:pPr algn="l" marL="946515" indent="-473257" lvl="1">
              <a:lnSpc>
                <a:spcPts val="5436"/>
              </a:lnSpc>
              <a:buFont typeface="Arial"/>
              <a:buChar char="•"/>
            </a:pPr>
            <a:r>
              <a:rPr lang="en-US" sz="4384" spc="385">
                <a:solidFill>
                  <a:srgbClr val="000000"/>
                </a:solidFill>
                <a:latin typeface="Cabin"/>
                <a:ea typeface="Cabin"/>
                <a:cs typeface="Cabin"/>
                <a:sym typeface="Cabin"/>
              </a:rPr>
              <a:t>Theo dõi trạng thái đơn: Cập nhật tiến trình đơn hàng: Đang xử lý → Đang giao → Hoàn tất.</a:t>
            </a:r>
          </a:p>
          <a:p>
            <a:pPr algn="l">
              <a:lnSpc>
                <a:spcPts val="5436"/>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1024981" y="-47625"/>
            <a:ext cx="18560506" cy="2943611"/>
          </a:xfrm>
          <a:prstGeom prst="rect">
            <a:avLst/>
          </a:prstGeom>
        </p:spPr>
        <p:txBody>
          <a:bodyPr anchor="t" rtlCol="false" tIns="0" lIns="0" bIns="0" rIns="0">
            <a:spAutoFit/>
          </a:bodyPr>
          <a:lstStyle/>
          <a:p>
            <a:pPr algn="ctr">
              <a:lnSpc>
                <a:spcPts val="7668"/>
              </a:lnSpc>
            </a:pPr>
            <a:r>
              <a:rPr lang="en-US" sz="6000" b="true">
                <a:solidFill>
                  <a:srgbClr val="000000"/>
                </a:solidFill>
                <a:latin typeface="Trebuchet MS Bold"/>
                <a:ea typeface="Trebuchet MS Bold"/>
                <a:cs typeface="Trebuchet MS Bold"/>
                <a:sym typeface="Trebuchet MS Bold"/>
              </a:rPr>
              <a:t>1. PHÂN TÍCH YÊU CẦU</a:t>
            </a:r>
          </a:p>
          <a:p>
            <a:pPr algn="ctr">
              <a:lnSpc>
                <a:spcPts val="7668"/>
              </a:lnSpc>
            </a:pPr>
          </a:p>
          <a:p>
            <a:pPr algn="ctr">
              <a:lnSpc>
                <a:spcPts val="7668"/>
              </a:lnSpc>
            </a:pPr>
          </a:p>
        </p:txBody>
      </p:sp>
      <p:sp>
        <p:nvSpPr>
          <p:cNvPr name="TextBox 21" id="21"/>
          <p:cNvSpPr txBox="true"/>
          <p:nvPr/>
        </p:nvSpPr>
        <p:spPr>
          <a:xfrm rot="0">
            <a:off x="878684" y="1128743"/>
            <a:ext cx="14361316" cy="959079"/>
          </a:xfrm>
          <a:prstGeom prst="rect">
            <a:avLst/>
          </a:prstGeom>
        </p:spPr>
        <p:txBody>
          <a:bodyPr anchor="t" rtlCol="false" tIns="0" lIns="0" bIns="0" rIns="0">
            <a:spAutoFit/>
          </a:bodyPr>
          <a:lstStyle/>
          <a:p>
            <a:pPr algn="ctr">
              <a:lnSpc>
                <a:spcPts val="7669"/>
              </a:lnSpc>
            </a:pPr>
            <a:r>
              <a:rPr lang="en-US" sz="6184" spc="550">
                <a:solidFill>
                  <a:srgbClr val="000000"/>
                </a:solidFill>
                <a:latin typeface="Cabin"/>
                <a:ea typeface="Cabin"/>
                <a:cs typeface="Cabin"/>
                <a:sym typeface="Cabin"/>
              </a:rPr>
              <a:t> 1.2 Chức năng dành cho Admin</a:t>
            </a:r>
          </a:p>
        </p:txBody>
      </p:sp>
      <p:sp>
        <p:nvSpPr>
          <p:cNvPr name="TextBox 22" id="22"/>
          <p:cNvSpPr txBox="true"/>
          <p:nvPr/>
        </p:nvSpPr>
        <p:spPr>
          <a:xfrm rot="0">
            <a:off x="0" y="2408731"/>
            <a:ext cx="18283236" cy="5483141"/>
          </a:xfrm>
          <a:prstGeom prst="rect">
            <a:avLst/>
          </a:prstGeom>
        </p:spPr>
        <p:txBody>
          <a:bodyPr anchor="t" rtlCol="false" tIns="0" lIns="0" bIns="0" rIns="0">
            <a:spAutoFit/>
          </a:bodyPr>
          <a:lstStyle/>
          <a:p>
            <a:pPr algn="l">
              <a:lnSpc>
                <a:spcPts val="5436"/>
              </a:lnSpc>
            </a:pPr>
            <a:r>
              <a:rPr lang="en-US" sz="4384" spc="385">
                <a:solidFill>
                  <a:srgbClr val="000000"/>
                </a:solidFill>
                <a:latin typeface="Cabin"/>
                <a:ea typeface="Cabin"/>
                <a:cs typeface="Cabin"/>
                <a:sym typeface="Cabin"/>
              </a:rPr>
              <a:t>-Quản</a:t>
            </a:r>
            <a:r>
              <a:rPr lang="en-US" sz="4384" spc="385">
                <a:solidFill>
                  <a:srgbClr val="000000"/>
                </a:solidFill>
                <a:latin typeface="Cabin"/>
                <a:ea typeface="Cabin"/>
                <a:cs typeface="Cabin"/>
                <a:sym typeface="Cabin"/>
              </a:rPr>
              <a:t> lý sản phẩm: Thêm, sửa, xóa sản phẩm trong danh mục.</a:t>
            </a:r>
          </a:p>
          <a:p>
            <a:pPr algn="l">
              <a:lnSpc>
                <a:spcPts val="5436"/>
              </a:lnSpc>
            </a:pPr>
            <a:r>
              <a:rPr lang="en-US" sz="4384" spc="385">
                <a:solidFill>
                  <a:srgbClr val="000000"/>
                </a:solidFill>
                <a:latin typeface="Cabin"/>
                <a:ea typeface="Cabin"/>
                <a:cs typeface="Cabin"/>
                <a:sym typeface="Cabin"/>
              </a:rPr>
              <a:t>-Quản lý đơn hàng:Xác nhận đơn mới, cập nhật trạng thái, hủy đơn hàng.</a:t>
            </a:r>
          </a:p>
          <a:p>
            <a:pPr algn="l">
              <a:lnSpc>
                <a:spcPts val="5436"/>
              </a:lnSpc>
            </a:pPr>
            <a:r>
              <a:rPr lang="en-US" sz="4384" spc="385">
                <a:solidFill>
                  <a:srgbClr val="000000"/>
                </a:solidFill>
                <a:latin typeface="Cabin"/>
                <a:ea typeface="Cabin"/>
                <a:cs typeface="Cabin"/>
                <a:sym typeface="Cabin"/>
              </a:rPr>
              <a:t>-Quả</a:t>
            </a:r>
            <a:r>
              <a:rPr lang="en-US" sz="4384" spc="385">
                <a:solidFill>
                  <a:srgbClr val="000000"/>
                </a:solidFill>
                <a:latin typeface="Cabin"/>
                <a:ea typeface="Cabin"/>
                <a:cs typeface="Cabin"/>
                <a:sym typeface="Cabin"/>
              </a:rPr>
              <a:t>n lý khách hàng:Xem thông tin khách hàng, lịch sử mua hàng, hỗ trợ khi cần.</a:t>
            </a:r>
          </a:p>
          <a:p>
            <a:pPr algn="l">
              <a:lnSpc>
                <a:spcPts val="5436"/>
              </a:lnSpc>
            </a:pPr>
            <a:r>
              <a:rPr lang="en-US" sz="4384" spc="385">
                <a:solidFill>
                  <a:srgbClr val="000000"/>
                </a:solidFill>
                <a:latin typeface="Cabin"/>
                <a:ea typeface="Cabin"/>
                <a:cs typeface="Cabin"/>
                <a:sym typeface="Cabin"/>
              </a:rPr>
              <a:t>-X</a:t>
            </a:r>
            <a:r>
              <a:rPr lang="en-US" sz="4384" spc="385">
                <a:solidFill>
                  <a:srgbClr val="000000"/>
                </a:solidFill>
                <a:latin typeface="Cabin"/>
                <a:ea typeface="Cabin"/>
                <a:cs typeface="Cabin"/>
                <a:sym typeface="Cabin"/>
              </a:rPr>
              <a:t>em thống kê: Báo cáo doanh thu theo ngày, tháng, năm, thống kê sản phẩm bán chạy.</a:t>
            </a:r>
          </a:p>
          <a:p>
            <a:pPr algn="l">
              <a:lnSpc>
                <a:spcPts val="5436"/>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TextBox 20" id="20"/>
          <p:cNvSpPr txBox="true"/>
          <p:nvPr/>
        </p:nvSpPr>
        <p:spPr>
          <a:xfrm rot="0">
            <a:off x="2776367" y="430555"/>
            <a:ext cx="12283285" cy="1024738"/>
          </a:xfrm>
          <a:prstGeom prst="rect">
            <a:avLst/>
          </a:prstGeom>
        </p:spPr>
        <p:txBody>
          <a:bodyPr anchor="t" rtlCol="false" tIns="0" lIns="0" bIns="0" rIns="0">
            <a:spAutoFit/>
          </a:bodyPr>
          <a:lstStyle/>
          <a:p>
            <a:pPr algn="ctr">
              <a:lnSpc>
                <a:spcPts val="7917"/>
              </a:lnSpc>
            </a:pPr>
            <a:r>
              <a:rPr lang="en-US" b="true" sz="6384" spc="568">
                <a:solidFill>
                  <a:srgbClr val="000000"/>
                </a:solidFill>
                <a:latin typeface="Arimo Bold"/>
                <a:ea typeface="Arimo Bold"/>
                <a:cs typeface="Arimo Bold"/>
                <a:sym typeface="Arimo Bold"/>
              </a:rPr>
              <a:t>Yêu cầu</a:t>
            </a:r>
            <a:r>
              <a:rPr lang="en-US" b="true" sz="6384" spc="568">
                <a:solidFill>
                  <a:srgbClr val="000000"/>
                </a:solidFill>
                <a:latin typeface="Arimo Bold"/>
                <a:ea typeface="Arimo Bold"/>
                <a:cs typeface="Arimo Bold"/>
                <a:sym typeface="Arimo Bold"/>
              </a:rPr>
              <a:t> phi chức năng</a:t>
            </a:r>
          </a:p>
        </p:txBody>
      </p:sp>
      <p:sp>
        <p:nvSpPr>
          <p:cNvPr name="TextBox 21" id="21"/>
          <p:cNvSpPr txBox="true"/>
          <p:nvPr/>
        </p:nvSpPr>
        <p:spPr>
          <a:xfrm rot="0">
            <a:off x="0" y="2319830"/>
            <a:ext cx="15557499" cy="7342791"/>
          </a:xfrm>
          <a:prstGeom prst="rect">
            <a:avLst/>
          </a:prstGeom>
        </p:spPr>
        <p:txBody>
          <a:bodyPr anchor="t" rtlCol="false" tIns="0" lIns="0" bIns="0" rIns="0">
            <a:spAutoFit/>
          </a:bodyPr>
          <a:lstStyle/>
          <a:p>
            <a:pPr algn="l" marL="1254059" indent="-627029" lvl="1">
              <a:lnSpc>
                <a:spcPts val="7202"/>
              </a:lnSpc>
              <a:buAutoNum type="arabicPeriod" startAt="1"/>
            </a:pPr>
            <a:r>
              <a:rPr lang="en-US" b="true" sz="5808" spc="511">
                <a:solidFill>
                  <a:srgbClr val="000000"/>
                </a:solidFill>
                <a:latin typeface="Arimo Bold"/>
                <a:ea typeface="Arimo Bold"/>
                <a:cs typeface="Arimo Bold"/>
                <a:sym typeface="Arimo Bold"/>
              </a:rPr>
              <a:t>H</a:t>
            </a:r>
            <a:r>
              <a:rPr lang="en-US" b="true" sz="5808" spc="511">
                <a:solidFill>
                  <a:srgbClr val="000000"/>
                </a:solidFill>
                <a:latin typeface="Arimo Bold"/>
                <a:ea typeface="Arimo Bold"/>
                <a:cs typeface="Arimo Bold"/>
                <a:sym typeface="Arimo Bold"/>
              </a:rPr>
              <a:t>iệu năng</a:t>
            </a:r>
          </a:p>
          <a:p>
            <a:pPr algn="l" marL="1254059" indent="-627029" lvl="1">
              <a:lnSpc>
                <a:spcPts val="7202"/>
              </a:lnSpc>
              <a:buAutoNum type="arabicPeriod" startAt="1"/>
            </a:pPr>
            <a:r>
              <a:rPr lang="en-US" b="true" sz="5808" spc="511">
                <a:solidFill>
                  <a:srgbClr val="000000"/>
                </a:solidFill>
                <a:latin typeface="Arimo Bold"/>
                <a:ea typeface="Arimo Bold"/>
                <a:cs typeface="Arimo Bold"/>
                <a:sym typeface="Arimo Bold"/>
              </a:rPr>
              <a:t>Bảo mật</a:t>
            </a:r>
          </a:p>
          <a:p>
            <a:pPr algn="l" marL="1254059" indent="-627029" lvl="1">
              <a:lnSpc>
                <a:spcPts val="7202"/>
              </a:lnSpc>
              <a:buAutoNum type="arabicPeriod" startAt="1"/>
            </a:pPr>
            <a:r>
              <a:rPr lang="en-US" b="true" sz="5808" spc="511">
                <a:solidFill>
                  <a:srgbClr val="000000"/>
                </a:solidFill>
                <a:latin typeface="Arimo Bold"/>
                <a:ea typeface="Arimo Bold"/>
                <a:cs typeface="Arimo Bold"/>
                <a:sym typeface="Arimo Bold"/>
              </a:rPr>
              <a:t>Khả dụng và Tính ổn định</a:t>
            </a:r>
          </a:p>
          <a:p>
            <a:pPr algn="l" marL="1254059" indent="-627029" lvl="1">
              <a:lnSpc>
                <a:spcPts val="7202"/>
              </a:lnSpc>
              <a:buAutoNum type="arabicPeriod" startAt="1"/>
            </a:pPr>
            <a:r>
              <a:rPr lang="en-US" b="true" sz="5808" spc="511">
                <a:solidFill>
                  <a:srgbClr val="000000"/>
                </a:solidFill>
                <a:latin typeface="Arimo Bold"/>
                <a:ea typeface="Arimo Bold"/>
                <a:cs typeface="Arimo Bold"/>
                <a:sym typeface="Arimo Bold"/>
              </a:rPr>
              <a:t>Khả năng mở rộng</a:t>
            </a:r>
          </a:p>
          <a:p>
            <a:pPr algn="l" marL="1254059" indent="-627029" lvl="1">
              <a:lnSpc>
                <a:spcPts val="7202"/>
              </a:lnSpc>
              <a:buAutoNum type="arabicPeriod" startAt="1"/>
            </a:pPr>
            <a:r>
              <a:rPr lang="en-US" b="true" sz="5808" spc="511">
                <a:solidFill>
                  <a:srgbClr val="000000"/>
                </a:solidFill>
                <a:latin typeface="Arimo Bold"/>
                <a:ea typeface="Arimo Bold"/>
                <a:cs typeface="Arimo Bold"/>
                <a:sym typeface="Arimo Bold"/>
              </a:rPr>
              <a:t>Tính khả dụng</a:t>
            </a:r>
          </a:p>
          <a:p>
            <a:pPr algn="l" marL="1254059" indent="-627029" lvl="1">
              <a:lnSpc>
                <a:spcPts val="7202"/>
              </a:lnSpc>
              <a:buAutoNum type="arabicPeriod" startAt="1"/>
            </a:pPr>
            <a:r>
              <a:rPr lang="en-US" b="true" sz="5808" spc="511">
                <a:solidFill>
                  <a:srgbClr val="000000"/>
                </a:solidFill>
                <a:latin typeface="Arimo Bold"/>
                <a:ea typeface="Arimo Bold"/>
                <a:cs typeface="Arimo Bold"/>
                <a:sym typeface="Arimo Bold"/>
              </a:rPr>
              <a:t>Khả năng bảo trì</a:t>
            </a:r>
          </a:p>
          <a:p>
            <a:pPr algn="l" marL="1254059" indent="-627029" lvl="1">
              <a:lnSpc>
                <a:spcPts val="7202"/>
              </a:lnSpc>
              <a:buAutoNum type="arabicPeriod" startAt="1"/>
            </a:pPr>
            <a:r>
              <a:rPr lang="en-US" b="true" sz="5808" spc="511">
                <a:solidFill>
                  <a:srgbClr val="000000"/>
                </a:solidFill>
                <a:latin typeface="Arimo Bold"/>
                <a:ea typeface="Arimo Bold"/>
                <a:cs typeface="Arimo Bold"/>
                <a:sym typeface="Arimo Bold"/>
              </a:rPr>
              <a:t>Khả năng kiểm thử</a:t>
            </a:r>
          </a:p>
          <a:p>
            <a:pPr algn="l">
              <a:lnSpc>
                <a:spcPts val="720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grpSp>
        <p:nvGrpSpPr>
          <p:cNvPr name="Group 20" id="20"/>
          <p:cNvGrpSpPr/>
          <p:nvPr/>
        </p:nvGrpSpPr>
        <p:grpSpPr>
          <a:xfrm rot="0">
            <a:off x="1683189" y="1455293"/>
            <a:ext cx="13376463" cy="8915494"/>
            <a:chOff x="0" y="0"/>
            <a:chExt cx="1219494" cy="812800"/>
          </a:xfrm>
        </p:grpSpPr>
        <p:sp>
          <p:nvSpPr>
            <p:cNvPr name="Freeform 21" id="21"/>
            <p:cNvSpPr/>
            <p:nvPr/>
          </p:nvSpPr>
          <p:spPr>
            <a:xfrm flipH="false" flipV="false" rot="0">
              <a:off x="0" y="0"/>
              <a:ext cx="1219494" cy="812800"/>
            </a:xfrm>
            <a:custGeom>
              <a:avLst/>
              <a:gdLst/>
              <a:ahLst/>
              <a:cxnLst/>
              <a:rect r="r" b="b" t="t" l="l"/>
              <a:pathLst>
                <a:path h="812800" w="1219494">
                  <a:moveTo>
                    <a:pt x="13312" y="0"/>
                  </a:moveTo>
                  <a:lnTo>
                    <a:pt x="1206182" y="0"/>
                  </a:lnTo>
                  <a:cubicBezTo>
                    <a:pt x="1213534" y="0"/>
                    <a:pt x="1219494" y="5960"/>
                    <a:pt x="1219494" y="13312"/>
                  </a:cubicBezTo>
                  <a:lnTo>
                    <a:pt x="1219494" y="799488"/>
                  </a:lnTo>
                  <a:cubicBezTo>
                    <a:pt x="1219494" y="803019"/>
                    <a:pt x="1218091" y="806405"/>
                    <a:pt x="1215595" y="808901"/>
                  </a:cubicBezTo>
                  <a:cubicBezTo>
                    <a:pt x="1213098" y="811398"/>
                    <a:pt x="1209712" y="812800"/>
                    <a:pt x="1206182" y="812800"/>
                  </a:cubicBezTo>
                  <a:lnTo>
                    <a:pt x="13312" y="812800"/>
                  </a:lnTo>
                  <a:cubicBezTo>
                    <a:pt x="9781" y="812800"/>
                    <a:pt x="6395" y="811398"/>
                    <a:pt x="3899" y="808901"/>
                  </a:cubicBezTo>
                  <a:cubicBezTo>
                    <a:pt x="1402" y="806405"/>
                    <a:pt x="0" y="803019"/>
                    <a:pt x="0" y="799488"/>
                  </a:cubicBezTo>
                  <a:lnTo>
                    <a:pt x="0" y="13312"/>
                  </a:lnTo>
                  <a:cubicBezTo>
                    <a:pt x="0" y="9781"/>
                    <a:pt x="1402" y="6395"/>
                    <a:pt x="3899" y="3899"/>
                  </a:cubicBezTo>
                  <a:cubicBezTo>
                    <a:pt x="6395" y="1402"/>
                    <a:pt x="9781" y="0"/>
                    <a:pt x="13312" y="0"/>
                  </a:cubicBezTo>
                  <a:close/>
                </a:path>
              </a:pathLst>
            </a:custGeom>
            <a:blipFill>
              <a:blip r:embed="rId2"/>
              <a:stretch>
                <a:fillRect l="0" t="-1566" r="0" b="-2666"/>
              </a:stretch>
            </a:blipFill>
          </p:spPr>
        </p:sp>
      </p:grpSp>
      <p:sp>
        <p:nvSpPr>
          <p:cNvPr name="TextBox 22" id="22"/>
          <p:cNvSpPr txBox="true"/>
          <p:nvPr/>
        </p:nvSpPr>
        <p:spPr>
          <a:xfrm rot="0">
            <a:off x="1028700" y="3962"/>
            <a:ext cx="14030952" cy="1024738"/>
          </a:xfrm>
          <a:prstGeom prst="rect">
            <a:avLst/>
          </a:prstGeom>
        </p:spPr>
        <p:txBody>
          <a:bodyPr anchor="t" rtlCol="false" tIns="0" lIns="0" bIns="0" rIns="0">
            <a:spAutoFit/>
          </a:bodyPr>
          <a:lstStyle/>
          <a:p>
            <a:pPr algn="ctr">
              <a:lnSpc>
                <a:spcPts val="7917"/>
              </a:lnSpc>
            </a:pPr>
            <a:r>
              <a:rPr lang="en-US" b="true" sz="6384" spc="568">
                <a:solidFill>
                  <a:srgbClr val="000000"/>
                </a:solidFill>
                <a:latin typeface="Arimo Bold"/>
                <a:ea typeface="Arimo Bold"/>
                <a:cs typeface="Arimo Bold"/>
                <a:sym typeface="Arimo Bold"/>
              </a:rPr>
              <a:t>Biểu đồ Use Case tổng quan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4791364">
            <a:off x="9738483" y="5143501"/>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1"/>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5"/>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8627"/>
              </a:srgbClr>
            </a:solidFill>
          </p:spPr>
        </p:sp>
      </p:grpSp>
      <p:grpSp>
        <p:nvGrpSpPr>
          <p:cNvPr name="Group 6" id="6"/>
          <p:cNvGrpSpPr/>
          <p:nvPr/>
        </p:nvGrpSpPr>
        <p:grpSpPr>
          <a:xfrm rot="0">
            <a:off x="14405163" y="-12700"/>
            <a:ext cx="3882837" cy="10299701"/>
            <a:chOff x="0" y="0"/>
            <a:chExt cx="5177116" cy="13732935"/>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3922"/>
              </a:srgbClr>
            </a:solidFill>
          </p:spPr>
        </p:sp>
      </p:grpSp>
      <p:grpSp>
        <p:nvGrpSpPr>
          <p:cNvPr name="Group 8" id="8"/>
          <p:cNvGrpSpPr/>
          <p:nvPr/>
        </p:nvGrpSpPr>
        <p:grpSpPr>
          <a:xfrm rot="0">
            <a:off x="13398499" y="4572001"/>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51765"/>
              </a:srgbClr>
            </a:solidFill>
          </p:spPr>
        </p:sp>
      </p:grpSp>
      <p:grpSp>
        <p:nvGrpSpPr>
          <p:cNvPr name="Group 10" id="10"/>
          <p:cNvGrpSpPr/>
          <p:nvPr/>
        </p:nvGrpSpPr>
        <p:grpSpPr>
          <a:xfrm rot="0">
            <a:off x="14001750" y="-12700"/>
            <a:ext cx="4281489" cy="10299701"/>
            <a:chOff x="0" y="0"/>
            <a:chExt cx="5708652" cy="13732935"/>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48627"/>
              </a:srgbClr>
            </a:solidFill>
          </p:spPr>
        </p:sp>
      </p:grpSp>
      <p:grpSp>
        <p:nvGrpSpPr>
          <p:cNvPr name="Group 12" id="12"/>
          <p:cNvGrpSpPr/>
          <p:nvPr/>
        </p:nvGrpSpPr>
        <p:grpSpPr>
          <a:xfrm rot="0">
            <a:off x="16348095" y="-12700"/>
            <a:ext cx="1935141" cy="10299701"/>
            <a:chOff x="0" y="0"/>
            <a:chExt cx="2580188" cy="13732935"/>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48627"/>
              </a:srgbClr>
            </a:solidFill>
          </p:spPr>
        </p:sp>
      </p:grpSp>
      <p:grpSp>
        <p:nvGrpSpPr>
          <p:cNvPr name="Group 14" id="14"/>
          <p:cNvGrpSpPr/>
          <p:nvPr/>
        </p:nvGrpSpPr>
        <p:grpSpPr>
          <a:xfrm rot="0">
            <a:off x="16408499" y="-12700"/>
            <a:ext cx="1874737" cy="10299701"/>
            <a:chOff x="0" y="0"/>
            <a:chExt cx="2499650" cy="13732935"/>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41961"/>
              </a:srgbClr>
            </a:solidFill>
          </p:spPr>
        </p:sp>
      </p:grpSp>
      <p:grpSp>
        <p:nvGrpSpPr>
          <p:cNvPr name="Group 16" id="16"/>
          <p:cNvGrpSpPr/>
          <p:nvPr/>
        </p:nvGrpSpPr>
        <p:grpSpPr>
          <a:xfrm rot="0">
            <a:off x="15557499" y="5384801"/>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63922"/>
              </a:srgbClr>
            </a:solidFill>
          </p:spPr>
        </p:sp>
      </p:grpSp>
      <p:grpSp>
        <p:nvGrpSpPr>
          <p:cNvPr name="Group 18" id="18"/>
          <p:cNvGrpSpPr/>
          <p:nvPr/>
        </p:nvGrpSpPr>
        <p:grpSpPr>
          <a:xfrm rot="0">
            <a:off x="0" y="6019801"/>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72157"/>
              </a:srgbClr>
            </a:solidFill>
          </p:spPr>
        </p:sp>
      </p:grpSp>
      <p:sp>
        <p:nvSpPr>
          <p:cNvPr name="Freeform 20" id="20"/>
          <p:cNvSpPr/>
          <p:nvPr/>
        </p:nvSpPr>
        <p:spPr>
          <a:xfrm flipH="false" flipV="false" rot="0">
            <a:off x="2397815" y="1198811"/>
            <a:ext cx="13445435" cy="8641856"/>
          </a:xfrm>
          <a:custGeom>
            <a:avLst/>
            <a:gdLst/>
            <a:ahLst/>
            <a:cxnLst/>
            <a:rect r="r" b="b" t="t" l="l"/>
            <a:pathLst>
              <a:path h="8641856" w="13445435">
                <a:moveTo>
                  <a:pt x="0" y="0"/>
                </a:moveTo>
                <a:lnTo>
                  <a:pt x="13445435" y="0"/>
                </a:lnTo>
                <a:lnTo>
                  <a:pt x="13445435" y="8641856"/>
                </a:lnTo>
                <a:lnTo>
                  <a:pt x="0" y="8641856"/>
                </a:lnTo>
                <a:lnTo>
                  <a:pt x="0" y="0"/>
                </a:lnTo>
                <a:close/>
              </a:path>
            </a:pathLst>
          </a:custGeom>
          <a:blipFill>
            <a:blip r:embed="rId2"/>
            <a:stretch>
              <a:fillRect l="0" t="-759" r="0" b="-759"/>
            </a:stretch>
          </a:blipFill>
        </p:spPr>
      </p:sp>
      <p:sp>
        <p:nvSpPr>
          <p:cNvPr name="TextBox 21" id="21"/>
          <p:cNvSpPr txBox="true"/>
          <p:nvPr/>
        </p:nvSpPr>
        <p:spPr>
          <a:xfrm rot="0">
            <a:off x="1028700" y="3962"/>
            <a:ext cx="14030952" cy="1024738"/>
          </a:xfrm>
          <a:prstGeom prst="rect">
            <a:avLst/>
          </a:prstGeom>
        </p:spPr>
        <p:txBody>
          <a:bodyPr anchor="t" rtlCol="false" tIns="0" lIns="0" bIns="0" rIns="0">
            <a:spAutoFit/>
          </a:bodyPr>
          <a:lstStyle/>
          <a:p>
            <a:pPr algn="ctr">
              <a:lnSpc>
                <a:spcPts val="7917"/>
              </a:lnSpc>
            </a:pPr>
            <a:r>
              <a:rPr lang="en-US" b="true" sz="6384" spc="568">
                <a:solidFill>
                  <a:srgbClr val="000000"/>
                </a:solidFill>
                <a:latin typeface="Arimo Bold"/>
                <a:ea typeface="Arimo Bold"/>
                <a:cs typeface="Arimo Bold"/>
                <a:sym typeface="Arimo Bold"/>
              </a:rPr>
              <a:t>Sơ đồ ERD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DAGt_8gBCuw</dc:identifier>
  <dcterms:modified xsi:type="dcterms:W3CDTF">2011-08-01T06:04:30Z</dcterms:modified>
  <cp:revision>1</cp:revision>
  <dc:title>CNPM.pptx</dc:title>
</cp:coreProperties>
</file>