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7" r:id="rId4"/>
    <p:sldId id="258" r:id="rId5"/>
    <p:sldId id="260" r:id="rId6"/>
    <p:sldId id="279" r:id="rId7"/>
    <p:sldId id="280" r:id="rId8"/>
    <p:sldId id="266" r:id="rId9"/>
    <p:sldId id="268" r:id="rId10"/>
    <p:sldId id="262" r:id="rId11"/>
    <p:sldId id="264" r:id="rId12"/>
    <p:sldId id="274" r:id="rId13"/>
    <p:sldId id="275" r:id="rId14"/>
    <p:sldId id="276" r:id="rId15"/>
    <p:sldId id="277" r:id="rId16"/>
    <p:sldId id="278" r:id="rId17"/>
    <p:sldId id="270"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12/28/2017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046514" y="566053"/>
            <a:ext cx="9530669" cy="1280890"/>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BÁO CÁO ĐỒ ÁN</a:t>
            </a:r>
            <a:br>
              <a:rPr lang="en-US" sz="4000" b="1" dirty="0">
                <a:latin typeface="Times New Roman" panose="02020603050405020304" pitchFamily="18" charset="0"/>
                <a:cs typeface="Times New Roman" panose="02020603050405020304" pitchFamily="18" charset="0"/>
              </a:rPr>
            </a:br>
            <a:r>
              <a:rPr lang="vi-VN" sz="4000" b="1" dirty="0">
                <a:latin typeface="Times New Roman" panose="02020603050405020304" pitchFamily="18" charset="0"/>
                <a:cs typeface="Times New Roman" panose="02020603050405020304" pitchFamily="18" charset="0"/>
              </a:rPr>
              <a:t>GIẢI THUẬT NAÏVE BAYES VÀ ỨNG DỤNG</a:t>
            </a:r>
            <a:r>
              <a:rPr lang="en-US" dirty="0"/>
              <a:t/>
            </a:r>
            <a:br>
              <a:rPr lang="en-US" dirty="0"/>
            </a:br>
            <a:endParaRPr lang="en-US" dirty="0"/>
          </a:p>
        </p:txBody>
      </p:sp>
      <p:sp>
        <p:nvSpPr>
          <p:cNvPr id="6" name="Text Placeholder 5"/>
          <p:cNvSpPr txBox="1">
            <a:spLocks/>
          </p:cNvSpPr>
          <p:nvPr/>
        </p:nvSpPr>
        <p:spPr>
          <a:xfrm>
            <a:off x="7894256" y="3577329"/>
            <a:ext cx="4645152" cy="802237"/>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400" b="1" dirty="0">
                <a:solidFill>
                  <a:schemeClr val="tx1"/>
                </a:solidFill>
                <a:latin typeface="Times New Roman" panose="02020603050405020304" pitchFamily="18" charset="0"/>
                <a:cs typeface="Times New Roman" panose="02020603050405020304" pitchFamily="18" charset="0"/>
              </a:rPr>
              <a:t>GVHD: </a:t>
            </a:r>
            <a:r>
              <a:rPr lang="vi-VN" sz="2400" b="1" dirty="0">
                <a:latin typeface="Times New Roman" panose="02020603050405020304" pitchFamily="18" charset="0"/>
                <a:cs typeface="Times New Roman" panose="02020603050405020304" pitchFamily="18" charset="0"/>
              </a:rPr>
              <a:t>Quách Đình Hoàng</a:t>
            </a:r>
            <a:r>
              <a:rPr lang="en-US" sz="2400" b="1" dirty="0">
                <a:solidFill>
                  <a:schemeClr val="tx1"/>
                </a:solidFill>
                <a:latin typeface="Times New Roman" panose="02020603050405020304" pitchFamily="18" charset="0"/>
                <a:cs typeface="Times New Roman" panose="02020603050405020304" pitchFamily="18" charset="0"/>
              </a:rPr>
              <a:t> </a:t>
            </a:r>
          </a:p>
        </p:txBody>
      </p:sp>
      <p:sp>
        <p:nvSpPr>
          <p:cNvPr id="7" name="Rectangle 6"/>
          <p:cNvSpPr/>
          <p:nvPr/>
        </p:nvSpPr>
        <p:spPr>
          <a:xfrm>
            <a:off x="5637825" y="4338737"/>
            <a:ext cx="6096000" cy="1754326"/>
          </a:xfrm>
          <a:prstGeom prst="rect">
            <a:avLst/>
          </a:prstGeom>
        </p:spPr>
        <p:txBody>
          <a:bodyPr>
            <a:spAutoFit/>
          </a:bodyPr>
          <a:lstStyle/>
          <a:p>
            <a:pPr>
              <a:lnSpc>
                <a:spcPct val="150000"/>
              </a:lnSpc>
            </a:pPr>
            <a:r>
              <a:rPr lang="en-GB" sz="2400" b="1" dirty="0">
                <a:latin typeface="Times New Roman" panose="02020603050405020304" pitchFamily="18" charset="0"/>
                <a:cs typeface="Times New Roman" panose="02020603050405020304" pitchFamily="18" charset="0"/>
              </a:rPr>
              <a:t>SVTH:		</a:t>
            </a:r>
          </a:p>
          <a:p>
            <a:pPr>
              <a:lnSpc>
                <a:spcPct val="150000"/>
              </a:lnSpc>
            </a:pPr>
            <a:r>
              <a:rPr lang="en-GB" sz="2400" b="1" dirty="0" err="1">
                <a:latin typeface="Times New Roman" panose="02020603050405020304" pitchFamily="18" charset="0"/>
                <a:cs typeface="Times New Roman" panose="02020603050405020304" pitchFamily="18" charset="0"/>
              </a:rPr>
              <a:t>Võ</a:t>
            </a:r>
            <a:r>
              <a:rPr lang="en-GB" sz="2400" b="1" dirty="0">
                <a:latin typeface="Times New Roman" panose="02020603050405020304" pitchFamily="18" charset="0"/>
                <a:cs typeface="Times New Roman" panose="02020603050405020304" pitchFamily="18" charset="0"/>
              </a:rPr>
              <a:t> </a:t>
            </a:r>
            <a:r>
              <a:rPr lang="en-GB" sz="2400" b="1" dirty="0" err="1">
                <a:latin typeface="Times New Roman" panose="02020603050405020304" pitchFamily="18" charset="0"/>
                <a:cs typeface="Times New Roman" panose="02020603050405020304" pitchFamily="18" charset="0"/>
              </a:rPr>
              <a:t>Nhựt</a:t>
            </a:r>
            <a:r>
              <a:rPr lang="en-GB" sz="2400" b="1" dirty="0">
                <a:latin typeface="Times New Roman" panose="02020603050405020304" pitchFamily="18" charset="0"/>
                <a:cs typeface="Times New Roman" panose="02020603050405020304" pitchFamily="18" charset="0"/>
              </a:rPr>
              <a:t> </a:t>
            </a:r>
            <a:r>
              <a:rPr lang="en-GB" sz="2400" b="1" dirty="0" err="1">
                <a:latin typeface="Times New Roman" panose="02020603050405020304" pitchFamily="18" charset="0"/>
                <a:cs typeface="Times New Roman" panose="02020603050405020304" pitchFamily="18" charset="0"/>
              </a:rPr>
              <a:t>Kha</a:t>
            </a:r>
            <a:r>
              <a:rPr lang="en-GB" sz="2400" b="1" dirty="0">
                <a:latin typeface="Times New Roman" panose="02020603050405020304" pitchFamily="18" charset="0"/>
                <a:cs typeface="Times New Roman" panose="02020603050405020304" pitchFamily="18" charset="0"/>
              </a:rPr>
              <a:t>			:15110061</a:t>
            </a:r>
          </a:p>
          <a:p>
            <a:pPr>
              <a:lnSpc>
                <a:spcPct val="150000"/>
              </a:lnSpc>
            </a:pPr>
            <a:r>
              <a:rPr lang="en-GB" sz="2400" b="1" dirty="0">
                <a:latin typeface="Times New Roman" panose="02020603050405020304" pitchFamily="18" charset="0"/>
                <a:cs typeface="Times New Roman" panose="02020603050405020304" pitchFamily="18" charset="0"/>
              </a:rPr>
              <a:t>Bùi Minh Tiên		:15110139</a:t>
            </a:r>
          </a:p>
        </p:txBody>
      </p:sp>
    </p:spTree>
    <p:extLst>
      <p:ext uri="{BB962C8B-B14F-4D97-AF65-F5344CB8AC3E}">
        <p14:creationId xmlns:p14="http://schemas.microsoft.com/office/powerpoint/2010/main" val="33896189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6240" y="315681"/>
            <a:ext cx="8911687" cy="1280890"/>
          </a:xfrm>
        </p:spPr>
        <p:txBody>
          <a:bodyPr>
            <a:normAutofit fontScale="90000"/>
          </a:bodyPr>
          <a:lstStyle/>
          <a:p>
            <a:r>
              <a:rPr lang="en-US" sz="4000" dirty="0">
                <a:latin typeface="Times New Roman" panose="02020603050405020304" pitchFamily="18" charset="0"/>
                <a:cs typeface="Times New Roman" panose="02020603050405020304" pitchFamily="18" charset="0"/>
              </a:rPr>
              <a:t>2</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Nội</a:t>
            </a:r>
            <a:r>
              <a:rPr lang="en-US" sz="4400" dirty="0">
                <a:latin typeface="Times New Roman" panose="02020603050405020304" pitchFamily="18" charset="0"/>
                <a:cs typeface="Times New Roman" panose="02020603050405020304" pitchFamily="18" charset="0"/>
              </a:rPr>
              <a:t> dung</a:t>
            </a: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Naïve Bayesian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96572" y="1886857"/>
            <a:ext cx="10261600" cy="4314651"/>
          </a:xfrm>
          <a:noFill/>
        </p:spPr>
        <p:txBody>
          <a:bodyPr>
            <a:normAutofit/>
          </a:bodyPr>
          <a:lstStyle/>
          <a:p>
            <a:pPr lvl="0">
              <a:lnSpc>
                <a:spcPct val="150000"/>
              </a:lnSpc>
            </a:pPr>
            <a:r>
              <a:rPr lang="vi-VN" sz="2400" dirty="0">
                <a:latin typeface="Times New Roman" panose="02020603050405020304" pitchFamily="18" charset="0"/>
                <a:cs typeface="Times New Roman" panose="02020603050405020304" pitchFamily="18" charset="0"/>
              </a:rPr>
              <a:t>Mỗi mẫu dữ liệu được biểu diễn bằng X = (x1, x2,…., xn) với các thuộc tính A1, A2,…., An</a:t>
            </a:r>
            <a:endParaRPr lang="en-US" sz="2400" dirty="0">
              <a:latin typeface="Times New Roman" panose="02020603050405020304" pitchFamily="18" charset="0"/>
              <a:cs typeface="Times New Roman" panose="02020603050405020304" pitchFamily="18" charset="0"/>
            </a:endParaRPr>
          </a:p>
          <a:p>
            <a:pPr>
              <a:lnSpc>
                <a:spcPct val="150000"/>
              </a:lnSpc>
            </a:pPr>
            <a:r>
              <a:rPr lang="vi-VN" sz="2400" dirty="0">
                <a:latin typeface="Times New Roman" panose="02020603050405020304" pitchFamily="18" charset="0"/>
                <a:cs typeface="Times New Roman" panose="02020603050405020304" pitchFamily="18" charset="0"/>
              </a:rPr>
              <a:t>Các lớp C1, C2,…, Cm. Cho trước mẫu chưa biết X. NBC gán X vào Ci nếu P(Ci|X) &gt; P(Cj|X) với 1 ≤ j ≤ m, j ≠ . Do vậy, chúng ta cực đại P(Ci|X). Lớp Ci sao cho P(Ci|X) là cực đại được gọi là giả thuyết hậu nghiệm cực đại (maximum posterior hypothesis).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6074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6240" y="315681"/>
            <a:ext cx="8911687" cy="1280890"/>
          </a:xfrm>
        </p:spPr>
        <p:txBody>
          <a:bodyPr>
            <a:normAutofit fontScale="90000"/>
          </a:bodyPr>
          <a:lstStyle/>
          <a:p>
            <a:r>
              <a:rPr lang="en-US" sz="4000" dirty="0">
                <a:latin typeface="Times New Roman" panose="02020603050405020304" pitchFamily="18" charset="0"/>
                <a:cs typeface="Times New Roman" panose="02020603050405020304" pitchFamily="18" charset="0"/>
              </a:rPr>
              <a:t>2</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Nội</a:t>
            </a:r>
            <a:r>
              <a:rPr lang="en-US" sz="4400" dirty="0">
                <a:latin typeface="Times New Roman" panose="02020603050405020304" pitchFamily="18" charset="0"/>
                <a:cs typeface="Times New Roman" panose="02020603050405020304" pitchFamily="18" charset="0"/>
              </a:rPr>
              <a:t> dung</a:t>
            </a: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Naïve Bayesian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96572" y="1886857"/>
                <a:ext cx="10261600" cy="4314651"/>
              </a:xfrm>
              <a:noFill/>
            </p:spPr>
            <p:txBody>
              <a:bodyPr>
                <a:normAutofit lnSpcReduction="10000"/>
              </a:bodyPr>
              <a:lstStyle/>
              <a:p>
                <a:pPr>
                  <a:lnSpc>
                    <a:spcPct val="150000"/>
                  </a:lnSpc>
                </a:pPr>
                <a:r>
                  <a:rPr lang="vi-VN" sz="2400" dirty="0">
                    <a:latin typeface="Times New Roman" panose="02020603050405020304" pitchFamily="18" charset="0"/>
                    <a:cs typeface="Times New Roman" panose="02020603050405020304" pitchFamily="18" charset="0"/>
                  </a:rPr>
                  <a:t>Theo định lý Bayes ta có công thức sau: </a:t>
                </a:r>
                <a:endParaRPr lang="en-US" sz="2400" dirty="0">
                  <a:latin typeface="Times New Roman" panose="02020603050405020304" pitchFamily="18" charset="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vi-VN"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vi-VN" sz="2400" i="1">
                                  <a:latin typeface="Cambria Math" panose="02040503050406030204" pitchFamily="18" charset="0"/>
                                </a:rPr>
                                <m:t>𝐶</m:t>
                              </m:r>
                            </m:e>
                            <m:sub>
                              <m:r>
                                <a:rPr lang="vi-VN" sz="2400" i="1">
                                  <a:latin typeface="Cambria Math" panose="02040503050406030204" pitchFamily="18" charset="0"/>
                                </a:rPr>
                                <m:t>𝑖</m:t>
                              </m:r>
                            </m:sub>
                          </m:sSub>
                        </m:e>
                        <m:e>
                          <m:r>
                            <a:rPr lang="vi-VN" sz="2400" i="1">
                              <a:latin typeface="Cambria Math" panose="02040503050406030204" pitchFamily="18" charset="0"/>
                            </a:rPr>
                            <m:t>𝑋</m:t>
                          </m:r>
                        </m:e>
                      </m:d>
                      <m:r>
                        <a:rPr lang="vi-VN" sz="2400" i="1">
                          <a:latin typeface="Cambria Math" panose="02040503050406030204" pitchFamily="18" charset="0"/>
                        </a:rPr>
                        <m:t>=</m:t>
                      </m:r>
                      <m:f>
                        <m:fPr>
                          <m:ctrlPr>
                            <a:rPr lang="en-US" sz="2400" i="1">
                              <a:latin typeface="Cambria Math" panose="02040503050406030204" pitchFamily="18" charset="0"/>
                            </a:rPr>
                          </m:ctrlPr>
                        </m:fPr>
                        <m:num>
                          <m:r>
                            <a:rPr lang="vi-VN" sz="2400" i="1">
                              <a:latin typeface="Cambria Math" panose="02040503050406030204" pitchFamily="18" charset="0"/>
                            </a:rPr>
                            <m:t>𝑃</m:t>
                          </m:r>
                          <m:d>
                            <m:dPr>
                              <m:ctrlPr>
                                <a:rPr lang="en-US" sz="2400" i="1">
                                  <a:latin typeface="Cambria Math" panose="02040503050406030204" pitchFamily="18" charset="0"/>
                                </a:rPr>
                              </m:ctrlPr>
                            </m:dPr>
                            <m:e>
                              <m:r>
                                <a:rPr lang="vi-VN" sz="2400" i="1">
                                  <a:latin typeface="Cambria Math" panose="02040503050406030204" pitchFamily="18" charset="0"/>
                                </a:rPr>
                                <m:t>𝑋</m:t>
                              </m:r>
                            </m:e>
                            <m:e>
                              <m:sSub>
                                <m:sSubPr>
                                  <m:ctrlPr>
                                    <a:rPr lang="en-US" sz="2400" i="1">
                                      <a:latin typeface="Cambria Math" panose="02040503050406030204" pitchFamily="18" charset="0"/>
                                    </a:rPr>
                                  </m:ctrlPr>
                                </m:sSubPr>
                                <m:e>
                                  <m:r>
                                    <a:rPr lang="vi-VN" sz="2400" i="1">
                                      <a:latin typeface="Cambria Math" panose="02040503050406030204" pitchFamily="18" charset="0"/>
                                    </a:rPr>
                                    <m:t>𝐶</m:t>
                                  </m:r>
                                </m:e>
                                <m:sub>
                                  <m:r>
                                    <a:rPr lang="vi-VN" sz="2400" i="1">
                                      <a:latin typeface="Cambria Math" panose="02040503050406030204" pitchFamily="18" charset="0"/>
                                    </a:rPr>
                                    <m:t>𝑖</m:t>
                                  </m:r>
                                </m:sub>
                              </m:sSub>
                            </m:e>
                          </m:d>
                          <m:r>
                            <a:rPr lang="vi-VN" sz="2400" i="1">
                              <a:latin typeface="Cambria Math" panose="02040503050406030204" pitchFamily="18" charset="0"/>
                            </a:rPr>
                            <m:t>𝑃</m:t>
                          </m:r>
                          <m:r>
                            <a:rPr lang="vi-VN" sz="2400" i="1">
                              <a:latin typeface="Cambria Math" panose="02040503050406030204" pitchFamily="18" charset="0"/>
                            </a:rPr>
                            <m:t>(</m:t>
                          </m:r>
                          <m:sSub>
                            <m:sSubPr>
                              <m:ctrlPr>
                                <a:rPr lang="en-US" sz="2400" i="1">
                                  <a:latin typeface="Cambria Math" panose="02040503050406030204" pitchFamily="18" charset="0"/>
                                </a:rPr>
                              </m:ctrlPr>
                            </m:sSubPr>
                            <m:e>
                              <m:r>
                                <a:rPr lang="vi-VN" sz="2400" i="1">
                                  <a:latin typeface="Cambria Math" panose="02040503050406030204" pitchFamily="18" charset="0"/>
                                </a:rPr>
                                <m:t>𝐶</m:t>
                              </m:r>
                            </m:e>
                            <m:sub>
                              <m:r>
                                <a:rPr lang="vi-VN" sz="2400" i="1">
                                  <a:latin typeface="Cambria Math" panose="02040503050406030204" pitchFamily="18" charset="0"/>
                                </a:rPr>
                                <m:t>𝑗</m:t>
                              </m:r>
                            </m:sub>
                          </m:sSub>
                          <m:r>
                            <a:rPr lang="vi-VN" sz="2400" i="1">
                              <a:latin typeface="Cambria Math" panose="02040503050406030204" pitchFamily="18" charset="0"/>
                            </a:rPr>
                            <m:t>)</m:t>
                          </m:r>
                        </m:num>
                        <m:den>
                          <m:r>
                            <a:rPr lang="vi-VN" sz="2400" i="1">
                              <a:latin typeface="Cambria Math" panose="02040503050406030204" pitchFamily="18" charset="0"/>
                            </a:rPr>
                            <m:t>𝑃</m:t>
                          </m:r>
                          <m:r>
                            <a:rPr lang="vi-VN" sz="2400" i="1">
                              <a:latin typeface="Cambria Math" panose="02040503050406030204" pitchFamily="18" charset="0"/>
                            </a:rPr>
                            <m:t>(</m:t>
                          </m:r>
                          <m:r>
                            <a:rPr lang="vi-VN" sz="2400" i="1">
                              <a:latin typeface="Cambria Math" panose="02040503050406030204" pitchFamily="18" charset="0"/>
                            </a:rPr>
                            <m:t>𝑋</m:t>
                          </m:r>
                          <m:r>
                            <a:rPr lang="vi-VN" sz="2400" i="1">
                              <a:latin typeface="Cambria Math" panose="02040503050406030204" pitchFamily="18" charset="0"/>
                            </a:rPr>
                            <m:t>)</m:t>
                          </m:r>
                        </m:den>
                      </m:f>
                    </m:oMath>
                  </m:oMathPara>
                </a14:m>
                <a:endParaRPr lang="en-US" sz="2400" dirty="0">
                  <a:latin typeface="Times New Roman" panose="02020603050405020304" pitchFamily="18" charset="0"/>
                  <a:cs typeface="Times New Roman" panose="02020603050405020304" pitchFamily="18" charset="0"/>
                </a:endParaRPr>
              </a:p>
              <a:p>
                <a:pPr lvl="0">
                  <a:lnSpc>
                    <a:spcPct val="150000"/>
                  </a:lnSpc>
                </a:pPr>
                <a:r>
                  <a:rPr lang="vi-VN" sz="2400" dirty="0">
                    <a:latin typeface="Times New Roman" panose="02020603050405020304" pitchFamily="18" charset="0"/>
                    <a:cs typeface="Times New Roman" panose="02020603050405020304" pitchFamily="18" charset="0"/>
                  </a:rPr>
                  <a:t>Để phân lớp mẫu chưa biết X, ta tính P(X|C</a:t>
                </a:r>
                <a:r>
                  <a:rPr lang="vi-VN" sz="2400" baseline="-25000" dirty="0">
                    <a:latin typeface="Times New Roman" panose="02020603050405020304" pitchFamily="18" charset="0"/>
                    <a:cs typeface="Times New Roman" panose="02020603050405020304" pitchFamily="18" charset="0"/>
                  </a:rPr>
                  <a:t>i</a:t>
                </a:r>
                <a:r>
                  <a:rPr lang="vi-VN" sz="2400" dirty="0">
                    <a:latin typeface="Times New Roman" panose="02020603050405020304" pitchFamily="18" charset="0"/>
                    <a:cs typeface="Times New Roman" panose="02020603050405020304" pitchFamily="18" charset="0"/>
                  </a:rPr>
                  <a:t>)P(C</a:t>
                </a:r>
                <a:r>
                  <a:rPr lang="vi-VN" sz="2400" baseline="-25000" dirty="0">
                    <a:latin typeface="Times New Roman" panose="02020603050405020304" pitchFamily="18" charset="0"/>
                    <a:cs typeface="Times New Roman" panose="02020603050405020304" pitchFamily="18" charset="0"/>
                  </a:rPr>
                  <a:t>i</a:t>
                </a:r>
                <a:r>
                  <a:rPr lang="vi-VN" sz="2400" dirty="0">
                    <a:latin typeface="Times New Roman" panose="02020603050405020304" pitchFamily="18" charset="0"/>
                    <a:cs typeface="Times New Roman" panose="02020603050405020304" pitchFamily="18" charset="0"/>
                  </a:rPr>
                  <a:t>) cho từng C</a:t>
                </a:r>
                <a:r>
                  <a:rPr lang="vi-VN" sz="2400" baseline="-25000" dirty="0">
                    <a:latin typeface="Times New Roman" panose="02020603050405020304" pitchFamily="18" charset="0"/>
                    <a:cs typeface="Times New Roman" panose="02020603050405020304" pitchFamily="18" charset="0"/>
                  </a:rPr>
                  <a:t>i. </a:t>
                </a:r>
                <a:r>
                  <a:rPr lang="vi-VN" sz="2400" dirty="0">
                    <a:latin typeface="Times New Roman" panose="02020603050405020304" pitchFamily="18" charset="0"/>
                    <a:cs typeface="Times New Roman" panose="02020603050405020304" pitchFamily="18" charset="0"/>
                  </a:rPr>
                  <a:t>Sau đó mẫu X được gán vào C</a:t>
                </a:r>
                <a:r>
                  <a:rPr lang="vi-VN" sz="2400" baseline="-25000" dirty="0">
                    <a:latin typeface="Times New Roman" panose="02020603050405020304" pitchFamily="18" charset="0"/>
                    <a:cs typeface="Times New Roman" panose="02020603050405020304" pitchFamily="18" charset="0"/>
                  </a:rPr>
                  <a:t>i </a:t>
                </a:r>
                <a:r>
                  <a:rPr lang="vi-VN" sz="2400" dirty="0">
                    <a:latin typeface="Times New Roman" panose="02020603050405020304" pitchFamily="18" charset="0"/>
                    <a:cs typeface="Times New Roman" panose="02020603050405020304" pitchFamily="18" charset="0"/>
                  </a:rPr>
                  <a:t>nếu P(C</a:t>
                </a:r>
                <a:r>
                  <a:rPr lang="vi-VN" sz="2400" baseline="-25000" dirty="0">
                    <a:latin typeface="Times New Roman" panose="02020603050405020304" pitchFamily="18" charset="0"/>
                    <a:cs typeface="Times New Roman" panose="02020603050405020304" pitchFamily="18" charset="0"/>
                  </a:rPr>
                  <a:t>i</a:t>
                </a:r>
                <a:r>
                  <a:rPr lang="vi-VN" sz="2400" dirty="0">
                    <a:latin typeface="Times New Roman" panose="02020603050405020304" pitchFamily="18" charset="0"/>
                    <a:cs typeface="Times New Roman" panose="02020603050405020304" pitchFamily="18" charset="0"/>
                  </a:rPr>
                  <a:t>|X) &gt; P(C</a:t>
                </a:r>
                <a:r>
                  <a:rPr lang="vi-VN" sz="2400" baseline="-25000" dirty="0">
                    <a:latin typeface="Times New Roman" panose="02020603050405020304" pitchFamily="18" charset="0"/>
                    <a:cs typeface="Times New Roman" panose="02020603050405020304" pitchFamily="18" charset="0"/>
                  </a:rPr>
                  <a:t>j</a:t>
                </a:r>
                <a:r>
                  <a:rPr lang="vi-VN" sz="2400" dirty="0">
                    <a:latin typeface="Times New Roman" panose="02020603050405020304" pitchFamily="18" charset="0"/>
                    <a:cs typeface="Times New Roman" panose="02020603050405020304" pitchFamily="18" charset="0"/>
                  </a:rPr>
                  <a:t>) P(C</a:t>
                </a:r>
                <a:r>
                  <a:rPr lang="vi-VN" sz="2400" baseline="-25000" dirty="0">
                    <a:latin typeface="Times New Roman" panose="02020603050405020304" pitchFamily="18" charset="0"/>
                    <a:cs typeface="Times New Roman" panose="02020603050405020304" pitchFamily="18" charset="0"/>
                  </a:rPr>
                  <a:t>i</a:t>
                </a:r>
                <a:r>
                  <a:rPr lang="vi-VN" sz="2400" dirty="0">
                    <a:latin typeface="Times New Roman" panose="02020603050405020304" pitchFamily="18" charset="0"/>
                    <a:cs typeface="Times New Roman" panose="02020603050405020304" pitchFamily="18" charset="0"/>
                  </a:rPr>
                  <a:t>) là cực đại.</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t/>
                </a:r>
                <a:br>
                  <a:rPr lang="en-US" sz="2400" dirty="0"/>
                </a:br>
                <a:r>
                  <a:rPr lang="en-US" dirty="0"/>
                  <a:t/>
                </a:r>
                <a:br>
                  <a:rPr lang="en-US" dirty="0"/>
                </a:br>
                <a:r>
                  <a:rPr lang="en-US" dirty="0"/>
                  <a:t/>
                </a:r>
                <a:br>
                  <a:rPr lang="en-US"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96572" y="1886857"/>
                <a:ext cx="10261600" cy="4314651"/>
              </a:xfrm>
              <a:blipFill>
                <a:blip r:embed="rId2"/>
                <a:stretch>
                  <a:fillRect l="-832"/>
                </a:stretch>
              </a:blipFill>
            </p:spPr>
            <p:txBody>
              <a:bodyPr/>
              <a:lstStyle/>
              <a:p>
                <a:r>
                  <a:rPr lang="en-US">
                    <a:noFill/>
                  </a:rPr>
                  <a:t> </a:t>
                </a:r>
              </a:p>
            </p:txBody>
          </p:sp>
        </mc:Fallback>
      </mc:AlternateContent>
    </p:spTree>
    <p:extLst>
      <p:ext uri="{BB962C8B-B14F-4D97-AF65-F5344CB8AC3E}">
        <p14:creationId xmlns:p14="http://schemas.microsoft.com/office/powerpoint/2010/main" val="27500973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A2215-F8D6-43CF-87E6-70E20D422355}"/>
              </a:ext>
            </a:extLst>
          </p:cNvPr>
          <p:cNvSpPr>
            <a:spLocks noGrp="1"/>
          </p:cNvSpPr>
          <p:nvPr>
            <p:ph type="title"/>
          </p:nvPr>
        </p:nvSpPr>
        <p:spPr/>
        <p:txBody>
          <a:bodyPr>
            <a:normAutofit fontScale="90000"/>
          </a:bodyPr>
          <a:lstStyle/>
          <a:p>
            <a:r>
              <a:rPr lang="en-US" sz="4000" dirty="0">
                <a:latin typeface="Times New Roman" panose="02020603050405020304" pitchFamily="18" charset="0"/>
                <a:cs typeface="Times New Roman" panose="02020603050405020304" pitchFamily="18" charset="0"/>
              </a:rPr>
              <a:t>2</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Nội</a:t>
            </a:r>
            <a:r>
              <a:rPr lang="en-US" sz="4400" dirty="0">
                <a:latin typeface="Times New Roman" panose="02020603050405020304" pitchFamily="18" charset="0"/>
                <a:cs typeface="Times New Roman" panose="02020603050405020304" pitchFamily="18" charset="0"/>
              </a:rPr>
              <a:t> dung</a:t>
            </a: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Naïve Bayesian</a:t>
            </a:r>
            <a:endParaRPr lang="en-US" dirty="0"/>
          </a:p>
        </p:txBody>
      </p:sp>
      <p:sp>
        <p:nvSpPr>
          <p:cNvPr id="3" name="Content Placeholder 2">
            <a:extLst>
              <a:ext uri="{FF2B5EF4-FFF2-40B4-BE49-F238E27FC236}">
                <a16:creationId xmlns:a16="http://schemas.microsoft.com/office/drawing/2014/main" id="{BEAC74D4-86CE-48D7-8E6D-7370447CA7BC}"/>
              </a:ext>
            </a:extLst>
          </p:cNvPr>
          <p:cNvSpPr>
            <a:spLocks noGrp="1"/>
          </p:cNvSpPr>
          <p:nvPr>
            <p:ph idx="1"/>
          </p:nvPr>
        </p:nvSpPr>
        <p:spPr/>
        <p:txBody>
          <a:bodyPr>
            <a:normAutofit/>
          </a:bodyPr>
          <a:lstStyle/>
          <a:p>
            <a:r>
              <a:rPr lang="en-US" sz="2400" dirty="0" err="1">
                <a:latin typeface="Times New Roman" panose="02020603050405020304" pitchFamily="18" charset="0"/>
                <a:cs typeface="Times New Roman" panose="02020603050405020304" pitchFamily="18" charset="0"/>
              </a:rPr>
              <a:t>Bài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Naïve Bayesian : </a:t>
            </a:r>
            <a:r>
              <a:rPr lang="en-US" sz="2400" b="1" dirty="0">
                <a:latin typeface="Times New Roman" panose="02020603050405020304" pitchFamily="18" charset="0"/>
                <a:cs typeface="Times New Roman" panose="02020603050405020304" pitchFamily="18" charset="0"/>
              </a:rPr>
              <a:t>Play Tennis</a:t>
            </a:r>
          </a:p>
          <a:p>
            <a:pPr marL="0" indent="0">
              <a:buNone/>
            </a:pPr>
            <a:r>
              <a:rPr lang="en-US" sz="2400" dirty="0" err="1">
                <a:latin typeface="Times New Roman" panose="02020603050405020304" pitchFamily="18" charset="0"/>
                <a:cs typeface="Times New Roman" panose="02020603050405020304" pitchFamily="18" charset="0"/>
              </a:rPr>
              <a:t>Bài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a:t>
            </a:r>
            <a:r>
              <a:rPr lang="vi-VN" sz="2400" dirty="0">
                <a:latin typeface="Times New Roman" panose="02020603050405020304" pitchFamily="18" charset="0"/>
                <a:cs typeface="Times New Roman" panose="02020603050405020304" pitchFamily="18" charset="0"/>
              </a:rPr>
              <a:t>ơ</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Tennis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Thời</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tiết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nhiệt</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độ</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ẩm</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gió</a:t>
            </a:r>
            <a:r>
              <a:rPr lang="en-US" sz="2400" dirty="0">
                <a:latin typeface="Times New Roman" panose="02020603050405020304" pitchFamily="18" charset="0"/>
                <a:cs typeface="Times New Roman" panose="02020603050405020304" pitchFamily="18" charset="0"/>
              </a:rPr>
              <a:t>.</a:t>
            </a:r>
          </a:p>
          <a:p>
            <a:pPr marL="0" indent="0">
              <a:buNone/>
            </a:pP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ợc</a:t>
            </a:r>
            <a:r>
              <a:rPr lang="en-US" sz="2400" dirty="0">
                <a:latin typeface="Times New Roman" panose="02020603050405020304" pitchFamily="18" charset="0"/>
                <a:cs typeface="Times New Roman" panose="02020603050405020304" pitchFamily="18" charset="0"/>
              </a:rPr>
              <a:t> đ</a:t>
            </a:r>
            <a:r>
              <a:rPr lang="vi-VN" sz="2400" dirty="0">
                <a:latin typeface="Times New Roman" panose="02020603050405020304" pitchFamily="18" charset="0"/>
                <a:cs typeface="Times New Roman" panose="02020603050405020304" pitchFamily="18" charset="0"/>
              </a:rPr>
              <a:t>ư</a:t>
            </a:r>
            <a:r>
              <a:rPr lang="en-US" sz="2400" dirty="0">
                <a:latin typeface="Times New Roman" panose="02020603050405020304" pitchFamily="18" charset="0"/>
                <a:cs typeface="Times New Roman" panose="02020603050405020304" pitchFamily="18" charset="0"/>
              </a:rPr>
              <a:t>a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t>
            </a:r>
            <a:r>
              <a:rPr lang="vi-VN" sz="2400" dirty="0">
                <a:latin typeface="Times New Roman" panose="02020603050405020304" pitchFamily="18" charset="0"/>
                <a:cs typeface="Times New Roman" panose="02020603050405020304" pitchFamily="18" charset="0"/>
              </a:rPr>
              <a:t>ư</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ng</a:t>
            </a:r>
            <a:r>
              <a:rPr lang="vi-VN" sz="2400" dirty="0">
                <a:latin typeface="Times New Roman" panose="02020603050405020304" pitchFamily="18" charset="0"/>
                <a:cs typeface="Times New Roman" panose="02020603050405020304" pitchFamily="18" charset="0"/>
              </a:rPr>
              <a:t>ư</a:t>
            </a:r>
            <a:r>
              <a:rPr lang="en-US" sz="2400" dirty="0" err="1">
                <a:latin typeface="Times New Roman" panose="02020603050405020304" pitchFamily="18" charset="0"/>
                <a:cs typeface="Times New Roman" panose="02020603050405020304" pitchFamily="18" charset="0"/>
              </a:rPr>
              <a:t>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a:t>
            </a:r>
            <a:r>
              <a:rPr lang="vi-VN" sz="2400" dirty="0">
                <a:latin typeface="Times New Roman" panose="02020603050405020304" pitchFamily="18" charset="0"/>
                <a:cs typeface="Times New Roman" panose="02020603050405020304" pitchFamily="18" charset="0"/>
              </a:rPr>
              <a:t>ơ</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tennis hay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38371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7562F1-386D-4632-936B-281EDB4B2FE5}"/>
              </a:ext>
            </a:extLst>
          </p:cNvPr>
          <p:cNvSpPr>
            <a:spLocks noGrp="1"/>
          </p:cNvSpPr>
          <p:nvPr>
            <p:ph idx="1"/>
          </p:nvPr>
        </p:nvSpPr>
        <p:spPr>
          <a:xfrm>
            <a:off x="2589212" y="417250"/>
            <a:ext cx="8915400" cy="5493972"/>
          </a:xfrm>
        </p:spPr>
        <p:txBody>
          <a:bodyPr/>
          <a:lstStyle/>
          <a:p>
            <a:pPr marL="0" indent="0">
              <a:buNone/>
            </a:pP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huấn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luyện</a:t>
            </a:r>
            <a:r>
              <a:rPr lang="en-US" sz="2400" dirty="0">
                <a:latin typeface="Times New Roman" panose="02020603050405020304" pitchFamily="18" charset="0"/>
                <a:cs typeface="Times New Roman" panose="02020603050405020304" pitchFamily="18" charset="0"/>
              </a:rPr>
              <a:t>:</a:t>
            </a:r>
          </a:p>
          <a:p>
            <a:pPr marL="0" indent="0">
              <a:buNone/>
            </a:pPr>
            <a:endParaRPr lang="en-US" dirty="0"/>
          </a:p>
        </p:txBody>
      </p:sp>
      <p:graphicFrame>
        <p:nvGraphicFramePr>
          <p:cNvPr id="4" name="Table 3">
            <a:extLst>
              <a:ext uri="{FF2B5EF4-FFF2-40B4-BE49-F238E27FC236}">
                <a16:creationId xmlns:a16="http://schemas.microsoft.com/office/drawing/2014/main" id="{975D29AC-D556-4486-9135-8CB50A177332}"/>
              </a:ext>
            </a:extLst>
          </p:cNvPr>
          <p:cNvGraphicFramePr>
            <a:graphicFrameLocks noGrp="1"/>
          </p:cNvGraphicFramePr>
          <p:nvPr>
            <p:extLst>
              <p:ext uri="{D42A27DB-BD31-4B8C-83A1-F6EECF244321}">
                <p14:modId xmlns:p14="http://schemas.microsoft.com/office/powerpoint/2010/main" val="326051588"/>
              </p:ext>
            </p:extLst>
          </p:nvPr>
        </p:nvGraphicFramePr>
        <p:xfrm>
          <a:off x="994299" y="1118586"/>
          <a:ext cx="9845340" cy="5566301"/>
        </p:xfrm>
        <a:graphic>
          <a:graphicData uri="http://schemas.openxmlformats.org/drawingml/2006/table">
            <a:tbl>
              <a:tblPr/>
              <a:tblGrid>
                <a:gridCol w="1640890">
                  <a:extLst>
                    <a:ext uri="{9D8B030D-6E8A-4147-A177-3AD203B41FA5}">
                      <a16:colId xmlns:a16="http://schemas.microsoft.com/office/drawing/2014/main" val="1365886974"/>
                    </a:ext>
                  </a:extLst>
                </a:gridCol>
                <a:gridCol w="1640890">
                  <a:extLst>
                    <a:ext uri="{9D8B030D-6E8A-4147-A177-3AD203B41FA5}">
                      <a16:colId xmlns:a16="http://schemas.microsoft.com/office/drawing/2014/main" val="4147524099"/>
                    </a:ext>
                  </a:extLst>
                </a:gridCol>
                <a:gridCol w="1640890">
                  <a:extLst>
                    <a:ext uri="{9D8B030D-6E8A-4147-A177-3AD203B41FA5}">
                      <a16:colId xmlns:a16="http://schemas.microsoft.com/office/drawing/2014/main" val="4013833931"/>
                    </a:ext>
                  </a:extLst>
                </a:gridCol>
                <a:gridCol w="1640890">
                  <a:extLst>
                    <a:ext uri="{9D8B030D-6E8A-4147-A177-3AD203B41FA5}">
                      <a16:colId xmlns:a16="http://schemas.microsoft.com/office/drawing/2014/main" val="1985734724"/>
                    </a:ext>
                  </a:extLst>
                </a:gridCol>
                <a:gridCol w="1640890">
                  <a:extLst>
                    <a:ext uri="{9D8B030D-6E8A-4147-A177-3AD203B41FA5}">
                      <a16:colId xmlns:a16="http://schemas.microsoft.com/office/drawing/2014/main" val="2541464428"/>
                    </a:ext>
                  </a:extLst>
                </a:gridCol>
                <a:gridCol w="1640890">
                  <a:extLst>
                    <a:ext uri="{9D8B030D-6E8A-4147-A177-3AD203B41FA5}">
                      <a16:colId xmlns:a16="http://schemas.microsoft.com/office/drawing/2014/main" val="2541856689"/>
                    </a:ext>
                  </a:extLst>
                </a:gridCol>
              </a:tblGrid>
              <a:tr h="530123">
                <a:tc>
                  <a:txBody>
                    <a:bodyPr/>
                    <a:lstStyle/>
                    <a:p>
                      <a:pPr algn="l"/>
                      <a:r>
                        <a:rPr lang="en-US" sz="800" b="1">
                          <a:effectLst/>
                        </a:rPr>
                        <a:t>ngày</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b="1">
                          <a:effectLst/>
                        </a:rPr>
                        <a:t>Outlook</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b="1">
                          <a:effectLst/>
                        </a:rPr>
                        <a:t>Nhiệt độ</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b="1">
                          <a:effectLst/>
                        </a:rPr>
                        <a:t>Độ ẩm</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b="1">
                          <a:effectLst/>
                        </a:rPr>
                        <a:t>Gió</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vi-VN" sz="800" b="1">
                          <a:effectLst/>
                        </a:rPr>
                        <a:t>Chơi Tennis</a:t>
                      </a:r>
                      <a:r>
                        <a:rPr lang="vi-VN" sz="800">
                          <a:effectLst/>
                        </a:rPr>
                        <a:t>?</a:t>
                      </a: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2255872652"/>
                  </a:ext>
                </a:extLst>
              </a:tr>
              <a:tr h="359727">
                <a:tc>
                  <a:txBody>
                    <a:bodyPr/>
                    <a:lstStyle/>
                    <a:p>
                      <a:pPr algn="l"/>
                      <a:r>
                        <a:rPr lang="en-US" sz="800">
                          <a:effectLst/>
                        </a:rPr>
                        <a:t>1</a:t>
                      </a: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a:effectLst/>
                        </a:rPr>
                        <a:t>Nắng</a:t>
                      </a: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a:effectLst/>
                        </a:rPr>
                        <a:t>Nóng bức</a:t>
                      </a: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a:effectLst/>
                        </a:rPr>
                        <a:t>Cao</a:t>
                      </a: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a:effectLst/>
                        </a:rPr>
                        <a:t>Yếu</a:t>
                      </a: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a:effectLst/>
                        </a:rPr>
                        <a:t>Không</a:t>
                      </a: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4267502051"/>
                  </a:ext>
                </a:extLst>
              </a:tr>
              <a:tr h="359727">
                <a:tc>
                  <a:txBody>
                    <a:bodyPr/>
                    <a:lstStyle/>
                    <a:p>
                      <a:pPr algn="l"/>
                      <a:r>
                        <a:rPr lang="en-US" sz="800">
                          <a:effectLst/>
                        </a:rPr>
                        <a:t>2</a:t>
                      </a: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a:effectLst/>
                        </a:rPr>
                        <a:t>Nắng</a:t>
                      </a: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a:effectLst/>
                        </a:rPr>
                        <a:t>Nóng bức</a:t>
                      </a: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a:effectLst/>
                        </a:rPr>
                        <a:t>Cao</a:t>
                      </a: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a:effectLst/>
                        </a:rPr>
                        <a:t>Mạnh</a:t>
                      </a: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a:effectLst/>
                        </a:rPr>
                        <a:t>Không</a:t>
                      </a: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662840612"/>
                  </a:ext>
                </a:extLst>
              </a:tr>
              <a:tr h="359727">
                <a:tc>
                  <a:txBody>
                    <a:bodyPr/>
                    <a:lstStyle/>
                    <a:p>
                      <a:pPr algn="l"/>
                      <a:r>
                        <a:rPr lang="en-US" sz="800" i="1">
                          <a:solidFill>
                            <a:srgbClr val="FF0000"/>
                          </a:solidFill>
                          <a:effectLst/>
                        </a:rPr>
                        <a:t>3</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i="1">
                          <a:solidFill>
                            <a:srgbClr val="FF0000"/>
                          </a:solidFill>
                          <a:effectLst/>
                        </a:rPr>
                        <a:t>Trời u ám</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i="1">
                          <a:solidFill>
                            <a:srgbClr val="FF0000"/>
                          </a:solidFill>
                          <a:effectLst/>
                        </a:rPr>
                        <a:t>Nóng bức</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i="1">
                          <a:solidFill>
                            <a:srgbClr val="FF0000"/>
                          </a:solidFill>
                          <a:effectLst/>
                        </a:rPr>
                        <a:t>Cao</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i="1">
                          <a:solidFill>
                            <a:srgbClr val="FF0000"/>
                          </a:solidFill>
                          <a:effectLst/>
                        </a:rPr>
                        <a:t>Yếu</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i="1">
                          <a:solidFill>
                            <a:srgbClr val="FF0000"/>
                          </a:solidFill>
                          <a:effectLst/>
                        </a:rPr>
                        <a:t>Vâng</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26583418"/>
                  </a:ext>
                </a:extLst>
              </a:tr>
              <a:tr h="359727">
                <a:tc>
                  <a:txBody>
                    <a:bodyPr/>
                    <a:lstStyle/>
                    <a:p>
                      <a:pPr algn="l"/>
                      <a:r>
                        <a:rPr lang="en-US" sz="800" i="1">
                          <a:solidFill>
                            <a:srgbClr val="FF0000"/>
                          </a:solidFill>
                          <a:effectLst/>
                        </a:rPr>
                        <a:t>4</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vi-VN" sz="800" i="1">
                          <a:solidFill>
                            <a:srgbClr val="FF0000"/>
                          </a:solidFill>
                          <a:effectLst/>
                        </a:rPr>
                        <a:t>Mưa</a:t>
                      </a:r>
                      <a:endParaRPr lang="vi-VN"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i="1">
                          <a:solidFill>
                            <a:srgbClr val="FF0000"/>
                          </a:solidFill>
                          <a:effectLst/>
                        </a:rPr>
                        <a:t>Nhẹ nhàng</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i="1">
                          <a:solidFill>
                            <a:srgbClr val="FF0000"/>
                          </a:solidFill>
                          <a:effectLst/>
                        </a:rPr>
                        <a:t>Cao</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i="1">
                          <a:solidFill>
                            <a:srgbClr val="FF0000"/>
                          </a:solidFill>
                          <a:effectLst/>
                        </a:rPr>
                        <a:t>Yếu</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i="1">
                          <a:solidFill>
                            <a:srgbClr val="FF0000"/>
                          </a:solidFill>
                          <a:effectLst/>
                        </a:rPr>
                        <a:t>Vâng</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2449014564"/>
                  </a:ext>
                </a:extLst>
              </a:tr>
              <a:tr h="359727">
                <a:tc>
                  <a:txBody>
                    <a:bodyPr/>
                    <a:lstStyle/>
                    <a:p>
                      <a:pPr algn="l"/>
                      <a:r>
                        <a:rPr lang="en-US" sz="800" i="1">
                          <a:solidFill>
                            <a:srgbClr val="FF0000"/>
                          </a:solidFill>
                          <a:effectLst/>
                        </a:rPr>
                        <a:t>5</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vi-VN" sz="800" i="1">
                          <a:solidFill>
                            <a:srgbClr val="FF0000"/>
                          </a:solidFill>
                          <a:effectLst/>
                        </a:rPr>
                        <a:t>Mưa</a:t>
                      </a:r>
                      <a:endParaRPr lang="vi-VN"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i="1" dirty="0" err="1">
                          <a:solidFill>
                            <a:srgbClr val="FF0000"/>
                          </a:solidFill>
                          <a:effectLst/>
                        </a:rPr>
                        <a:t>Mát</a:t>
                      </a:r>
                      <a:r>
                        <a:rPr lang="en-US" sz="800" i="1" dirty="0">
                          <a:solidFill>
                            <a:srgbClr val="FF0000"/>
                          </a:solidFill>
                          <a:effectLst/>
                        </a:rPr>
                        <a:t> </a:t>
                      </a:r>
                      <a:r>
                        <a:rPr lang="en-US" sz="800" i="1" dirty="0" err="1">
                          <a:solidFill>
                            <a:srgbClr val="FF0000"/>
                          </a:solidFill>
                          <a:effectLst/>
                        </a:rPr>
                        <a:t>mẻ</a:t>
                      </a:r>
                      <a:endParaRPr lang="en-US" sz="800" dirty="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vi-VN" sz="800" i="1">
                          <a:solidFill>
                            <a:srgbClr val="FF0000"/>
                          </a:solidFill>
                          <a:effectLst/>
                        </a:rPr>
                        <a:t>Bình thường</a:t>
                      </a:r>
                      <a:endParaRPr lang="vi-VN"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i="1">
                          <a:solidFill>
                            <a:srgbClr val="FF0000"/>
                          </a:solidFill>
                          <a:effectLst/>
                        </a:rPr>
                        <a:t>Yếu</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i="1">
                          <a:solidFill>
                            <a:srgbClr val="FF0000"/>
                          </a:solidFill>
                          <a:effectLst/>
                        </a:rPr>
                        <a:t>Vâng</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4077709811"/>
                  </a:ext>
                </a:extLst>
              </a:tr>
              <a:tr h="359727">
                <a:tc>
                  <a:txBody>
                    <a:bodyPr/>
                    <a:lstStyle/>
                    <a:p>
                      <a:pPr algn="l"/>
                      <a:r>
                        <a:rPr lang="en-US" sz="800">
                          <a:effectLst/>
                        </a:rPr>
                        <a:t>6</a:t>
                      </a: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vi-VN" sz="800">
                          <a:effectLst/>
                        </a:rPr>
                        <a:t>Mưa</a:t>
                      </a: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a:effectLst/>
                        </a:rPr>
                        <a:t>Mát mẻ</a:t>
                      </a: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vi-VN" sz="800">
                          <a:effectLst/>
                        </a:rPr>
                        <a:t>Bình thường</a:t>
                      </a: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a:effectLst/>
                        </a:rPr>
                        <a:t>Mạnh</a:t>
                      </a: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a:effectLst/>
                        </a:rPr>
                        <a:t>Không</a:t>
                      </a: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3458477399"/>
                  </a:ext>
                </a:extLst>
              </a:tr>
              <a:tr h="359727">
                <a:tc>
                  <a:txBody>
                    <a:bodyPr/>
                    <a:lstStyle/>
                    <a:p>
                      <a:pPr algn="l"/>
                      <a:r>
                        <a:rPr lang="en-US" sz="800" i="1">
                          <a:solidFill>
                            <a:srgbClr val="FF0000"/>
                          </a:solidFill>
                          <a:effectLst/>
                        </a:rPr>
                        <a:t>7</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i="1">
                          <a:solidFill>
                            <a:srgbClr val="FF0000"/>
                          </a:solidFill>
                          <a:effectLst/>
                        </a:rPr>
                        <a:t>Trời u ám</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i="1">
                          <a:solidFill>
                            <a:srgbClr val="FF0000"/>
                          </a:solidFill>
                          <a:effectLst/>
                        </a:rPr>
                        <a:t>Mát mẻ</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vi-VN" sz="800" i="1">
                          <a:solidFill>
                            <a:srgbClr val="FF0000"/>
                          </a:solidFill>
                          <a:effectLst/>
                        </a:rPr>
                        <a:t>Bình thường</a:t>
                      </a:r>
                      <a:endParaRPr lang="vi-VN"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i="1">
                          <a:solidFill>
                            <a:srgbClr val="FF0000"/>
                          </a:solidFill>
                          <a:effectLst/>
                        </a:rPr>
                        <a:t>Mạnh</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i="1">
                          <a:solidFill>
                            <a:srgbClr val="FF0000"/>
                          </a:solidFill>
                          <a:effectLst/>
                        </a:rPr>
                        <a:t>Vâng</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417634757"/>
                  </a:ext>
                </a:extLst>
              </a:tr>
              <a:tr h="359727">
                <a:tc>
                  <a:txBody>
                    <a:bodyPr/>
                    <a:lstStyle/>
                    <a:p>
                      <a:pPr algn="l"/>
                      <a:r>
                        <a:rPr lang="en-US" sz="800">
                          <a:effectLst/>
                        </a:rPr>
                        <a:t>số 8</a:t>
                      </a: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a:effectLst/>
                        </a:rPr>
                        <a:t>Nắng</a:t>
                      </a: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a:effectLst/>
                        </a:rPr>
                        <a:t>Nhẹ nhàng</a:t>
                      </a: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a:effectLst/>
                        </a:rPr>
                        <a:t>Cao</a:t>
                      </a: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a:effectLst/>
                        </a:rPr>
                        <a:t>Yếu</a:t>
                      </a: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a:effectLst/>
                        </a:rPr>
                        <a:t>Không</a:t>
                      </a: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4014886311"/>
                  </a:ext>
                </a:extLst>
              </a:tr>
              <a:tr h="359727">
                <a:tc>
                  <a:txBody>
                    <a:bodyPr/>
                    <a:lstStyle/>
                    <a:p>
                      <a:pPr algn="l"/>
                      <a:r>
                        <a:rPr lang="en-US" sz="800" i="1">
                          <a:solidFill>
                            <a:srgbClr val="FF0000"/>
                          </a:solidFill>
                          <a:effectLst/>
                        </a:rPr>
                        <a:t>9</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i="1">
                          <a:solidFill>
                            <a:srgbClr val="FF0000"/>
                          </a:solidFill>
                          <a:effectLst/>
                        </a:rPr>
                        <a:t>Nắng</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i="1">
                          <a:solidFill>
                            <a:srgbClr val="FF0000"/>
                          </a:solidFill>
                          <a:effectLst/>
                        </a:rPr>
                        <a:t>Mát mẻ</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vi-VN" sz="800" i="1">
                          <a:solidFill>
                            <a:srgbClr val="FF0000"/>
                          </a:solidFill>
                          <a:effectLst/>
                        </a:rPr>
                        <a:t>Bình thường</a:t>
                      </a:r>
                      <a:endParaRPr lang="vi-VN"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i="1">
                          <a:solidFill>
                            <a:srgbClr val="FF0000"/>
                          </a:solidFill>
                          <a:effectLst/>
                        </a:rPr>
                        <a:t>Yếu</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i="1">
                          <a:solidFill>
                            <a:srgbClr val="FF0000"/>
                          </a:solidFill>
                          <a:effectLst/>
                        </a:rPr>
                        <a:t>Vâng</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3638018968"/>
                  </a:ext>
                </a:extLst>
              </a:tr>
              <a:tr h="359727">
                <a:tc>
                  <a:txBody>
                    <a:bodyPr/>
                    <a:lstStyle/>
                    <a:p>
                      <a:pPr algn="l"/>
                      <a:r>
                        <a:rPr lang="en-US" sz="800" i="1">
                          <a:solidFill>
                            <a:srgbClr val="FF0000"/>
                          </a:solidFill>
                          <a:effectLst/>
                        </a:rPr>
                        <a:t>10</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vi-VN" sz="800" i="1">
                          <a:solidFill>
                            <a:srgbClr val="FF0000"/>
                          </a:solidFill>
                          <a:effectLst/>
                        </a:rPr>
                        <a:t>Mưa</a:t>
                      </a:r>
                      <a:endParaRPr lang="vi-VN"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i="1">
                          <a:solidFill>
                            <a:srgbClr val="FF0000"/>
                          </a:solidFill>
                          <a:effectLst/>
                        </a:rPr>
                        <a:t>Nhẹ nhàng</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vi-VN" sz="800" i="1">
                          <a:solidFill>
                            <a:srgbClr val="FF0000"/>
                          </a:solidFill>
                          <a:effectLst/>
                        </a:rPr>
                        <a:t>Bình thường</a:t>
                      </a:r>
                      <a:endParaRPr lang="vi-VN"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i="1">
                          <a:solidFill>
                            <a:srgbClr val="FF0000"/>
                          </a:solidFill>
                          <a:effectLst/>
                        </a:rPr>
                        <a:t>Yếu</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i="1">
                          <a:solidFill>
                            <a:srgbClr val="FF0000"/>
                          </a:solidFill>
                          <a:effectLst/>
                        </a:rPr>
                        <a:t>Vâng</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498174085"/>
                  </a:ext>
                </a:extLst>
              </a:tr>
              <a:tr h="359727">
                <a:tc>
                  <a:txBody>
                    <a:bodyPr/>
                    <a:lstStyle/>
                    <a:p>
                      <a:pPr algn="l"/>
                      <a:r>
                        <a:rPr lang="en-US" sz="800" i="1">
                          <a:solidFill>
                            <a:srgbClr val="FF0000"/>
                          </a:solidFill>
                          <a:effectLst/>
                        </a:rPr>
                        <a:t>11</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i="1">
                          <a:solidFill>
                            <a:srgbClr val="FF0000"/>
                          </a:solidFill>
                          <a:effectLst/>
                        </a:rPr>
                        <a:t>Nắng</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i="1">
                          <a:solidFill>
                            <a:srgbClr val="FF0000"/>
                          </a:solidFill>
                          <a:effectLst/>
                        </a:rPr>
                        <a:t>Nhẹ nhàng</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vi-VN" sz="800" i="1">
                          <a:solidFill>
                            <a:srgbClr val="FF0000"/>
                          </a:solidFill>
                          <a:effectLst/>
                        </a:rPr>
                        <a:t>Bình thường</a:t>
                      </a:r>
                      <a:endParaRPr lang="vi-VN"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i="1">
                          <a:solidFill>
                            <a:srgbClr val="FF0000"/>
                          </a:solidFill>
                          <a:effectLst/>
                        </a:rPr>
                        <a:t>Mạnh</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i="1">
                          <a:solidFill>
                            <a:srgbClr val="FF0000"/>
                          </a:solidFill>
                          <a:effectLst/>
                        </a:rPr>
                        <a:t>Vâng</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447863984"/>
                  </a:ext>
                </a:extLst>
              </a:tr>
              <a:tr h="359727">
                <a:tc>
                  <a:txBody>
                    <a:bodyPr/>
                    <a:lstStyle/>
                    <a:p>
                      <a:pPr algn="l"/>
                      <a:r>
                        <a:rPr lang="en-US" sz="800" i="1">
                          <a:solidFill>
                            <a:srgbClr val="FF0000"/>
                          </a:solidFill>
                          <a:effectLst/>
                        </a:rPr>
                        <a:t>12</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i="1">
                          <a:solidFill>
                            <a:srgbClr val="FF0000"/>
                          </a:solidFill>
                          <a:effectLst/>
                        </a:rPr>
                        <a:t>Trời u ám</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i="1">
                          <a:solidFill>
                            <a:srgbClr val="FF0000"/>
                          </a:solidFill>
                          <a:effectLst/>
                        </a:rPr>
                        <a:t>Nhẹ nhàng</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i="1">
                          <a:solidFill>
                            <a:srgbClr val="FF0000"/>
                          </a:solidFill>
                          <a:effectLst/>
                        </a:rPr>
                        <a:t>Cao</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i="1">
                          <a:solidFill>
                            <a:srgbClr val="FF0000"/>
                          </a:solidFill>
                          <a:effectLst/>
                        </a:rPr>
                        <a:t>Mạnh</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i="1">
                          <a:solidFill>
                            <a:srgbClr val="FF0000"/>
                          </a:solidFill>
                          <a:effectLst/>
                        </a:rPr>
                        <a:t>Vâng</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3082652087"/>
                  </a:ext>
                </a:extLst>
              </a:tr>
              <a:tr h="359727">
                <a:tc>
                  <a:txBody>
                    <a:bodyPr/>
                    <a:lstStyle/>
                    <a:p>
                      <a:pPr algn="l"/>
                      <a:r>
                        <a:rPr lang="en-US" sz="800" i="1">
                          <a:solidFill>
                            <a:srgbClr val="FF0000"/>
                          </a:solidFill>
                          <a:effectLst/>
                        </a:rPr>
                        <a:t>13</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i="1">
                          <a:solidFill>
                            <a:srgbClr val="FF0000"/>
                          </a:solidFill>
                          <a:effectLst/>
                        </a:rPr>
                        <a:t>Trời u ám</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i="1">
                          <a:solidFill>
                            <a:srgbClr val="FF0000"/>
                          </a:solidFill>
                          <a:effectLst/>
                        </a:rPr>
                        <a:t>Nóng bức</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vi-VN" sz="800" i="1">
                          <a:solidFill>
                            <a:srgbClr val="FF0000"/>
                          </a:solidFill>
                          <a:effectLst/>
                        </a:rPr>
                        <a:t>Bình thường</a:t>
                      </a:r>
                      <a:endParaRPr lang="vi-VN"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i="1">
                          <a:solidFill>
                            <a:srgbClr val="FF0000"/>
                          </a:solidFill>
                          <a:effectLst/>
                        </a:rPr>
                        <a:t>Yếu</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i="1">
                          <a:solidFill>
                            <a:srgbClr val="FF0000"/>
                          </a:solidFill>
                          <a:effectLst/>
                        </a:rPr>
                        <a:t>Vâng</a:t>
                      </a:r>
                      <a:endParaRPr lang="en-US" sz="80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3468028131"/>
                  </a:ext>
                </a:extLst>
              </a:tr>
              <a:tr h="359727">
                <a:tc>
                  <a:txBody>
                    <a:bodyPr/>
                    <a:lstStyle/>
                    <a:p>
                      <a:pPr algn="l"/>
                      <a:r>
                        <a:rPr lang="en-US" sz="800">
                          <a:effectLst/>
                        </a:rPr>
                        <a:t>14</a:t>
                      </a: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vi-VN" sz="800">
                          <a:effectLst/>
                        </a:rPr>
                        <a:t>Mưa</a:t>
                      </a: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a:effectLst/>
                        </a:rPr>
                        <a:t>Nhẹ nhàng</a:t>
                      </a: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a:effectLst/>
                        </a:rPr>
                        <a:t>Cao</a:t>
                      </a: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a:effectLst/>
                        </a:rPr>
                        <a:t>Mạnh</a:t>
                      </a: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sz="800" dirty="0" err="1">
                          <a:effectLst/>
                        </a:rPr>
                        <a:t>Không</a:t>
                      </a:r>
                      <a:endParaRPr lang="en-US" sz="800" dirty="0">
                        <a:effectLst/>
                      </a:endParaRPr>
                    </a:p>
                  </a:txBody>
                  <a:tcPr marL="6609" marR="6609" marT="6609" marB="6609">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3016569437"/>
                  </a:ext>
                </a:extLst>
              </a:tr>
            </a:tbl>
          </a:graphicData>
        </a:graphic>
      </p:graphicFrame>
    </p:spTree>
    <p:extLst>
      <p:ext uri="{BB962C8B-B14F-4D97-AF65-F5344CB8AC3E}">
        <p14:creationId xmlns:p14="http://schemas.microsoft.com/office/powerpoint/2010/main" val="5755682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5B45AEB-CD43-4C93-97F7-6ABBB8D88714}"/>
              </a:ext>
            </a:extLst>
          </p:cNvPr>
          <p:cNvGraphicFramePr>
            <a:graphicFrameLocks noGrp="1"/>
          </p:cNvGraphicFramePr>
          <p:nvPr>
            <p:ph idx="1"/>
            <p:extLst>
              <p:ext uri="{D42A27DB-BD31-4B8C-83A1-F6EECF244321}">
                <p14:modId xmlns:p14="http://schemas.microsoft.com/office/powerpoint/2010/main" val="1432303067"/>
              </p:ext>
            </p:extLst>
          </p:nvPr>
        </p:nvGraphicFramePr>
        <p:xfrm>
          <a:off x="1233996" y="1646925"/>
          <a:ext cx="4785360" cy="1493520"/>
        </p:xfrm>
        <a:graphic>
          <a:graphicData uri="http://schemas.openxmlformats.org/drawingml/2006/table">
            <a:tbl>
              <a:tblPr/>
              <a:tblGrid>
                <a:gridCol w="1196340">
                  <a:extLst>
                    <a:ext uri="{9D8B030D-6E8A-4147-A177-3AD203B41FA5}">
                      <a16:colId xmlns:a16="http://schemas.microsoft.com/office/drawing/2014/main" val="2728420305"/>
                    </a:ext>
                  </a:extLst>
                </a:gridCol>
                <a:gridCol w="1196340">
                  <a:extLst>
                    <a:ext uri="{9D8B030D-6E8A-4147-A177-3AD203B41FA5}">
                      <a16:colId xmlns:a16="http://schemas.microsoft.com/office/drawing/2014/main" val="379335110"/>
                    </a:ext>
                  </a:extLst>
                </a:gridCol>
                <a:gridCol w="1196340">
                  <a:extLst>
                    <a:ext uri="{9D8B030D-6E8A-4147-A177-3AD203B41FA5}">
                      <a16:colId xmlns:a16="http://schemas.microsoft.com/office/drawing/2014/main" val="172166081"/>
                    </a:ext>
                  </a:extLst>
                </a:gridCol>
                <a:gridCol w="1196340">
                  <a:extLst>
                    <a:ext uri="{9D8B030D-6E8A-4147-A177-3AD203B41FA5}">
                      <a16:colId xmlns:a16="http://schemas.microsoft.com/office/drawing/2014/main" val="1618369593"/>
                    </a:ext>
                  </a:extLst>
                </a:gridCol>
              </a:tblGrid>
              <a:tr h="0">
                <a:tc>
                  <a:txBody>
                    <a:bodyPr/>
                    <a:lstStyle/>
                    <a:p>
                      <a:pPr algn="l"/>
                      <a:r>
                        <a:rPr lang="en-US" dirty="0" err="1">
                          <a:effectLst/>
                        </a:rPr>
                        <a:t>Thời</a:t>
                      </a:r>
                      <a:r>
                        <a:rPr lang="en-US" dirty="0">
                          <a:effectLst/>
                        </a:rPr>
                        <a:t> </a:t>
                      </a:r>
                      <a:r>
                        <a:rPr lang="en-US" dirty="0" err="1">
                          <a:effectLst/>
                        </a:rPr>
                        <a:t>tiết</a:t>
                      </a:r>
                      <a:endParaRPr lang="en-US" dirty="0">
                        <a:effectLst/>
                      </a:endParaRP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dirty="0">
                          <a:effectLst/>
                        </a:rPr>
                        <a:t>Play = </a:t>
                      </a:r>
                      <a:r>
                        <a:rPr lang="en-US" dirty="0" err="1">
                          <a:effectLst/>
                        </a:rPr>
                        <a:t>Có</a:t>
                      </a:r>
                      <a:endParaRPr lang="en-US" dirty="0">
                        <a:effectLst/>
                      </a:endParaRP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dirty="0">
                          <a:effectLst/>
                        </a:rPr>
                        <a:t>Play</a:t>
                      </a:r>
                      <a:r>
                        <a:rPr lang="vi-VN" dirty="0">
                          <a:effectLst/>
                        </a:rPr>
                        <a:t> = Không</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a:effectLst/>
                        </a:rPr>
                        <a:t>Toàn bộ</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316155393"/>
                  </a:ext>
                </a:extLst>
              </a:tr>
              <a:tr h="0">
                <a:tc>
                  <a:txBody>
                    <a:bodyPr/>
                    <a:lstStyle/>
                    <a:p>
                      <a:pPr algn="l"/>
                      <a:r>
                        <a:rPr lang="en-US">
                          <a:effectLst/>
                        </a:rPr>
                        <a:t>Nắng</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a:effectLst/>
                        </a:rPr>
                        <a:t>2/9</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a:effectLst/>
                        </a:rPr>
                        <a:t>3/5</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a:effectLst/>
                        </a:rPr>
                        <a:t>5/14</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607458741"/>
                  </a:ext>
                </a:extLst>
              </a:tr>
              <a:tr h="0">
                <a:tc>
                  <a:txBody>
                    <a:bodyPr/>
                    <a:lstStyle/>
                    <a:p>
                      <a:pPr algn="l"/>
                      <a:r>
                        <a:rPr lang="en-US">
                          <a:effectLst/>
                        </a:rPr>
                        <a:t>Trời u ám</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a:effectLst/>
                        </a:rPr>
                        <a:t>4/9</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a:effectLst/>
                        </a:rPr>
                        <a:t>0/5</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a:effectLst/>
                        </a:rPr>
                        <a:t>4/14</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2315839922"/>
                  </a:ext>
                </a:extLst>
              </a:tr>
              <a:tr h="0">
                <a:tc>
                  <a:txBody>
                    <a:bodyPr/>
                    <a:lstStyle/>
                    <a:p>
                      <a:pPr algn="l"/>
                      <a:r>
                        <a:rPr lang="vi-VN">
                          <a:effectLst/>
                        </a:rPr>
                        <a:t>Mưa</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dirty="0">
                          <a:effectLst/>
                        </a:rPr>
                        <a:t>3/9</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a:effectLst/>
                        </a:rPr>
                        <a:t>2/5</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dirty="0">
                          <a:effectLst/>
                        </a:rPr>
                        <a:t>5/14</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3844619486"/>
                  </a:ext>
                </a:extLst>
              </a:tr>
            </a:tbl>
          </a:graphicData>
        </a:graphic>
      </p:graphicFrame>
      <p:graphicFrame>
        <p:nvGraphicFramePr>
          <p:cNvPr id="5" name="Table 4">
            <a:extLst>
              <a:ext uri="{FF2B5EF4-FFF2-40B4-BE49-F238E27FC236}">
                <a16:creationId xmlns:a16="http://schemas.microsoft.com/office/drawing/2014/main" id="{EF74217C-BA28-4C7F-A8F9-EF65BE2C7F98}"/>
              </a:ext>
            </a:extLst>
          </p:cNvPr>
          <p:cNvGraphicFramePr>
            <a:graphicFrameLocks noGrp="1"/>
          </p:cNvGraphicFramePr>
          <p:nvPr>
            <p:extLst>
              <p:ext uri="{D42A27DB-BD31-4B8C-83A1-F6EECF244321}">
                <p14:modId xmlns:p14="http://schemas.microsoft.com/office/powerpoint/2010/main" val="1220453868"/>
              </p:ext>
            </p:extLst>
          </p:nvPr>
        </p:nvGraphicFramePr>
        <p:xfrm>
          <a:off x="1233996" y="3287787"/>
          <a:ext cx="4785360" cy="1767840"/>
        </p:xfrm>
        <a:graphic>
          <a:graphicData uri="http://schemas.openxmlformats.org/drawingml/2006/table">
            <a:tbl>
              <a:tblPr/>
              <a:tblGrid>
                <a:gridCol w="1196340">
                  <a:extLst>
                    <a:ext uri="{9D8B030D-6E8A-4147-A177-3AD203B41FA5}">
                      <a16:colId xmlns:a16="http://schemas.microsoft.com/office/drawing/2014/main" val="3444479106"/>
                    </a:ext>
                  </a:extLst>
                </a:gridCol>
                <a:gridCol w="1196340">
                  <a:extLst>
                    <a:ext uri="{9D8B030D-6E8A-4147-A177-3AD203B41FA5}">
                      <a16:colId xmlns:a16="http://schemas.microsoft.com/office/drawing/2014/main" val="4223452338"/>
                    </a:ext>
                  </a:extLst>
                </a:gridCol>
                <a:gridCol w="1196340">
                  <a:extLst>
                    <a:ext uri="{9D8B030D-6E8A-4147-A177-3AD203B41FA5}">
                      <a16:colId xmlns:a16="http://schemas.microsoft.com/office/drawing/2014/main" val="1121457225"/>
                    </a:ext>
                  </a:extLst>
                </a:gridCol>
                <a:gridCol w="1196340">
                  <a:extLst>
                    <a:ext uri="{9D8B030D-6E8A-4147-A177-3AD203B41FA5}">
                      <a16:colId xmlns:a16="http://schemas.microsoft.com/office/drawing/2014/main" val="2653010495"/>
                    </a:ext>
                  </a:extLst>
                </a:gridCol>
              </a:tblGrid>
              <a:tr h="0">
                <a:tc>
                  <a:txBody>
                    <a:bodyPr/>
                    <a:lstStyle/>
                    <a:p>
                      <a:pPr algn="l"/>
                      <a:r>
                        <a:rPr lang="en-US">
                          <a:effectLst/>
                        </a:rPr>
                        <a:t>NHIỆT ĐỘ</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a:effectLst/>
                        </a:rPr>
                        <a:t>Play = Có</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dirty="0">
                          <a:effectLst/>
                        </a:rPr>
                        <a:t>Play</a:t>
                      </a:r>
                      <a:r>
                        <a:rPr lang="vi-VN" dirty="0">
                          <a:effectLst/>
                        </a:rPr>
                        <a:t>= Không</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a:effectLst/>
                        </a:rPr>
                        <a:t>Toàn bộ</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469519590"/>
                  </a:ext>
                </a:extLst>
              </a:tr>
              <a:tr h="0">
                <a:tc>
                  <a:txBody>
                    <a:bodyPr/>
                    <a:lstStyle/>
                    <a:p>
                      <a:pPr algn="l"/>
                      <a:r>
                        <a:rPr lang="en-US">
                          <a:effectLst/>
                        </a:rPr>
                        <a:t>Nóng bức</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a:effectLst/>
                        </a:rPr>
                        <a:t>2/9</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a:effectLst/>
                        </a:rPr>
                        <a:t>2/5</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a:effectLst/>
                        </a:rPr>
                        <a:t>4/14</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883912190"/>
                  </a:ext>
                </a:extLst>
              </a:tr>
              <a:tr h="0">
                <a:tc>
                  <a:txBody>
                    <a:bodyPr/>
                    <a:lstStyle/>
                    <a:p>
                      <a:pPr algn="l"/>
                      <a:r>
                        <a:rPr lang="en-US">
                          <a:effectLst/>
                        </a:rPr>
                        <a:t>Nhẹ nhàng</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a:effectLst/>
                        </a:rPr>
                        <a:t>4/9</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a:effectLst/>
                        </a:rPr>
                        <a:t>2/5</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a:effectLst/>
                        </a:rPr>
                        <a:t>6/14</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975479520"/>
                  </a:ext>
                </a:extLst>
              </a:tr>
              <a:tr h="0">
                <a:tc>
                  <a:txBody>
                    <a:bodyPr/>
                    <a:lstStyle/>
                    <a:p>
                      <a:pPr algn="l"/>
                      <a:r>
                        <a:rPr lang="en-US">
                          <a:effectLst/>
                        </a:rPr>
                        <a:t>Mát mẻ</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a:effectLst/>
                        </a:rPr>
                        <a:t>3/9</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a:effectLst/>
                        </a:rPr>
                        <a:t>1/5</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dirty="0">
                          <a:effectLst/>
                        </a:rPr>
                        <a:t>4/14</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975673990"/>
                  </a:ext>
                </a:extLst>
              </a:tr>
            </a:tbl>
          </a:graphicData>
        </a:graphic>
      </p:graphicFrame>
      <p:sp>
        <p:nvSpPr>
          <p:cNvPr id="6" name="Rectangle 1">
            <a:extLst>
              <a:ext uri="{FF2B5EF4-FFF2-40B4-BE49-F238E27FC236}">
                <a16:creationId xmlns:a16="http://schemas.microsoft.com/office/drawing/2014/main" id="{25EB40DB-6A09-4B55-B9E4-660EFF8A3A73}"/>
              </a:ext>
            </a:extLst>
          </p:cNvPr>
          <p:cNvSpPr>
            <a:spLocks noChangeArrowheads="1"/>
          </p:cNvSpPr>
          <p:nvPr/>
        </p:nvSpPr>
        <p:spPr bwMode="auto">
          <a:xfrm>
            <a:off x="1233996" y="5326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555555"/>
                </a:solidFill>
                <a:effectLst/>
                <a:latin typeface="Arial" panose="020B0604020202020204" pitchFamily="34" charset="0"/>
                <a:cs typeface="Arial" panose="020B0604020202020204" pitchFamily="34"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256FEF49-04D5-47DB-AE08-AC68AA65768C}"/>
              </a:ext>
            </a:extLst>
          </p:cNvPr>
          <p:cNvGraphicFramePr>
            <a:graphicFrameLocks noGrp="1"/>
          </p:cNvGraphicFramePr>
          <p:nvPr>
            <p:extLst>
              <p:ext uri="{D42A27DB-BD31-4B8C-83A1-F6EECF244321}">
                <p14:modId xmlns:p14="http://schemas.microsoft.com/office/powerpoint/2010/main" val="2189431820"/>
              </p:ext>
            </p:extLst>
          </p:nvPr>
        </p:nvGraphicFramePr>
        <p:xfrm>
          <a:off x="6172644" y="1662165"/>
          <a:ext cx="4785360" cy="1463040"/>
        </p:xfrm>
        <a:graphic>
          <a:graphicData uri="http://schemas.openxmlformats.org/drawingml/2006/table">
            <a:tbl>
              <a:tblPr/>
              <a:tblGrid>
                <a:gridCol w="1196340">
                  <a:extLst>
                    <a:ext uri="{9D8B030D-6E8A-4147-A177-3AD203B41FA5}">
                      <a16:colId xmlns:a16="http://schemas.microsoft.com/office/drawing/2014/main" val="4199584635"/>
                    </a:ext>
                  </a:extLst>
                </a:gridCol>
                <a:gridCol w="1196340">
                  <a:extLst>
                    <a:ext uri="{9D8B030D-6E8A-4147-A177-3AD203B41FA5}">
                      <a16:colId xmlns:a16="http://schemas.microsoft.com/office/drawing/2014/main" val="1235205170"/>
                    </a:ext>
                  </a:extLst>
                </a:gridCol>
                <a:gridCol w="1196340">
                  <a:extLst>
                    <a:ext uri="{9D8B030D-6E8A-4147-A177-3AD203B41FA5}">
                      <a16:colId xmlns:a16="http://schemas.microsoft.com/office/drawing/2014/main" val="2314659586"/>
                    </a:ext>
                  </a:extLst>
                </a:gridCol>
                <a:gridCol w="1196340">
                  <a:extLst>
                    <a:ext uri="{9D8B030D-6E8A-4147-A177-3AD203B41FA5}">
                      <a16:colId xmlns:a16="http://schemas.microsoft.com/office/drawing/2014/main" val="3334898085"/>
                    </a:ext>
                  </a:extLst>
                </a:gridCol>
              </a:tblGrid>
              <a:tr h="0">
                <a:tc>
                  <a:txBody>
                    <a:bodyPr/>
                    <a:lstStyle/>
                    <a:p>
                      <a:pPr algn="l"/>
                      <a:r>
                        <a:rPr lang="en-US" dirty="0" err="1">
                          <a:effectLst/>
                        </a:rPr>
                        <a:t>Độ</a:t>
                      </a:r>
                      <a:r>
                        <a:rPr lang="en-US" dirty="0">
                          <a:effectLst/>
                        </a:rPr>
                        <a:t> </a:t>
                      </a:r>
                      <a:r>
                        <a:rPr lang="en-US" dirty="0" err="1">
                          <a:effectLst/>
                        </a:rPr>
                        <a:t>ẩm</a:t>
                      </a:r>
                      <a:r>
                        <a:rPr lang="en-US" dirty="0">
                          <a:effectLst/>
                        </a:rPr>
                        <a:t> </a:t>
                      </a:r>
                      <a:r>
                        <a:rPr lang="en-US" dirty="0" err="1">
                          <a:effectLst/>
                        </a:rPr>
                        <a:t>không</a:t>
                      </a:r>
                      <a:r>
                        <a:rPr lang="en-US" dirty="0">
                          <a:effectLst/>
                        </a:rPr>
                        <a:t> </a:t>
                      </a:r>
                      <a:r>
                        <a:rPr lang="en-US" dirty="0" err="1">
                          <a:effectLst/>
                        </a:rPr>
                        <a:t>khí</a:t>
                      </a:r>
                      <a:endParaRPr lang="en-US" dirty="0">
                        <a:effectLst/>
                      </a:endParaRP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a:effectLst/>
                        </a:rPr>
                        <a:t>Play = Có</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dirty="0">
                          <a:effectLst/>
                        </a:rPr>
                        <a:t>Play</a:t>
                      </a:r>
                      <a:r>
                        <a:rPr lang="vi-VN" dirty="0">
                          <a:effectLst/>
                        </a:rPr>
                        <a:t>= Không</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a:effectLst/>
                        </a:rPr>
                        <a:t>Toàn bộ</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3154523420"/>
                  </a:ext>
                </a:extLst>
              </a:tr>
              <a:tr h="0">
                <a:tc>
                  <a:txBody>
                    <a:bodyPr/>
                    <a:lstStyle/>
                    <a:p>
                      <a:pPr algn="l"/>
                      <a:r>
                        <a:rPr lang="en-US">
                          <a:effectLst/>
                        </a:rPr>
                        <a:t>Cao</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a:effectLst/>
                        </a:rPr>
                        <a:t>3/9</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a:effectLst/>
                        </a:rPr>
                        <a:t>4/5</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a:effectLst/>
                        </a:rPr>
                        <a:t>7/14</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1597444728"/>
                  </a:ext>
                </a:extLst>
              </a:tr>
              <a:tr h="0">
                <a:tc>
                  <a:txBody>
                    <a:bodyPr/>
                    <a:lstStyle/>
                    <a:p>
                      <a:pPr algn="l"/>
                      <a:r>
                        <a:rPr lang="vi-VN">
                          <a:effectLst/>
                        </a:rPr>
                        <a:t>Bình thường</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a:effectLst/>
                        </a:rPr>
                        <a:t>6/9</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a:effectLst/>
                        </a:rPr>
                        <a:t>1/5</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dirty="0">
                          <a:effectLst/>
                        </a:rPr>
                        <a:t>7/14</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98281864"/>
                  </a:ext>
                </a:extLst>
              </a:tr>
            </a:tbl>
          </a:graphicData>
        </a:graphic>
      </p:graphicFrame>
      <p:graphicFrame>
        <p:nvGraphicFramePr>
          <p:cNvPr id="8" name="Table 7">
            <a:extLst>
              <a:ext uri="{FF2B5EF4-FFF2-40B4-BE49-F238E27FC236}">
                <a16:creationId xmlns:a16="http://schemas.microsoft.com/office/drawing/2014/main" id="{7AD069D7-CFBA-47CD-A23D-2C5AC2ACE0F9}"/>
              </a:ext>
            </a:extLst>
          </p:cNvPr>
          <p:cNvGraphicFramePr>
            <a:graphicFrameLocks noGrp="1"/>
          </p:cNvGraphicFramePr>
          <p:nvPr>
            <p:extLst>
              <p:ext uri="{D42A27DB-BD31-4B8C-83A1-F6EECF244321}">
                <p14:modId xmlns:p14="http://schemas.microsoft.com/office/powerpoint/2010/main" val="1766767800"/>
              </p:ext>
            </p:extLst>
          </p:nvPr>
        </p:nvGraphicFramePr>
        <p:xfrm>
          <a:off x="6172644" y="3313234"/>
          <a:ext cx="4785360" cy="1188720"/>
        </p:xfrm>
        <a:graphic>
          <a:graphicData uri="http://schemas.openxmlformats.org/drawingml/2006/table">
            <a:tbl>
              <a:tblPr/>
              <a:tblGrid>
                <a:gridCol w="1196340">
                  <a:extLst>
                    <a:ext uri="{9D8B030D-6E8A-4147-A177-3AD203B41FA5}">
                      <a16:colId xmlns:a16="http://schemas.microsoft.com/office/drawing/2014/main" val="3671924394"/>
                    </a:ext>
                  </a:extLst>
                </a:gridCol>
                <a:gridCol w="1196340">
                  <a:extLst>
                    <a:ext uri="{9D8B030D-6E8A-4147-A177-3AD203B41FA5}">
                      <a16:colId xmlns:a16="http://schemas.microsoft.com/office/drawing/2014/main" val="1816931598"/>
                    </a:ext>
                  </a:extLst>
                </a:gridCol>
                <a:gridCol w="1196340">
                  <a:extLst>
                    <a:ext uri="{9D8B030D-6E8A-4147-A177-3AD203B41FA5}">
                      <a16:colId xmlns:a16="http://schemas.microsoft.com/office/drawing/2014/main" val="1426374119"/>
                    </a:ext>
                  </a:extLst>
                </a:gridCol>
                <a:gridCol w="1196340">
                  <a:extLst>
                    <a:ext uri="{9D8B030D-6E8A-4147-A177-3AD203B41FA5}">
                      <a16:colId xmlns:a16="http://schemas.microsoft.com/office/drawing/2014/main" val="2708183306"/>
                    </a:ext>
                  </a:extLst>
                </a:gridCol>
              </a:tblGrid>
              <a:tr h="0">
                <a:tc>
                  <a:txBody>
                    <a:bodyPr/>
                    <a:lstStyle/>
                    <a:p>
                      <a:pPr algn="l"/>
                      <a:r>
                        <a:rPr lang="en-US" dirty="0" err="1">
                          <a:effectLst/>
                        </a:rPr>
                        <a:t>Gió</a:t>
                      </a:r>
                      <a:endParaRPr lang="en-US" dirty="0">
                        <a:effectLst/>
                      </a:endParaRP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a:effectLst/>
                        </a:rPr>
                        <a:t>Play = Có</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dirty="0">
                          <a:effectLst/>
                        </a:rPr>
                        <a:t>Play</a:t>
                      </a:r>
                      <a:r>
                        <a:rPr lang="vi-VN" dirty="0">
                          <a:effectLst/>
                        </a:rPr>
                        <a:t> = Không</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dirty="0" err="1">
                          <a:effectLst/>
                        </a:rPr>
                        <a:t>Toàn</a:t>
                      </a:r>
                      <a:r>
                        <a:rPr lang="en-US" dirty="0">
                          <a:effectLst/>
                        </a:rPr>
                        <a:t> </a:t>
                      </a:r>
                      <a:r>
                        <a:rPr lang="en-US" dirty="0" err="1">
                          <a:effectLst/>
                        </a:rPr>
                        <a:t>bộ</a:t>
                      </a:r>
                      <a:endParaRPr lang="en-US" dirty="0">
                        <a:effectLst/>
                      </a:endParaRP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4135700290"/>
                  </a:ext>
                </a:extLst>
              </a:tr>
              <a:tr h="0">
                <a:tc>
                  <a:txBody>
                    <a:bodyPr/>
                    <a:lstStyle/>
                    <a:p>
                      <a:pPr algn="l"/>
                      <a:r>
                        <a:rPr lang="en-US">
                          <a:effectLst/>
                        </a:rPr>
                        <a:t>Mạnh</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a:effectLst/>
                        </a:rPr>
                        <a:t>3/9</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a:effectLst/>
                        </a:rPr>
                        <a:t>3/5</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a:effectLst/>
                        </a:rPr>
                        <a:t>6/14</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4243316642"/>
                  </a:ext>
                </a:extLst>
              </a:tr>
              <a:tr h="0">
                <a:tc>
                  <a:txBody>
                    <a:bodyPr/>
                    <a:lstStyle/>
                    <a:p>
                      <a:pPr algn="l"/>
                      <a:r>
                        <a:rPr lang="en-US">
                          <a:effectLst/>
                        </a:rPr>
                        <a:t>Yếu</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a:effectLst/>
                        </a:rPr>
                        <a:t>6/9</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a:effectLst/>
                        </a:rPr>
                        <a:t>2/5</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dirty="0">
                          <a:effectLst/>
                        </a:rPr>
                        <a:t>8/14</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3406173273"/>
                  </a:ext>
                </a:extLst>
              </a:tr>
            </a:tbl>
          </a:graphicData>
        </a:graphic>
      </p:graphicFrame>
      <p:sp>
        <p:nvSpPr>
          <p:cNvPr id="9" name="Rectangle 2">
            <a:extLst>
              <a:ext uri="{FF2B5EF4-FFF2-40B4-BE49-F238E27FC236}">
                <a16:creationId xmlns:a16="http://schemas.microsoft.com/office/drawing/2014/main" id="{E53347C0-09D8-4793-ADBF-058B26DF8D27}"/>
              </a:ext>
            </a:extLst>
          </p:cNvPr>
          <p:cNvSpPr>
            <a:spLocks noChangeArrowheads="1"/>
          </p:cNvSpPr>
          <p:nvPr/>
        </p:nvSpPr>
        <p:spPr bwMode="auto">
          <a:xfrm>
            <a:off x="6602222" y="468998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555555"/>
                </a:solidFill>
                <a:effectLst/>
                <a:latin typeface="Arial" panose="020B0604020202020204" pitchFamily="34"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0" name="Table 9">
            <a:extLst>
              <a:ext uri="{FF2B5EF4-FFF2-40B4-BE49-F238E27FC236}">
                <a16:creationId xmlns:a16="http://schemas.microsoft.com/office/drawing/2014/main" id="{6A44A69B-0269-4D9B-90F1-88C76AAAFBD5}"/>
              </a:ext>
            </a:extLst>
          </p:cNvPr>
          <p:cNvGraphicFramePr>
            <a:graphicFrameLocks noGrp="1"/>
          </p:cNvGraphicFramePr>
          <p:nvPr>
            <p:extLst>
              <p:ext uri="{D42A27DB-BD31-4B8C-83A1-F6EECF244321}">
                <p14:modId xmlns:p14="http://schemas.microsoft.com/office/powerpoint/2010/main" val="3233980437"/>
              </p:ext>
            </p:extLst>
          </p:nvPr>
        </p:nvGraphicFramePr>
        <p:xfrm>
          <a:off x="6172644" y="4740852"/>
          <a:ext cx="2354358" cy="1188720"/>
        </p:xfrm>
        <a:graphic>
          <a:graphicData uri="http://schemas.openxmlformats.org/drawingml/2006/table">
            <a:tbl>
              <a:tblPr/>
              <a:tblGrid>
                <a:gridCol w="1177179">
                  <a:extLst>
                    <a:ext uri="{9D8B030D-6E8A-4147-A177-3AD203B41FA5}">
                      <a16:colId xmlns:a16="http://schemas.microsoft.com/office/drawing/2014/main" val="3671924394"/>
                    </a:ext>
                  </a:extLst>
                </a:gridCol>
                <a:gridCol w="1177179">
                  <a:extLst>
                    <a:ext uri="{9D8B030D-6E8A-4147-A177-3AD203B41FA5}">
                      <a16:colId xmlns:a16="http://schemas.microsoft.com/office/drawing/2014/main" val="1816931598"/>
                    </a:ext>
                  </a:extLst>
                </a:gridCol>
              </a:tblGrid>
              <a:tr h="0">
                <a:tc>
                  <a:txBody>
                    <a:bodyPr/>
                    <a:lstStyle/>
                    <a:p>
                      <a:pPr algn="l"/>
                      <a:r>
                        <a:rPr lang="en-US" dirty="0">
                          <a:effectLst/>
                        </a:rPr>
                        <a:t>Play</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effectLst/>
                        </a:rPr>
                        <a:t>Toàn</a:t>
                      </a:r>
                      <a:r>
                        <a:rPr lang="en-US" dirty="0">
                          <a:effectLst/>
                        </a:rPr>
                        <a:t> </a:t>
                      </a:r>
                      <a:r>
                        <a:rPr lang="en-US" dirty="0" err="1">
                          <a:effectLst/>
                        </a:rPr>
                        <a:t>bộ</a:t>
                      </a:r>
                      <a:endParaRPr lang="en-US" dirty="0">
                        <a:effectLst/>
                      </a:endParaRPr>
                    </a:p>
                    <a:p>
                      <a:pPr algn="l"/>
                      <a:endParaRPr lang="en-US" dirty="0">
                        <a:effectLst/>
                      </a:endParaRP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4135700290"/>
                  </a:ext>
                </a:extLst>
              </a:tr>
              <a:tr h="0">
                <a:tc>
                  <a:txBody>
                    <a:bodyPr/>
                    <a:lstStyle/>
                    <a:p>
                      <a:pPr algn="l"/>
                      <a:r>
                        <a:rPr lang="en-US" dirty="0" err="1">
                          <a:effectLst/>
                        </a:rPr>
                        <a:t>Có</a:t>
                      </a:r>
                      <a:endParaRPr lang="en-US" dirty="0">
                        <a:effectLst/>
                      </a:endParaRP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dirty="0">
                          <a:effectLst/>
                        </a:rPr>
                        <a:t>9/14</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4243316642"/>
                  </a:ext>
                </a:extLst>
              </a:tr>
              <a:tr h="0">
                <a:tc>
                  <a:txBody>
                    <a:bodyPr/>
                    <a:lstStyle/>
                    <a:p>
                      <a:pPr algn="l"/>
                      <a:r>
                        <a:rPr lang="en-US" dirty="0" err="1">
                          <a:effectLst/>
                        </a:rPr>
                        <a:t>Không</a:t>
                      </a:r>
                      <a:endParaRPr lang="en-US" dirty="0">
                        <a:effectLst/>
                      </a:endParaRP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tc>
                  <a:txBody>
                    <a:bodyPr/>
                    <a:lstStyle/>
                    <a:p>
                      <a:pPr algn="l"/>
                      <a:r>
                        <a:rPr lang="en-US" dirty="0">
                          <a:effectLst/>
                        </a:rPr>
                        <a:t>5/14</a:t>
                      </a:r>
                    </a:p>
                  </a:txBody>
                  <a:tcPr marL="15240" marR="15240" marT="15240" marB="15240">
                    <a:lnL w="7620" cap="flat" cmpd="sng" algn="ctr">
                      <a:solidFill>
                        <a:srgbClr val="E6E6E6"/>
                      </a:solidFill>
                      <a:prstDash val="solid"/>
                      <a:round/>
                      <a:headEnd type="none" w="med" len="med"/>
                      <a:tailEnd type="none" w="med" len="med"/>
                    </a:lnL>
                    <a:lnR w="7620" cap="flat" cmpd="sng" algn="ctr">
                      <a:solidFill>
                        <a:srgbClr val="E6E6E6"/>
                      </a:solidFill>
                      <a:prstDash val="solid"/>
                      <a:round/>
                      <a:headEnd type="none" w="med" len="med"/>
                      <a:tailEnd type="none" w="med" len="med"/>
                    </a:lnR>
                    <a:lnT w="7620" cap="flat" cmpd="sng" algn="ctr">
                      <a:solidFill>
                        <a:srgbClr val="E6E6E6"/>
                      </a:solidFill>
                      <a:prstDash val="solid"/>
                      <a:round/>
                      <a:headEnd type="none" w="med" len="med"/>
                      <a:tailEnd type="none" w="med" len="med"/>
                    </a:lnT>
                    <a:lnB w="7620" cap="flat" cmpd="sng" algn="ctr">
                      <a:solidFill>
                        <a:srgbClr val="E6E6E6"/>
                      </a:solidFill>
                      <a:prstDash val="solid"/>
                      <a:round/>
                      <a:headEnd type="none" w="med" len="med"/>
                      <a:tailEnd type="none" w="med" len="med"/>
                    </a:lnB>
                    <a:solidFill>
                      <a:srgbClr val="FFFFFF"/>
                    </a:solidFill>
                  </a:tcPr>
                </a:tc>
                <a:extLst>
                  <a:ext uri="{0D108BD9-81ED-4DB2-BD59-A6C34878D82A}">
                    <a16:rowId xmlns:a16="http://schemas.microsoft.com/office/drawing/2014/main" val="3406173273"/>
                  </a:ext>
                </a:extLst>
              </a:tr>
            </a:tbl>
          </a:graphicData>
        </a:graphic>
      </p:graphicFrame>
    </p:spTree>
    <p:extLst>
      <p:ext uri="{BB962C8B-B14F-4D97-AF65-F5344CB8AC3E}">
        <p14:creationId xmlns:p14="http://schemas.microsoft.com/office/powerpoint/2010/main" val="3541516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26275F-1C63-4BD7-8477-2D1D4C0455DF}"/>
              </a:ext>
            </a:extLst>
          </p:cNvPr>
          <p:cNvSpPr>
            <a:spLocks noGrp="1"/>
          </p:cNvSpPr>
          <p:nvPr>
            <p:ph idx="1"/>
          </p:nvPr>
        </p:nvSpPr>
        <p:spPr>
          <a:xfrm>
            <a:off x="2287371" y="757561"/>
            <a:ext cx="8915400" cy="5829670"/>
          </a:xfrm>
        </p:spPr>
        <p:txBody>
          <a:bodyPr>
            <a:normAutofit lnSpcReduction="10000"/>
          </a:bodyPr>
          <a:lstStyle/>
          <a:p>
            <a:pPr marL="0" indent="0">
              <a:buNone/>
            </a:pPr>
            <a:r>
              <a:rPr lang="en-US" dirty="0" err="1">
                <a:latin typeface="Times New Roman" panose="02020603050405020304" pitchFamily="18" charset="0"/>
                <a:cs typeface="Times New Roman" panose="02020603050405020304" pitchFamily="18" charset="0"/>
              </a:rPr>
              <a:t>Bắt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t>
            </a:r>
            <a:r>
              <a:rPr lang="vi-VN" dirty="0">
                <a:latin typeface="Times New Roman" panose="02020603050405020304" pitchFamily="18" charset="0"/>
                <a:cs typeface="Times New Roman" panose="02020603050405020304" pitchFamily="18" charset="0"/>
              </a:rPr>
              <a:t>ư</a:t>
            </a:r>
            <a:r>
              <a:rPr lang="en-US" dirty="0">
                <a:latin typeface="Times New Roman" panose="02020603050405020304" pitchFamily="18" charset="0"/>
                <a:cs typeface="Times New Roman" panose="02020603050405020304" pitchFamily="18" charset="0"/>
              </a:rPr>
              <a:t>a 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X =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tiết</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Nắng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Mát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ẩm</a:t>
            </a:r>
            <a:r>
              <a:rPr lang="en-US" dirty="0">
                <a:latin typeface="Times New Roman" panose="02020603050405020304" pitchFamily="18" charset="0"/>
                <a:cs typeface="Times New Roman" panose="02020603050405020304" pitchFamily="18" charset="0"/>
              </a:rPr>
              <a:t> = Cao, </a:t>
            </a:r>
            <a:r>
              <a:rPr lang="en-US" dirty="0" err="1">
                <a:latin typeface="Times New Roman" panose="02020603050405020304" pitchFamily="18" charset="0"/>
                <a:cs typeface="Times New Roman" panose="02020603050405020304" pitchFamily="18" charset="0"/>
              </a:rPr>
              <a:t>Gió</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a:t>
            </a:r>
          </a:p>
          <a:p>
            <a:pPr marL="0" indent="0">
              <a:buNone/>
            </a:pPr>
            <a:r>
              <a:rPr lang="vi-VN" dirty="0">
                <a:latin typeface="Times New Roman" panose="02020603050405020304" pitchFamily="18" charset="0"/>
                <a:cs typeface="Times New Roman" panose="02020603050405020304" pitchFamily="18" charset="0"/>
              </a:rPr>
              <a:t>Đầu tiên chúng ta nhìn vào xác suất mà chúng ta có thể chơi trò chơi, vì vậy chúng ta sử dụng bảng tra cứu để </a:t>
            </a:r>
            <a:endParaRPr lang="en-US" dirty="0">
              <a:latin typeface="Times New Roman" panose="02020603050405020304" pitchFamily="18" charset="0"/>
              <a:cs typeface="Times New Roman" panose="02020603050405020304" pitchFamily="18" charset="0"/>
            </a:endParaRPr>
          </a:p>
          <a:p>
            <a:pPr marL="0" indent="0">
              <a:buNone/>
            </a:pPr>
            <a:r>
              <a:rPr lang="vi-VN" dirty="0">
                <a:latin typeface="Times New Roman" panose="02020603050405020304" pitchFamily="18" charset="0"/>
                <a:cs typeface="Times New Roman" panose="02020603050405020304" pitchFamily="18" charset="0"/>
              </a:rPr>
              <a:t>P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tiết</a:t>
            </a:r>
            <a:r>
              <a:rPr lang="vi-VN" dirty="0">
                <a:latin typeface="Times New Roman" panose="02020603050405020304" pitchFamily="18" charset="0"/>
                <a:cs typeface="Times New Roman" panose="02020603050405020304" pitchFamily="18" charset="0"/>
              </a:rPr>
              <a:t>= Nắng | Chơi = Có) = 2/9</a:t>
            </a:r>
          </a:p>
          <a:p>
            <a:pPr marL="0" indent="0">
              <a:buNone/>
            </a:pPr>
            <a:r>
              <a:rPr lang="vi-VN" dirty="0">
                <a:latin typeface="Times New Roman" panose="02020603050405020304" pitchFamily="18" charset="0"/>
                <a:cs typeface="Times New Roman" panose="02020603050405020304" pitchFamily="18" charset="0"/>
              </a:rPr>
              <a:t>P (Nhiệt độ = Mát | Chơi = Có) = 3/9</a:t>
            </a:r>
          </a:p>
          <a:p>
            <a:pPr marL="0" indent="0">
              <a:buNone/>
            </a:pPr>
            <a:r>
              <a:rPr lang="vi-VN" dirty="0">
                <a:latin typeface="Times New Roman" panose="02020603050405020304" pitchFamily="18" charset="0"/>
                <a:cs typeface="Times New Roman" panose="02020603050405020304" pitchFamily="18" charset="0"/>
              </a:rPr>
              <a:t>P (Độ ẩm = Cao | Chơi = Có) = 3/9</a:t>
            </a:r>
          </a:p>
          <a:p>
            <a:pPr marL="0" indent="0">
              <a:buNone/>
            </a:pPr>
            <a:r>
              <a:rPr lang="vi-VN" dirty="0">
                <a:latin typeface="Times New Roman" panose="02020603050405020304" pitchFamily="18" charset="0"/>
                <a:cs typeface="Times New Roman" panose="02020603050405020304" pitchFamily="18" charset="0"/>
              </a:rPr>
              <a:t>P (Gió = Mạnh | Chơi = Có) = 3/9</a:t>
            </a:r>
          </a:p>
          <a:p>
            <a:pPr marL="0" indent="0">
              <a:buNone/>
            </a:pPr>
            <a:r>
              <a:rPr lang="vi-VN" dirty="0">
                <a:latin typeface="Times New Roman" panose="02020603050405020304" pitchFamily="18" charset="0"/>
                <a:cs typeface="Times New Roman" panose="02020603050405020304" pitchFamily="18" charset="0"/>
              </a:rPr>
              <a:t>P (</a:t>
            </a:r>
            <a:r>
              <a:rPr lang="en-US" dirty="0">
                <a:latin typeface="Times New Roman" panose="02020603050405020304" pitchFamily="18" charset="0"/>
                <a:cs typeface="Times New Roman" panose="02020603050405020304" pitchFamily="18" charset="0"/>
              </a:rPr>
              <a:t>Play</a:t>
            </a:r>
            <a:r>
              <a:rPr lang="vi-VN" dirty="0">
                <a:latin typeface="Times New Roman" panose="02020603050405020304" pitchFamily="18" charset="0"/>
                <a:cs typeface="Times New Roman" panose="02020603050405020304" pitchFamily="18" charset="0"/>
              </a:rPr>
              <a:t>= Có) = 9/14</a:t>
            </a:r>
            <a:endParaRPr lang="en-US" dirty="0">
              <a:latin typeface="Times New Roman" panose="02020603050405020304" pitchFamily="18" charset="0"/>
              <a:cs typeface="Times New Roman" panose="02020603050405020304" pitchFamily="18" charset="0"/>
            </a:endParaRPr>
          </a:p>
          <a:p>
            <a:pPr marL="0" indent="0">
              <a:buNone/>
            </a:pPr>
            <a:r>
              <a:rPr lang="vi-VN" dirty="0">
                <a:latin typeface="Times New Roman" panose="02020603050405020304" pitchFamily="18" charset="0"/>
                <a:cs typeface="Times New Roman" panose="02020603050405020304" pitchFamily="18" charset="0"/>
              </a:rPr>
              <a:t>Tiếp theo chúng ta xem xét thực tế là chúng ta không thể chơi một trò chơi:</a:t>
            </a:r>
          </a:p>
          <a:p>
            <a:pPr marL="0" indent="0">
              <a:buNone/>
            </a:pPr>
            <a:r>
              <a:rPr lang="vi-VN" dirty="0">
                <a:latin typeface="Times New Roman" panose="02020603050405020304" pitchFamily="18" charset="0"/>
                <a:cs typeface="Times New Roman" panose="02020603050405020304" pitchFamily="18" charset="0"/>
              </a:rPr>
              <a:t>P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tiết</a:t>
            </a:r>
            <a:r>
              <a:rPr lang="vi-VN" dirty="0">
                <a:latin typeface="Times New Roman" panose="02020603050405020304" pitchFamily="18" charset="0"/>
                <a:cs typeface="Times New Roman" panose="02020603050405020304" pitchFamily="18" charset="0"/>
              </a:rPr>
              <a:t>= Nắng | Chơi = Không) = 3/5</a:t>
            </a:r>
          </a:p>
          <a:p>
            <a:pPr marL="0" indent="0">
              <a:buNone/>
            </a:pPr>
            <a:r>
              <a:rPr lang="vi-VN" dirty="0">
                <a:latin typeface="Times New Roman" panose="02020603050405020304" pitchFamily="18" charset="0"/>
                <a:cs typeface="Times New Roman" panose="02020603050405020304" pitchFamily="18" charset="0"/>
              </a:rPr>
              <a:t>P (Nhiệt độ = Mát | Chơi = Không) = 1/5</a:t>
            </a:r>
          </a:p>
          <a:p>
            <a:pPr marL="0" indent="0">
              <a:buNone/>
            </a:pPr>
            <a:r>
              <a:rPr lang="vi-VN" dirty="0">
                <a:latin typeface="Times New Roman" panose="02020603050405020304" pitchFamily="18" charset="0"/>
                <a:cs typeface="Times New Roman" panose="02020603050405020304" pitchFamily="18" charset="0"/>
              </a:rPr>
              <a:t>P (Độ ẩm = Cao | Chơi = Không) = 4/5</a:t>
            </a:r>
          </a:p>
          <a:p>
            <a:pPr marL="0" indent="0">
              <a:buNone/>
            </a:pPr>
            <a:r>
              <a:rPr lang="vi-VN" dirty="0">
                <a:latin typeface="Times New Roman" panose="02020603050405020304" pitchFamily="18" charset="0"/>
                <a:cs typeface="Times New Roman" panose="02020603050405020304" pitchFamily="18" charset="0"/>
              </a:rPr>
              <a:t>P (Gió = Mạnh | Chơi = Không) = 3/5</a:t>
            </a:r>
          </a:p>
          <a:p>
            <a:pPr marL="0" indent="0">
              <a:buNone/>
            </a:pPr>
            <a:r>
              <a:rPr lang="vi-VN" dirty="0">
                <a:latin typeface="Times New Roman" panose="02020603050405020304" pitchFamily="18" charset="0"/>
                <a:cs typeface="Times New Roman" panose="02020603050405020304" pitchFamily="18" charset="0"/>
              </a:rPr>
              <a:t>P (</a:t>
            </a:r>
            <a:r>
              <a:rPr lang="en-US" dirty="0">
                <a:latin typeface="Times New Roman" panose="02020603050405020304" pitchFamily="18" charset="0"/>
                <a:cs typeface="Times New Roman" panose="02020603050405020304" pitchFamily="18" charset="0"/>
              </a:rPr>
              <a:t>Play</a:t>
            </a:r>
            <a:r>
              <a:rPr lang="vi-VN" dirty="0">
                <a:latin typeface="Times New Roman" panose="02020603050405020304" pitchFamily="18" charset="0"/>
                <a:cs typeface="Times New Roman" panose="02020603050405020304" pitchFamily="18" charset="0"/>
              </a:rPr>
              <a:t>= Không) = 5/14</a:t>
            </a:r>
          </a:p>
          <a:p>
            <a:pPr marL="0" indent="0">
              <a:buNone/>
            </a:pPr>
            <a:endParaRPr lang="en-US" dirty="0"/>
          </a:p>
          <a:p>
            <a:endParaRPr lang="en-US" dirty="0"/>
          </a:p>
          <a:p>
            <a:endParaRPr lang="vi-VN" dirty="0"/>
          </a:p>
        </p:txBody>
      </p:sp>
    </p:spTree>
    <p:extLst>
      <p:ext uri="{BB962C8B-B14F-4D97-AF65-F5344CB8AC3E}">
        <p14:creationId xmlns:p14="http://schemas.microsoft.com/office/powerpoint/2010/main" val="30081303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4C5933-3A7D-44EB-902E-F4B3206F529A}"/>
              </a:ext>
            </a:extLst>
          </p:cNvPr>
          <p:cNvSpPr>
            <a:spLocks noGrp="1"/>
          </p:cNvSpPr>
          <p:nvPr>
            <p:ph idx="1"/>
          </p:nvPr>
        </p:nvSpPr>
        <p:spPr/>
        <p:txBody>
          <a:bodyPr/>
          <a:lstStyle/>
          <a:p>
            <a:pPr marL="0" indent="0">
              <a:buNone/>
            </a:pPr>
            <a:r>
              <a:rPr lang="vi-VN" dirty="0">
                <a:latin typeface="Times New Roman" panose="02020603050405020304" pitchFamily="18" charset="0"/>
                <a:cs typeface="Times New Roman" panose="02020603050405020304" pitchFamily="18" charset="0"/>
              </a:rPr>
              <a:t>P(X|</a:t>
            </a:r>
            <a:r>
              <a:rPr lang="en-US" dirty="0">
                <a:latin typeface="Times New Roman" panose="02020603050405020304" pitchFamily="18" charset="0"/>
                <a:cs typeface="Times New Roman" panose="02020603050405020304" pitchFamily="18" charset="0"/>
              </a:rPr>
              <a:t>Play</a:t>
            </a:r>
            <a:r>
              <a:rPr lang="vi-VN" dirty="0">
                <a:latin typeface="Times New Roman" panose="02020603050405020304" pitchFamily="18" charset="0"/>
                <a:cs typeface="Times New Roman" panose="02020603050405020304" pitchFamily="18" charset="0"/>
              </a:rPr>
              <a:t>= “yes”) = 2/9</a:t>
            </a:r>
            <a:r>
              <a:rPr lang="en-US" dirty="0">
                <a:latin typeface="Times New Roman" panose="02020603050405020304" pitchFamily="18" charset="0"/>
                <a:cs typeface="Times New Roman" panose="02020603050405020304" pitchFamily="18" charset="0"/>
              </a:rPr>
              <a:t> *3/9*3/9*3/9 =2/243</a:t>
            </a:r>
          </a:p>
          <a:p>
            <a:pPr marL="0" indent="0">
              <a:buNone/>
            </a:pPr>
            <a:r>
              <a:rPr lang="vi-VN" dirty="0">
                <a:latin typeface="Times New Roman" panose="02020603050405020304" pitchFamily="18" charset="0"/>
                <a:cs typeface="Times New Roman" panose="02020603050405020304" pitchFamily="18" charset="0"/>
              </a:rPr>
              <a:t>P(X|</a:t>
            </a:r>
            <a:r>
              <a:rPr lang="en-US" dirty="0">
                <a:latin typeface="Times New Roman" panose="02020603050405020304" pitchFamily="18" charset="0"/>
                <a:cs typeface="Times New Roman" panose="02020603050405020304" pitchFamily="18" charset="0"/>
              </a:rPr>
              <a:t>Play</a:t>
            </a:r>
            <a:r>
              <a:rPr lang="vi-V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no</a:t>
            </a:r>
            <a:r>
              <a:rPr lang="vi-VN"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3/5 *1/5*4/5*3/5 =36/625</a:t>
            </a:r>
          </a:p>
          <a:p>
            <a:pPr marL="0" indent="0">
              <a:buNone/>
            </a:pPr>
            <a:endParaRPr lang="en-US" dirty="0">
              <a:latin typeface="Times New Roman" panose="02020603050405020304" pitchFamily="18" charset="0"/>
              <a:cs typeface="Times New Roman" panose="02020603050405020304" pitchFamily="18" charset="0"/>
            </a:endParaRPr>
          </a:p>
          <a:p>
            <a:pPr marL="0" lvl="0" indent="0">
              <a:buNone/>
            </a:pPr>
            <a:r>
              <a:rPr lang="vi-VN" b="1" dirty="0">
                <a:latin typeface="Times New Roman" panose="02020603050405020304" pitchFamily="18" charset="0"/>
                <a:cs typeface="Times New Roman" panose="02020603050405020304" pitchFamily="18" charset="0"/>
              </a:rPr>
              <a:t>P(X|</a:t>
            </a:r>
            <a:r>
              <a:rPr lang="en-US" b="1" dirty="0">
                <a:latin typeface="Times New Roman" panose="02020603050405020304" pitchFamily="18" charset="0"/>
                <a:cs typeface="Times New Roman" panose="02020603050405020304" pitchFamily="18" charset="0"/>
              </a:rPr>
              <a:t>Play</a:t>
            </a:r>
            <a:r>
              <a:rPr lang="vi-VN" b="1" dirty="0">
                <a:latin typeface="Times New Roman" panose="02020603050405020304" pitchFamily="18" charset="0"/>
                <a:cs typeface="Times New Roman" panose="02020603050405020304" pitchFamily="18" charset="0"/>
              </a:rPr>
              <a:t>= “yes”) P(</a:t>
            </a:r>
            <a:r>
              <a:rPr lang="en-US" b="1" dirty="0">
                <a:latin typeface="Times New Roman" panose="02020603050405020304" pitchFamily="18" charset="0"/>
                <a:cs typeface="Times New Roman" panose="02020603050405020304" pitchFamily="18" charset="0"/>
              </a:rPr>
              <a:t>Play</a:t>
            </a:r>
            <a:r>
              <a:rPr lang="vi-VN" b="1" dirty="0">
                <a:latin typeface="Times New Roman" panose="02020603050405020304" pitchFamily="18" charset="0"/>
                <a:cs typeface="Times New Roman" panose="02020603050405020304" pitchFamily="18" charset="0"/>
              </a:rPr>
              <a:t>= “yes”) = </a:t>
            </a:r>
            <a:r>
              <a:rPr lang="en-US" b="1" dirty="0">
                <a:latin typeface="Times New Roman" panose="02020603050405020304" pitchFamily="18" charset="0"/>
                <a:cs typeface="Times New Roman" panose="02020603050405020304" pitchFamily="18" charset="0"/>
              </a:rPr>
              <a:t>4/243</a:t>
            </a:r>
            <a:r>
              <a:rPr lang="vi-VN" b="1"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9/14</a:t>
            </a:r>
            <a:r>
              <a:rPr lang="vi-VN"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0.01</a:t>
            </a:r>
            <a:endParaRPr lang="en-US" dirty="0">
              <a:latin typeface="Times New Roman" panose="02020603050405020304" pitchFamily="18" charset="0"/>
              <a:cs typeface="Times New Roman" panose="02020603050405020304" pitchFamily="18" charset="0"/>
            </a:endParaRPr>
          </a:p>
          <a:p>
            <a:pPr marL="0" lvl="0" indent="0">
              <a:buNone/>
            </a:pPr>
            <a:r>
              <a:rPr lang="vi-VN" b="1" dirty="0">
                <a:latin typeface="Times New Roman" panose="02020603050405020304" pitchFamily="18" charset="0"/>
                <a:cs typeface="Times New Roman" panose="02020603050405020304" pitchFamily="18" charset="0"/>
              </a:rPr>
              <a:t>P(X|</a:t>
            </a:r>
            <a:r>
              <a:rPr lang="en-US" b="1" dirty="0">
                <a:latin typeface="Times New Roman" panose="02020603050405020304" pitchFamily="18" charset="0"/>
                <a:cs typeface="Times New Roman" panose="02020603050405020304" pitchFamily="18" charset="0"/>
              </a:rPr>
              <a:t>Play</a:t>
            </a:r>
            <a:r>
              <a:rPr lang="vi-VN" b="1" dirty="0">
                <a:latin typeface="Times New Roman" panose="02020603050405020304" pitchFamily="18" charset="0"/>
                <a:cs typeface="Times New Roman" panose="02020603050405020304" pitchFamily="18" charset="0"/>
              </a:rPr>
              <a:t>= “no”) P(</a:t>
            </a:r>
            <a:r>
              <a:rPr lang="en-US" b="1" dirty="0">
                <a:latin typeface="Times New Roman" panose="02020603050405020304" pitchFamily="18" charset="0"/>
                <a:cs typeface="Times New Roman" panose="02020603050405020304" pitchFamily="18" charset="0"/>
              </a:rPr>
              <a:t>Play</a:t>
            </a:r>
            <a:r>
              <a:rPr lang="vi-VN" b="1" dirty="0">
                <a:latin typeface="Times New Roman" panose="02020603050405020304" pitchFamily="18" charset="0"/>
                <a:cs typeface="Times New Roman" panose="02020603050405020304" pitchFamily="18" charset="0"/>
              </a:rPr>
              <a:t>= “no”) = </a:t>
            </a:r>
            <a:r>
              <a:rPr lang="en-US" b="1" dirty="0">
                <a:latin typeface="Times New Roman" panose="02020603050405020304" pitchFamily="18" charset="0"/>
                <a:cs typeface="Times New Roman" panose="02020603050405020304" pitchFamily="18" charset="0"/>
              </a:rPr>
              <a:t>36/625</a:t>
            </a:r>
            <a:r>
              <a:rPr lang="vi-VN" b="1"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5/14</a:t>
            </a:r>
            <a:r>
              <a:rPr lang="vi-VN" b="1"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0.02</a:t>
            </a:r>
          </a:p>
          <a:p>
            <a:pPr marL="0" lvl="0" indent="0">
              <a:buNone/>
            </a:pPr>
            <a:endParaRPr lang="en-US" b="1" dirty="0">
              <a:latin typeface="Times New Roman" panose="02020603050405020304" pitchFamily="18" charset="0"/>
              <a:cs typeface="Times New Roman" panose="02020603050405020304" pitchFamily="18" charset="0"/>
            </a:endParaRPr>
          </a:p>
          <a:p>
            <a:pPr marL="0" lvl="0" indent="0">
              <a:buNone/>
            </a:pPr>
            <a:r>
              <a:rPr lang="en-US" b="1" dirty="0" err="1">
                <a:latin typeface="Times New Roman" panose="02020603050405020304" pitchFamily="18" charset="0"/>
                <a:cs typeface="Times New Roman" panose="02020603050405020304" pitchFamily="18" charset="0"/>
              </a:rPr>
              <a:t>Kết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luận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với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tập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dữ</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liệu</a:t>
            </a:r>
            <a:r>
              <a:rPr lang="en-US" b="1" dirty="0">
                <a:latin typeface="Times New Roman" panose="02020603050405020304" pitchFamily="18" charset="0"/>
                <a:cs typeface="Times New Roman" panose="02020603050405020304" pitchFamily="18" charset="0"/>
              </a:rPr>
              <a:t> X </a:t>
            </a:r>
            <a:r>
              <a:rPr lang="en-US" b="1" dirty="0" err="1">
                <a:latin typeface="Times New Roman" panose="02020603050405020304" pitchFamily="18" charset="0"/>
                <a:cs typeface="Times New Roman" panose="02020603050405020304" pitchFamily="18" charset="0"/>
              </a:rPr>
              <a:t>trên</a:t>
            </a:r>
            <a:r>
              <a:rPr lang="en-US" b="1" dirty="0">
                <a:latin typeface="Times New Roman" panose="02020603050405020304" pitchFamily="18" charset="0"/>
                <a:cs typeface="Times New Roman" panose="02020603050405020304" pitchFamily="18" charset="0"/>
              </a:rPr>
              <a:t> ng</a:t>
            </a:r>
            <a:r>
              <a:rPr lang="vi-VN" b="1" dirty="0">
                <a:latin typeface="Times New Roman" panose="02020603050405020304" pitchFamily="18" charset="0"/>
                <a:cs typeface="Times New Roman" panose="02020603050405020304" pitchFamily="18" charset="0"/>
              </a:rPr>
              <a:t>ư</a:t>
            </a:r>
            <a:r>
              <a:rPr lang="en-US" b="1" dirty="0" err="1">
                <a:latin typeface="Times New Roman" panose="02020603050405020304" pitchFamily="18" charset="0"/>
                <a:cs typeface="Times New Roman" panose="02020603050405020304" pitchFamily="18" charset="0"/>
              </a:rPr>
              <a:t>ời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đó</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không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a:t>
            </a:r>
            <a:r>
              <a:rPr lang="vi-VN" b="1" dirty="0">
                <a:latin typeface="Times New Roman" panose="02020603050405020304" pitchFamily="18" charset="0"/>
                <a:cs typeface="Times New Roman" panose="02020603050405020304" pitchFamily="18" charset="0"/>
              </a:rPr>
              <a:t>ơ</a:t>
            </a:r>
            <a:r>
              <a:rPr lang="en-US" b="1" dirty="0">
                <a:latin typeface="Times New Roman" panose="02020603050405020304" pitchFamily="18" charset="0"/>
                <a:cs typeface="Times New Roman" panose="02020603050405020304" pitchFamily="18" charset="0"/>
              </a:rPr>
              <a:t>ii tennis</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6071309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latin typeface="Times New Roman" panose="02020603050405020304" pitchFamily="18" charset="0"/>
                <a:cs typeface="Times New Roman" panose="02020603050405020304" pitchFamily="18" charset="0"/>
              </a:rPr>
              <a:t>3</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Kết</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quả</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đạt</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được</a:t>
            </a: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endParaRPr lang="en-US" dirty="0"/>
          </a:p>
        </p:txBody>
      </p:sp>
      <p:sp>
        <p:nvSpPr>
          <p:cNvPr id="6" name="Content Placeholder 5"/>
          <p:cNvSpPr>
            <a:spLocks noGrp="1"/>
          </p:cNvSpPr>
          <p:nvPr>
            <p:ph idx="1"/>
          </p:nvPr>
        </p:nvSpPr>
        <p:spPr>
          <a:xfrm>
            <a:off x="371900" y="2017309"/>
            <a:ext cx="6001604" cy="4656446"/>
          </a:xfrm>
        </p:spPr>
        <p:txBody>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Tập dữ liệu gồm 3 loại rượu khác nhau. Mỗi loại rượu đều có các thuộc tính riêng biệt của chúng. Khi chúng ta nhập các thuộc tính khác, thì chúng ta nhấn button Search nó sẽ hiện ra loại rượu mà chúng ta đã nhập các thuộc tính trên những textbox trên hình</a:t>
            </a:r>
            <a:endParaRPr lang="en-US" sz="2400" dirty="0">
              <a:latin typeface="Times New Roman" panose="02020603050405020304" pitchFamily="18" charset="0"/>
              <a:cs typeface="Times New Roman" panose="02020603050405020304" pitchFamily="18" charset="0"/>
            </a:endParaRPr>
          </a:p>
          <a:p>
            <a:endParaRPr lang="en-US" dirty="0"/>
          </a:p>
        </p:txBody>
      </p:sp>
      <p:pic>
        <p:nvPicPr>
          <p:cNvPr id="4" name="Picture 3"/>
          <p:cNvPicPr/>
          <p:nvPr/>
        </p:nvPicPr>
        <p:blipFill>
          <a:blip r:embed="rId2"/>
          <a:stretch>
            <a:fillRect/>
          </a:stretch>
        </p:blipFill>
        <p:spPr>
          <a:xfrm>
            <a:off x="6496333" y="2080004"/>
            <a:ext cx="5581935" cy="4348091"/>
          </a:xfrm>
          <a:prstGeom prst="rect">
            <a:avLst/>
          </a:prstGeom>
        </p:spPr>
      </p:pic>
    </p:spTree>
    <p:extLst>
      <p:ext uri="{BB962C8B-B14F-4D97-AF65-F5344CB8AC3E}">
        <p14:creationId xmlns:p14="http://schemas.microsoft.com/office/powerpoint/2010/main" val="3315613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latin typeface="Times New Roman" panose="02020603050405020304" pitchFamily="18" charset="0"/>
                <a:cs typeface="Times New Roman" panose="02020603050405020304" pitchFamily="18" charset="0"/>
              </a:rPr>
              <a:t>3</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Kết</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quả</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đạt</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được</a:t>
            </a: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endParaRPr lang="en-US" dirty="0"/>
          </a:p>
        </p:txBody>
      </p:sp>
      <p:pic>
        <p:nvPicPr>
          <p:cNvPr id="6" name="Content Placeholder 5"/>
          <p:cNvPicPr>
            <a:picLocks noGrp="1"/>
          </p:cNvPicPr>
          <p:nvPr>
            <p:ph idx="1"/>
          </p:nvPr>
        </p:nvPicPr>
        <p:blipFill>
          <a:blip r:embed="rId2"/>
          <a:stretch>
            <a:fillRect/>
          </a:stretch>
        </p:blipFill>
        <p:spPr>
          <a:xfrm>
            <a:off x="1228297" y="1905000"/>
            <a:ext cx="9144001" cy="4768755"/>
          </a:xfrm>
          <a:prstGeom prst="rect">
            <a:avLst/>
          </a:prstGeom>
        </p:spPr>
      </p:pic>
      <p:sp>
        <p:nvSpPr>
          <p:cNvPr id="7" name="Content Placeholder 5"/>
          <p:cNvSpPr txBox="1">
            <a:spLocks/>
          </p:cNvSpPr>
          <p:nvPr/>
        </p:nvSpPr>
        <p:spPr>
          <a:xfrm>
            <a:off x="371900" y="2017309"/>
            <a:ext cx="6001604" cy="46564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50000"/>
              </a:lnSpc>
              <a:buFont typeface="Wingdings 3" charset="2"/>
              <a:buNone/>
            </a:pPr>
            <a:r>
              <a:rPr lang="en-US" sz="2400" dirty="0">
                <a:latin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16490660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Khó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gặp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endParaRPr lang="en-US" dirty="0"/>
          </a:p>
        </p:txBody>
      </p:sp>
      <p:sp>
        <p:nvSpPr>
          <p:cNvPr id="3" name="Content Placeholder 2"/>
          <p:cNvSpPr>
            <a:spLocks noGrp="1"/>
          </p:cNvSpPr>
          <p:nvPr>
            <p:ph idx="1"/>
          </p:nvPr>
        </p:nvSpPr>
        <p:spPr/>
        <p:txBody>
          <a:bodyPr/>
          <a:lstStyle/>
          <a:p>
            <a:pPr>
              <a:lnSpc>
                <a:spcPct val="150000"/>
              </a:lnSpc>
              <a:spcBef>
                <a:spcPts val="0"/>
              </a:spcBef>
              <a:spcAft>
                <a:spcPts val="1200"/>
              </a:spcAft>
            </a:pPr>
            <a:r>
              <a:rPr lang="en-US" sz="2400" dirty="0" err="1">
                <a:latin typeface="Times New Roman" panose="02020603050405020304" pitchFamily="18" charset="0"/>
                <a:cs typeface="Times New Roman" panose="02020603050405020304" pitchFamily="18" charset="0"/>
              </a:rPr>
              <a:t>Thuật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naïve </a:t>
            </a:r>
            <a:r>
              <a:rPr lang="en-US" sz="2400" dirty="0" err="1">
                <a:latin typeface="Times New Roman" panose="02020603050405020304" pitchFamily="18" charset="0"/>
                <a:cs typeface="Times New Roman" panose="02020603050405020304" pitchFamily="18" charset="0"/>
              </a:rPr>
              <a:t>bayes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còn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còn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gặp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khăn</a:t>
            </a:r>
            <a:r>
              <a:rPr lang="en-US" sz="2400" dirty="0">
                <a:latin typeface="Times New Roman" panose="02020603050405020304" pitchFamily="18" charset="0"/>
                <a:cs typeface="Times New Roman" panose="02020603050405020304" pitchFamily="18" charset="0"/>
              </a:rPr>
              <a:t>.</a:t>
            </a:r>
          </a:p>
          <a:p>
            <a:pPr>
              <a:lnSpc>
                <a:spcPct val="150000"/>
              </a:lnSpc>
              <a:spcBef>
                <a:spcPts val="0"/>
              </a:spcBef>
              <a:spcAft>
                <a:spcPts val="1200"/>
              </a:spcAft>
            </a:pPr>
            <a:r>
              <a:rPr lang="en-US" sz="2400" dirty="0" err="1">
                <a:latin typeface="Times New Roman" panose="02020603050405020304" pitchFamily="18" charset="0"/>
                <a:cs typeface="Times New Roman" panose="02020603050405020304" pitchFamily="18" charset="0"/>
              </a:rPr>
              <a:t>Tài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tiếng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hiểu</a:t>
            </a:r>
            <a:r>
              <a:rPr lang="en-US" sz="2400">
                <a:latin typeface="Times New Roman" panose="02020603050405020304" pitchFamily="18" charset="0"/>
                <a:cs typeface="Times New Roman" panose="02020603050405020304" pitchFamily="18" charset="0"/>
              </a:rPr>
              <a:t>.</a:t>
            </a:r>
          </a:p>
          <a:p>
            <a:pPr>
              <a:lnSpc>
                <a:spcPct val="150000"/>
              </a:lnSpc>
              <a:spcBef>
                <a:spcPts val="0"/>
              </a:spcBef>
              <a:spcAft>
                <a:spcPts val="1200"/>
              </a:spcAft>
            </a:pPr>
            <a:endParaRPr lang="en-US" sz="2400" dirty="0">
              <a:latin typeface="Times New Roman" panose="02020603050405020304" pitchFamily="18" charset="0"/>
              <a:cs typeface="Times New Roman" panose="02020603050405020304" pitchFamily="18" charset="0"/>
            </a:endParaRPr>
          </a:p>
          <a:p>
            <a:pPr>
              <a:spcBef>
                <a:spcPts val="0"/>
              </a:spcBef>
              <a:spcAft>
                <a:spcPts val="1200"/>
              </a:spcAft>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305973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err="1">
                <a:latin typeface="Times New Roman" panose="02020603050405020304" pitchFamily="18" charset="0"/>
                <a:cs typeface="Times New Roman" panose="02020603050405020304" pitchFamily="18" charset="0"/>
              </a:rPr>
              <a:t>Mục</a:t>
            </a:r>
            <a:r>
              <a:rPr lang="en-US" sz="4800" b="1" dirty="0">
                <a:latin typeface="Times New Roman" panose="02020603050405020304" pitchFamily="18" charset="0"/>
                <a:cs typeface="Times New Roman" panose="02020603050405020304" pitchFamily="18" charset="0"/>
              </a:rPr>
              <a:t> </a:t>
            </a:r>
            <a:r>
              <a:rPr lang="en-US" sz="4800" b="1" dirty="0" err="1">
                <a:latin typeface="Times New Roman" panose="02020603050405020304" pitchFamily="18" charset="0"/>
                <a:cs typeface="Times New Roman" panose="02020603050405020304" pitchFamily="18" charset="0"/>
              </a:rPr>
              <a:t>lục</a:t>
            </a:r>
            <a:endParaRPr lang="en-US"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92925" y="1432263"/>
            <a:ext cx="9325284" cy="4581099"/>
          </a:xfrm>
        </p:spPr>
        <p:txBody>
          <a:bodyPr>
            <a:normAutofit fontScale="92500" lnSpcReduction="10000"/>
          </a:bodyPr>
          <a:lstStyle/>
          <a:p>
            <a:pPr>
              <a:buFont typeface="+mj-lt"/>
              <a:buAutoNum type="arabicPeriod"/>
            </a:pPr>
            <a:r>
              <a:rPr lang="en-US" sz="3000" b="1" dirty="0" err="1" smtClean="0">
                <a:latin typeface="Times New Roman" panose="02020603050405020304" pitchFamily="18" charset="0"/>
                <a:cs typeface="Times New Roman" panose="02020603050405020304" pitchFamily="18" charset="0"/>
              </a:rPr>
              <a:t>Lý</a:t>
            </a:r>
            <a:r>
              <a:rPr lang="en-US" sz="3000" b="1" dirty="0" smtClean="0">
                <a:latin typeface="Times New Roman" panose="02020603050405020304" pitchFamily="18" charset="0"/>
                <a:cs typeface="Times New Roman" panose="02020603050405020304" pitchFamily="18" charset="0"/>
              </a:rPr>
              <a:t> do </a:t>
            </a:r>
            <a:r>
              <a:rPr lang="en-US" sz="3000" b="1" dirty="0" err="1" smtClean="0">
                <a:latin typeface="Times New Roman" panose="02020603050405020304" pitchFamily="18" charset="0"/>
                <a:cs typeface="Times New Roman" panose="02020603050405020304" pitchFamily="18" charset="0"/>
              </a:rPr>
              <a:t>chọn</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đề</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tài</a:t>
            </a:r>
            <a:endParaRPr lang="en-US" sz="3000" b="1" dirty="0">
              <a:latin typeface="Times New Roman" panose="02020603050405020304" pitchFamily="18" charset="0"/>
              <a:cs typeface="Times New Roman" panose="02020603050405020304" pitchFamily="18" charset="0"/>
            </a:endParaRPr>
          </a:p>
          <a:p>
            <a:pPr>
              <a:buFont typeface="+mj-lt"/>
              <a:buAutoNum type="arabicPeriod"/>
            </a:pPr>
            <a:r>
              <a:rPr lang="en-US" sz="3000" b="1" dirty="0" err="1">
                <a:latin typeface="Times New Roman" panose="02020603050405020304" pitchFamily="18" charset="0"/>
                <a:cs typeface="Times New Roman" panose="02020603050405020304" pitchFamily="18" charset="0"/>
              </a:rPr>
              <a:t>Nội</a:t>
            </a:r>
            <a:r>
              <a:rPr lang="en-US" sz="3000" b="1" dirty="0">
                <a:latin typeface="Times New Roman" panose="02020603050405020304" pitchFamily="18" charset="0"/>
                <a:cs typeface="Times New Roman" panose="02020603050405020304" pitchFamily="18" charset="0"/>
              </a:rPr>
              <a:t> dung </a:t>
            </a:r>
            <a:r>
              <a:rPr lang="en-US" sz="3000" b="1" dirty="0" err="1">
                <a:latin typeface="Times New Roman" panose="02020603050405020304" pitchFamily="18" charset="0"/>
                <a:cs typeface="Times New Roman" panose="02020603050405020304" pitchFamily="18" charset="0"/>
              </a:rPr>
              <a:t>đề</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tài</a:t>
            </a:r>
            <a:endParaRPr lang="en-US" sz="3000"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gì</a:t>
            </a:r>
            <a:r>
              <a:rPr lang="en-US" sz="24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q"/>
            </a:pP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biểu</a:t>
            </a:r>
            <a:endParaRPr 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en-US" sz="2400" dirty="0" err="1">
                <a:latin typeface="Times New Roman" panose="02020603050405020304" pitchFamily="18" charset="0"/>
                <a:cs typeface="Times New Roman" panose="02020603050405020304" pitchFamily="18" charset="0"/>
              </a:rPr>
              <a:t>Thuật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Bayes</a:t>
            </a:r>
          </a:p>
          <a:p>
            <a:pPr lvl="1">
              <a:buFont typeface="Wingdings" panose="05000000000000000000" pitchFamily="2" charset="2"/>
              <a:buChar char="q"/>
            </a:pP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Naïve Bayesian</a:t>
            </a:r>
          </a:p>
          <a:p>
            <a:pPr lvl="1">
              <a:buFont typeface="Wingdings" panose="05000000000000000000" pitchFamily="2" charset="2"/>
              <a:buChar char="q"/>
            </a:pPr>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Naïve Bayes</a:t>
            </a:r>
          </a:p>
          <a:p>
            <a:pPr marL="342900" lvl="1" indent="-342900">
              <a:buAutoNum type="arabicPeriod" startAt="3"/>
            </a:pPr>
            <a:r>
              <a:rPr lang="en-US" sz="3000" b="1" dirty="0" err="1">
                <a:latin typeface="Times New Roman" panose="02020603050405020304" pitchFamily="18" charset="0"/>
                <a:cs typeface="Times New Roman" panose="02020603050405020304" pitchFamily="18" charset="0"/>
              </a:rPr>
              <a:t>Kết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quả</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đạt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được</a:t>
            </a:r>
            <a:endParaRPr lang="en-US" sz="3000" b="1" dirty="0">
              <a:latin typeface="Times New Roman" panose="02020603050405020304" pitchFamily="18" charset="0"/>
              <a:cs typeface="Times New Roman" panose="02020603050405020304" pitchFamily="18" charset="0"/>
            </a:endParaRPr>
          </a:p>
          <a:p>
            <a:pPr marL="685800" lvl="2">
              <a:buFont typeface="Wingdings" panose="05000000000000000000" pitchFamily="2" charset="2"/>
              <a:buChar char="q"/>
            </a:pP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được</a:t>
            </a:r>
            <a:endParaRPr lang="en-US" sz="2400" dirty="0">
              <a:latin typeface="Times New Roman" panose="02020603050405020304" pitchFamily="18" charset="0"/>
              <a:cs typeface="Times New Roman" panose="02020603050405020304" pitchFamily="18" charset="0"/>
            </a:endParaRPr>
          </a:p>
          <a:p>
            <a:pPr marL="685800" lvl="2">
              <a:buFont typeface="Wingdings" panose="05000000000000000000" pitchFamily="2" charset="2"/>
              <a:buChar char="q"/>
            </a:pPr>
            <a:r>
              <a:rPr lang="en-US" sz="2400" dirty="0" err="1">
                <a:latin typeface="Times New Roman" panose="02020603050405020304" pitchFamily="18" charset="0"/>
                <a:cs typeface="Times New Roman" panose="02020603050405020304" pitchFamily="18" charset="0"/>
              </a:rPr>
              <a:t>Khó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gặp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endParaRPr 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a:p>
            <a:pPr lvl="1">
              <a:buFont typeface="Wingdings" panose="05000000000000000000" pitchFamily="2" charset="2"/>
              <a:buChar char="q"/>
            </a:pPr>
            <a:endParaRPr lang="en-US" dirty="0"/>
          </a:p>
        </p:txBody>
      </p:sp>
    </p:spTree>
    <p:extLst>
      <p:ext uri="{BB962C8B-B14F-4D97-AF65-F5344CB8AC3E}">
        <p14:creationId xmlns:p14="http://schemas.microsoft.com/office/powerpoint/2010/main" val="4266454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5953" y="667653"/>
            <a:ext cx="8911687" cy="1280890"/>
          </a:xfrm>
        </p:spPr>
        <p:txBody>
          <a:bodyPr>
            <a:normAutofit/>
          </a:bodyPr>
          <a:lstStyle/>
          <a:p>
            <a:r>
              <a:rPr lang="en-US" sz="4000" b="1" dirty="0">
                <a:latin typeface="Times New Roman" panose="02020603050405020304" pitchFamily="18" charset="0"/>
                <a:cs typeface="Times New Roman" panose="02020603050405020304" pitchFamily="18" charset="0"/>
              </a:rPr>
              <a:t>1. </a:t>
            </a:r>
            <a:r>
              <a:rPr lang="en-US" sz="4000" b="1" dirty="0" err="1">
                <a:latin typeface="Times New Roman" panose="02020603050405020304" pitchFamily="18" charset="0"/>
                <a:cs typeface="Times New Roman" panose="02020603050405020304" pitchFamily="18" charset="0"/>
              </a:rPr>
              <a:t>Lý</a:t>
            </a:r>
            <a:r>
              <a:rPr lang="en-US" sz="4000" b="1" dirty="0">
                <a:latin typeface="Times New Roman" panose="02020603050405020304" pitchFamily="18" charset="0"/>
                <a:cs typeface="Times New Roman" panose="02020603050405020304" pitchFamily="18" charset="0"/>
              </a:rPr>
              <a:t> do </a:t>
            </a:r>
            <a:r>
              <a:rPr lang="en-US" sz="4000" b="1" dirty="0" err="1">
                <a:latin typeface="Times New Roman" panose="02020603050405020304" pitchFamily="18" charset="0"/>
                <a:cs typeface="Times New Roman" panose="02020603050405020304" pitchFamily="18" charset="0"/>
              </a:rPr>
              <a:t>chọn</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đề</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tài</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8856" y="1669142"/>
            <a:ext cx="10595429" cy="4724400"/>
          </a:xfrm>
        </p:spPr>
        <p:txBody>
          <a:bodyPr>
            <a:normAutofit fontScale="92500" lnSpcReduction="10000"/>
          </a:bodyPr>
          <a:lstStyle/>
          <a:p>
            <a:pPr>
              <a:lnSpc>
                <a:spcPct val="150000"/>
              </a:lnSpc>
            </a:pPr>
            <a:r>
              <a:rPr lang="vi-VN" sz="2400" dirty="0">
                <a:latin typeface="Times New Roman" panose="02020603050405020304" pitchFamily="18" charset="0"/>
                <a:cs typeface="Times New Roman" panose="02020603050405020304" pitchFamily="18" charset="0"/>
              </a:rPr>
              <a:t>Khoa học thống kê đóng một vai trò cực kỳ quan trọng, một vai trò không thể thiếu được trong bất cứ công trình nghiên cứu khoa học, nhất là khoa học thực nghiệm như y khoa, sinh học, nông nghiệp, hóa học, và ngay cả xã hội học. </a:t>
            </a:r>
            <a:endParaRPr lang="en-US" sz="2400" dirty="0">
              <a:latin typeface="Times New Roman" panose="02020603050405020304" pitchFamily="18" charset="0"/>
              <a:cs typeface="Times New Roman" panose="02020603050405020304" pitchFamily="18" charset="0"/>
            </a:endParaRPr>
          </a:p>
          <a:p>
            <a:pPr>
              <a:lnSpc>
                <a:spcPct val="150000"/>
              </a:lnSpc>
            </a:pPr>
            <a:r>
              <a:rPr lang="vi-VN" sz="2400" dirty="0">
                <a:latin typeface="Times New Roman" panose="02020603050405020304" pitchFamily="18" charset="0"/>
                <a:cs typeface="Times New Roman" panose="02020603050405020304" pitchFamily="18" charset="0"/>
              </a:rPr>
              <a:t>Phần lớn các phương pháp thống kê đang sử dụng ngày nay được phát triển từ trường phái tần số</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err="1">
                <a:latin typeface="Times New Roman" panose="02020603050405020304" pitchFamily="18" charset="0"/>
                <a:cs typeface="Times New Roman" panose="02020603050405020304" pitchFamily="18" charset="0"/>
              </a:rPr>
              <a:t>Nhưng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nay, </a:t>
            </a:r>
            <a:r>
              <a:rPr lang="vi-VN" sz="2400" dirty="0">
                <a:latin typeface="Times New Roman" panose="02020603050405020304" pitchFamily="18" charset="0"/>
                <a:cs typeface="Times New Roman" panose="02020603050405020304" pitchFamily="18" charset="0"/>
              </a:rPr>
              <a:t>trường phái Bayes đang trên đà “chinh phục” khoa học bằng một suy nghĩ “mới” về khoa học và suy luận khoa học</a:t>
            </a:r>
            <a:endParaRPr lang="en-US" sz="2400" dirty="0">
              <a:latin typeface="Times New Roman" panose="02020603050405020304" pitchFamily="18" charset="0"/>
              <a:cs typeface="Times New Roman" panose="02020603050405020304" pitchFamily="18" charset="0"/>
            </a:endParaRPr>
          </a:p>
          <a:p>
            <a:pPr>
              <a:lnSpc>
                <a:spcPct val="150000"/>
              </a:lnSpc>
            </a:pPr>
            <a:r>
              <a:rPr lang="vi-VN" sz="2400" dirty="0">
                <a:latin typeface="Times New Roman" panose="02020603050405020304" pitchFamily="18" charset="0"/>
                <a:cs typeface="Times New Roman" panose="02020603050405020304" pitchFamily="18" charset="0"/>
              </a:rPr>
              <a:t>Phương pháp thống kê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a:t>
            </a:r>
            <a:r>
              <a:rPr lang="vi-VN" sz="2400" dirty="0">
                <a:latin typeface="Times New Roman" panose="02020603050405020304" pitchFamily="18" charset="0"/>
                <a:cs typeface="Times New Roman" panose="02020603050405020304" pitchFamily="18" charset="0"/>
              </a:rPr>
              <a:t> thường đơn giản hơn các phương pháp thuộc trường phái Bayes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68130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6240" y="315681"/>
            <a:ext cx="8911687" cy="1280890"/>
          </a:xfrm>
        </p:spPr>
        <p:txBody>
          <a:bodyPr>
            <a:normAutofit/>
          </a:bodyPr>
          <a:lstStyle/>
          <a:p>
            <a:r>
              <a:rPr lang="en-US" sz="4000" dirty="0">
                <a:latin typeface="Times New Roman" panose="02020603050405020304" pitchFamily="18" charset="0"/>
                <a:cs typeface="Times New Roman" panose="02020603050405020304" pitchFamily="18" charset="0"/>
              </a:rPr>
              <a:t>2. </a:t>
            </a:r>
            <a:r>
              <a:rPr lang="en-US" sz="4000" dirty="0" err="1">
                <a:latin typeface="Times New Roman" panose="02020603050405020304" pitchFamily="18" charset="0"/>
                <a:cs typeface="Times New Roman" panose="02020603050405020304" pitchFamily="18" charset="0"/>
              </a:rPr>
              <a:t>Nội</a:t>
            </a:r>
            <a:r>
              <a:rPr lang="en-US" sz="4000" dirty="0">
                <a:latin typeface="Times New Roman" panose="02020603050405020304" pitchFamily="18" charset="0"/>
                <a:cs typeface="Times New Roman" panose="02020603050405020304" pitchFamily="18" charset="0"/>
              </a:rPr>
              <a:t> dung</a:t>
            </a:r>
            <a:br>
              <a:rPr lang="en-US" sz="4000" dirty="0">
                <a:latin typeface="Times New Roman" panose="02020603050405020304" pitchFamily="18" charset="0"/>
                <a:cs typeface="Times New Roman" panose="02020603050405020304" pitchFamily="18" charset="0"/>
              </a:rPr>
            </a:br>
            <a:r>
              <a:rPr lang="en-US" sz="3200" dirty="0" err="1">
                <a:latin typeface="Times New Roman" panose="02020603050405020304" pitchFamily="18" charset="0"/>
                <a:cs typeface="Times New Roman" panose="02020603050405020304" pitchFamily="18" charset="0"/>
              </a:rPr>
              <a:t>Phân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lớp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gì</a:t>
            </a:r>
            <a:r>
              <a:rPr lang="en-US" sz="3200"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1596572" y="1886857"/>
            <a:ext cx="10261600" cy="4314651"/>
          </a:xfrm>
          <a:noFill/>
        </p:spPr>
        <p:txBody>
          <a:bodyPr/>
          <a:lstStyle/>
          <a:p>
            <a:pPr>
              <a:lnSpc>
                <a:spcPct val="150000"/>
              </a:lnSpc>
            </a:pPr>
            <a:r>
              <a:rPr lang="en-US" sz="2400" b="1" dirty="0" err="1">
                <a:latin typeface="Times New Roman" panose="02020603050405020304" pitchFamily="18" charset="0"/>
                <a:cs typeface="Times New Roman" panose="02020603050405020304" pitchFamily="18" charset="0"/>
              </a:rPr>
              <a:t>Mục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đích</a:t>
            </a:r>
            <a:r>
              <a:rPr lang="en-US" sz="2400" b="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mẫu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mới</a:t>
            </a:r>
            <a:r>
              <a:rPr lang="en-US" sz="2400" dirty="0">
                <a:latin typeface="Times New Roman" panose="02020603050405020304" pitchFamily="18" charset="0"/>
                <a:cs typeface="Times New Roman" panose="02020603050405020304" pitchFamily="18" charset="0"/>
              </a:rPr>
              <a:t>.</a:t>
            </a:r>
          </a:p>
          <a:p>
            <a:pPr>
              <a:lnSpc>
                <a:spcPct val="150000"/>
              </a:lnSpc>
            </a:pPr>
            <a:r>
              <a:rPr lang="en-US" sz="2400" b="1" dirty="0" err="1">
                <a:latin typeface="Times New Roman" panose="02020603050405020304" pitchFamily="18" charset="0"/>
                <a:cs typeface="Times New Roman" panose="02020603050405020304" pitchFamily="18" charset="0"/>
              </a:rPr>
              <a:t>Đầu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vào</a:t>
            </a:r>
            <a:r>
              <a:rPr lang="en-US" sz="2400" b="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mẫu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huấn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luyện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mẫu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a:t>
            </a:r>
          </a:p>
          <a:p>
            <a:pPr>
              <a:lnSpc>
                <a:spcPct val="150000"/>
              </a:lnSpc>
            </a:pPr>
            <a:r>
              <a:rPr lang="en-US" sz="2400" b="1" dirty="0" err="1">
                <a:latin typeface="Times New Roman" panose="02020603050405020304" pitchFamily="18" charset="0"/>
                <a:cs typeface="Times New Roman" panose="02020603050405020304" pitchFamily="18" charset="0"/>
              </a:rPr>
              <a:t>Đầu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ra</a:t>
            </a:r>
            <a:r>
              <a:rPr lang="en-US" sz="2400" b="1"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huấn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luyện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1291871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6240" y="315681"/>
            <a:ext cx="8911687" cy="1280890"/>
          </a:xfrm>
        </p:spPr>
        <p:txBody>
          <a:bodyPr>
            <a:normAutofit fontScale="90000"/>
          </a:bodyPr>
          <a:lstStyle/>
          <a:p>
            <a:r>
              <a:rPr lang="en-US" sz="4000" dirty="0">
                <a:latin typeface="Times New Roman" panose="02020603050405020304" pitchFamily="18" charset="0"/>
                <a:cs typeface="Times New Roman" panose="02020603050405020304" pitchFamily="18" charset="0"/>
              </a:rPr>
              <a:t>2</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Nội</a:t>
            </a:r>
            <a:r>
              <a:rPr lang="en-US" sz="4400" dirty="0">
                <a:latin typeface="Times New Roman" panose="02020603050405020304" pitchFamily="18" charset="0"/>
                <a:cs typeface="Times New Roman" panose="02020603050405020304" pitchFamily="18" charset="0"/>
              </a:rPr>
              <a:t> dung</a:t>
            </a: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biểu</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96572" y="1886857"/>
            <a:ext cx="10261600" cy="4314651"/>
          </a:xfrm>
          <a:noFill/>
        </p:spPr>
        <p:txBody>
          <a:bodyPr/>
          <a:lstStyle/>
          <a:p>
            <a:pPr>
              <a:lnSpc>
                <a:spcPct val="150000"/>
              </a:lnSpc>
            </a:pPr>
            <a:r>
              <a:rPr lang="en-US" sz="2400" b="1" dirty="0" err="1">
                <a:latin typeface="Times New Roman" panose="02020603050405020304" pitchFamily="18" charset="0"/>
                <a:cs typeface="Times New Roman" panose="02020603050405020304" pitchFamily="18" charset="0"/>
              </a:rPr>
              <a:t>Tín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dụng</a:t>
            </a:r>
            <a:endParaRPr lang="en-US" sz="2400" b="1" dirty="0">
              <a:latin typeface="Times New Roman" panose="02020603050405020304" pitchFamily="18" charset="0"/>
              <a:cs typeface="Times New Roman" panose="02020603050405020304" pitchFamily="18" charset="0"/>
            </a:endParaRPr>
          </a:p>
          <a:p>
            <a:pPr>
              <a:lnSpc>
                <a:spcPct val="150000"/>
              </a:lnSpc>
            </a:pPr>
            <a:r>
              <a:rPr lang="en-US" sz="2400" b="1" dirty="0" err="1">
                <a:latin typeface="Times New Roman" panose="02020603050405020304" pitchFamily="18" charset="0"/>
                <a:cs typeface="Times New Roman" panose="02020603050405020304" pitchFamily="18" charset="0"/>
              </a:rPr>
              <a:t>Tiếp</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thị</a:t>
            </a:r>
            <a:endParaRPr lang="en-US" sz="2400" b="1" dirty="0">
              <a:latin typeface="Times New Roman" panose="02020603050405020304" pitchFamily="18" charset="0"/>
              <a:cs typeface="Times New Roman" panose="02020603050405020304" pitchFamily="18" charset="0"/>
            </a:endParaRPr>
          </a:p>
          <a:p>
            <a:pPr>
              <a:lnSpc>
                <a:spcPct val="150000"/>
              </a:lnSpc>
            </a:pPr>
            <a:r>
              <a:rPr lang="en-US" sz="2400" b="1" dirty="0" err="1">
                <a:latin typeface="Times New Roman" panose="02020603050405020304" pitchFamily="18" charset="0"/>
                <a:cs typeface="Times New Roman" panose="02020603050405020304" pitchFamily="18" charset="0"/>
              </a:rPr>
              <a:t>Chẩn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đoán</a:t>
            </a:r>
            <a:r>
              <a:rPr lang="en-US" sz="2400" b="1" dirty="0">
                <a:latin typeface="Times New Roman" panose="02020603050405020304" pitchFamily="18" charset="0"/>
                <a:cs typeface="Times New Roman" panose="02020603050405020304" pitchFamily="18" charset="0"/>
              </a:rPr>
              <a:t> y </a:t>
            </a:r>
            <a:r>
              <a:rPr lang="en-US" sz="2400" b="1" dirty="0" err="1">
                <a:latin typeface="Times New Roman" panose="02020603050405020304" pitchFamily="18" charset="0"/>
                <a:cs typeface="Times New Roman" panose="02020603050405020304" pitchFamily="18" charset="0"/>
              </a:rPr>
              <a:t>khoa</a:t>
            </a:r>
            <a:endParaRPr lang="en-US" sz="2400" b="1" dirty="0">
              <a:latin typeface="Times New Roman" panose="02020603050405020304" pitchFamily="18" charset="0"/>
              <a:cs typeface="Times New Roman" panose="02020603050405020304" pitchFamily="18" charset="0"/>
            </a:endParaRPr>
          </a:p>
          <a:p>
            <a:pPr>
              <a:lnSpc>
                <a:spcPct val="150000"/>
              </a:lnSpc>
            </a:pPr>
            <a:r>
              <a:rPr lang="en-US" sz="2400" b="1" dirty="0" err="1">
                <a:latin typeface="Times New Roman" panose="02020603050405020304" pitchFamily="18" charset="0"/>
                <a:cs typeface="Times New Roman" panose="02020603050405020304" pitchFamily="18" charset="0"/>
              </a:rPr>
              <a:t>Phân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tích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hiệu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quả</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điều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trị</a:t>
            </a:r>
            <a:r>
              <a:rPr lang="en-US" sz="3200" dirty="0">
                <a:latin typeface="Times New Roman" panose="02020603050405020304" pitchFamily="18" charset="0"/>
                <a:cs typeface="Times New Roman" panose="02020603050405020304" pitchFamily="18" charset="0"/>
              </a:rPr>
              <a:t> </a:t>
            </a:r>
            <a:r>
              <a:rPr lang="en-US" sz="2400" dirty="0"/>
              <a:t/>
            </a:r>
            <a:br>
              <a:rPr lang="en-US" sz="2400"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2812528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latin typeface="Times New Roman" panose="02020603050405020304" pitchFamily="18" charset="0"/>
                <a:cs typeface="Times New Roman" panose="02020603050405020304" pitchFamily="18" charset="0"/>
              </a:rPr>
              <a:t>2</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Nội</a:t>
            </a:r>
            <a:r>
              <a:rPr lang="en-US" sz="4400" dirty="0">
                <a:latin typeface="Times New Roman" panose="02020603050405020304" pitchFamily="18" charset="0"/>
                <a:cs typeface="Times New Roman" panose="02020603050405020304" pitchFamily="18" charset="0"/>
              </a:rPr>
              <a:t> dung</a:t>
            </a: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Bayes</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Cho X, C là các biến bất kỳ (rời rạc, liên tục, cấu trúc). Mục tiêu của ta là dự đoán C từ X. Từ mô hình Bayes ta có thể lượng giá các tham số của P(X|C), P(C) trực tiếp từ tập huấn luyện. Sau đó, ta sử dụng định lý Bayes để tính P(C|X=x).</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a:t>
            </a:r>
            <a:r>
              <a:rPr lang="vi-VN" sz="2400" b="1" dirty="0">
                <a:latin typeface="Times New Roman" panose="02020603050405020304" pitchFamily="18" charset="0"/>
                <a:cs typeface="Times New Roman" panose="02020603050405020304" pitchFamily="18" charset="0"/>
              </a:rPr>
              <a:t>Độc lập điều kiện (conditional independence):</a:t>
            </a:r>
            <a:r>
              <a:rPr lang="vi-VN" sz="2400" dirty="0">
                <a:latin typeface="Times New Roman" panose="02020603050405020304" pitchFamily="18" charset="0"/>
                <a:cs typeface="Times New Roman" panose="02020603050405020304" pitchFamily="18" charset="0"/>
              </a:rPr>
              <a:t> X độc lập điều kiện với Y khi cho Z nếu phân bố xác suất trên X độc lập với các giá trị của Y khi cho các giá trị của Z. Ta thường viết P(X|Y,Z) = P(X|Z). Ví dụ, P(Sấm sét|Mưa,Chớp) = P(Sấm sét|Chớp).</a:t>
            </a:r>
            <a:endParaRPr lang="en-US" sz="2400" dirty="0"/>
          </a:p>
        </p:txBody>
      </p:sp>
    </p:spTree>
    <p:extLst>
      <p:ext uri="{BB962C8B-B14F-4D97-AF65-F5344CB8AC3E}">
        <p14:creationId xmlns:p14="http://schemas.microsoft.com/office/powerpoint/2010/main" val="341027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latin typeface="Times New Roman" panose="02020603050405020304" pitchFamily="18" charset="0"/>
                <a:cs typeface="Times New Roman" panose="02020603050405020304" pitchFamily="18" charset="0"/>
              </a:rPr>
              <a:t>2</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Nội</a:t>
            </a:r>
            <a:r>
              <a:rPr lang="en-US" sz="4400" dirty="0">
                <a:latin typeface="Times New Roman" panose="02020603050405020304" pitchFamily="18" charset="0"/>
                <a:cs typeface="Times New Roman" panose="02020603050405020304" pitchFamily="18" charset="0"/>
              </a:rPr>
              <a:t> dung</a:t>
            </a: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Naive Bayes</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Giả sử D là tập huấn luyện gồm các mẫu biểu </a:t>
            </a:r>
            <a:r>
              <a:rPr lang="vi-VN" sz="2400" dirty="0" smtClean="0">
                <a:latin typeface="Times New Roman" panose="02020603050405020304" pitchFamily="18" charset="0"/>
                <a:cs typeface="Times New Roman" panose="02020603050405020304" pitchFamily="18" charset="0"/>
              </a:rPr>
              <a:t>diễn</a:t>
            </a:r>
            <a:r>
              <a:rPr lang="en-US" sz="2400" dirty="0" smtClean="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dưới dạng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là</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mẫu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D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lớp</a:t>
            </a:r>
            <a:r>
              <a:rPr lang="en-US" sz="2400" dirty="0" smtClean="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tính</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đôi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C.</a:t>
            </a:r>
            <a:endParaRPr lang="en-US" sz="24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0685912" y="2238091"/>
            <a:ext cx="1028700" cy="361950"/>
          </a:xfrm>
          <a:prstGeom prst="rect">
            <a:avLst/>
          </a:prstGeom>
        </p:spPr>
      </p:pic>
      <p:pic>
        <p:nvPicPr>
          <p:cNvPr id="8" name="Picture 7"/>
          <p:cNvPicPr>
            <a:picLocks noChangeAspect="1"/>
          </p:cNvPicPr>
          <p:nvPr/>
        </p:nvPicPr>
        <p:blipFill>
          <a:blip r:embed="rId3"/>
          <a:stretch>
            <a:fillRect/>
          </a:stretch>
        </p:blipFill>
        <p:spPr>
          <a:xfrm>
            <a:off x="6793551" y="2600041"/>
            <a:ext cx="2515098" cy="358396"/>
          </a:xfrm>
          <a:prstGeom prst="rect">
            <a:avLst/>
          </a:prstGeom>
        </p:spPr>
      </p:pic>
      <p:pic>
        <p:nvPicPr>
          <p:cNvPr id="9" name="Picture 8"/>
          <p:cNvPicPr>
            <a:picLocks noChangeAspect="1"/>
          </p:cNvPicPr>
          <p:nvPr/>
        </p:nvPicPr>
        <p:blipFill>
          <a:blip r:embed="rId4"/>
          <a:stretch>
            <a:fillRect/>
          </a:stretch>
        </p:blipFill>
        <p:spPr>
          <a:xfrm>
            <a:off x="3298208" y="2958437"/>
            <a:ext cx="1297845" cy="347876"/>
          </a:xfrm>
          <a:prstGeom prst="rect">
            <a:avLst/>
          </a:prstGeom>
        </p:spPr>
      </p:pic>
    </p:spTree>
    <p:extLst>
      <p:ext uri="{BB962C8B-B14F-4D97-AF65-F5344CB8AC3E}">
        <p14:creationId xmlns:p14="http://schemas.microsoft.com/office/powerpoint/2010/main" val="22205925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6240" y="315681"/>
            <a:ext cx="8911687" cy="1280890"/>
          </a:xfrm>
        </p:spPr>
        <p:txBody>
          <a:bodyPr>
            <a:normAutofit fontScale="90000"/>
          </a:bodyPr>
          <a:lstStyle/>
          <a:p>
            <a:r>
              <a:rPr lang="en-US" sz="4000" dirty="0" smtClean="0">
                <a:latin typeface="Times New Roman" panose="02020603050405020304" pitchFamily="18" charset="0"/>
                <a:cs typeface="Times New Roman" panose="02020603050405020304" pitchFamily="18" charset="0"/>
              </a:rPr>
              <a:t>2</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Nội</a:t>
            </a:r>
            <a:r>
              <a:rPr lang="en-US" sz="4400" dirty="0" smtClean="0">
                <a:latin typeface="Times New Roman" panose="02020603050405020304" pitchFamily="18" charset="0"/>
                <a:cs typeface="Times New Roman" panose="02020603050405020304" pitchFamily="18" charset="0"/>
              </a:rPr>
              <a:t> dung</a:t>
            </a:r>
            <a:r>
              <a:rPr lang="en-US" sz="4000" dirty="0" smtClean="0">
                <a:latin typeface="Times New Roman" panose="02020603050405020304" pitchFamily="18" charset="0"/>
                <a:cs typeface="Times New Roman" panose="02020603050405020304" pitchFamily="18" charset="0"/>
              </a:rPr>
              <a:t/>
            </a:r>
            <a:br>
              <a:rPr lang="en-US" sz="4000" dirty="0" smtClean="0">
                <a:latin typeface="Times New Roman" panose="02020603050405020304" pitchFamily="18" charset="0"/>
                <a:cs typeface="Times New Roman" panose="02020603050405020304" pitchFamily="18" charset="0"/>
              </a:rPr>
            </a:br>
            <a:r>
              <a:rPr lang="en-US" dirty="0" err="1" smtClean="0">
                <a:latin typeface="Times New Roman" panose="02020603050405020304" pitchFamily="18" charset="0"/>
                <a:cs typeface="Times New Roman" panose="02020603050405020304" pitchFamily="18" charset="0"/>
              </a:rPr>
              <a:t>Thuật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Bayes</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96571" y="1596571"/>
            <a:ext cx="10440753" cy="5131775"/>
          </a:xfrm>
          <a:noFill/>
        </p:spPr>
        <p:txBody>
          <a:bodyPr>
            <a:normAutofit fontScale="25000" lnSpcReduction="20000"/>
          </a:bodyPr>
          <a:lstStyle/>
          <a:p>
            <a:pPr marL="0" indent="0">
              <a:lnSpc>
                <a:spcPct val="170000"/>
              </a:lnSpc>
              <a:buNone/>
            </a:pPr>
            <a:r>
              <a:rPr lang="en-US" sz="2600" dirty="0">
                <a:latin typeface="Times New Roman" panose="02020603050405020304" pitchFamily="18" charset="0"/>
                <a:cs typeface="Times New Roman" panose="02020603050405020304" pitchFamily="18" charset="0"/>
              </a:rPr>
              <a:t>	</a:t>
            </a:r>
            <a:r>
              <a:rPr lang="vi-VN" sz="9600" dirty="0" smtClean="0">
                <a:latin typeface="Times New Roman" panose="02020603050405020304" pitchFamily="18" charset="0"/>
                <a:cs typeface="Times New Roman" panose="02020603050405020304" pitchFamily="18" charset="0"/>
              </a:rPr>
              <a:t>Bộ phân lớp Bayes có thể dự báo các xác suất là thành viên của lớp, chẳng hạn xác suất mẫu cho trước thuộc về một lớp xác định </a:t>
            </a:r>
            <a:endParaRPr lang="en-US" sz="9600" dirty="0" smtClean="0">
              <a:latin typeface="Times New Roman" panose="02020603050405020304" pitchFamily="18" charset="0"/>
              <a:cs typeface="Times New Roman" panose="02020603050405020304" pitchFamily="18" charset="0"/>
            </a:endParaRPr>
          </a:p>
          <a:p>
            <a:pPr lvl="1">
              <a:lnSpc>
                <a:spcPct val="170000"/>
              </a:lnSpc>
            </a:pPr>
            <a:r>
              <a:rPr lang="vi-VN" sz="9600" dirty="0" smtClean="0">
                <a:latin typeface="Times New Roman" panose="02020603050405020304" pitchFamily="18" charset="0"/>
                <a:cs typeface="Times New Roman" panose="02020603050405020304" pitchFamily="18" charset="0"/>
              </a:rPr>
              <a:t>X là mẫu dữ liệu chưa biết nhãn lớp</a:t>
            </a:r>
            <a:endParaRPr lang="en-US" sz="9600" dirty="0" smtClean="0">
              <a:latin typeface="Times New Roman" panose="02020603050405020304" pitchFamily="18" charset="0"/>
              <a:cs typeface="Times New Roman" panose="02020603050405020304" pitchFamily="18" charset="0"/>
            </a:endParaRPr>
          </a:p>
          <a:p>
            <a:pPr lvl="1">
              <a:lnSpc>
                <a:spcPct val="170000"/>
              </a:lnSpc>
            </a:pPr>
            <a:r>
              <a:rPr lang="vi-VN" sz="9600" dirty="0" smtClean="0">
                <a:latin typeface="Times New Roman" panose="02020603050405020304" pitchFamily="18" charset="0"/>
                <a:cs typeface="Times New Roman" panose="02020603050405020304" pitchFamily="18" charset="0"/>
              </a:rPr>
              <a:t>H là giả thuyết sao cho X thuộc về lớp C</a:t>
            </a:r>
            <a:endParaRPr lang="en-US" sz="9600" dirty="0" smtClean="0">
              <a:latin typeface="Times New Roman" panose="02020603050405020304" pitchFamily="18" charset="0"/>
              <a:cs typeface="Times New Roman" panose="02020603050405020304" pitchFamily="18" charset="0"/>
            </a:endParaRPr>
          </a:p>
          <a:p>
            <a:pPr lvl="1">
              <a:lnSpc>
                <a:spcPct val="170000"/>
              </a:lnSpc>
            </a:pPr>
            <a:r>
              <a:rPr lang="vi-VN" sz="9600" dirty="0" smtClean="0">
                <a:latin typeface="Times New Roman" panose="02020603050405020304" pitchFamily="18" charset="0"/>
                <a:cs typeface="Times New Roman" panose="02020603050405020304" pitchFamily="18" charset="0"/>
              </a:rPr>
              <a:t>Ấn định xác suất hậu nghiệm posterior probability P(H|X) sao cho H đúng khi cho trước quan sát X (H conditioned on X)</a:t>
            </a:r>
            <a:endParaRPr lang="en-US" sz="9600" dirty="0" smtClean="0">
              <a:latin typeface="Times New Roman" panose="02020603050405020304" pitchFamily="18" charset="0"/>
              <a:cs typeface="Times New Roman" panose="02020603050405020304" pitchFamily="18" charset="0"/>
            </a:endParaRPr>
          </a:p>
          <a:p>
            <a:pPr lvl="1">
              <a:lnSpc>
                <a:spcPct val="170000"/>
              </a:lnSpc>
            </a:pPr>
            <a:r>
              <a:rPr lang="vi-VN" sz="9600" dirty="0" smtClean="0">
                <a:latin typeface="Times New Roman" panose="02020603050405020304" pitchFamily="18" charset="0"/>
                <a:cs typeface="Times New Roman" panose="02020603050405020304" pitchFamily="18" charset="0"/>
              </a:rPr>
              <a:t>Giả sử thế giới các mẫu dữ liệu gồm trái cây, được mô tả bằng màu sắc và hình dáng.</a:t>
            </a:r>
            <a:endParaRPr lang="en-US" sz="9600" dirty="0" smtClean="0">
              <a:latin typeface="Times New Roman" panose="02020603050405020304" pitchFamily="18" charset="0"/>
              <a:cs typeface="Times New Roman" panose="02020603050405020304" pitchFamily="18" charset="0"/>
            </a:endParaRPr>
          </a:p>
          <a:p>
            <a:pPr marL="0" indent="0">
              <a:lnSpc>
                <a:spcPct val="150000"/>
              </a:lnSpc>
              <a:buNone/>
            </a:pPr>
            <a:r>
              <a:rPr lang="en-US" sz="2400" dirty="0" smtClean="0"/>
              <a:t/>
            </a:r>
            <a:br>
              <a:rPr lang="en-US" sz="2400" dirty="0" smtClean="0"/>
            </a:b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val="29818763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6240" y="315681"/>
            <a:ext cx="8911687" cy="1280890"/>
          </a:xfrm>
        </p:spPr>
        <p:txBody>
          <a:bodyPr>
            <a:normAutofit fontScale="90000"/>
          </a:bodyPr>
          <a:lstStyle/>
          <a:p>
            <a:r>
              <a:rPr lang="en-US" sz="4000" dirty="0">
                <a:latin typeface="Times New Roman" panose="02020603050405020304" pitchFamily="18" charset="0"/>
                <a:cs typeface="Times New Roman" panose="02020603050405020304" pitchFamily="18" charset="0"/>
              </a:rPr>
              <a:t>2</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Nội</a:t>
            </a:r>
            <a:r>
              <a:rPr lang="en-US" sz="4400" dirty="0">
                <a:latin typeface="Times New Roman" panose="02020603050405020304" pitchFamily="18" charset="0"/>
                <a:cs typeface="Times New Roman" panose="02020603050405020304" pitchFamily="18" charset="0"/>
              </a:rPr>
              <a:t> dung</a:t>
            </a: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Bayes</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96571" y="1487606"/>
                <a:ext cx="10440753" cy="5240740"/>
              </a:xfrm>
              <a:noFill/>
            </p:spPr>
            <p:txBody>
              <a:bodyPr>
                <a:noAutofit/>
              </a:bodyPr>
              <a:lstStyle/>
              <a:p>
                <a:pPr lvl="1">
                  <a:lnSpc>
                    <a:spcPct val="120000"/>
                  </a:lnSpc>
                </a:pPr>
                <a:r>
                  <a:rPr lang="vi-VN" sz="2400" dirty="0">
                    <a:latin typeface="Times New Roman" panose="02020603050405020304" pitchFamily="18" charset="0"/>
                    <a:cs typeface="Times New Roman" panose="02020603050405020304" pitchFamily="18" charset="0"/>
                  </a:rPr>
                  <a:t>Giả sử X là màu đỏ và tròn</a:t>
                </a:r>
                <a:endParaRPr lang="en-US" sz="2400" dirty="0">
                  <a:latin typeface="Times New Roman" panose="02020603050405020304" pitchFamily="18" charset="0"/>
                  <a:cs typeface="Times New Roman" panose="02020603050405020304" pitchFamily="18" charset="0"/>
                </a:endParaRPr>
              </a:p>
              <a:p>
                <a:pPr lvl="1">
                  <a:lnSpc>
                    <a:spcPct val="120000"/>
                  </a:lnSpc>
                </a:pPr>
                <a:r>
                  <a:rPr lang="vi-VN" sz="2400" dirty="0">
                    <a:latin typeface="Times New Roman" panose="02020603050405020304" pitchFamily="18" charset="0"/>
                    <a:cs typeface="Times New Roman" panose="02020603050405020304" pitchFamily="18" charset="0"/>
                  </a:rPr>
                  <a:t>H là giả thuyết mà X là quả táo</a:t>
                </a:r>
                <a:endParaRPr lang="en-US" sz="2400" dirty="0">
                  <a:latin typeface="Times New Roman" panose="02020603050405020304" pitchFamily="18" charset="0"/>
                  <a:cs typeface="Times New Roman" panose="02020603050405020304" pitchFamily="18" charset="0"/>
                </a:endParaRPr>
              </a:p>
              <a:p>
                <a:pPr marL="0" indent="0">
                  <a:lnSpc>
                    <a:spcPct val="120000"/>
                  </a:lnSpc>
                  <a:buNone/>
                </a:pP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Thì P(H|X) phản ánh độ tin cậy X là quả táo khi biết trước X có màu đỏ và tròn</a:t>
                </a:r>
                <a:endParaRPr lang="en-US" sz="2400" dirty="0">
                  <a:latin typeface="Times New Roman" panose="02020603050405020304" pitchFamily="18" charset="0"/>
                  <a:cs typeface="Times New Roman" panose="02020603050405020304" pitchFamily="18" charset="0"/>
                </a:endParaRPr>
              </a:p>
              <a:p>
                <a:pPr lvl="1">
                  <a:lnSpc>
                    <a:spcPct val="120000"/>
                  </a:lnSpc>
                </a:pPr>
                <a:r>
                  <a:rPr lang="vi-VN" sz="2400" dirty="0">
                    <a:latin typeface="Times New Roman" panose="02020603050405020304" pitchFamily="18" charset="0"/>
                    <a:cs typeface="Times New Roman" panose="02020603050405020304" pitchFamily="18" charset="0"/>
                  </a:rPr>
                  <a:t>P(X|H) là xác suất tiên nghiệm của X có điều kiện trên H.</a:t>
                </a:r>
                <a:endParaRPr lang="en-US" sz="2400" dirty="0">
                  <a:latin typeface="Times New Roman" panose="02020603050405020304" pitchFamily="18" charset="0"/>
                  <a:cs typeface="Times New Roman" panose="020206030504050203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r>
                        <m:rPr>
                          <m:sty m:val="p"/>
                        </m:rPr>
                        <a:rPr lang="vi-VN" sz="2400">
                          <a:latin typeface="Cambria Math" panose="02040503050406030204" pitchFamily="18" charset="0"/>
                        </a:rPr>
                        <m:t>P</m:t>
                      </m:r>
                      <m:d>
                        <m:dPr>
                          <m:ctrlPr>
                            <a:rPr lang="en-US" sz="2400" i="1">
                              <a:latin typeface="Cambria Math" panose="02040503050406030204" pitchFamily="18" charset="0"/>
                            </a:rPr>
                          </m:ctrlPr>
                        </m:dPr>
                        <m:e>
                          <m:r>
                            <m:rPr>
                              <m:sty m:val="p"/>
                            </m:rPr>
                            <a:rPr lang="vi-VN" sz="2400">
                              <a:latin typeface="Cambria Math" panose="02040503050406030204" pitchFamily="18" charset="0"/>
                            </a:rPr>
                            <m:t>H</m:t>
                          </m:r>
                        </m:e>
                        <m:e>
                          <m:r>
                            <m:rPr>
                              <m:sty m:val="p"/>
                            </m:rPr>
                            <a:rPr lang="vi-VN" sz="2400">
                              <a:latin typeface="Cambria Math" panose="02040503050406030204" pitchFamily="18" charset="0"/>
                            </a:rPr>
                            <m:t>X</m:t>
                          </m:r>
                        </m:e>
                      </m:d>
                      <m:r>
                        <a:rPr lang="vi-VN" sz="2400">
                          <a:latin typeface="Cambria Math" panose="02040503050406030204" pitchFamily="18" charset="0"/>
                        </a:rPr>
                        <m:t>=</m:t>
                      </m:r>
                      <m:f>
                        <m:fPr>
                          <m:ctrlPr>
                            <a:rPr lang="en-US" sz="2400" i="1">
                              <a:latin typeface="Cambria Math" panose="02040503050406030204" pitchFamily="18" charset="0"/>
                            </a:rPr>
                          </m:ctrlPr>
                        </m:fPr>
                        <m:num>
                          <m:r>
                            <m:rPr>
                              <m:sty m:val="p"/>
                            </m:rPr>
                            <a:rPr lang="vi-VN" sz="2400">
                              <a:latin typeface="Cambria Math" panose="02040503050406030204" pitchFamily="18" charset="0"/>
                            </a:rPr>
                            <m:t>P</m:t>
                          </m:r>
                          <m:d>
                            <m:dPr>
                              <m:ctrlPr>
                                <a:rPr lang="en-US" sz="2400" i="1">
                                  <a:latin typeface="Cambria Math" panose="02040503050406030204" pitchFamily="18" charset="0"/>
                                </a:rPr>
                              </m:ctrlPr>
                            </m:dPr>
                            <m:e>
                              <m:r>
                                <m:rPr>
                                  <m:sty m:val="p"/>
                                </m:rPr>
                                <a:rPr lang="vi-VN" sz="2400">
                                  <a:latin typeface="Cambria Math" panose="02040503050406030204" pitchFamily="18" charset="0"/>
                                </a:rPr>
                                <m:t>X</m:t>
                              </m:r>
                            </m:e>
                            <m:e>
                              <m:r>
                                <m:rPr>
                                  <m:sty m:val="p"/>
                                </m:rPr>
                                <a:rPr lang="vi-VN" sz="2400">
                                  <a:latin typeface="Cambria Math" panose="02040503050406030204" pitchFamily="18" charset="0"/>
                                </a:rPr>
                                <m:t>H</m:t>
                              </m:r>
                            </m:e>
                          </m:d>
                          <m:r>
                            <m:rPr>
                              <m:sty m:val="p"/>
                            </m:rPr>
                            <a:rPr lang="vi-VN" sz="2400">
                              <a:latin typeface="Cambria Math" panose="02040503050406030204" pitchFamily="18" charset="0"/>
                            </a:rPr>
                            <m:t>P</m:t>
                          </m:r>
                          <m:r>
                            <a:rPr lang="vi-VN" sz="2400">
                              <a:latin typeface="Cambria Math" panose="02040503050406030204" pitchFamily="18" charset="0"/>
                            </a:rPr>
                            <m:t>(</m:t>
                          </m:r>
                          <m:r>
                            <m:rPr>
                              <m:sty m:val="p"/>
                            </m:rPr>
                            <a:rPr lang="vi-VN" sz="2400">
                              <a:latin typeface="Cambria Math" panose="02040503050406030204" pitchFamily="18" charset="0"/>
                            </a:rPr>
                            <m:t>H</m:t>
                          </m:r>
                          <m:r>
                            <a:rPr lang="vi-VN" sz="2400">
                              <a:latin typeface="Cambria Math" panose="02040503050406030204" pitchFamily="18" charset="0"/>
                            </a:rPr>
                            <m:t>)</m:t>
                          </m:r>
                        </m:num>
                        <m:den>
                          <m:r>
                            <m:rPr>
                              <m:sty m:val="p"/>
                            </m:rPr>
                            <a:rPr lang="vi-VN" sz="2400">
                              <a:latin typeface="Cambria Math" panose="02040503050406030204" pitchFamily="18" charset="0"/>
                            </a:rPr>
                            <m:t>P</m:t>
                          </m:r>
                          <m:r>
                            <a:rPr lang="vi-VN" sz="2400">
                              <a:latin typeface="Cambria Math" panose="02040503050406030204" pitchFamily="18" charset="0"/>
                            </a:rPr>
                            <m:t>(</m:t>
                          </m:r>
                          <m:r>
                            <m:rPr>
                              <m:sty m:val="p"/>
                            </m:rPr>
                            <a:rPr lang="vi-VN" sz="2400">
                              <a:latin typeface="Cambria Math" panose="02040503050406030204" pitchFamily="18" charset="0"/>
                            </a:rPr>
                            <m:t>X</m:t>
                          </m:r>
                          <m:r>
                            <a:rPr lang="vi-VN" sz="2400">
                              <a:latin typeface="Cambria Math" panose="02040503050406030204" pitchFamily="18" charset="0"/>
                            </a:rPr>
                            <m:t>)</m:t>
                          </m:r>
                        </m:den>
                      </m:f>
                    </m:oMath>
                  </m:oMathPara>
                </a14:m>
                <a:endParaRPr lang="en-US" sz="2400" dirty="0">
                  <a:latin typeface="Times New Roman" panose="02020603050405020304" pitchFamily="18" charset="0"/>
                  <a:cs typeface="Times New Roman" panose="02020603050405020304" pitchFamily="18" charset="0"/>
                </a:endParaRPr>
              </a:p>
              <a:p>
                <a:pPr lvl="1">
                  <a:lnSpc>
                    <a:spcPct val="120000"/>
                  </a:lnSpc>
                </a:pPr>
                <a:r>
                  <a:rPr lang="vi-VN" sz="2400" dirty="0">
                    <a:latin typeface="Times New Roman" panose="02020603050405020304" pitchFamily="18" charset="0"/>
                    <a:cs typeface="Times New Roman" panose="02020603050405020304" pitchFamily="18" charset="0"/>
                  </a:rPr>
                  <a:t>Khi có n giả thuyết</a:t>
                </a:r>
                <a:endParaRPr lang="en-US" sz="2400" dirty="0">
                  <a:latin typeface="Times New Roman" panose="02020603050405020304" pitchFamily="18" charset="0"/>
                  <a:cs typeface="Times New Roman" panose="020206030504050203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r>
                        <a:rPr lang="vi-VN"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vi-VN" sz="2400" i="1">
                                  <a:latin typeface="Cambria Math" panose="02040503050406030204" pitchFamily="18" charset="0"/>
                                </a:rPr>
                                <m:t>𝐻</m:t>
                              </m:r>
                            </m:e>
                            <m:sub>
                              <m:r>
                                <a:rPr lang="vi-VN" sz="2400" i="1">
                                  <a:latin typeface="Cambria Math" panose="02040503050406030204" pitchFamily="18" charset="0"/>
                                </a:rPr>
                                <m:t>𝑖</m:t>
                              </m:r>
                            </m:sub>
                          </m:sSub>
                        </m:e>
                        <m:e>
                          <m:r>
                            <a:rPr lang="vi-VN" sz="2400" i="1">
                              <a:latin typeface="Cambria Math" panose="02040503050406030204" pitchFamily="18" charset="0"/>
                            </a:rPr>
                            <m:t>𝑋</m:t>
                          </m:r>
                        </m:e>
                      </m:d>
                      <m:r>
                        <a:rPr lang="vi-VN" sz="2400" i="1">
                          <a:latin typeface="Cambria Math" panose="02040503050406030204" pitchFamily="18" charset="0"/>
                        </a:rPr>
                        <m:t>=</m:t>
                      </m:r>
                      <m:f>
                        <m:fPr>
                          <m:ctrlPr>
                            <a:rPr lang="en-US" sz="2400" i="1">
                              <a:latin typeface="Cambria Math" panose="02040503050406030204" pitchFamily="18" charset="0"/>
                            </a:rPr>
                          </m:ctrlPr>
                        </m:fPr>
                        <m:num>
                          <m:r>
                            <a:rPr lang="vi-VN" sz="2400" i="1">
                              <a:latin typeface="Cambria Math" panose="02040503050406030204" pitchFamily="18" charset="0"/>
                            </a:rPr>
                            <m:t>𝑃</m:t>
                          </m:r>
                          <m:d>
                            <m:dPr>
                              <m:ctrlPr>
                                <a:rPr lang="en-US" sz="2400" i="1">
                                  <a:latin typeface="Cambria Math" panose="02040503050406030204" pitchFamily="18" charset="0"/>
                                </a:rPr>
                              </m:ctrlPr>
                            </m:dPr>
                            <m:e>
                              <m:r>
                                <a:rPr lang="vi-VN" sz="2400" i="1">
                                  <a:latin typeface="Cambria Math" panose="02040503050406030204" pitchFamily="18" charset="0"/>
                                </a:rPr>
                                <m:t>𝑋</m:t>
                              </m:r>
                            </m:e>
                            <m:e>
                              <m:sSub>
                                <m:sSubPr>
                                  <m:ctrlPr>
                                    <a:rPr lang="en-US" sz="2400" i="1">
                                      <a:latin typeface="Cambria Math" panose="02040503050406030204" pitchFamily="18" charset="0"/>
                                    </a:rPr>
                                  </m:ctrlPr>
                                </m:sSubPr>
                                <m:e>
                                  <m:r>
                                    <a:rPr lang="vi-VN" sz="2400" i="1">
                                      <a:latin typeface="Cambria Math" panose="02040503050406030204" pitchFamily="18" charset="0"/>
                                    </a:rPr>
                                    <m:t>𝐻</m:t>
                                  </m:r>
                                </m:e>
                                <m:sub>
                                  <m:r>
                                    <a:rPr lang="vi-VN" sz="2400" i="1">
                                      <a:latin typeface="Cambria Math" panose="02040503050406030204" pitchFamily="18" charset="0"/>
                                    </a:rPr>
                                    <m:t>𝑖</m:t>
                                  </m:r>
                                </m:sub>
                              </m:sSub>
                            </m:e>
                          </m:d>
                          <m:r>
                            <a:rPr lang="vi-VN" sz="2400" i="1">
                              <a:latin typeface="Cambria Math" panose="02040503050406030204" pitchFamily="18" charset="0"/>
                            </a:rPr>
                            <m:t>𝑃</m:t>
                          </m:r>
                          <m:r>
                            <a:rPr lang="vi-VN" sz="2400" i="1">
                              <a:latin typeface="Cambria Math" panose="02040503050406030204" pitchFamily="18" charset="0"/>
                            </a:rPr>
                            <m:t>(</m:t>
                          </m:r>
                          <m:sSub>
                            <m:sSubPr>
                              <m:ctrlPr>
                                <a:rPr lang="en-US" sz="2400" i="1">
                                  <a:latin typeface="Cambria Math" panose="02040503050406030204" pitchFamily="18" charset="0"/>
                                </a:rPr>
                              </m:ctrlPr>
                            </m:sSubPr>
                            <m:e>
                              <m:r>
                                <a:rPr lang="vi-VN" sz="2400" i="1">
                                  <a:latin typeface="Cambria Math" panose="02040503050406030204" pitchFamily="18" charset="0"/>
                                </a:rPr>
                                <m:t>𝐻</m:t>
                              </m:r>
                            </m:e>
                            <m:sub>
                              <m:r>
                                <a:rPr lang="vi-VN" sz="2400" i="1">
                                  <a:latin typeface="Cambria Math" panose="02040503050406030204" pitchFamily="18" charset="0"/>
                                </a:rPr>
                                <m:t>𝑖</m:t>
                              </m:r>
                            </m:sub>
                          </m:sSub>
                          <m:r>
                            <a:rPr lang="vi-VN" sz="2400" i="1">
                              <a:latin typeface="Cambria Math" panose="02040503050406030204" pitchFamily="18" charset="0"/>
                            </a:rPr>
                            <m:t>)</m:t>
                          </m:r>
                        </m:num>
                        <m:den>
                          <m:nary>
                            <m:naryPr>
                              <m:chr m:val="∑"/>
                              <m:limLoc m:val="subSup"/>
                              <m:ctrlPr>
                                <a:rPr lang="en-US" sz="2400" i="1">
                                  <a:latin typeface="Cambria Math" panose="02040503050406030204" pitchFamily="18" charset="0"/>
                                </a:rPr>
                              </m:ctrlPr>
                            </m:naryPr>
                            <m:sub>
                              <m:r>
                                <a:rPr lang="vi-VN" sz="2400" i="1">
                                  <a:latin typeface="Cambria Math" panose="02040503050406030204" pitchFamily="18" charset="0"/>
                                </a:rPr>
                                <m:t>𝑗</m:t>
                              </m:r>
                              <m:r>
                                <a:rPr lang="vi-VN" sz="2400" i="1">
                                  <a:latin typeface="Cambria Math" panose="02040503050406030204" pitchFamily="18" charset="0"/>
                                </a:rPr>
                                <m:t>=1</m:t>
                              </m:r>
                            </m:sub>
                            <m:sup>
                              <m:r>
                                <a:rPr lang="vi-VN" sz="2400" i="1">
                                  <a:latin typeface="Cambria Math" panose="02040503050406030204" pitchFamily="18" charset="0"/>
                                </a:rPr>
                                <m:t>𝑛</m:t>
                              </m:r>
                            </m:sup>
                            <m:e>
                              <m:r>
                                <a:rPr lang="vi-VN" sz="2400" i="1">
                                  <a:latin typeface="Cambria Math" panose="02040503050406030204" pitchFamily="18" charset="0"/>
                                </a:rPr>
                                <m:t>𝑃</m:t>
                              </m:r>
                              <m:d>
                                <m:dPr>
                                  <m:ctrlPr>
                                    <a:rPr lang="en-US" sz="2400" i="1">
                                      <a:latin typeface="Cambria Math" panose="02040503050406030204" pitchFamily="18" charset="0"/>
                                    </a:rPr>
                                  </m:ctrlPr>
                                </m:dPr>
                                <m:e>
                                  <m:r>
                                    <a:rPr lang="vi-VN" sz="2400" i="1">
                                      <a:latin typeface="Cambria Math" panose="02040503050406030204" pitchFamily="18" charset="0"/>
                                    </a:rPr>
                                    <m:t>𝑋</m:t>
                                  </m:r>
                                </m:e>
                                <m:e>
                                  <m:sSub>
                                    <m:sSubPr>
                                      <m:ctrlPr>
                                        <a:rPr lang="en-US" sz="2400" i="1">
                                          <a:latin typeface="Cambria Math" panose="02040503050406030204" pitchFamily="18" charset="0"/>
                                        </a:rPr>
                                      </m:ctrlPr>
                                    </m:sSubPr>
                                    <m:e>
                                      <m:r>
                                        <a:rPr lang="vi-VN" sz="2400" i="1">
                                          <a:latin typeface="Cambria Math" panose="02040503050406030204" pitchFamily="18" charset="0"/>
                                        </a:rPr>
                                        <m:t>𝐻</m:t>
                                      </m:r>
                                    </m:e>
                                    <m:sub>
                                      <m:r>
                                        <a:rPr lang="vi-VN" sz="2400" i="1">
                                          <a:latin typeface="Cambria Math" panose="02040503050406030204" pitchFamily="18" charset="0"/>
                                        </a:rPr>
                                        <m:t>𝑖</m:t>
                                      </m:r>
                                    </m:sub>
                                  </m:sSub>
                                </m:e>
                              </m:d>
                              <m:r>
                                <a:rPr lang="vi-VN" sz="2400" i="1">
                                  <a:latin typeface="Cambria Math" panose="02040503050406030204" pitchFamily="18" charset="0"/>
                                </a:rPr>
                                <m:t>𝑃</m:t>
                              </m:r>
                              <m:r>
                                <a:rPr lang="vi-VN" sz="2400" i="1">
                                  <a:latin typeface="Cambria Math" panose="02040503050406030204" pitchFamily="18" charset="0"/>
                                </a:rPr>
                                <m:t>(</m:t>
                              </m:r>
                              <m:sSub>
                                <m:sSubPr>
                                  <m:ctrlPr>
                                    <a:rPr lang="en-US" sz="2400" i="1">
                                      <a:latin typeface="Cambria Math" panose="02040503050406030204" pitchFamily="18" charset="0"/>
                                    </a:rPr>
                                  </m:ctrlPr>
                                </m:sSubPr>
                                <m:e>
                                  <m:r>
                                    <a:rPr lang="vi-VN" sz="2400" i="1">
                                      <a:latin typeface="Cambria Math" panose="02040503050406030204" pitchFamily="18" charset="0"/>
                                    </a:rPr>
                                    <m:t>𝐻</m:t>
                                  </m:r>
                                </m:e>
                                <m:sub>
                                  <m:r>
                                    <a:rPr lang="vi-VN" sz="2400" i="1">
                                      <a:latin typeface="Cambria Math" panose="02040503050406030204" pitchFamily="18" charset="0"/>
                                    </a:rPr>
                                    <m:t>𝑗</m:t>
                                  </m:r>
                                </m:sub>
                              </m:sSub>
                              <m:r>
                                <a:rPr lang="vi-VN" sz="2400" i="1">
                                  <a:latin typeface="Cambria Math" panose="02040503050406030204" pitchFamily="18" charset="0"/>
                                </a:rPr>
                                <m:t>)</m:t>
                              </m:r>
                            </m:e>
                          </m:nary>
                        </m:den>
                      </m:f>
                    </m:oMath>
                  </m:oMathPara>
                </a14:m>
                <a:r>
                  <a:rPr lang="en-US" sz="2400" dirty="0"/>
                  <a:t/>
                </a:r>
                <a:br>
                  <a:rPr lang="en-US" sz="2400" dirty="0"/>
                </a:br>
                <a:r>
                  <a:rPr lang="en-US" sz="2400" dirty="0"/>
                  <a:t/>
                </a:r>
                <a:br>
                  <a:rPr lang="en-US" sz="2400" dirty="0"/>
                </a:br>
                <a:r>
                  <a:rPr lang="en-US" sz="2400" dirty="0"/>
                  <a:t/>
                </a:r>
                <a:br>
                  <a:rPr lang="en-US" sz="2400" dirty="0"/>
                </a:b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96571" y="1487606"/>
                <a:ext cx="10440753" cy="5240740"/>
              </a:xfrm>
              <a:blipFill>
                <a:blip r:embed="rId2"/>
                <a:stretch>
                  <a:fillRect t="-233"/>
                </a:stretch>
              </a:blipFill>
            </p:spPr>
            <p:txBody>
              <a:bodyPr/>
              <a:lstStyle/>
              <a:p>
                <a:r>
                  <a:rPr lang="en-US">
                    <a:noFill/>
                  </a:rPr>
                  <a:t> </a:t>
                </a:r>
              </a:p>
            </p:txBody>
          </p:sp>
        </mc:Fallback>
      </mc:AlternateContent>
    </p:spTree>
    <p:extLst>
      <p:ext uri="{BB962C8B-B14F-4D97-AF65-F5344CB8AC3E}">
        <p14:creationId xmlns:p14="http://schemas.microsoft.com/office/powerpoint/2010/main" val="258573490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560</TotalTime>
  <Words>1065</Words>
  <Application>Microsoft Office PowerPoint</Application>
  <PresentationFormat>Widescreen</PresentationFormat>
  <Paragraphs>249</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Cambria Math</vt:lpstr>
      <vt:lpstr>Century Gothic</vt:lpstr>
      <vt:lpstr>Tahoma</vt:lpstr>
      <vt:lpstr>Times New Roman</vt:lpstr>
      <vt:lpstr>Wingdings</vt:lpstr>
      <vt:lpstr>Wingdings 3</vt:lpstr>
      <vt:lpstr>Wisp</vt:lpstr>
      <vt:lpstr>BÁO CÁO ĐỒ ÁN GIẢI THUẬT NAÏVE BAYES VÀ ỨNG DỤNG </vt:lpstr>
      <vt:lpstr>Mục lục</vt:lpstr>
      <vt:lpstr>1. Lý do chọn đề tài</vt:lpstr>
      <vt:lpstr>2. Nội dung Phân lớp là gì?</vt:lpstr>
      <vt:lpstr>2. Nội dung Một số ứng dụng phân lớp tiêu biểu</vt:lpstr>
      <vt:lpstr>2. Nội dung Định lý Bayes </vt:lpstr>
      <vt:lpstr>2. Nội dung Naive Bayes </vt:lpstr>
      <vt:lpstr>2. Nội dung Thuật toán Bayes</vt:lpstr>
      <vt:lpstr>2. Nội dung Thuật toán Bayes</vt:lpstr>
      <vt:lpstr>2. Nội dung Phân lớp Naïve Bayesian</vt:lpstr>
      <vt:lpstr>2. Nội dung Phân lớp Naïve Bayesian</vt:lpstr>
      <vt:lpstr>2. Nội dung Ví dụ về Naïve Bayesian</vt:lpstr>
      <vt:lpstr>PowerPoint Presentation</vt:lpstr>
      <vt:lpstr>PowerPoint Presentation</vt:lpstr>
      <vt:lpstr>PowerPoint Presentation</vt:lpstr>
      <vt:lpstr>PowerPoint Presentation</vt:lpstr>
      <vt:lpstr>3. Kết quả đạt được Thành quả đạt được</vt:lpstr>
      <vt:lpstr>3. Kết quả đạt được Thành quả đạt được</vt:lpstr>
      <vt:lpstr>3. Kết quả đạt được Khó khăn gặp phải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GIẢI THUẬT NAÏVE BAYES VÀ ỨNG DỤNG</dc:title>
  <dc:creator>nhutk</dc:creator>
  <cp:lastModifiedBy>nhutk</cp:lastModifiedBy>
  <cp:revision>33</cp:revision>
  <dcterms:created xsi:type="dcterms:W3CDTF">2017-12-11T09:04:58Z</dcterms:created>
  <dcterms:modified xsi:type="dcterms:W3CDTF">2017-12-28T17:22:04Z</dcterms:modified>
</cp:coreProperties>
</file>