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4" d="100"/>
          <a:sy n="94" d="100"/>
        </p:scale>
        <p:origin x="11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526885F-7AD1-4B08-8BAD-A98567047E42}" type="datetimeFigureOut">
              <a:rPr lang="en-US" smtClean="0"/>
              <a:t>5/8/2023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12649626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6885F-7AD1-4B08-8BAD-A98567047E42}"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23352461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526885F-7AD1-4B08-8BAD-A98567047E42}" type="datetimeFigureOut">
              <a:rPr lang="en-US" smtClean="0"/>
              <a:t>5/8/2023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3031306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526885F-7AD1-4B08-8BAD-A98567047E42}" type="datetimeFigureOut">
              <a:rPr lang="en-US" smtClean="0"/>
              <a:t>5/8/2023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3AE2B76-8CC1-4DA1-AB93-757CA088FFA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1107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526885F-7AD1-4B08-8BAD-A98567047E42}" type="datetimeFigureOut">
              <a:rPr lang="en-US" smtClean="0"/>
              <a:t>5/8/2023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14761243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26885F-7AD1-4B08-8BAD-A98567047E42}"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34971677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26885F-7AD1-4B08-8BAD-A98567047E42}"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36275557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6885F-7AD1-4B08-8BAD-A98567047E42}"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36932414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526885F-7AD1-4B08-8BAD-A98567047E42}" type="datetimeFigureOut">
              <a:rPr lang="en-US" smtClean="0"/>
              <a:t>5/8/2023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34031789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26885F-7AD1-4B08-8BAD-A98567047E42}"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41675383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526885F-7AD1-4B08-8BAD-A98567047E42}" type="datetimeFigureOut">
              <a:rPr lang="en-US" smtClean="0"/>
              <a:t>5/8/2023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2633532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26885F-7AD1-4B08-8BAD-A98567047E42}"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17304251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26885F-7AD1-4B08-8BAD-A98567047E42}" type="datetimeFigureOut">
              <a:rPr lang="en-US" smtClean="0"/>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3399848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26885F-7AD1-4B08-8BAD-A98567047E42}" type="datetimeFigureOut">
              <a:rPr lang="en-US" smtClean="0"/>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38527218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6885F-7AD1-4B08-8BAD-A98567047E42}" type="datetimeFigureOut">
              <a:rPr lang="en-US" smtClean="0"/>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38824278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6885F-7AD1-4B08-8BAD-A98567047E42}"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4635188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26885F-7AD1-4B08-8BAD-A98567047E42}" type="datetimeFigureOut">
              <a:rPr lang="en-US" smtClean="0"/>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AE2B76-8CC1-4DA1-AB93-757CA088FFA5}" type="slidenum">
              <a:rPr lang="en-US" smtClean="0"/>
              <a:t>‹#›</a:t>
            </a:fld>
            <a:endParaRPr lang="en-US"/>
          </a:p>
        </p:txBody>
      </p:sp>
    </p:spTree>
    <p:extLst>
      <p:ext uri="{BB962C8B-B14F-4D97-AF65-F5344CB8AC3E}">
        <p14:creationId xmlns:p14="http://schemas.microsoft.com/office/powerpoint/2010/main" val="23900046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26885F-7AD1-4B08-8BAD-A98567047E42}" type="datetimeFigureOut">
              <a:rPr lang="en-US" smtClean="0"/>
              <a:t>5/8/2023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AE2B76-8CC1-4DA1-AB93-757CA088FFA5}" type="slidenum">
              <a:rPr lang="en-US" smtClean="0"/>
              <a:t>‹#›</a:t>
            </a:fld>
            <a:endParaRPr lang="en-US"/>
          </a:p>
        </p:txBody>
      </p:sp>
    </p:spTree>
    <p:extLst>
      <p:ext uri="{BB962C8B-B14F-4D97-AF65-F5344CB8AC3E}">
        <p14:creationId xmlns:p14="http://schemas.microsoft.com/office/powerpoint/2010/main" val="145909017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64973"/>
            <a:ext cx="9144000" cy="852616"/>
          </a:xfrm>
        </p:spPr>
        <p:txBody>
          <a:bodyPr>
            <a:normAutofit fontScale="90000"/>
          </a:bodyPr>
          <a:lstStyle/>
          <a:p>
            <a:r>
              <a:rPr lang="en-US" dirty="0"/>
              <a:t/>
            </a:r>
            <a:br>
              <a:rPr lang="en-US" dirty="0"/>
            </a:br>
            <a:r>
              <a:rPr lang="en-US" dirty="0"/>
              <a:t>Introduce</a:t>
            </a:r>
          </a:p>
        </p:txBody>
      </p:sp>
      <p:sp>
        <p:nvSpPr>
          <p:cNvPr id="3" name="Subtitle 2"/>
          <p:cNvSpPr>
            <a:spLocks noGrp="1"/>
          </p:cNvSpPr>
          <p:nvPr>
            <p:ph type="subTitle" idx="1"/>
          </p:nvPr>
        </p:nvSpPr>
        <p:spPr>
          <a:xfrm>
            <a:off x="1524000" y="1887918"/>
            <a:ext cx="9144000" cy="3540211"/>
          </a:xfrm>
        </p:spPr>
        <p:txBody>
          <a:bodyPr>
            <a:normAutofit/>
          </a:bodyPr>
          <a:lstStyle/>
          <a:p>
            <a:pPr algn="l"/>
            <a:r>
              <a:rPr lang="en-US" dirty="0">
                <a:latin typeface="Times New Roman" panose="02020603050405020304" pitchFamily="18" charset="0"/>
                <a:cs typeface="Times New Roman" panose="02020603050405020304" pitchFamily="18" charset="0"/>
              </a:rPr>
              <a:t>Lecturers: Phan Gia </a:t>
            </a:r>
            <a:r>
              <a:rPr lang="en-US" dirty="0" err="1">
                <a:latin typeface="Times New Roman" panose="02020603050405020304" pitchFamily="18" charset="0"/>
                <a:cs typeface="Times New Roman" panose="02020603050405020304" pitchFamily="18" charset="0"/>
              </a:rPr>
              <a:t>Phuoc</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Group name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 Cong Hoi</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Nguyen Hoang </a:t>
            </a:r>
            <a:r>
              <a:rPr lang="en-US" dirty="0" err="1">
                <a:latin typeface="Times New Roman" panose="02020603050405020304" pitchFamily="18" charset="0"/>
                <a:cs typeface="Times New Roman" panose="02020603050405020304" pitchFamily="18" charset="0"/>
              </a:rPr>
              <a:t>Nhut</a:t>
            </a:r>
            <a:r>
              <a:rPr lang="en-US" dirty="0">
                <a:latin typeface="Times New Roman" panose="02020603050405020304" pitchFamily="18" charset="0"/>
                <a:cs typeface="Times New Roman" panose="02020603050405020304" pitchFamily="18" charset="0"/>
              </a:rPr>
              <a:t> Lam</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Phan Phuong Phat</a:t>
            </a:r>
          </a:p>
          <a:p>
            <a:pPr algn="l"/>
            <a:r>
              <a:rPr lang="en-US" dirty="0">
                <a:latin typeface="Times New Roman" panose="02020603050405020304" pitchFamily="18" charset="0"/>
                <a:cs typeface="Times New Roman" panose="02020603050405020304" pitchFamily="18" charset="0"/>
              </a:rPr>
              <a:t>Present contents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Testing DMS</a:t>
            </a: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7709653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List defects</a:t>
            </a:r>
            <a:endParaRPr lang="en-US" dirty="0"/>
          </a:p>
        </p:txBody>
      </p:sp>
      <p:pic>
        <p:nvPicPr>
          <p:cNvPr id="7" name="Picture 6">
            <a:extLst>
              <a:ext uri="{FF2B5EF4-FFF2-40B4-BE49-F238E27FC236}">
                <a16:creationId xmlns:a16="http://schemas.microsoft.com/office/drawing/2014/main" xmlns="" id="{ADEFD6CC-8051-4BEE-9ACE-5CF73ED8E111}"/>
              </a:ext>
            </a:extLst>
          </p:cNvPr>
          <p:cNvPicPr>
            <a:picLocks noChangeAspect="1"/>
          </p:cNvPicPr>
          <p:nvPr/>
        </p:nvPicPr>
        <p:blipFill>
          <a:blip r:embed="rId2"/>
          <a:stretch>
            <a:fillRect/>
          </a:stretch>
        </p:blipFill>
        <p:spPr>
          <a:xfrm>
            <a:off x="2130439" y="1711892"/>
            <a:ext cx="7309397" cy="4381735"/>
          </a:xfrm>
          <a:prstGeom prst="rect">
            <a:avLst/>
          </a:prstGeom>
        </p:spPr>
      </p:pic>
    </p:spTree>
    <p:extLst>
      <p:ext uri="{BB962C8B-B14F-4D97-AF65-F5344CB8AC3E}">
        <p14:creationId xmlns:p14="http://schemas.microsoft.com/office/powerpoint/2010/main" val="2226523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lvl="1" algn="l"/>
            <a:r>
              <a:rPr lang="en" sz="4400" dirty="0">
                <a:latin typeface="+mj-lt"/>
              </a:rPr>
              <a:t>Defect view or edit</a:t>
            </a:r>
          </a:p>
        </p:txBody>
      </p:sp>
      <p:pic>
        <p:nvPicPr>
          <p:cNvPr id="7" name="Picture 6">
            <a:extLst>
              <a:ext uri="{FF2B5EF4-FFF2-40B4-BE49-F238E27FC236}">
                <a16:creationId xmlns:a16="http://schemas.microsoft.com/office/drawing/2014/main" xmlns="" id="{F1D18A86-9EAF-4B05-AA81-4706E3230D90}"/>
              </a:ext>
            </a:extLst>
          </p:cNvPr>
          <p:cNvPicPr>
            <a:picLocks noChangeAspect="1"/>
          </p:cNvPicPr>
          <p:nvPr/>
        </p:nvPicPr>
        <p:blipFill>
          <a:blip r:embed="rId2"/>
          <a:stretch>
            <a:fillRect/>
          </a:stretch>
        </p:blipFill>
        <p:spPr>
          <a:xfrm>
            <a:off x="2493095" y="1899349"/>
            <a:ext cx="7205809" cy="4194278"/>
          </a:xfrm>
          <a:prstGeom prst="rect">
            <a:avLst/>
          </a:prstGeom>
        </p:spPr>
      </p:pic>
    </p:spTree>
    <p:extLst>
      <p:ext uri="{BB962C8B-B14F-4D97-AF65-F5344CB8AC3E}">
        <p14:creationId xmlns:p14="http://schemas.microsoft.com/office/powerpoint/2010/main" val="1748360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Batch Update</a:t>
            </a:r>
            <a:endParaRPr lang="en-US" dirty="0"/>
          </a:p>
        </p:txBody>
      </p:sp>
      <p:pic>
        <p:nvPicPr>
          <p:cNvPr id="4" name="Content Placeholder 3"/>
          <p:cNvPicPr>
            <a:picLocks noGrp="1" noChangeAspect="1"/>
          </p:cNvPicPr>
          <p:nvPr>
            <p:ph idx="1"/>
          </p:nvPr>
        </p:nvPicPr>
        <p:blipFill>
          <a:blip r:embed="rId2"/>
          <a:stretch>
            <a:fillRect/>
          </a:stretch>
        </p:blipFill>
        <p:spPr>
          <a:xfrm>
            <a:off x="838200" y="1829461"/>
            <a:ext cx="10515600" cy="2575826"/>
          </a:xfrm>
          <a:prstGeom prst="rect">
            <a:avLst/>
          </a:prstGeom>
        </p:spPr>
      </p:pic>
    </p:spTree>
    <p:extLst>
      <p:ext uri="{BB962C8B-B14F-4D97-AF65-F5344CB8AC3E}">
        <p14:creationId xmlns:p14="http://schemas.microsoft.com/office/powerpoint/2010/main" val="833148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395"/>
          </a:xfrm>
        </p:spPr>
        <p:txBody>
          <a:bodyPr/>
          <a:lstStyle/>
          <a:p>
            <a:r>
              <a:rPr lang="en" dirty="0" err="1"/>
              <a:t>TestCase</a:t>
            </a:r>
            <a:endParaRPr lang="en-US" dirty="0"/>
          </a:p>
        </p:txBody>
      </p:sp>
      <p:pic>
        <p:nvPicPr>
          <p:cNvPr id="4" name="Content Placeholder 3"/>
          <p:cNvPicPr>
            <a:picLocks noGrp="1" noChangeAspect="1"/>
          </p:cNvPicPr>
          <p:nvPr>
            <p:ph idx="1"/>
          </p:nvPr>
        </p:nvPicPr>
        <p:blipFill>
          <a:blip r:embed="rId2"/>
          <a:stretch>
            <a:fillRect/>
          </a:stretch>
        </p:blipFill>
        <p:spPr>
          <a:xfrm>
            <a:off x="1015365" y="1340009"/>
            <a:ext cx="6269355" cy="2152650"/>
          </a:xfrm>
          <a:prstGeom prst="rect">
            <a:avLst/>
          </a:prstGeom>
        </p:spPr>
      </p:pic>
      <p:pic>
        <p:nvPicPr>
          <p:cNvPr id="6" name="Picture 5"/>
          <p:cNvPicPr>
            <a:picLocks noChangeAspect="1"/>
          </p:cNvPicPr>
          <p:nvPr/>
        </p:nvPicPr>
        <p:blipFill>
          <a:blip r:embed="rId3"/>
          <a:stretch>
            <a:fillRect/>
          </a:stretch>
        </p:blipFill>
        <p:spPr>
          <a:xfrm>
            <a:off x="5260657" y="3316605"/>
            <a:ext cx="6334125" cy="3333750"/>
          </a:xfrm>
          <a:prstGeom prst="rect">
            <a:avLst/>
          </a:prstGeom>
        </p:spPr>
      </p:pic>
    </p:spTree>
    <p:extLst>
      <p:ext uri="{BB962C8B-B14F-4D97-AF65-F5344CB8AC3E}">
        <p14:creationId xmlns:p14="http://schemas.microsoft.com/office/powerpoint/2010/main" val="419379774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1195"/>
          </a:xfrm>
        </p:spPr>
        <p:txBody>
          <a:bodyPr>
            <a:normAutofit/>
          </a:bodyPr>
          <a:lstStyle/>
          <a:p>
            <a:r>
              <a:rPr lang="en" dirty="0"/>
              <a:t>Run Check </a:t>
            </a:r>
            <a:r>
              <a:rPr lang="en" dirty="0" err="1"/>
              <a:t>TestCase</a:t>
            </a:r>
            <a:endParaRPr lang="en-US" dirty="0"/>
          </a:p>
        </p:txBody>
      </p:sp>
      <p:pic>
        <p:nvPicPr>
          <p:cNvPr id="4" name="Content Placeholder 3"/>
          <p:cNvPicPr>
            <a:picLocks noGrp="1" noChangeAspect="1"/>
          </p:cNvPicPr>
          <p:nvPr>
            <p:ph idx="1"/>
          </p:nvPr>
        </p:nvPicPr>
        <p:blipFill>
          <a:blip r:embed="rId2"/>
          <a:stretch>
            <a:fillRect/>
          </a:stretch>
        </p:blipFill>
        <p:spPr>
          <a:xfrm>
            <a:off x="838200" y="1237139"/>
            <a:ext cx="5867400" cy="1809750"/>
          </a:xfrm>
          <a:prstGeom prst="rect">
            <a:avLst/>
          </a:prstGeom>
        </p:spPr>
      </p:pic>
      <p:pic>
        <p:nvPicPr>
          <p:cNvPr id="6" name="Picture 5"/>
          <p:cNvPicPr>
            <a:picLocks noChangeAspect="1"/>
          </p:cNvPicPr>
          <p:nvPr/>
        </p:nvPicPr>
        <p:blipFill>
          <a:blip r:embed="rId3"/>
          <a:stretch>
            <a:fillRect/>
          </a:stretch>
        </p:blipFill>
        <p:spPr>
          <a:xfrm>
            <a:off x="4940617" y="3247708"/>
            <a:ext cx="5876925" cy="2962275"/>
          </a:xfrm>
          <a:prstGeom prst="rect">
            <a:avLst/>
          </a:prstGeom>
        </p:spPr>
      </p:pic>
    </p:spTree>
    <p:extLst>
      <p:ext uri="{BB962C8B-B14F-4D97-AF65-F5344CB8AC3E}">
        <p14:creationId xmlns:p14="http://schemas.microsoft.com/office/powerpoint/2010/main" val="24455762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8395"/>
          </a:xfrm>
        </p:spPr>
        <p:txBody>
          <a:bodyPr/>
          <a:lstStyle/>
          <a:p>
            <a:r>
              <a:rPr lang="en"/>
              <a:t>Priority</a:t>
            </a:r>
            <a:endParaRPr lang="en-US" dirty="0"/>
          </a:p>
        </p:txBody>
      </p:sp>
      <p:pic>
        <p:nvPicPr>
          <p:cNvPr id="6" name="Content Placeholder 5"/>
          <p:cNvPicPr>
            <a:picLocks noGrp="1" noChangeAspect="1"/>
          </p:cNvPicPr>
          <p:nvPr>
            <p:ph idx="1"/>
          </p:nvPr>
        </p:nvPicPr>
        <p:blipFill>
          <a:blip r:embed="rId2"/>
          <a:stretch>
            <a:fillRect/>
          </a:stretch>
        </p:blipFill>
        <p:spPr>
          <a:xfrm>
            <a:off x="838200" y="1604804"/>
            <a:ext cx="7381875" cy="1866900"/>
          </a:xfrm>
          <a:prstGeom prst="rect">
            <a:avLst/>
          </a:prstGeom>
        </p:spPr>
      </p:pic>
      <p:pic>
        <p:nvPicPr>
          <p:cNvPr id="7" name="Picture 6"/>
          <p:cNvPicPr>
            <a:picLocks noChangeAspect="1"/>
          </p:cNvPicPr>
          <p:nvPr/>
        </p:nvPicPr>
        <p:blipFill>
          <a:blip r:embed="rId3"/>
          <a:stretch>
            <a:fillRect/>
          </a:stretch>
        </p:blipFill>
        <p:spPr>
          <a:xfrm>
            <a:off x="5048250" y="3471704"/>
            <a:ext cx="6305550" cy="3081496"/>
          </a:xfrm>
          <a:prstGeom prst="rect">
            <a:avLst/>
          </a:prstGeom>
        </p:spPr>
      </p:pic>
    </p:spTree>
    <p:extLst>
      <p:ext uri="{BB962C8B-B14F-4D97-AF65-F5344CB8AC3E}">
        <p14:creationId xmlns:p14="http://schemas.microsoft.com/office/powerpoint/2010/main" val="41980767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Thank you teacher and friends for listening</a:t>
            </a:r>
          </a:p>
        </p:txBody>
      </p:sp>
    </p:spTree>
    <p:extLst>
      <p:ext uri="{BB962C8B-B14F-4D97-AF65-F5344CB8AC3E}">
        <p14:creationId xmlns:p14="http://schemas.microsoft.com/office/powerpoint/2010/main" val="254710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24839"/>
            <a:ext cx="9144000" cy="1188721"/>
          </a:xfrm>
        </p:spPr>
        <p:txBody>
          <a:bodyPr>
            <a:normAutofit fontScale="90000"/>
          </a:bodyPr>
          <a:lstStyle/>
          <a:p>
            <a:pPr algn="l"/>
            <a:r>
              <a:rPr lang="en-US" dirty="0"/>
              <a:t>Presentation sequence</a:t>
            </a:r>
          </a:p>
        </p:txBody>
      </p:sp>
      <p:sp>
        <p:nvSpPr>
          <p:cNvPr id="3" name="Subtitle 2"/>
          <p:cNvSpPr>
            <a:spLocks noGrp="1"/>
          </p:cNvSpPr>
          <p:nvPr>
            <p:ph type="subTitle" idx="1"/>
          </p:nvPr>
        </p:nvSpPr>
        <p:spPr>
          <a:xfrm>
            <a:off x="1524000" y="1935480"/>
            <a:ext cx="9144000" cy="4495800"/>
          </a:xfrm>
        </p:spPr>
        <p:txBody>
          <a:bodyPr>
            <a:noAutofit/>
          </a:bodyPr>
          <a:lstStyle/>
          <a:p>
            <a:pPr marL="342900" indent="-342900" algn="l">
              <a:buFont typeface="Arial" panose="020B0604020202020204" pitchFamily="34" charset="0"/>
              <a:buChar char="•"/>
            </a:pPr>
            <a:r>
              <a:rPr lang="en-US" dirty="0"/>
              <a:t>Work assignment</a:t>
            </a:r>
          </a:p>
          <a:p>
            <a:pPr marL="342900" indent="-342900" algn="l">
              <a:buFont typeface="Arial" panose="020B0604020202020204" pitchFamily="34" charset="0"/>
              <a:buChar char="•"/>
            </a:pPr>
            <a:r>
              <a:rPr lang="en-US" dirty="0"/>
              <a:t>Introduction of DMS . Software</a:t>
            </a:r>
          </a:p>
          <a:p>
            <a:pPr marL="342900" indent="-342900" algn="l">
              <a:buFont typeface="Arial" panose="020B0604020202020204" pitchFamily="34" charset="0"/>
              <a:buChar char="•"/>
            </a:pPr>
            <a:r>
              <a:rPr lang="en-US" dirty="0"/>
              <a:t>How to use the software</a:t>
            </a:r>
          </a:p>
          <a:p>
            <a:pPr marL="342900" indent="-342900" algn="l">
              <a:buFont typeface="Arial" panose="020B0604020202020204" pitchFamily="34" charset="0"/>
              <a:buChar char="•"/>
            </a:pPr>
            <a:r>
              <a:rPr lang="en-US" dirty="0"/>
              <a:t>Software interface</a:t>
            </a:r>
          </a:p>
          <a:p>
            <a:pPr marL="914400" lvl="1" indent="-457200" algn="l">
              <a:buFont typeface="Wingdings" panose="05000000000000000000" pitchFamily="2" charset="2"/>
              <a:buChar char="§"/>
            </a:pPr>
            <a:r>
              <a:rPr lang="en-US" dirty="0"/>
              <a:t>Defect </a:t>
            </a:r>
            <a:r>
              <a:rPr lang="en-US" dirty="0" err="1"/>
              <a:t>AddNew</a:t>
            </a:r>
            <a:endParaRPr lang="en-US" dirty="0"/>
          </a:p>
          <a:p>
            <a:pPr marL="914400" lvl="1" indent="-457200" algn="l">
              <a:buFont typeface="Wingdings" panose="05000000000000000000" pitchFamily="2" charset="2"/>
              <a:buChar char="§"/>
            </a:pPr>
            <a:r>
              <a:rPr lang="en-US" dirty="0"/>
              <a:t>Attachment</a:t>
            </a:r>
          </a:p>
          <a:p>
            <a:pPr marL="914400" lvl="1" indent="-457200" algn="l">
              <a:buFont typeface="Wingdings" panose="05000000000000000000" pitchFamily="2" charset="2"/>
              <a:buChar char="§"/>
            </a:pPr>
            <a:r>
              <a:rPr lang="en-US" dirty="0"/>
              <a:t>List defects</a:t>
            </a:r>
          </a:p>
          <a:p>
            <a:pPr marL="914400" lvl="1" indent="-457200" algn="l">
              <a:buFont typeface="Wingdings" panose="05000000000000000000" pitchFamily="2" charset="2"/>
              <a:buChar char="§"/>
            </a:pPr>
            <a:r>
              <a:rPr lang="en-US" dirty="0"/>
              <a:t>defect view or edit</a:t>
            </a:r>
          </a:p>
          <a:p>
            <a:pPr marL="914400" lvl="1" indent="-457200" algn="l">
              <a:buFont typeface="Wingdings" panose="05000000000000000000" pitchFamily="2" charset="2"/>
              <a:buChar char="§"/>
            </a:pPr>
            <a:r>
              <a:rPr lang="en-US" dirty="0"/>
              <a:t>Batch Update</a:t>
            </a:r>
          </a:p>
          <a:p>
            <a:pPr marL="914400" lvl="1" indent="-457200" algn="l">
              <a:buFont typeface="Wingdings" panose="05000000000000000000" pitchFamily="2" charset="2"/>
              <a:buChar char="§"/>
            </a:pPr>
            <a:r>
              <a:rPr lang="en-US" dirty="0"/>
              <a:t>Export</a:t>
            </a:r>
          </a:p>
          <a:p>
            <a:pPr marL="342900" indent="-342900" algn="l">
              <a:buFont typeface="Arial" panose="020B0604020202020204" pitchFamily="34" charset="0"/>
              <a:buChar char="•"/>
            </a:pPr>
            <a:r>
              <a:rPr lang="en-US" dirty="0" err="1"/>
              <a:t>TestCase</a:t>
            </a:r>
            <a:endParaRPr lang="en-US" dirty="0"/>
          </a:p>
          <a:p>
            <a:pPr marL="342900" indent="-342900" algn="l">
              <a:buFont typeface="Arial" panose="020B0604020202020204" pitchFamily="34" charset="0"/>
              <a:buChar char="•"/>
            </a:pPr>
            <a:r>
              <a:rPr lang="en-US" dirty="0"/>
              <a:t>Run check </a:t>
            </a:r>
            <a:r>
              <a:rPr lang="en-US" dirty="0" err="1"/>
              <a:t>TestCase</a:t>
            </a:r>
            <a:endParaRPr lang="en-US" dirty="0"/>
          </a:p>
          <a:p>
            <a:pPr marL="342900" indent="-342900" algn="l">
              <a:buFont typeface="Arial" panose="020B0604020202020204" pitchFamily="34" charset="0"/>
              <a:buChar char="•"/>
            </a:pPr>
            <a:r>
              <a:rPr lang="en-US" dirty="0"/>
              <a:t>Priority</a:t>
            </a:r>
          </a:p>
          <a:p>
            <a:pPr lvl="1" algn="l"/>
            <a:endParaRPr lang="en-US" dirty="0"/>
          </a:p>
          <a:p>
            <a:pPr lvl="1" algn="l"/>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28330454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11099"/>
            <a:ext cx="9448800" cy="1825096"/>
          </a:xfrm>
        </p:spPr>
        <p:txBody>
          <a:bodyPr/>
          <a:lstStyle/>
          <a:p>
            <a:pPr algn="l"/>
            <a:r>
              <a:rPr lang="en-US" dirty="0"/>
              <a:t>Work assignment</a:t>
            </a:r>
            <a:br>
              <a:rPr lang="en-US" dirty="0"/>
            </a:br>
            <a:endParaRPr lang="en-US" dirty="0"/>
          </a:p>
        </p:txBody>
      </p:sp>
      <p:graphicFrame>
        <p:nvGraphicFramePr>
          <p:cNvPr id="14" name="Table 14">
            <a:extLst>
              <a:ext uri="{FF2B5EF4-FFF2-40B4-BE49-F238E27FC236}">
                <a16:creationId xmlns:a16="http://schemas.microsoft.com/office/drawing/2014/main" xmlns="" id="{E6F4815B-FB9F-4892-9394-FD72849DBC4F}"/>
              </a:ext>
            </a:extLst>
          </p:cNvPr>
          <p:cNvGraphicFramePr>
            <a:graphicFrameLocks noGrp="1"/>
          </p:cNvGraphicFramePr>
          <p:nvPr>
            <p:extLst>
              <p:ext uri="{D42A27DB-BD31-4B8C-83A1-F6EECF244321}">
                <p14:modId xmlns:p14="http://schemas.microsoft.com/office/powerpoint/2010/main" val="4127157135"/>
              </p:ext>
            </p:extLst>
          </p:nvPr>
        </p:nvGraphicFramePr>
        <p:xfrm>
          <a:off x="218496" y="2252996"/>
          <a:ext cx="11755008" cy="3734232"/>
        </p:xfrm>
        <a:graphic>
          <a:graphicData uri="http://schemas.openxmlformats.org/drawingml/2006/table">
            <a:tbl>
              <a:tblPr firstRow="1" bandRow="1">
                <a:tableStyleId>{5C22544A-7EE6-4342-B048-85BDC9FD1C3A}</a:tableStyleId>
              </a:tblPr>
              <a:tblGrid>
                <a:gridCol w="983130">
                  <a:extLst>
                    <a:ext uri="{9D8B030D-6E8A-4147-A177-3AD203B41FA5}">
                      <a16:colId xmlns:a16="http://schemas.microsoft.com/office/drawing/2014/main" xmlns="" val="3423482199"/>
                    </a:ext>
                  </a:extLst>
                </a:gridCol>
                <a:gridCol w="4087906">
                  <a:extLst>
                    <a:ext uri="{9D8B030D-6E8A-4147-A177-3AD203B41FA5}">
                      <a16:colId xmlns:a16="http://schemas.microsoft.com/office/drawing/2014/main" xmlns="" val="3443324228"/>
                    </a:ext>
                  </a:extLst>
                </a:gridCol>
                <a:gridCol w="3164541">
                  <a:extLst>
                    <a:ext uri="{9D8B030D-6E8A-4147-A177-3AD203B41FA5}">
                      <a16:colId xmlns:a16="http://schemas.microsoft.com/office/drawing/2014/main" xmlns="" val="2236954259"/>
                    </a:ext>
                  </a:extLst>
                </a:gridCol>
                <a:gridCol w="985762">
                  <a:extLst>
                    <a:ext uri="{9D8B030D-6E8A-4147-A177-3AD203B41FA5}">
                      <a16:colId xmlns:a16="http://schemas.microsoft.com/office/drawing/2014/main" xmlns="" val="3114504233"/>
                    </a:ext>
                  </a:extLst>
                </a:gridCol>
                <a:gridCol w="932330">
                  <a:extLst>
                    <a:ext uri="{9D8B030D-6E8A-4147-A177-3AD203B41FA5}">
                      <a16:colId xmlns:a16="http://schemas.microsoft.com/office/drawing/2014/main" xmlns="" val="1394953109"/>
                    </a:ext>
                  </a:extLst>
                </a:gridCol>
                <a:gridCol w="1601339">
                  <a:extLst>
                    <a:ext uri="{9D8B030D-6E8A-4147-A177-3AD203B41FA5}">
                      <a16:colId xmlns:a16="http://schemas.microsoft.com/office/drawing/2014/main" xmlns="" val="2134736190"/>
                    </a:ext>
                  </a:extLst>
                </a:gridCol>
              </a:tblGrid>
              <a:tr h="0">
                <a:tc gridSpan="6">
                  <a:txBody>
                    <a:bodyPr/>
                    <a:lstStyle/>
                    <a:p>
                      <a:pPr algn="ctr"/>
                      <a:r>
                        <a:rPr lang="en-US" sz="1400" b="1" i="1" dirty="0"/>
                        <a:t>Work Assignment</a:t>
                      </a:r>
                      <a:endParaRPr lang="vi-VN" sz="1400" b="1" i="1" dirty="0"/>
                    </a:p>
                  </a:txBody>
                  <a:tcPr/>
                </a:tc>
                <a:tc hMerge="1">
                  <a:txBody>
                    <a:bodyPr/>
                    <a:lstStyle/>
                    <a:p>
                      <a:pPr algn="ctr"/>
                      <a:endParaRPr lang="vi-VN" sz="1400" dirty="0"/>
                    </a:p>
                  </a:txBody>
                  <a:tcPr/>
                </a:tc>
                <a:tc hMerge="1">
                  <a:txBody>
                    <a:bodyPr/>
                    <a:lstStyle/>
                    <a:p>
                      <a:pPr algn="ctr"/>
                      <a:endParaRPr lang="vi-VN" sz="1200" dirty="0"/>
                    </a:p>
                  </a:txBody>
                  <a:tcPr/>
                </a:tc>
                <a:tc hMerge="1">
                  <a:txBody>
                    <a:bodyPr/>
                    <a:lstStyle/>
                    <a:p>
                      <a:pPr algn="ctr"/>
                      <a:endParaRPr lang="vi-VN" sz="1200" dirty="0"/>
                    </a:p>
                  </a:txBody>
                  <a:tcPr/>
                </a:tc>
                <a:tc hMerge="1">
                  <a:txBody>
                    <a:bodyPr/>
                    <a:lstStyle/>
                    <a:p>
                      <a:pPr algn="ctr"/>
                      <a:endParaRPr lang="vi-VN" sz="1200" dirty="0"/>
                    </a:p>
                  </a:txBody>
                  <a:tcPr/>
                </a:tc>
                <a:tc hMerge="1">
                  <a:txBody>
                    <a:bodyPr/>
                    <a:lstStyle/>
                    <a:p>
                      <a:pPr algn="ctr"/>
                      <a:endParaRPr lang="vi-VN" sz="1200" dirty="0"/>
                    </a:p>
                  </a:txBody>
                  <a:tcPr/>
                </a:tc>
                <a:extLst>
                  <a:ext uri="{0D108BD9-81ED-4DB2-BD59-A6C34878D82A}">
                    <a16:rowId xmlns:a16="http://schemas.microsoft.com/office/drawing/2014/main" xmlns="" val="131062276"/>
                  </a:ext>
                </a:extLst>
              </a:tr>
              <a:tr h="432442">
                <a:tc>
                  <a:txBody>
                    <a:bodyPr/>
                    <a:lstStyle/>
                    <a:p>
                      <a:pPr algn="ctr"/>
                      <a:r>
                        <a:rPr lang="en-US" sz="1200" b="1" dirty="0"/>
                        <a:t>Numerical</a:t>
                      </a:r>
                      <a:endParaRPr lang="vi-VN" sz="1200" b="1" dirty="0"/>
                    </a:p>
                  </a:txBody>
                  <a:tcPr/>
                </a:tc>
                <a:tc>
                  <a:txBody>
                    <a:bodyPr/>
                    <a:lstStyle/>
                    <a:p>
                      <a:pPr algn="ctr"/>
                      <a:r>
                        <a:rPr lang="en-US" sz="1200" b="1" dirty="0" err="1"/>
                        <a:t>FullName</a:t>
                      </a:r>
                      <a:endParaRPr lang="vi-VN" sz="1200" b="1" dirty="0"/>
                    </a:p>
                  </a:txBody>
                  <a:tcPr/>
                </a:tc>
                <a:tc>
                  <a:txBody>
                    <a:bodyPr/>
                    <a:lstStyle/>
                    <a:p>
                      <a:pPr algn="ctr"/>
                      <a:r>
                        <a:rPr lang="en-US" sz="1200" b="1" dirty="0"/>
                        <a:t>Work Content</a:t>
                      </a:r>
                      <a:endParaRPr lang="vi-VN" sz="1200" b="1" dirty="0"/>
                    </a:p>
                  </a:txBody>
                  <a:tcPr/>
                </a:tc>
                <a:tc>
                  <a:txBody>
                    <a:bodyPr/>
                    <a:lstStyle/>
                    <a:p>
                      <a:pPr algn="ctr"/>
                      <a:r>
                        <a:rPr lang="en-US" sz="1200" b="1" dirty="0"/>
                        <a:t>Start day</a:t>
                      </a:r>
                      <a:endParaRPr lang="vi-VN" sz="1200" b="1" dirty="0"/>
                    </a:p>
                  </a:txBody>
                  <a:tcPr/>
                </a:tc>
                <a:tc>
                  <a:txBody>
                    <a:bodyPr/>
                    <a:lstStyle/>
                    <a:p>
                      <a:pPr algn="ctr"/>
                      <a:r>
                        <a:rPr lang="en-US" sz="1200" b="1" dirty="0"/>
                        <a:t>End day</a:t>
                      </a:r>
                      <a:endParaRPr lang="vi-VN" sz="1200" b="1" dirty="0"/>
                    </a:p>
                  </a:txBody>
                  <a:tcPr/>
                </a:tc>
                <a:tc>
                  <a:txBody>
                    <a:bodyPr/>
                    <a:lstStyle/>
                    <a:p>
                      <a:pPr algn="ctr"/>
                      <a:r>
                        <a:rPr lang="en-US" sz="1200" b="1" dirty="0"/>
                        <a:t>Finished </a:t>
                      </a:r>
                      <a:r>
                        <a:rPr lang="en-US" sz="1200" b="1" dirty="0" err="1"/>
                        <a:t>itemLevel</a:t>
                      </a:r>
                      <a:endParaRPr lang="vi-VN" sz="1200" b="1" dirty="0"/>
                    </a:p>
                  </a:txBody>
                  <a:tcPr/>
                </a:tc>
                <a:extLst>
                  <a:ext uri="{0D108BD9-81ED-4DB2-BD59-A6C34878D82A}">
                    <a16:rowId xmlns:a16="http://schemas.microsoft.com/office/drawing/2014/main" xmlns="" val="165087118"/>
                  </a:ext>
                </a:extLst>
              </a:tr>
              <a:tr h="184419">
                <a:tc>
                  <a:txBody>
                    <a:bodyPr/>
                    <a:lstStyle/>
                    <a:p>
                      <a:pPr algn="ctr"/>
                      <a:r>
                        <a:rPr lang="en-US" sz="1050" dirty="0"/>
                        <a:t>1</a:t>
                      </a:r>
                      <a:endParaRPr lang="vi-VN" sz="1050" dirty="0"/>
                    </a:p>
                  </a:txBody>
                  <a:tcPr/>
                </a:tc>
                <a:tc>
                  <a:txBody>
                    <a:bodyPr/>
                    <a:lstStyle/>
                    <a:p>
                      <a:r>
                        <a:rPr lang="en-US" sz="1050" dirty="0"/>
                        <a:t>Nguyen Hoang </a:t>
                      </a:r>
                      <a:r>
                        <a:rPr lang="en-US" sz="1050" dirty="0" err="1"/>
                        <a:t>Nhut</a:t>
                      </a:r>
                      <a:r>
                        <a:rPr lang="en-US" sz="1050" dirty="0"/>
                        <a:t> Lam, Le Cong Hoi, Phan Phuong Phat</a:t>
                      </a:r>
                      <a:endParaRPr lang="vi-VN" sz="1050" dirty="0"/>
                    </a:p>
                  </a:txBody>
                  <a:tcPr/>
                </a:tc>
                <a:tc>
                  <a:txBody>
                    <a:bodyPr/>
                    <a:lstStyle/>
                    <a:p>
                      <a:r>
                        <a:rPr lang="en-US" sz="1050" dirty="0"/>
                        <a:t>Learn about DMS . Software</a:t>
                      </a:r>
                      <a:endParaRPr lang="vi-VN" sz="1050" dirty="0"/>
                    </a:p>
                  </a:txBody>
                  <a:tcPr/>
                </a:tc>
                <a:tc>
                  <a:txBody>
                    <a:bodyPr/>
                    <a:lstStyle/>
                    <a:p>
                      <a:pPr algn="r"/>
                      <a:r>
                        <a:rPr lang="en-US" sz="1050" dirty="0"/>
                        <a:t>05/04/2023</a:t>
                      </a: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05/04/2023</a:t>
                      </a:r>
                      <a:endParaRPr lang="vi-VN" sz="1050" dirty="0"/>
                    </a:p>
                    <a:p>
                      <a:pPr algn="r"/>
                      <a:endParaRPr lang="vi-VN" sz="1050" dirty="0"/>
                    </a:p>
                  </a:txBody>
                  <a:tcPr/>
                </a:tc>
                <a:tc>
                  <a:txBody>
                    <a:bodyPr/>
                    <a:lstStyle/>
                    <a:p>
                      <a:pPr algn="r"/>
                      <a:r>
                        <a:rPr lang="en-US" sz="1050" dirty="0"/>
                        <a:t>100%</a:t>
                      </a:r>
                      <a:endParaRPr lang="vi-VN" sz="1050" dirty="0"/>
                    </a:p>
                  </a:txBody>
                  <a:tcPr/>
                </a:tc>
                <a:extLst>
                  <a:ext uri="{0D108BD9-81ED-4DB2-BD59-A6C34878D82A}">
                    <a16:rowId xmlns:a16="http://schemas.microsoft.com/office/drawing/2014/main" xmlns="" val="2761181896"/>
                  </a:ext>
                </a:extLst>
              </a:tr>
              <a:tr h="434937">
                <a:tc>
                  <a:txBody>
                    <a:bodyPr/>
                    <a:lstStyle/>
                    <a:p>
                      <a:pPr algn="ctr"/>
                      <a:r>
                        <a:rPr lang="en-US" sz="1050" dirty="0"/>
                        <a:t>2</a:t>
                      </a:r>
                      <a:endParaRPr lang="vi-V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Nguyen Hoang </a:t>
                      </a:r>
                      <a:r>
                        <a:rPr lang="en-US" sz="1050" dirty="0" err="1"/>
                        <a:t>Nhut</a:t>
                      </a:r>
                      <a:r>
                        <a:rPr lang="en-US" sz="1050" dirty="0"/>
                        <a:t> Lam, Phan Phuong Phat</a:t>
                      </a:r>
                      <a:endParaRPr lang="vi-VN" sz="1050" dirty="0"/>
                    </a:p>
                  </a:txBody>
                  <a:tcPr/>
                </a:tc>
                <a:tc>
                  <a:txBody>
                    <a:bodyPr/>
                    <a:lstStyle/>
                    <a:p>
                      <a:r>
                        <a:rPr lang="en-US" sz="1050" dirty="0"/>
                        <a:t>Write </a:t>
                      </a:r>
                      <a:r>
                        <a:rPr lang="en-US" sz="1050" dirty="0" err="1"/>
                        <a:t>TestCase</a:t>
                      </a:r>
                      <a:r>
                        <a:rPr lang="en-US" sz="1050" dirty="0"/>
                        <a:t> defect screen </a:t>
                      </a:r>
                      <a:r>
                        <a:rPr lang="en-US" sz="1050" dirty="0" err="1"/>
                        <a:t>AddNew</a:t>
                      </a: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05/04/2023</a:t>
                      </a:r>
                      <a:endParaRPr lang="vi-VN" sz="1050" dirty="0"/>
                    </a:p>
                    <a:p>
                      <a:pPr algn="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05/04/2023</a:t>
                      </a:r>
                      <a:endParaRPr lang="vi-VN" sz="1050" dirty="0"/>
                    </a:p>
                    <a:p>
                      <a:pPr algn="r"/>
                      <a:endParaRPr lang="vi-VN" sz="1050" dirty="0"/>
                    </a:p>
                  </a:txBody>
                  <a:tcPr/>
                </a:tc>
                <a:tc>
                  <a:txBody>
                    <a:bodyPr/>
                    <a:lstStyle/>
                    <a:p>
                      <a:pPr algn="r"/>
                      <a:r>
                        <a:rPr lang="en-US" sz="1050" dirty="0"/>
                        <a:t>90%</a:t>
                      </a:r>
                      <a:endParaRPr lang="vi-VN" sz="1050" dirty="0"/>
                    </a:p>
                  </a:txBody>
                  <a:tcPr/>
                </a:tc>
                <a:extLst>
                  <a:ext uri="{0D108BD9-81ED-4DB2-BD59-A6C34878D82A}">
                    <a16:rowId xmlns:a16="http://schemas.microsoft.com/office/drawing/2014/main" xmlns="" val="2344602855"/>
                  </a:ext>
                </a:extLst>
              </a:tr>
              <a:tr h="409834">
                <a:tc>
                  <a:txBody>
                    <a:bodyPr/>
                    <a:lstStyle/>
                    <a:p>
                      <a:pPr algn="ctr"/>
                      <a:r>
                        <a:rPr lang="en-US" sz="1050" dirty="0"/>
                        <a:t>3</a:t>
                      </a:r>
                      <a:endParaRPr lang="vi-VN" sz="1050" dirty="0"/>
                    </a:p>
                  </a:txBody>
                  <a:tcPr/>
                </a:tc>
                <a:tc>
                  <a:txBody>
                    <a:bodyPr/>
                    <a:lstStyle/>
                    <a:p>
                      <a:r>
                        <a:rPr lang="en-US" sz="1050" dirty="0"/>
                        <a:t>Le Cong Hoi</a:t>
                      </a:r>
                      <a:endParaRPr lang="vi-VN" sz="1050" dirty="0"/>
                    </a:p>
                  </a:txBody>
                  <a:tcPr/>
                </a:tc>
                <a:tc>
                  <a:txBody>
                    <a:bodyPr/>
                    <a:lstStyle/>
                    <a:p>
                      <a:r>
                        <a:rPr lang="en-US" sz="1050" dirty="0"/>
                        <a:t>Write </a:t>
                      </a:r>
                      <a:r>
                        <a:rPr lang="en-US" sz="1050" dirty="0" err="1"/>
                        <a:t>TestCase</a:t>
                      </a:r>
                      <a:r>
                        <a:rPr lang="en-US" sz="1050" dirty="0"/>
                        <a:t>  Screen Attachment</a:t>
                      </a: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05/04/2023</a:t>
                      </a:r>
                      <a:endParaRPr lang="vi-VN" sz="1050" dirty="0"/>
                    </a:p>
                    <a:p>
                      <a:pPr algn="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05/04/2023</a:t>
                      </a:r>
                      <a:endParaRPr lang="vi-VN" sz="1050" dirty="0"/>
                    </a:p>
                    <a:p>
                      <a:pPr algn="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90%</a:t>
                      </a:r>
                      <a:endParaRPr lang="vi-VN" sz="1050" dirty="0"/>
                    </a:p>
                    <a:p>
                      <a:pPr algn="r"/>
                      <a:endParaRPr lang="vi-VN" sz="1050" dirty="0"/>
                    </a:p>
                  </a:txBody>
                  <a:tcPr/>
                </a:tc>
                <a:extLst>
                  <a:ext uri="{0D108BD9-81ED-4DB2-BD59-A6C34878D82A}">
                    <a16:rowId xmlns:a16="http://schemas.microsoft.com/office/drawing/2014/main" xmlns="" val="3316447078"/>
                  </a:ext>
                </a:extLst>
              </a:tr>
              <a:tr h="476090">
                <a:tc>
                  <a:txBody>
                    <a:bodyPr/>
                    <a:lstStyle/>
                    <a:p>
                      <a:pPr algn="ctr"/>
                      <a:r>
                        <a:rPr lang="en-US" sz="1050" dirty="0"/>
                        <a:t>4</a:t>
                      </a:r>
                      <a:endParaRPr lang="vi-V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Nguyen Hoang </a:t>
                      </a:r>
                      <a:r>
                        <a:rPr lang="en-US" sz="1050" dirty="0" err="1"/>
                        <a:t>Nhut</a:t>
                      </a:r>
                      <a:r>
                        <a:rPr lang="en-US" sz="1050" dirty="0"/>
                        <a:t> Lam, Le Cong Hoi, Phan Phuong Phat</a:t>
                      </a:r>
                      <a:endParaRPr lang="vi-VN" sz="1050" dirty="0"/>
                    </a:p>
                    <a:p>
                      <a:endParaRPr lang="vi-VN" sz="1050" dirty="0"/>
                    </a:p>
                  </a:txBody>
                  <a:tcPr/>
                </a:tc>
                <a:tc>
                  <a:txBody>
                    <a:bodyPr/>
                    <a:lstStyle/>
                    <a:p>
                      <a:r>
                        <a:rPr lang="en-US" sz="1050" dirty="0"/>
                        <a:t>Write </a:t>
                      </a:r>
                      <a:r>
                        <a:rPr lang="en-US" sz="1050" dirty="0" err="1"/>
                        <a:t>TestCase</a:t>
                      </a:r>
                      <a:r>
                        <a:rPr lang="en-US" sz="1050" dirty="0"/>
                        <a:t>  and screen list defects</a:t>
                      </a: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12/04/2023</a:t>
                      </a:r>
                      <a:endParaRPr lang="vi-VN" sz="1050" dirty="0"/>
                    </a:p>
                    <a:p>
                      <a:pPr algn="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12/04/2023</a:t>
                      </a:r>
                      <a:endParaRPr lang="vi-VN" sz="1050" dirty="0"/>
                    </a:p>
                    <a:p>
                      <a:pPr algn="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90%</a:t>
                      </a:r>
                      <a:endParaRPr lang="vi-VN" sz="1050" dirty="0"/>
                    </a:p>
                    <a:p>
                      <a:pPr algn="r"/>
                      <a:endParaRPr lang="vi-VN" sz="1050" dirty="0"/>
                    </a:p>
                  </a:txBody>
                  <a:tcPr/>
                </a:tc>
                <a:extLst>
                  <a:ext uri="{0D108BD9-81ED-4DB2-BD59-A6C34878D82A}">
                    <a16:rowId xmlns:a16="http://schemas.microsoft.com/office/drawing/2014/main" xmlns="" val="2665211175"/>
                  </a:ext>
                </a:extLst>
              </a:tr>
              <a:tr h="436561">
                <a:tc>
                  <a:txBody>
                    <a:bodyPr/>
                    <a:lstStyle/>
                    <a:p>
                      <a:pPr algn="ctr"/>
                      <a:r>
                        <a:rPr lang="en-US" sz="1050" dirty="0"/>
                        <a:t>5</a:t>
                      </a:r>
                      <a:endParaRPr lang="vi-V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Nguyen Hoang </a:t>
                      </a:r>
                      <a:r>
                        <a:rPr lang="en-US" sz="1050" dirty="0" err="1"/>
                        <a:t>Nhut</a:t>
                      </a:r>
                      <a:r>
                        <a:rPr lang="en-US" sz="1050" dirty="0"/>
                        <a:t> Lam, Le Cong Hoi, Phan Phuong Phat</a:t>
                      </a:r>
                      <a:endParaRPr lang="vi-VN" sz="1050" dirty="0"/>
                    </a:p>
                    <a:p>
                      <a:endParaRPr lang="vi-VN" sz="1050" dirty="0"/>
                    </a:p>
                  </a:txBody>
                  <a:tcPr/>
                </a:tc>
                <a:tc>
                  <a:txBody>
                    <a:bodyPr/>
                    <a:lstStyle/>
                    <a:p>
                      <a:r>
                        <a:rPr lang="en-US" sz="1050" dirty="0"/>
                        <a:t>Write </a:t>
                      </a:r>
                      <a:r>
                        <a:rPr lang="en-US" sz="1050" dirty="0" err="1"/>
                        <a:t>TestCase</a:t>
                      </a:r>
                      <a:r>
                        <a:rPr lang="en-US" sz="1050" dirty="0"/>
                        <a:t> for defect view or edit screen</a:t>
                      </a:r>
                      <a:endParaRPr lang="vi-VN" sz="1050" dirty="0"/>
                    </a:p>
                  </a:txBody>
                  <a:tcPr/>
                </a:tc>
                <a:tc>
                  <a:txBody>
                    <a:bodyPr/>
                    <a:lstStyle/>
                    <a:p>
                      <a:pPr algn="r"/>
                      <a:r>
                        <a:rPr lang="en-US" sz="1050" dirty="0"/>
                        <a:t>12/04/2023</a:t>
                      </a:r>
                      <a:endParaRPr lang="vi-VN" sz="1050" dirty="0"/>
                    </a:p>
                  </a:txBody>
                  <a:tcPr/>
                </a:tc>
                <a:tc>
                  <a:txBody>
                    <a:bodyPr/>
                    <a:lstStyle/>
                    <a:p>
                      <a:pPr algn="r"/>
                      <a:r>
                        <a:rPr lang="en-US" sz="1050" dirty="0"/>
                        <a:t>12/04/2023</a:t>
                      </a: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90%</a:t>
                      </a:r>
                      <a:endParaRPr lang="vi-VN" sz="1050" dirty="0"/>
                    </a:p>
                    <a:p>
                      <a:pPr algn="r"/>
                      <a:endParaRPr lang="vi-VN" sz="1050" dirty="0"/>
                    </a:p>
                  </a:txBody>
                  <a:tcPr/>
                </a:tc>
                <a:extLst>
                  <a:ext uri="{0D108BD9-81ED-4DB2-BD59-A6C34878D82A}">
                    <a16:rowId xmlns:a16="http://schemas.microsoft.com/office/drawing/2014/main" xmlns="" val="3627178500"/>
                  </a:ext>
                </a:extLst>
              </a:tr>
              <a:tr h="414962">
                <a:tc>
                  <a:txBody>
                    <a:bodyPr/>
                    <a:lstStyle/>
                    <a:p>
                      <a:pPr algn="ctr"/>
                      <a:r>
                        <a:rPr lang="en-US" sz="1050" dirty="0"/>
                        <a:t>6</a:t>
                      </a:r>
                      <a:endParaRPr lang="vi-VN"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Nguyen Hoang </a:t>
                      </a:r>
                      <a:r>
                        <a:rPr lang="en-US" sz="1050" dirty="0" err="1"/>
                        <a:t>Nhut</a:t>
                      </a:r>
                      <a:r>
                        <a:rPr lang="en-US" sz="1050" dirty="0"/>
                        <a:t> Lam, Phan Phuong Phat</a:t>
                      </a:r>
                      <a:endParaRPr lang="vi-VN" sz="1050" dirty="0"/>
                    </a:p>
                  </a:txBody>
                  <a:tcPr/>
                </a:tc>
                <a:tc>
                  <a:txBody>
                    <a:bodyPr/>
                    <a:lstStyle/>
                    <a:p>
                      <a:r>
                        <a:rPr lang="en-US" sz="1050" dirty="0"/>
                        <a:t>Write </a:t>
                      </a:r>
                      <a:r>
                        <a:rPr lang="en-US" sz="1050" dirty="0" err="1"/>
                        <a:t>TestCase</a:t>
                      </a:r>
                      <a:r>
                        <a:rPr lang="en-US" sz="1050" dirty="0"/>
                        <a:t> for </a:t>
                      </a:r>
                      <a:r>
                        <a:rPr lang="en-US" sz="1050" dirty="0" err="1"/>
                        <a:t>Bacth</a:t>
                      </a:r>
                      <a:r>
                        <a:rPr lang="en-US" sz="1050" dirty="0"/>
                        <a:t> Update screen</a:t>
                      </a:r>
                      <a:endParaRPr lang="vi-VN" sz="1050" dirty="0"/>
                    </a:p>
                  </a:txBody>
                  <a:tcPr/>
                </a:tc>
                <a:tc>
                  <a:txBody>
                    <a:bodyPr/>
                    <a:lstStyle/>
                    <a:p>
                      <a:pPr algn="r"/>
                      <a:r>
                        <a:rPr lang="en-US" sz="1050" dirty="0"/>
                        <a:t>19/04/2023</a:t>
                      </a:r>
                      <a:endParaRPr lang="vi-VN" sz="1050" dirty="0"/>
                    </a:p>
                  </a:txBody>
                  <a:tcPr/>
                </a:tc>
                <a:tc>
                  <a:txBody>
                    <a:bodyPr/>
                    <a:lstStyle/>
                    <a:p>
                      <a:pPr algn="r"/>
                      <a:r>
                        <a:rPr lang="en-US" sz="1050" dirty="0"/>
                        <a:t>19/04/2023</a:t>
                      </a: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90%</a:t>
                      </a:r>
                      <a:endParaRPr lang="vi-VN" sz="1050" dirty="0"/>
                    </a:p>
                    <a:p>
                      <a:pPr algn="r"/>
                      <a:endParaRPr lang="vi-VN" sz="1050" dirty="0"/>
                    </a:p>
                  </a:txBody>
                  <a:tcPr/>
                </a:tc>
                <a:extLst>
                  <a:ext uri="{0D108BD9-81ED-4DB2-BD59-A6C34878D82A}">
                    <a16:rowId xmlns:a16="http://schemas.microsoft.com/office/drawing/2014/main" xmlns="" val="2949297792"/>
                  </a:ext>
                </a:extLst>
              </a:tr>
              <a:tr h="409834">
                <a:tc>
                  <a:txBody>
                    <a:bodyPr/>
                    <a:lstStyle/>
                    <a:p>
                      <a:pPr algn="ctr"/>
                      <a:r>
                        <a:rPr lang="en-US" sz="1050" dirty="0"/>
                        <a:t>7</a:t>
                      </a:r>
                      <a:endParaRPr lang="vi-VN" sz="1050" dirty="0"/>
                    </a:p>
                  </a:txBody>
                  <a:tcPr/>
                </a:tc>
                <a:tc>
                  <a:txBody>
                    <a:bodyPr/>
                    <a:lstStyle/>
                    <a:p>
                      <a:r>
                        <a:rPr lang="en-US" sz="1050" dirty="0"/>
                        <a:t>Le Cong Hoi</a:t>
                      </a:r>
                      <a:endParaRPr lang="vi-VN" sz="1050" dirty="0"/>
                    </a:p>
                  </a:txBody>
                  <a:tcPr/>
                </a:tc>
                <a:tc>
                  <a:txBody>
                    <a:bodyPr/>
                    <a:lstStyle/>
                    <a:p>
                      <a:r>
                        <a:rPr lang="en-US" sz="1050" dirty="0"/>
                        <a:t>Write </a:t>
                      </a:r>
                      <a:r>
                        <a:rPr lang="en-US" sz="1050" dirty="0" err="1"/>
                        <a:t>TestCase</a:t>
                      </a:r>
                      <a:r>
                        <a:rPr lang="en-US" sz="1050" dirty="0"/>
                        <a:t> Screen Export</a:t>
                      </a:r>
                      <a:endParaRPr lang="vi-VN" sz="1050" dirty="0"/>
                    </a:p>
                  </a:txBody>
                  <a:tcPr/>
                </a:tc>
                <a:tc>
                  <a:txBody>
                    <a:bodyPr/>
                    <a:lstStyle/>
                    <a:p>
                      <a:pPr algn="r"/>
                      <a:r>
                        <a:rPr lang="en-US" sz="1050" dirty="0"/>
                        <a:t>19/04/2023</a:t>
                      </a:r>
                      <a:endParaRPr lang="vi-VN" sz="1050" dirty="0"/>
                    </a:p>
                  </a:txBody>
                  <a:tcPr/>
                </a:tc>
                <a:tc>
                  <a:txBody>
                    <a:bodyPr/>
                    <a:lstStyle/>
                    <a:p>
                      <a:pPr algn="r"/>
                      <a:r>
                        <a:rPr lang="en-US" sz="1050" dirty="0"/>
                        <a:t>19/04/2023</a:t>
                      </a:r>
                      <a:endParaRPr lang="vi-VN" sz="105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50" dirty="0"/>
                        <a:t>90%</a:t>
                      </a:r>
                      <a:endParaRPr lang="vi-VN" sz="1050" dirty="0"/>
                    </a:p>
                    <a:p>
                      <a:pPr algn="r"/>
                      <a:endParaRPr lang="vi-VN" sz="1050" dirty="0"/>
                    </a:p>
                  </a:txBody>
                  <a:tcPr/>
                </a:tc>
                <a:extLst>
                  <a:ext uri="{0D108BD9-81ED-4DB2-BD59-A6C34878D82A}">
                    <a16:rowId xmlns:a16="http://schemas.microsoft.com/office/drawing/2014/main" xmlns="" val="1111289450"/>
                  </a:ext>
                </a:extLst>
              </a:tr>
            </a:tbl>
          </a:graphicData>
        </a:graphic>
      </p:graphicFrame>
    </p:spTree>
    <p:extLst>
      <p:ext uri="{BB962C8B-B14F-4D97-AF65-F5344CB8AC3E}">
        <p14:creationId xmlns:p14="http://schemas.microsoft.com/office/powerpoint/2010/main" val="5530644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8706" y="1200684"/>
            <a:ext cx="8610600" cy="1293028"/>
          </a:xfrm>
        </p:spPr>
        <p:txBody>
          <a:bodyPr/>
          <a:lstStyle/>
          <a:p>
            <a:r>
              <a:rPr lang="en-US" dirty="0"/>
              <a:t>Software Introduction</a:t>
            </a:r>
            <a:r>
              <a:rPr lang="en" dirty="0"/>
              <a:t>DMS</a:t>
            </a:r>
            <a:endParaRPr lang="en-US" dirty="0"/>
          </a:p>
        </p:txBody>
      </p:sp>
      <p:sp>
        <p:nvSpPr>
          <p:cNvPr id="3" name="Content Placeholder 2"/>
          <p:cNvSpPr>
            <a:spLocks noGrp="1"/>
          </p:cNvSpPr>
          <p:nvPr>
            <p:ph idx="1"/>
          </p:nvPr>
        </p:nvSpPr>
        <p:spPr>
          <a:xfrm>
            <a:off x="784412" y="3487588"/>
            <a:ext cx="10820400" cy="2242969"/>
          </a:xfrm>
        </p:spPr>
        <p:txBody>
          <a:bodyPr>
            <a:normAutofit/>
          </a:bodyPr>
          <a:lstStyle/>
          <a:p>
            <a:pPr marL="0" indent="0">
              <a:buNone/>
            </a:pPr>
            <a:r>
              <a:rPr lang="en" dirty="0"/>
              <a:t>A defect management system is a piece of software used to register, track, and manage bugs or errors during software development. This system allows development team members to update information about bugs, assign priority to bugs, monitor the resolution process, and check if bugs have been successfully fixed.</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4658" y="365125"/>
            <a:ext cx="3661484" cy="1293814"/>
          </a:xfrm>
          <a:prstGeom prst="rect">
            <a:avLst/>
          </a:prstGeom>
        </p:spPr>
      </p:pic>
    </p:spTree>
    <p:extLst>
      <p:ext uri="{BB962C8B-B14F-4D97-AF65-F5344CB8AC3E}">
        <p14:creationId xmlns:p14="http://schemas.microsoft.com/office/powerpoint/2010/main" val="2853773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15240"/>
            <a:ext cx="9663953" cy="1158240"/>
          </a:xfrm>
        </p:spPr>
        <p:txBody>
          <a:bodyPr>
            <a:normAutofit fontScale="90000"/>
          </a:bodyPr>
          <a:lstStyle/>
          <a:p>
            <a:r>
              <a:rPr lang="en-US" dirty="0"/>
              <a:t>How to use the software</a:t>
            </a:r>
          </a:p>
        </p:txBody>
      </p:sp>
      <p:pic>
        <p:nvPicPr>
          <p:cNvPr id="4" name="Picture 3"/>
          <p:cNvPicPr>
            <a:picLocks noChangeAspect="1"/>
          </p:cNvPicPr>
          <p:nvPr/>
        </p:nvPicPr>
        <p:blipFill>
          <a:blip r:embed="rId2"/>
          <a:stretch>
            <a:fillRect/>
          </a:stretch>
        </p:blipFill>
        <p:spPr>
          <a:xfrm>
            <a:off x="753415" y="1500692"/>
            <a:ext cx="11174644" cy="5227144"/>
          </a:xfrm>
          <a:prstGeom prst="rect">
            <a:avLst/>
          </a:prstGeom>
        </p:spPr>
      </p:pic>
    </p:spTree>
    <p:extLst>
      <p:ext uri="{BB962C8B-B14F-4D97-AF65-F5344CB8AC3E}">
        <p14:creationId xmlns:p14="http://schemas.microsoft.com/office/powerpoint/2010/main" val="977953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Interface</a:t>
            </a:r>
          </a:p>
        </p:txBody>
      </p:sp>
      <p:pic>
        <p:nvPicPr>
          <p:cNvPr id="4" name="Content Placeholder 3"/>
          <p:cNvPicPr>
            <a:picLocks noGrp="1" noChangeAspect="1"/>
          </p:cNvPicPr>
          <p:nvPr>
            <p:ph idx="1"/>
          </p:nvPr>
        </p:nvPicPr>
        <p:blipFill>
          <a:blip r:embed="rId2"/>
          <a:stretch>
            <a:fillRect/>
          </a:stretch>
        </p:blipFill>
        <p:spPr>
          <a:xfrm>
            <a:off x="1937254" y="2193925"/>
            <a:ext cx="8317491" cy="4024313"/>
          </a:xfrm>
          <a:prstGeom prst="rect">
            <a:avLst/>
          </a:prstGeom>
        </p:spPr>
      </p:pic>
    </p:spTree>
    <p:extLst>
      <p:ext uri="{BB962C8B-B14F-4D97-AF65-F5344CB8AC3E}">
        <p14:creationId xmlns:p14="http://schemas.microsoft.com/office/powerpoint/2010/main" val="29475186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a:t>Defect </a:t>
            </a:r>
            <a:r>
              <a:rPr lang="en" dirty="0" err="1"/>
              <a:t>addNew</a:t>
            </a:r>
            <a:r>
              <a:rPr lang="en-US" dirty="0"/>
              <a:t/>
            </a:r>
            <a:br>
              <a:rPr lang="en-US" dirty="0"/>
            </a:br>
            <a:endParaRPr lang="en-US" dirty="0"/>
          </a:p>
        </p:txBody>
      </p:sp>
      <p:pic>
        <p:nvPicPr>
          <p:cNvPr id="4" name="Content Placeholder 20">
            <a:extLst>
              <a:ext uri="{FF2B5EF4-FFF2-40B4-BE49-F238E27FC236}">
                <a16:creationId xmlns:a16="http://schemas.microsoft.com/office/drawing/2014/main" xmlns="" id="{73763F23-D337-4881-8C70-98C59BE8EE13}"/>
              </a:ext>
            </a:extLst>
          </p:cNvPr>
          <p:cNvPicPr>
            <a:picLocks noGrp="1" noChangeAspect="1"/>
          </p:cNvPicPr>
          <p:nvPr>
            <p:ph idx="1"/>
          </p:nvPr>
        </p:nvPicPr>
        <p:blipFill>
          <a:blip r:embed="rId2"/>
          <a:stretch>
            <a:fillRect/>
          </a:stretch>
        </p:blipFill>
        <p:spPr>
          <a:xfrm>
            <a:off x="1246477" y="2193925"/>
            <a:ext cx="9699046" cy="4024313"/>
          </a:xfrm>
          <a:prstGeom prst="rect">
            <a:avLst/>
          </a:prstGeom>
        </p:spPr>
      </p:pic>
    </p:spTree>
    <p:extLst>
      <p:ext uri="{BB962C8B-B14F-4D97-AF65-F5344CB8AC3E}">
        <p14:creationId xmlns:p14="http://schemas.microsoft.com/office/powerpoint/2010/main" val="24382507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Attachment</a:t>
            </a:r>
            <a:endParaRPr lang="en-US" dirty="0"/>
          </a:p>
        </p:txBody>
      </p:sp>
      <p:pic>
        <p:nvPicPr>
          <p:cNvPr id="7" name="Picture 6">
            <a:extLst>
              <a:ext uri="{FF2B5EF4-FFF2-40B4-BE49-F238E27FC236}">
                <a16:creationId xmlns:a16="http://schemas.microsoft.com/office/drawing/2014/main" xmlns="" id="{23D61C38-1A02-4B81-9344-0B83B2AD350F}"/>
              </a:ext>
            </a:extLst>
          </p:cNvPr>
          <p:cNvPicPr>
            <a:picLocks noChangeAspect="1"/>
          </p:cNvPicPr>
          <p:nvPr/>
        </p:nvPicPr>
        <p:blipFill>
          <a:blip r:embed="rId2"/>
          <a:stretch>
            <a:fillRect/>
          </a:stretch>
        </p:blipFill>
        <p:spPr>
          <a:xfrm>
            <a:off x="685800" y="2633830"/>
            <a:ext cx="10820400" cy="3127096"/>
          </a:xfrm>
          <a:prstGeom prst="rect">
            <a:avLst/>
          </a:prstGeom>
        </p:spPr>
      </p:pic>
    </p:spTree>
    <p:extLst>
      <p:ext uri="{BB962C8B-B14F-4D97-AF65-F5344CB8AC3E}">
        <p14:creationId xmlns:p14="http://schemas.microsoft.com/office/powerpoint/2010/main" val="32541382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List defects</a:t>
            </a:r>
            <a:endParaRPr lang="en-US" dirty="0"/>
          </a:p>
        </p:txBody>
      </p:sp>
      <p:pic>
        <p:nvPicPr>
          <p:cNvPr id="7" name="Picture 6">
            <a:extLst>
              <a:ext uri="{FF2B5EF4-FFF2-40B4-BE49-F238E27FC236}">
                <a16:creationId xmlns:a16="http://schemas.microsoft.com/office/drawing/2014/main" xmlns="" id="{A6208E67-36C0-4FA6-9C69-E3BF2E857D15}"/>
              </a:ext>
            </a:extLst>
          </p:cNvPr>
          <p:cNvPicPr>
            <a:picLocks noChangeAspect="1"/>
          </p:cNvPicPr>
          <p:nvPr/>
        </p:nvPicPr>
        <p:blipFill>
          <a:blip r:embed="rId2"/>
          <a:stretch>
            <a:fillRect/>
          </a:stretch>
        </p:blipFill>
        <p:spPr>
          <a:xfrm>
            <a:off x="775453" y="2496671"/>
            <a:ext cx="10730747" cy="2980764"/>
          </a:xfrm>
          <a:prstGeom prst="rect">
            <a:avLst/>
          </a:prstGeom>
        </p:spPr>
      </p:pic>
    </p:spTree>
    <p:extLst>
      <p:ext uri="{BB962C8B-B14F-4D97-AF65-F5344CB8AC3E}">
        <p14:creationId xmlns:p14="http://schemas.microsoft.com/office/powerpoint/2010/main" val="1084834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162</TotalTime>
  <Words>290</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Times New Roman</vt:lpstr>
      <vt:lpstr>Wingdings</vt:lpstr>
      <vt:lpstr>Vapor Trail</vt:lpstr>
      <vt:lpstr> Introduce</vt:lpstr>
      <vt:lpstr>Presentation sequence</vt:lpstr>
      <vt:lpstr>Work assignment </vt:lpstr>
      <vt:lpstr>Software IntroductionDMS</vt:lpstr>
      <vt:lpstr>How to use the software</vt:lpstr>
      <vt:lpstr>Software Interface</vt:lpstr>
      <vt:lpstr>Defect addNew </vt:lpstr>
      <vt:lpstr>Attachment</vt:lpstr>
      <vt:lpstr>List defects</vt:lpstr>
      <vt:lpstr>List defects</vt:lpstr>
      <vt:lpstr>Defect view or edit</vt:lpstr>
      <vt:lpstr>Batch Update</vt:lpstr>
      <vt:lpstr>TestCase</vt:lpstr>
      <vt:lpstr>Run Check TestCase</vt:lpstr>
      <vt:lpstr>Priority</vt:lpstr>
      <vt:lpstr>Thank you teacher and friends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dc:title>
  <dc:creator>Microsoft account</dc:creator>
  <cp:lastModifiedBy>Microsoft account</cp:lastModifiedBy>
  <cp:revision>21</cp:revision>
  <dcterms:created xsi:type="dcterms:W3CDTF">2023-05-07T12:16:00Z</dcterms:created>
  <dcterms:modified xsi:type="dcterms:W3CDTF">2023-05-08T14:21:34Z</dcterms:modified>
</cp:coreProperties>
</file>