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03" r:id="rId3"/>
    <p:sldId id="302" r:id="rId4"/>
    <p:sldId id="257" r:id="rId5"/>
    <p:sldId id="258" r:id="rId6"/>
    <p:sldId id="304"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FD4A0-D3ED-4AE0-BC5D-7A136A199FB9}" type="datetimeFigureOut">
              <a:rPr lang="en-IN" smtClean="0"/>
              <a:t>01-03-2016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B2284-AC9B-4827-8486-0603EB86892D}" type="slidenum">
              <a:rPr lang="en-IN" smtClean="0"/>
              <a:t>‹#›</a:t>
            </a:fld>
            <a:endParaRPr lang="en-IN"/>
          </a:p>
        </p:txBody>
      </p:sp>
    </p:spTree>
    <p:extLst>
      <p:ext uri="{BB962C8B-B14F-4D97-AF65-F5344CB8AC3E}">
        <p14:creationId xmlns:p14="http://schemas.microsoft.com/office/powerpoint/2010/main" val="4154273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5C7E2-06FD-4E5A-B336-F0864ECFA407}" type="datetimeFigureOut">
              <a:rPr lang="en-IN" smtClean="0"/>
              <a:t>01-03-2016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5D2FC-0393-497F-89BB-3E4FE9CFCEE1}" type="slidenum">
              <a:rPr lang="en-IN" smtClean="0"/>
              <a:t>‹#›</a:t>
            </a:fld>
            <a:endParaRPr lang="en-IN"/>
          </a:p>
        </p:txBody>
      </p:sp>
    </p:spTree>
    <p:extLst>
      <p:ext uri="{BB962C8B-B14F-4D97-AF65-F5344CB8AC3E}">
        <p14:creationId xmlns:p14="http://schemas.microsoft.com/office/powerpoint/2010/main" val="147153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ocpjava.wordpress.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ocpjava.wordpress.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114F36-B933-4126-A233-0680E0AD8ADF}" type="datetime1">
              <a:rPr lang="en-IN" smtClean="0"/>
              <a:t>01-03-2016</a:t>
            </a:fld>
            <a:endParaRPr lang="en-IN"/>
          </a:p>
        </p:txBody>
      </p:sp>
      <p:sp>
        <p:nvSpPr>
          <p:cNvPr id="5" name="Footer Placeholder 4"/>
          <p:cNvSpPr>
            <a:spLocks noGrp="1"/>
          </p:cNvSpPr>
          <p:nvPr>
            <p:ph type="ftr" sz="quarter" idx="11"/>
          </p:nvPr>
        </p:nvSpPr>
        <p:spPr/>
        <p:txBody>
          <a:bodyPr/>
          <a:lstStyle/>
          <a:p>
            <a:r>
              <a:rPr lang="en-US" dirty="0" smtClean="0"/>
              <a:t>https://ocpjava.wordpress.com</a:t>
            </a:r>
            <a:endParaRPr lang="en-IN" dirty="0"/>
          </a:p>
        </p:txBody>
      </p:sp>
    </p:spTree>
    <p:extLst>
      <p:ext uri="{BB962C8B-B14F-4D97-AF65-F5344CB8AC3E}">
        <p14:creationId xmlns:p14="http://schemas.microsoft.com/office/powerpoint/2010/main" val="38047465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BA9150-3D65-4A57-91C3-117424712A9D}" type="datetime1">
              <a:rPr lang="en-IN" smtClean="0"/>
              <a:t>01-03-2016</a:t>
            </a:fld>
            <a:endParaRPr lang="en-IN"/>
          </a:p>
        </p:txBody>
      </p:sp>
      <p:sp>
        <p:nvSpPr>
          <p:cNvPr id="5" name="Footer Placeholder 4"/>
          <p:cNvSpPr>
            <a:spLocks noGrp="1"/>
          </p:cNvSpPr>
          <p:nvPr>
            <p:ph type="ftr" sz="quarter" idx="11"/>
          </p:nvPr>
        </p:nvSpPr>
        <p:spPr/>
        <p:txBody>
          <a:bodyPr/>
          <a:lstStyle/>
          <a:p>
            <a:r>
              <a:rPr lang="en-IN" smtClean="0"/>
              <a:t>https://ocpjava.wordpress.com</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88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D62B44-182B-4D69-936A-96AEA5D289FF}" type="datetime1">
              <a:rPr lang="en-IN" smtClean="0"/>
              <a:t>01-03-2016</a:t>
            </a:fld>
            <a:endParaRPr lang="en-IN"/>
          </a:p>
        </p:txBody>
      </p:sp>
      <p:sp>
        <p:nvSpPr>
          <p:cNvPr id="5" name="Footer Placeholder 4"/>
          <p:cNvSpPr>
            <a:spLocks noGrp="1"/>
          </p:cNvSpPr>
          <p:nvPr>
            <p:ph type="ftr" sz="quarter" idx="11"/>
          </p:nvPr>
        </p:nvSpPr>
        <p:spPr/>
        <p:txBody>
          <a:bodyPr/>
          <a:lstStyle/>
          <a:p>
            <a:r>
              <a:rPr lang="en-IN" smtClean="0"/>
              <a:t>https://ocpjava.wordpress.com</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25263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C3BE17-CDD9-4545-AD43-A8D6DC4FF563}" type="datetime1">
              <a:rPr lang="en-IN" smtClean="0"/>
              <a:t>01-03-2016</a:t>
            </a:fld>
            <a:endParaRPr lang="en-IN"/>
          </a:p>
        </p:txBody>
      </p:sp>
      <p:sp>
        <p:nvSpPr>
          <p:cNvPr id="7" name="TextBox 6"/>
          <p:cNvSpPr txBox="1"/>
          <p:nvPr userDrawn="1"/>
        </p:nvSpPr>
        <p:spPr>
          <a:xfrm>
            <a:off x="3301256" y="6525344"/>
            <a:ext cx="2520280" cy="307777"/>
          </a:xfrm>
          <a:prstGeom prst="rect">
            <a:avLst/>
          </a:prstGeom>
          <a:noFill/>
        </p:spPr>
        <p:txBody>
          <a:bodyPr wrap="square" rtlCol="0">
            <a:spAutoFit/>
          </a:bodyPr>
          <a:lstStyle/>
          <a:p>
            <a:r>
              <a:rPr lang="en-US" sz="1400" b="1" dirty="0" smtClean="0">
                <a:hlinkClick r:id="rId2"/>
              </a:rPr>
              <a:t>https://ocpjava.wordpress.com</a:t>
            </a:r>
            <a:endParaRPr lang="en-IN" sz="1400" b="1" dirty="0"/>
          </a:p>
        </p:txBody>
      </p:sp>
    </p:spTree>
    <p:extLst>
      <p:ext uri="{BB962C8B-B14F-4D97-AF65-F5344CB8AC3E}">
        <p14:creationId xmlns:p14="http://schemas.microsoft.com/office/powerpoint/2010/main" val="2348004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FDBB6-EA39-4B75-812D-4B02DCB090CA}" type="datetime1">
              <a:rPr lang="en-IN" smtClean="0"/>
              <a:t>01-03-2016</a:t>
            </a:fld>
            <a:endParaRPr lang="en-IN"/>
          </a:p>
        </p:txBody>
      </p:sp>
      <p:sp>
        <p:nvSpPr>
          <p:cNvPr id="5" name="Footer Placeholder 4"/>
          <p:cNvSpPr>
            <a:spLocks noGrp="1"/>
          </p:cNvSpPr>
          <p:nvPr>
            <p:ph type="ftr" sz="quarter" idx="11"/>
          </p:nvPr>
        </p:nvSpPr>
        <p:spPr/>
        <p:txBody>
          <a:bodyPr/>
          <a:lstStyle/>
          <a:p>
            <a:r>
              <a:rPr lang="en-IN" smtClean="0"/>
              <a:t>https://ocpjava.wordpress.com</a:t>
            </a:r>
            <a:endParaRPr lang="en-IN"/>
          </a:p>
        </p:txBody>
      </p:sp>
      <p:sp>
        <p:nvSpPr>
          <p:cNvPr id="7" name="TextBox 6"/>
          <p:cNvSpPr txBox="1"/>
          <p:nvPr userDrawn="1"/>
        </p:nvSpPr>
        <p:spPr>
          <a:xfrm>
            <a:off x="3311860" y="6525344"/>
            <a:ext cx="2520280" cy="307777"/>
          </a:xfrm>
          <a:prstGeom prst="rect">
            <a:avLst/>
          </a:prstGeom>
          <a:noFill/>
        </p:spPr>
        <p:txBody>
          <a:bodyPr wrap="square" rtlCol="0">
            <a:spAutoFit/>
          </a:bodyPr>
          <a:lstStyle/>
          <a:p>
            <a:r>
              <a:rPr lang="en-US" sz="1400" b="1" dirty="0" smtClean="0">
                <a:hlinkClick r:id="rId2"/>
              </a:rPr>
              <a:t>https://ocpjava.wordpress.com</a:t>
            </a:r>
            <a:endParaRPr lang="en-IN" sz="1400" b="1" dirty="0"/>
          </a:p>
        </p:txBody>
      </p:sp>
    </p:spTree>
    <p:extLst>
      <p:ext uri="{BB962C8B-B14F-4D97-AF65-F5344CB8AC3E}">
        <p14:creationId xmlns:p14="http://schemas.microsoft.com/office/powerpoint/2010/main" val="11748760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447022-1D8F-4728-9179-FB874E5DCDA6}" type="datetime1">
              <a:rPr lang="en-IN" smtClean="0"/>
              <a:t>01-03-2016</a:t>
            </a:fld>
            <a:endParaRPr lang="en-IN"/>
          </a:p>
        </p:txBody>
      </p:sp>
      <p:sp>
        <p:nvSpPr>
          <p:cNvPr id="6" name="Footer Placeholder 5"/>
          <p:cNvSpPr>
            <a:spLocks noGrp="1"/>
          </p:cNvSpPr>
          <p:nvPr>
            <p:ph type="ftr" sz="quarter" idx="11"/>
          </p:nvPr>
        </p:nvSpPr>
        <p:spPr/>
        <p:txBody>
          <a:bodyPr/>
          <a:lstStyle/>
          <a:p>
            <a:r>
              <a:rPr lang="en-IN" smtClean="0"/>
              <a:t>https://ocpjava.wordpress.com</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9089542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5AD250-5360-471F-8231-5B514D11928D}" type="datetime1">
              <a:rPr lang="en-IN" smtClean="0"/>
              <a:t>01-03-2016</a:t>
            </a:fld>
            <a:endParaRPr lang="en-IN"/>
          </a:p>
        </p:txBody>
      </p:sp>
      <p:sp>
        <p:nvSpPr>
          <p:cNvPr id="8" name="Footer Placeholder 7"/>
          <p:cNvSpPr>
            <a:spLocks noGrp="1"/>
          </p:cNvSpPr>
          <p:nvPr>
            <p:ph type="ftr" sz="quarter" idx="11"/>
          </p:nvPr>
        </p:nvSpPr>
        <p:spPr/>
        <p:txBody>
          <a:bodyPr/>
          <a:lstStyle/>
          <a:p>
            <a:r>
              <a:rPr lang="en-IN" smtClean="0"/>
              <a:t>https://ocpjava.wordpress.com</a:t>
            </a:r>
            <a:endParaRPr lang="en-IN"/>
          </a:p>
        </p:txBody>
      </p:sp>
    </p:spTree>
    <p:extLst>
      <p:ext uri="{BB962C8B-B14F-4D97-AF65-F5344CB8AC3E}">
        <p14:creationId xmlns:p14="http://schemas.microsoft.com/office/powerpoint/2010/main" val="21440374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88F5EA-C51B-42A7-9392-E7D9842D3FFF}" type="datetime1">
              <a:rPr lang="en-IN" smtClean="0"/>
              <a:t>01-03-2016</a:t>
            </a:fld>
            <a:endParaRPr lang="en-IN"/>
          </a:p>
        </p:txBody>
      </p:sp>
      <p:sp>
        <p:nvSpPr>
          <p:cNvPr id="4" name="Footer Placeholder 3"/>
          <p:cNvSpPr>
            <a:spLocks noGrp="1"/>
          </p:cNvSpPr>
          <p:nvPr>
            <p:ph type="ftr" sz="quarter" idx="11"/>
          </p:nvPr>
        </p:nvSpPr>
        <p:spPr/>
        <p:txBody>
          <a:bodyPr/>
          <a:lstStyle/>
          <a:p>
            <a:r>
              <a:rPr lang="en-IN" smtClean="0"/>
              <a:t>https://ocpjava.wordpress.com</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2028214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0AA43-3C72-4430-B717-58117EBB13B0}" type="datetime1">
              <a:rPr lang="en-IN" smtClean="0"/>
              <a:t>01-03-2016</a:t>
            </a:fld>
            <a:endParaRPr lang="en-IN"/>
          </a:p>
        </p:txBody>
      </p:sp>
      <p:sp>
        <p:nvSpPr>
          <p:cNvPr id="3" name="Footer Placeholder 2"/>
          <p:cNvSpPr>
            <a:spLocks noGrp="1"/>
          </p:cNvSpPr>
          <p:nvPr>
            <p:ph type="ftr" sz="quarter" idx="11"/>
          </p:nvPr>
        </p:nvSpPr>
        <p:spPr/>
        <p:txBody>
          <a:bodyPr/>
          <a:lstStyle/>
          <a:p>
            <a:r>
              <a:rPr lang="en-IN" smtClean="0"/>
              <a:t>https://ocpjava.wordpress.com</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1423957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74A3A-8514-4569-9748-176F08222E4C}" type="datetime1">
              <a:rPr lang="en-IN" smtClean="0"/>
              <a:t>01-03-2016</a:t>
            </a:fld>
            <a:endParaRPr lang="en-IN"/>
          </a:p>
        </p:txBody>
      </p:sp>
      <p:sp>
        <p:nvSpPr>
          <p:cNvPr id="6" name="Footer Placeholder 5"/>
          <p:cNvSpPr>
            <a:spLocks noGrp="1"/>
          </p:cNvSpPr>
          <p:nvPr>
            <p:ph type="ftr" sz="quarter" idx="11"/>
          </p:nvPr>
        </p:nvSpPr>
        <p:spPr/>
        <p:txBody>
          <a:bodyPr/>
          <a:lstStyle/>
          <a:p>
            <a:r>
              <a:rPr lang="en-IN" smtClean="0"/>
              <a:t>https://ocpjava.wordpress.com</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9773263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293F1B-4769-47CA-8324-21F8EB843AB2}" type="datetime1">
              <a:rPr lang="en-IN" smtClean="0"/>
              <a:t>01-03-2016</a:t>
            </a:fld>
            <a:endParaRPr lang="en-IN"/>
          </a:p>
        </p:txBody>
      </p:sp>
      <p:sp>
        <p:nvSpPr>
          <p:cNvPr id="6" name="Footer Placeholder 5"/>
          <p:cNvSpPr>
            <a:spLocks noGrp="1"/>
          </p:cNvSpPr>
          <p:nvPr>
            <p:ph type="ftr" sz="quarter" idx="11"/>
          </p:nvPr>
        </p:nvSpPr>
        <p:spPr/>
        <p:txBody>
          <a:bodyPr/>
          <a:lstStyle/>
          <a:p>
            <a:r>
              <a:rPr lang="en-IN" smtClean="0"/>
              <a:t>https://ocpjava.wordpress.com</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00AAAEA-B09B-41F8-BA53-8DE85F5EF12D}" type="slidenum">
              <a:rPr lang="en-IN" smtClean="0"/>
              <a:t>‹#›</a:t>
            </a:fld>
            <a:endParaRPr lang="en-IN"/>
          </a:p>
        </p:txBody>
      </p:sp>
    </p:spTree>
    <p:extLst>
      <p:ext uri="{BB962C8B-B14F-4D97-AF65-F5344CB8AC3E}">
        <p14:creationId xmlns:p14="http://schemas.microsoft.com/office/powerpoint/2010/main" val="313222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12E39-2CFB-4D52-A482-459EA0D93FEC}" type="datetime1">
              <a:rPr lang="en-IN" smtClean="0"/>
              <a:t>01-03-2016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https://ocpjava.wordpress.com</a:t>
            </a:r>
            <a:endParaRPr lang="en-IN" dirty="0"/>
          </a:p>
        </p:txBody>
      </p:sp>
    </p:spTree>
    <p:extLst>
      <p:ext uri="{BB962C8B-B14F-4D97-AF65-F5344CB8AC3E}">
        <p14:creationId xmlns:p14="http://schemas.microsoft.com/office/powerpoint/2010/main" val="22109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press.com/9781484218358" TargetMode="External"/><Relationship Id="rId7" Type="http://schemas.openxmlformats.org/officeDocument/2006/relationships/image" Target="../media/image40.png"/><Relationship Id="rId2" Type="http://schemas.openxmlformats.org/officeDocument/2006/relationships/hyperlink" Target="http://amzn.to/1NNtho2" TargetMode="External"/><Relationship Id="rId1" Type="http://schemas.openxmlformats.org/officeDocument/2006/relationships/slideLayout" Target="../slideLayouts/slideLayout2.xml"/><Relationship Id="rId6" Type="http://schemas.openxmlformats.org/officeDocument/2006/relationships/hyperlink" Target="http://facebook.com/ocpjava" TargetMode="External"/><Relationship Id="rId5" Type="http://schemas.openxmlformats.org/officeDocument/2006/relationships/image" Target="../media/image39.png"/><Relationship Id="rId4" Type="http://schemas.openxmlformats.org/officeDocument/2006/relationships/hyperlink" Target="https://ocpjava.wordpress.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getentrance-zealousinfomedia.netdna-ssl.com/wp-content/uploads/XAT-tips.png" TargetMode="External"/><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hyperlink" Target="http://2.bp.blogspot.com/-nG2jD5Z2McY/UsjJhooLk8I/AAAAAAAAA7Q/-nNPi6SU_as/s1600/BouncingDuke-small.gif" TargetMode="External"/><Relationship Id="rId4" Type="http://schemas.openxmlformats.org/officeDocument/2006/relationships/hyperlink" Target="http://www.the-platform.org.uk/wp-content/themes/Nuke/timthumb.php?src=http://www.the-platform.org.uk/wp-content/uploads/2013/05/exams1.gif&amp;w=520&amp;h=250&amp;zc=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1470025"/>
          </a:xfrm>
        </p:spPr>
        <p:txBody>
          <a:bodyPr>
            <a:noAutofit/>
          </a:bodyPr>
          <a:lstStyle/>
          <a:p>
            <a:r>
              <a:rPr lang="en-US" sz="4800" b="1" dirty="0" smtClean="0">
                <a:solidFill>
                  <a:schemeClr val="accent1"/>
                </a:solidFill>
                <a:latin typeface="Palatino Linotype" pitchFamily="18" charset="0"/>
              </a:rPr>
              <a:t>OCP Java </a:t>
            </a:r>
            <a:r>
              <a:rPr lang="en-US" sz="3600" b="1" dirty="0" smtClean="0">
                <a:solidFill>
                  <a:schemeClr val="accent1"/>
                </a:solidFill>
                <a:latin typeface="Palatino Linotype" pitchFamily="18" charset="0"/>
              </a:rPr>
              <a:t>(OCPJP)</a:t>
            </a:r>
            <a:r>
              <a:rPr lang="en-US" sz="4800" b="1" dirty="0" smtClean="0">
                <a:solidFill>
                  <a:schemeClr val="accent1"/>
                </a:solidFill>
                <a:latin typeface="Palatino Linotype" pitchFamily="18" charset="0"/>
              </a:rPr>
              <a:t> 8 </a:t>
            </a:r>
            <a:r>
              <a:rPr lang="en-US" sz="4800" b="1" dirty="0">
                <a:solidFill>
                  <a:schemeClr val="accent1"/>
                </a:solidFill>
                <a:latin typeface="Palatino Linotype" pitchFamily="18" charset="0"/>
              </a:rPr>
              <a:t>Exam Quick Reference Card</a:t>
            </a:r>
            <a:endParaRPr lang="en-IN" sz="4800" b="1" dirty="0">
              <a:solidFill>
                <a:schemeClr val="accent1"/>
              </a:solidFill>
              <a:latin typeface="Palatino Linotype" pitchFamily="18" charset="0"/>
            </a:endParaRPr>
          </a:p>
        </p:txBody>
      </p:sp>
      <p:sp>
        <p:nvSpPr>
          <p:cNvPr id="3" name="Subtitle 2"/>
          <p:cNvSpPr>
            <a:spLocks noGrp="1"/>
          </p:cNvSpPr>
          <p:nvPr>
            <p:ph type="subTitle" idx="1"/>
          </p:nvPr>
        </p:nvSpPr>
        <p:spPr>
          <a:xfrm>
            <a:off x="2019672" y="2132856"/>
            <a:ext cx="5032648" cy="432048"/>
          </a:xfrm>
        </p:spPr>
        <p:txBody>
          <a:bodyPr>
            <a:normAutofit fontScale="85000" lnSpcReduction="10000"/>
          </a:bodyPr>
          <a:lstStyle/>
          <a:p>
            <a:r>
              <a:rPr lang="en-US" sz="1800" b="1" dirty="0" smtClean="0">
                <a:solidFill>
                  <a:schemeClr val="accent2">
                    <a:lumMod val="50000"/>
                  </a:schemeClr>
                </a:solidFill>
              </a:rPr>
              <a:t>Keep it handy for your exam/interview (easy reference)</a:t>
            </a:r>
            <a:endParaRPr lang="en-IN" sz="1800" b="1" dirty="0">
              <a:solidFill>
                <a:schemeClr val="accent2">
                  <a:lumMod val="50000"/>
                </a:schemeClr>
              </a:solidFill>
            </a:endParaRPr>
          </a:p>
        </p:txBody>
      </p:sp>
      <p:sp>
        <p:nvSpPr>
          <p:cNvPr id="6" name="TextBox 5"/>
          <p:cNvSpPr txBox="1"/>
          <p:nvPr/>
        </p:nvSpPr>
        <p:spPr>
          <a:xfrm>
            <a:off x="2267744" y="5753974"/>
            <a:ext cx="4680520" cy="461665"/>
          </a:xfrm>
          <a:prstGeom prst="rect">
            <a:avLst/>
          </a:prstGeom>
          <a:noFill/>
        </p:spPr>
        <p:txBody>
          <a:bodyPr wrap="square" rtlCol="0">
            <a:spAutoFit/>
          </a:bodyPr>
          <a:lstStyle/>
          <a:p>
            <a:r>
              <a:rPr lang="en-US" sz="2400" dirty="0" err="1" smtClean="0">
                <a:solidFill>
                  <a:schemeClr val="accent2">
                    <a:lumMod val="75000"/>
                  </a:schemeClr>
                </a:solidFill>
                <a:latin typeface="Berlin Sans FB" pitchFamily="34" charset="0"/>
              </a:rPr>
              <a:t>Hari</a:t>
            </a:r>
            <a:r>
              <a:rPr lang="en-US" sz="2400" dirty="0" smtClean="0">
                <a:solidFill>
                  <a:schemeClr val="accent2">
                    <a:lumMod val="75000"/>
                  </a:schemeClr>
                </a:solidFill>
                <a:latin typeface="Berlin Sans FB" pitchFamily="34" charset="0"/>
              </a:rPr>
              <a:t> </a:t>
            </a:r>
            <a:r>
              <a:rPr lang="en-US" sz="2400" dirty="0" err="1" smtClean="0">
                <a:solidFill>
                  <a:schemeClr val="accent2">
                    <a:lumMod val="75000"/>
                  </a:schemeClr>
                </a:solidFill>
                <a:latin typeface="Berlin Sans FB" pitchFamily="34" charset="0"/>
              </a:rPr>
              <a:t>Kiran</a:t>
            </a:r>
            <a:r>
              <a:rPr lang="en-US" sz="2400" dirty="0" smtClean="0">
                <a:solidFill>
                  <a:schemeClr val="accent2">
                    <a:lumMod val="75000"/>
                  </a:schemeClr>
                </a:solidFill>
                <a:latin typeface="Berlin Sans FB" pitchFamily="34" charset="0"/>
              </a:rPr>
              <a:t> 	     |	Ganesh S G</a:t>
            </a:r>
            <a:endParaRPr lang="en-IN" sz="2400" dirty="0">
              <a:solidFill>
                <a:schemeClr val="accent2">
                  <a:lumMod val="75000"/>
                </a:schemeClr>
              </a:solidFill>
              <a:latin typeface="Berlin Sans FB" pitchFamily="34" charset="0"/>
            </a:endParaRPr>
          </a:p>
        </p:txBody>
      </p:sp>
      <p:sp>
        <p:nvSpPr>
          <p:cNvPr id="7" name="TextBox 6"/>
          <p:cNvSpPr txBox="1"/>
          <p:nvPr/>
        </p:nvSpPr>
        <p:spPr>
          <a:xfrm>
            <a:off x="2799510" y="6367473"/>
            <a:ext cx="3500682" cy="461665"/>
          </a:xfrm>
          <a:prstGeom prst="rect">
            <a:avLst/>
          </a:prstGeom>
          <a:noFill/>
        </p:spPr>
        <p:txBody>
          <a:bodyPr wrap="square" rtlCol="0">
            <a:spAutoFit/>
          </a:bodyPr>
          <a:lstStyle/>
          <a:p>
            <a:r>
              <a:rPr lang="en-US" sz="2400" b="1" dirty="0" smtClean="0">
                <a:latin typeface="Gabriola" pitchFamily="82" charset="0"/>
              </a:rPr>
              <a:t>Cracking OCPJP 8 exam made easy!</a:t>
            </a:r>
            <a:endParaRPr lang="en-IN" sz="2400" b="1" dirty="0">
              <a:latin typeface="Gabriola" pitchFamily="82" charset="0"/>
            </a:endParaRPr>
          </a:p>
        </p:txBody>
      </p:sp>
      <p:sp>
        <p:nvSpPr>
          <p:cNvPr id="8" name="AutoShape 2" descr="Image result for java duke refer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636912"/>
            <a:ext cx="2736303" cy="2857500"/>
          </a:xfrm>
          <a:prstGeom prst="rect">
            <a:avLst/>
          </a:prstGeom>
        </p:spPr>
      </p:pic>
    </p:spTree>
    <p:extLst>
      <p:ext uri="{BB962C8B-B14F-4D97-AF65-F5344CB8AC3E}">
        <p14:creationId xmlns:p14="http://schemas.microsoft.com/office/powerpoint/2010/main" val="160368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07" y="789681"/>
            <a:ext cx="840602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395536" y="44624"/>
            <a:ext cx="8229600" cy="940966"/>
          </a:xfrm>
        </p:spPr>
        <p:txBody>
          <a:bodyPr>
            <a:normAutofit/>
          </a:bodyPr>
          <a:lstStyle/>
          <a:p>
            <a:pPr algn="l"/>
            <a:r>
              <a:rPr lang="en-US" sz="4000" b="1" dirty="0" smtClean="0">
                <a:solidFill>
                  <a:srgbClr val="0070C0"/>
                </a:solidFill>
              </a:rPr>
              <a:t>Java Class Design</a:t>
            </a:r>
            <a:endParaRPr lang="en-IN" sz="4000" b="1" dirty="0">
              <a:solidFill>
                <a:srgbClr val="0070C0"/>
              </a:solidFill>
            </a:endParaRPr>
          </a:p>
        </p:txBody>
      </p:sp>
      <p:sp>
        <p:nvSpPr>
          <p:cNvPr id="3" name="Rectangle 2"/>
          <p:cNvSpPr/>
          <p:nvPr/>
        </p:nvSpPr>
        <p:spPr>
          <a:xfrm>
            <a:off x="4646740" y="1844824"/>
            <a:ext cx="4389755" cy="4862870"/>
          </a:xfrm>
          <a:prstGeom prst="rect">
            <a:avLst/>
          </a:prstGeom>
        </p:spPr>
        <p:txBody>
          <a:bodyPr wrap="square">
            <a:spAutoFit/>
          </a:bodyPr>
          <a:lstStyle/>
          <a:p>
            <a:r>
              <a:rPr lang="en-IN" b="1" dirty="0">
                <a:solidFill>
                  <a:schemeClr val="accent6">
                    <a:lumMod val="50000"/>
                  </a:schemeClr>
                </a:solidFill>
              </a:rPr>
              <a:t>Develop code that uses static keyword on initialize blocks, variables, methods, and classes</a:t>
            </a:r>
          </a:p>
          <a:p>
            <a:endParaRPr lang="en-IN" sz="1600" dirty="0" smtClean="0"/>
          </a:p>
          <a:p>
            <a:r>
              <a:rPr lang="en-IN" sz="1600" dirty="0" smtClean="0"/>
              <a:t>• </a:t>
            </a:r>
            <a:r>
              <a:rPr lang="en-IN" sz="1600" dirty="0"/>
              <a:t>There are two types of member variables: class variables and instance variables</a:t>
            </a:r>
            <a:r>
              <a:rPr lang="en-IN" sz="1600" dirty="0" smtClean="0"/>
              <a:t>. All </a:t>
            </a:r>
            <a:r>
              <a:rPr lang="en-IN" sz="1600" dirty="0"/>
              <a:t>variables </a:t>
            </a:r>
            <a:r>
              <a:rPr lang="en-IN" sz="1600" dirty="0" smtClean="0"/>
              <a:t> that </a:t>
            </a:r>
            <a:r>
              <a:rPr lang="en-IN" sz="1600" dirty="0"/>
              <a:t>require an instance (object) of the class to access them </a:t>
            </a:r>
            <a:r>
              <a:rPr lang="en-IN" sz="1600" dirty="0" smtClean="0"/>
              <a:t>are known </a:t>
            </a:r>
            <a:r>
              <a:rPr lang="en-IN" sz="1600" dirty="0"/>
              <a:t>as </a:t>
            </a:r>
            <a:r>
              <a:rPr lang="en-IN" sz="1600" i="1" dirty="0"/>
              <a:t>instance variables </a:t>
            </a:r>
            <a:r>
              <a:rPr lang="en-IN" sz="1600" dirty="0"/>
              <a:t>. All variables that are shared among all instances </a:t>
            </a:r>
            <a:r>
              <a:rPr lang="en-IN" sz="1600" dirty="0" smtClean="0"/>
              <a:t>and are associated </a:t>
            </a:r>
            <a:r>
              <a:rPr lang="en-IN" sz="1600" dirty="0"/>
              <a:t>with a class rather than an object are referred to as </a:t>
            </a:r>
            <a:r>
              <a:rPr lang="en-IN" sz="1600" i="1" dirty="0"/>
              <a:t>class </a:t>
            </a:r>
            <a:r>
              <a:rPr lang="en-IN" sz="1600" i="1" dirty="0" smtClean="0"/>
              <a:t>variables </a:t>
            </a:r>
            <a:r>
              <a:rPr lang="en-IN" sz="1600" dirty="0" smtClean="0"/>
              <a:t>(declared </a:t>
            </a:r>
            <a:r>
              <a:rPr lang="en-IN" sz="1600" dirty="0"/>
              <a:t>using the static keyword).</a:t>
            </a:r>
          </a:p>
          <a:p>
            <a:endParaRPr lang="en-IN" sz="1600" dirty="0" smtClean="0"/>
          </a:p>
          <a:p>
            <a:r>
              <a:rPr lang="en-IN" sz="1600" dirty="0" smtClean="0"/>
              <a:t>• </a:t>
            </a:r>
            <a:r>
              <a:rPr lang="en-IN" sz="1600" dirty="0"/>
              <a:t>All static members do not require an instance to call/access them. You can </a:t>
            </a:r>
            <a:r>
              <a:rPr lang="en-IN" sz="1600" dirty="0" smtClean="0"/>
              <a:t>directly call/access </a:t>
            </a:r>
            <a:r>
              <a:rPr lang="en-IN" sz="1600" dirty="0"/>
              <a:t>them using the class name.</a:t>
            </a:r>
          </a:p>
          <a:p>
            <a:endParaRPr lang="en-IN" sz="1600" dirty="0" smtClean="0"/>
          </a:p>
          <a:p>
            <a:r>
              <a:rPr lang="en-IN" sz="1600" dirty="0" smtClean="0"/>
              <a:t>• </a:t>
            </a:r>
            <a:r>
              <a:rPr lang="en-IN" sz="1600" dirty="0"/>
              <a:t>A static member can call/access only a static member of the same class.</a:t>
            </a:r>
            <a:endParaRPr lang="en-IN" sz="1600" dirty="0" smtClean="0"/>
          </a:p>
        </p:txBody>
      </p:sp>
      <p:sp>
        <p:nvSpPr>
          <p:cNvPr id="6" name="Rectangle 5"/>
          <p:cNvSpPr/>
          <p:nvPr/>
        </p:nvSpPr>
        <p:spPr>
          <a:xfrm>
            <a:off x="444558" y="1844824"/>
            <a:ext cx="3983425" cy="4339650"/>
          </a:xfrm>
          <a:prstGeom prst="rect">
            <a:avLst/>
          </a:prstGeom>
        </p:spPr>
        <p:txBody>
          <a:bodyPr wrap="square">
            <a:spAutoFit/>
          </a:bodyPr>
          <a:lstStyle/>
          <a:p>
            <a:r>
              <a:rPr lang="en-IN" b="1" dirty="0">
                <a:solidFill>
                  <a:schemeClr val="accent6">
                    <a:lumMod val="50000"/>
                  </a:schemeClr>
                </a:solidFill>
              </a:rPr>
              <a:t>Override </a:t>
            </a:r>
            <a:r>
              <a:rPr lang="en-IN" b="1" dirty="0" err="1">
                <a:solidFill>
                  <a:schemeClr val="accent6">
                    <a:lumMod val="50000"/>
                  </a:schemeClr>
                </a:solidFill>
              </a:rPr>
              <a:t>hashCode</a:t>
            </a:r>
            <a:r>
              <a:rPr lang="en-IN" b="1" dirty="0">
                <a:solidFill>
                  <a:schemeClr val="accent6">
                    <a:lumMod val="50000"/>
                  </a:schemeClr>
                </a:solidFill>
              </a:rPr>
              <a:t>, equals, and </a:t>
            </a:r>
            <a:r>
              <a:rPr lang="en-IN" b="1" dirty="0" err="1">
                <a:solidFill>
                  <a:schemeClr val="accent6">
                    <a:lumMod val="50000"/>
                  </a:schemeClr>
                </a:solidFill>
              </a:rPr>
              <a:t>toString</a:t>
            </a:r>
            <a:r>
              <a:rPr lang="en-IN" b="1" dirty="0">
                <a:solidFill>
                  <a:schemeClr val="accent6">
                    <a:lumMod val="50000"/>
                  </a:schemeClr>
                </a:solidFill>
              </a:rPr>
              <a:t> methods from Object class</a:t>
            </a:r>
          </a:p>
          <a:p>
            <a:endParaRPr lang="en-IN" sz="1600" dirty="0" smtClean="0"/>
          </a:p>
          <a:p>
            <a:r>
              <a:rPr lang="en-IN" sz="1600" dirty="0" smtClean="0"/>
              <a:t>• </a:t>
            </a:r>
            <a:r>
              <a:rPr lang="en-IN" sz="1600" dirty="0"/>
              <a:t>You can override clone() , equals(), </a:t>
            </a:r>
            <a:r>
              <a:rPr lang="en-IN" sz="1600" dirty="0" err="1"/>
              <a:t>hashCode</a:t>
            </a:r>
            <a:r>
              <a:rPr lang="en-IN" sz="1600" dirty="0"/>
              <a:t>() , </a:t>
            </a:r>
            <a:r>
              <a:rPr lang="en-IN" sz="1600" dirty="0" err="1"/>
              <a:t>toString</a:t>
            </a:r>
            <a:r>
              <a:rPr lang="en-IN" sz="1600" dirty="0"/>
              <a:t>() and finalize</a:t>
            </a:r>
            <a:r>
              <a:rPr lang="en-IN" sz="1600" dirty="0" smtClean="0"/>
              <a:t>() methods </a:t>
            </a:r>
            <a:r>
              <a:rPr lang="en-IN" sz="1600" dirty="0"/>
              <a:t>in your classes. Since </a:t>
            </a:r>
            <a:r>
              <a:rPr lang="en-IN" sz="1600" dirty="0" err="1"/>
              <a:t>getClass</a:t>
            </a:r>
            <a:r>
              <a:rPr lang="en-IN" sz="1600" dirty="0"/>
              <a:t>() , notify() , </a:t>
            </a:r>
            <a:r>
              <a:rPr lang="en-IN" sz="1600" dirty="0" err="1"/>
              <a:t>notifyAll</a:t>
            </a:r>
            <a:r>
              <a:rPr lang="en-IN" sz="1600" dirty="0"/>
              <a:t>() , and </a:t>
            </a:r>
            <a:r>
              <a:rPr lang="en-IN" sz="1600" dirty="0" smtClean="0"/>
              <a:t>the overloaded </a:t>
            </a:r>
            <a:r>
              <a:rPr lang="en-IN" sz="1600" dirty="0"/>
              <a:t>versions of wait() method are declared final , you cannot override </a:t>
            </a:r>
            <a:r>
              <a:rPr lang="en-IN" sz="1600" dirty="0" smtClean="0"/>
              <a:t>these  methods</a:t>
            </a:r>
            <a:r>
              <a:rPr lang="en-IN" sz="1600" dirty="0"/>
              <a:t>.</a:t>
            </a:r>
          </a:p>
          <a:p>
            <a:endParaRPr lang="en-IN" sz="1600" dirty="0" smtClean="0"/>
          </a:p>
          <a:p>
            <a:r>
              <a:rPr lang="en-IN" sz="1600" dirty="0" smtClean="0"/>
              <a:t>• </a:t>
            </a:r>
            <a:r>
              <a:rPr lang="en-IN" sz="1600" dirty="0"/>
              <a:t>If you’re using an object in containers like </a:t>
            </a:r>
            <a:r>
              <a:rPr lang="en-IN" sz="1600" dirty="0" err="1"/>
              <a:t>HashSet</a:t>
            </a:r>
            <a:r>
              <a:rPr lang="en-IN" sz="1600" dirty="0"/>
              <a:t> or </a:t>
            </a:r>
            <a:r>
              <a:rPr lang="en-IN" sz="1600" dirty="0" err="1"/>
              <a:t>HashMap</a:t>
            </a:r>
            <a:r>
              <a:rPr lang="en-IN" sz="1600" dirty="0"/>
              <a:t> , make sure </a:t>
            </a:r>
            <a:r>
              <a:rPr lang="en-IN" sz="1600" dirty="0" smtClean="0"/>
              <a:t>you override </a:t>
            </a:r>
            <a:r>
              <a:rPr lang="en-IN" sz="1600" dirty="0"/>
              <a:t>the </a:t>
            </a:r>
            <a:r>
              <a:rPr lang="en-IN" sz="1600" dirty="0" err="1"/>
              <a:t>hashCode</a:t>
            </a:r>
            <a:r>
              <a:rPr lang="en-IN" sz="1600" dirty="0"/>
              <a:t>() and equals() methods correctly. For instance, ensure </a:t>
            </a:r>
            <a:r>
              <a:rPr lang="en-IN" sz="1600" dirty="0" smtClean="0"/>
              <a:t>that the </a:t>
            </a:r>
            <a:r>
              <a:rPr lang="en-IN" sz="1600" dirty="0" err="1"/>
              <a:t>hashCode</a:t>
            </a:r>
            <a:r>
              <a:rPr lang="en-IN" sz="1600" dirty="0"/>
              <a:t>() method returns the </a:t>
            </a:r>
            <a:r>
              <a:rPr lang="en-IN" sz="1600" dirty="0" smtClean="0"/>
              <a:t>same hash </a:t>
            </a:r>
            <a:r>
              <a:rPr lang="en-IN" sz="1600" dirty="0"/>
              <a:t>value for two objects if the equals</a:t>
            </a:r>
            <a:r>
              <a:rPr lang="en-IN" sz="1600" dirty="0" smtClean="0"/>
              <a:t>() method </a:t>
            </a:r>
            <a:r>
              <a:rPr lang="en-IN" sz="1600" dirty="0"/>
              <a:t>returns true for them.</a:t>
            </a:r>
            <a:endParaRPr lang="en-IN" sz="1600" b="1" dirty="0"/>
          </a:p>
        </p:txBody>
      </p:sp>
    </p:spTree>
    <p:extLst>
      <p:ext uri="{BB962C8B-B14F-4D97-AF65-F5344CB8AC3E}">
        <p14:creationId xmlns:p14="http://schemas.microsoft.com/office/powerpoint/2010/main" val="2891118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58890246"/>
              </p:ext>
            </p:extLst>
          </p:nvPr>
        </p:nvGraphicFramePr>
        <p:xfrm>
          <a:off x="271444" y="908720"/>
          <a:ext cx="4904330" cy="2520280"/>
        </p:xfrm>
        <a:graphic>
          <a:graphicData uri="http://schemas.openxmlformats.org/drawingml/2006/table">
            <a:tbl>
              <a:tblPr firstRow="1" firstCol="1" bandRow="1">
                <a:tableStyleId>{125E5076-3810-47DD-B79F-674D7AD40C01}</a:tableStyleId>
              </a:tblPr>
              <a:tblGrid>
                <a:gridCol w="490433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Develop code that uses abstract classes and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Develop code that uses final keyword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Create inner classes including static inner class, local class, nested class, and anonymous inner class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4231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enumerated types including methods and constructors in an </a:t>
                      </a:r>
                      <a:r>
                        <a:rPr lang="en-IN" sz="1400" b="1" i="0" u="none" strike="noStrike" kern="1200" baseline="0" dirty="0" err="1" smtClean="0">
                          <a:solidFill>
                            <a:schemeClr val="lt1"/>
                          </a:solidFill>
                          <a:latin typeface="Corbel" pitchFamily="34" charset="0"/>
                          <a:ea typeface="+mn-ea"/>
                          <a:cs typeface="+mn-cs"/>
                        </a:rPr>
                        <a:t>enum</a:t>
                      </a:r>
                      <a:r>
                        <a:rPr lang="en-IN" sz="1400" b="1" i="0" u="none" strike="noStrike" kern="1200" baseline="0" dirty="0" smtClean="0">
                          <a:solidFill>
                            <a:schemeClr val="lt1"/>
                          </a:solidFill>
                          <a:latin typeface="Corbel" pitchFamily="34" charset="0"/>
                          <a:ea typeface="+mn-ea"/>
                          <a:cs typeface="+mn-cs"/>
                        </a:rPr>
                        <a:t> type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Develop code that declares, implements, and/or extends interfaces and use the </a:t>
                      </a:r>
                      <a:r>
                        <a:rPr lang="en-IN" sz="1400" b="1" i="0" u="none" strike="noStrike" kern="1200" baseline="0" dirty="0" err="1" smtClean="0">
                          <a:solidFill>
                            <a:schemeClr val="lt1"/>
                          </a:solidFill>
                          <a:latin typeface="Corbel" pitchFamily="34" charset="0"/>
                          <a:ea typeface="+mn-ea"/>
                          <a:cs typeface="+mn-cs"/>
                        </a:rPr>
                        <a:t>atOverride</a:t>
                      </a:r>
                      <a:r>
                        <a:rPr lang="en-IN" sz="1400" b="1" i="0" u="none" strike="noStrike" kern="1200" baseline="0" dirty="0" smtClean="0">
                          <a:solidFill>
                            <a:schemeClr val="lt1"/>
                          </a:solidFill>
                          <a:latin typeface="Corbel" pitchFamily="34" charset="0"/>
                          <a:ea typeface="+mn-ea"/>
                          <a:cs typeface="+mn-cs"/>
                        </a:rPr>
                        <a:t> annotation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2441">
                <a:tc>
                  <a:txBody>
                    <a:bodyPr/>
                    <a:lstStyle/>
                    <a:p>
                      <a:pPr algn="l">
                        <a:spcBef>
                          <a:spcPts val="600"/>
                        </a:spcBef>
                        <a:spcAft>
                          <a:spcPts val="600"/>
                        </a:spcAft>
                      </a:pPr>
                      <a:r>
                        <a:rPr lang="en-IN" sz="1400" b="1" i="0" u="none" strike="noStrike" kern="1200" baseline="0" dirty="0" smtClean="0">
                          <a:solidFill>
                            <a:schemeClr val="lt1"/>
                          </a:solidFill>
                          <a:latin typeface="Corbel" pitchFamily="34" charset="0"/>
                          <a:ea typeface="+mn-ea"/>
                          <a:cs typeface="+mn-cs"/>
                        </a:rPr>
                        <a:t>Create and use Lambda expressions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7" y="44624"/>
            <a:ext cx="8229600" cy="864096"/>
          </a:xfrm>
        </p:spPr>
        <p:txBody>
          <a:bodyPr>
            <a:normAutofit/>
          </a:bodyPr>
          <a:lstStyle/>
          <a:p>
            <a:pPr algn="l"/>
            <a:r>
              <a:rPr lang="en-US" sz="4000" b="1" dirty="0" smtClean="0">
                <a:solidFill>
                  <a:srgbClr val="0070C0"/>
                </a:solidFill>
              </a:rPr>
              <a:t>Advanced Class Design</a:t>
            </a:r>
            <a:endParaRPr lang="en-IN" sz="4000" b="1" dirty="0">
              <a:solidFill>
                <a:srgbClr val="0070C0"/>
              </a:solidFill>
            </a:endParaRPr>
          </a:p>
        </p:txBody>
      </p:sp>
      <p:sp>
        <p:nvSpPr>
          <p:cNvPr id="8" name="Rectangle 7"/>
          <p:cNvSpPr/>
          <p:nvPr/>
        </p:nvSpPr>
        <p:spPr>
          <a:xfrm>
            <a:off x="5292080" y="836712"/>
            <a:ext cx="3730561" cy="4154984"/>
          </a:xfrm>
          <a:prstGeom prst="rect">
            <a:avLst/>
          </a:prstGeom>
        </p:spPr>
        <p:txBody>
          <a:bodyPr wrap="square">
            <a:spAutoFit/>
          </a:bodyPr>
          <a:lstStyle/>
          <a:p>
            <a:r>
              <a:rPr lang="en-IN" b="1" dirty="0">
                <a:solidFill>
                  <a:schemeClr val="accent6">
                    <a:lumMod val="50000"/>
                  </a:schemeClr>
                </a:solidFill>
              </a:rPr>
              <a:t>Develop code that uses a final keyword</a:t>
            </a:r>
          </a:p>
          <a:p>
            <a:endParaRPr lang="en-IN" b="1" dirty="0">
              <a:solidFill>
                <a:schemeClr val="accent6">
                  <a:lumMod val="50000"/>
                </a:schemeClr>
              </a:solidFill>
            </a:endParaRPr>
          </a:p>
          <a:p>
            <a:r>
              <a:rPr lang="en-IN" sz="1600" dirty="0" smtClean="0"/>
              <a:t>• A final class is a non-inheritable class (i.e., you cannot inherit from a final class).</a:t>
            </a:r>
          </a:p>
          <a:p>
            <a:endParaRPr lang="en-IN" sz="1600" dirty="0" smtClean="0"/>
          </a:p>
          <a:p>
            <a:r>
              <a:rPr lang="en-IN" sz="1600" dirty="0" smtClean="0"/>
              <a:t>• A final method is a non-</a:t>
            </a:r>
            <a:r>
              <a:rPr lang="en-IN" sz="1600" dirty="0" err="1" smtClean="0"/>
              <a:t>overridable</a:t>
            </a:r>
            <a:r>
              <a:rPr lang="en-IN" sz="1600" dirty="0" smtClean="0"/>
              <a:t> method (i.e., subclasses cannot override a final method).</a:t>
            </a:r>
          </a:p>
          <a:p>
            <a:endParaRPr lang="en-IN" sz="1600" dirty="0" smtClean="0"/>
          </a:p>
          <a:p>
            <a:r>
              <a:rPr lang="en-IN" sz="1600" dirty="0" smtClean="0"/>
              <a:t>• All methods of a final class are implicitly final (i.e., non-</a:t>
            </a:r>
            <a:r>
              <a:rPr lang="en-IN" sz="1600" dirty="0" err="1" smtClean="0"/>
              <a:t>overridable</a:t>
            </a:r>
            <a:r>
              <a:rPr lang="en-IN" sz="1600" dirty="0" smtClean="0"/>
              <a:t>).</a:t>
            </a:r>
          </a:p>
          <a:p>
            <a:endParaRPr lang="en-IN" sz="1600" dirty="0" smtClean="0"/>
          </a:p>
          <a:p>
            <a:r>
              <a:rPr lang="en-IN" sz="1600" dirty="0" smtClean="0"/>
              <a:t>• A final variable can be assigned only once.</a:t>
            </a:r>
          </a:p>
          <a:p>
            <a:endParaRPr lang="en-IN" dirty="0"/>
          </a:p>
        </p:txBody>
      </p:sp>
      <p:sp>
        <p:nvSpPr>
          <p:cNvPr id="9" name="Rectangle 8"/>
          <p:cNvSpPr/>
          <p:nvPr/>
        </p:nvSpPr>
        <p:spPr>
          <a:xfrm>
            <a:off x="251521" y="3640956"/>
            <a:ext cx="5040560" cy="2616101"/>
          </a:xfrm>
          <a:prstGeom prst="rect">
            <a:avLst/>
          </a:prstGeom>
        </p:spPr>
        <p:txBody>
          <a:bodyPr wrap="square">
            <a:spAutoFit/>
          </a:bodyPr>
          <a:lstStyle/>
          <a:p>
            <a:r>
              <a:rPr lang="en-IN" b="1" dirty="0">
                <a:solidFill>
                  <a:schemeClr val="accent6">
                    <a:lumMod val="50000"/>
                  </a:schemeClr>
                </a:solidFill>
              </a:rPr>
              <a:t>Develop code that uses abstract classes and methods</a:t>
            </a:r>
          </a:p>
          <a:p>
            <a:endParaRPr lang="en-IN" sz="1600" dirty="0" smtClean="0"/>
          </a:p>
          <a:p>
            <a:r>
              <a:rPr lang="en-IN" sz="1600" dirty="0" smtClean="0"/>
              <a:t>• </a:t>
            </a:r>
            <a:r>
              <a:rPr lang="en-IN" sz="1600" dirty="0"/>
              <a:t>An abstraction specifying functionality supported without disclosing finer </a:t>
            </a:r>
            <a:r>
              <a:rPr lang="en-IN" sz="1600" dirty="0" smtClean="0"/>
              <a:t>level details</a:t>
            </a:r>
            <a:r>
              <a:rPr lang="en-IN" sz="1600" dirty="0"/>
              <a:t>.</a:t>
            </a:r>
          </a:p>
          <a:p>
            <a:endParaRPr lang="en-IN" sz="1600" dirty="0" smtClean="0"/>
          </a:p>
          <a:p>
            <a:r>
              <a:rPr lang="en-IN" sz="1600" dirty="0" smtClean="0"/>
              <a:t>• </a:t>
            </a:r>
            <a:r>
              <a:rPr lang="en-IN" sz="1600" dirty="0"/>
              <a:t>You cannot create instances of an abstract class.</a:t>
            </a:r>
          </a:p>
          <a:p>
            <a:endParaRPr lang="en-IN" sz="1600" dirty="0" smtClean="0"/>
          </a:p>
          <a:p>
            <a:r>
              <a:rPr lang="en-IN" sz="1600" dirty="0" smtClean="0"/>
              <a:t>• </a:t>
            </a:r>
            <a:r>
              <a:rPr lang="en-IN" sz="1600" dirty="0"/>
              <a:t>Abstract classes enable runtime polymorphism, and runtime polymorphism in </a:t>
            </a:r>
            <a:r>
              <a:rPr lang="en-IN" sz="1600" dirty="0" smtClean="0"/>
              <a:t>turn enables </a:t>
            </a:r>
            <a:r>
              <a:rPr lang="en-IN" sz="1600" dirty="0"/>
              <a:t>loose coupling</a:t>
            </a:r>
            <a:r>
              <a:rPr lang="en-IN" sz="1600" dirty="0" smtClean="0"/>
              <a:t>.</a:t>
            </a:r>
            <a:endParaRPr lang="en-IN" sz="1600" dirty="0"/>
          </a:p>
        </p:txBody>
      </p:sp>
    </p:spTree>
    <p:extLst>
      <p:ext uri="{BB962C8B-B14F-4D97-AF65-F5344CB8AC3E}">
        <p14:creationId xmlns:p14="http://schemas.microsoft.com/office/powerpoint/2010/main" val="1545945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836713"/>
            <a:ext cx="504056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374848" y="44624"/>
            <a:ext cx="8229600" cy="864096"/>
          </a:xfrm>
        </p:spPr>
        <p:txBody>
          <a:bodyPr>
            <a:normAutofit/>
          </a:bodyPr>
          <a:lstStyle/>
          <a:p>
            <a:pPr algn="l"/>
            <a:r>
              <a:rPr lang="en-US" sz="4000" b="1" dirty="0" smtClean="0">
                <a:solidFill>
                  <a:srgbClr val="0070C0"/>
                </a:solidFill>
              </a:rPr>
              <a:t>Advanced Class Design</a:t>
            </a:r>
            <a:endParaRPr lang="en-IN" sz="4000" b="1" dirty="0">
              <a:solidFill>
                <a:srgbClr val="0070C0"/>
              </a:solidFill>
            </a:endParaRPr>
          </a:p>
        </p:txBody>
      </p:sp>
      <p:sp>
        <p:nvSpPr>
          <p:cNvPr id="9" name="Rectangle 8"/>
          <p:cNvSpPr/>
          <p:nvPr/>
        </p:nvSpPr>
        <p:spPr>
          <a:xfrm>
            <a:off x="395536" y="3212977"/>
            <a:ext cx="8496944" cy="3354765"/>
          </a:xfrm>
          <a:prstGeom prst="rect">
            <a:avLst/>
          </a:prstGeom>
        </p:spPr>
        <p:txBody>
          <a:bodyPr wrap="square">
            <a:spAutoFit/>
          </a:bodyPr>
          <a:lstStyle/>
          <a:p>
            <a:r>
              <a:rPr lang="en-IN" b="1" dirty="0">
                <a:solidFill>
                  <a:schemeClr val="accent6">
                    <a:lumMod val="50000"/>
                  </a:schemeClr>
                </a:solidFill>
              </a:rPr>
              <a:t>Create inner classes including static inner class, local class, nested class, and anonymous </a:t>
            </a:r>
            <a:r>
              <a:rPr lang="en-IN" b="1" dirty="0" smtClean="0">
                <a:solidFill>
                  <a:schemeClr val="accent6">
                    <a:lumMod val="50000"/>
                  </a:schemeClr>
                </a:solidFill>
              </a:rPr>
              <a:t>inner Class</a:t>
            </a:r>
            <a:endParaRPr lang="en-IN" b="1" dirty="0">
              <a:solidFill>
                <a:schemeClr val="accent6">
                  <a:lumMod val="50000"/>
                </a:schemeClr>
              </a:solidFill>
            </a:endParaRPr>
          </a:p>
          <a:p>
            <a:endParaRPr lang="en-IN" sz="1600" b="1" dirty="0"/>
          </a:p>
          <a:p>
            <a:r>
              <a:rPr lang="en-IN" sz="1600" dirty="0"/>
              <a:t>• Java supports four types of nested classes: static nested classes, inner classes, </a:t>
            </a:r>
            <a:r>
              <a:rPr lang="en-IN" sz="1600" dirty="0" smtClean="0"/>
              <a:t>local inner </a:t>
            </a:r>
            <a:r>
              <a:rPr lang="en-IN" sz="1600" dirty="0"/>
              <a:t>classes, and anonymous inner classes.</a:t>
            </a:r>
          </a:p>
          <a:p>
            <a:endParaRPr lang="en-IN" sz="1600" dirty="0" smtClean="0"/>
          </a:p>
          <a:p>
            <a:r>
              <a:rPr lang="en-IN" sz="1600" dirty="0" smtClean="0"/>
              <a:t>• </a:t>
            </a:r>
            <a:r>
              <a:rPr lang="en-IN" sz="1600" dirty="0"/>
              <a:t>Static nested classes may have static members, whereas the other </a:t>
            </a:r>
            <a:r>
              <a:rPr lang="en-IN" sz="1600" dirty="0" err="1"/>
              <a:t>flavors</a:t>
            </a:r>
            <a:r>
              <a:rPr lang="en-IN" sz="1600" dirty="0"/>
              <a:t> of </a:t>
            </a:r>
            <a:r>
              <a:rPr lang="en-IN" sz="1600" dirty="0" smtClean="0"/>
              <a:t>nested classes </a:t>
            </a:r>
            <a:r>
              <a:rPr lang="en-IN" sz="1600" dirty="0"/>
              <a:t>can’t.</a:t>
            </a:r>
          </a:p>
          <a:p>
            <a:endParaRPr lang="en-IN" sz="1600" dirty="0" smtClean="0"/>
          </a:p>
          <a:p>
            <a:r>
              <a:rPr lang="en-IN" sz="1600" dirty="0" smtClean="0"/>
              <a:t>• </a:t>
            </a:r>
            <a:r>
              <a:rPr lang="en-IN" sz="1600" dirty="0"/>
              <a:t>Static nested classes and inner classes can access members of an outer class (</a:t>
            </a:r>
            <a:r>
              <a:rPr lang="en-IN" sz="1600" dirty="0" smtClean="0"/>
              <a:t>even private </a:t>
            </a:r>
            <a:r>
              <a:rPr lang="en-IN" sz="1600" dirty="0"/>
              <a:t>members). However, static nested classes can access only static members </a:t>
            </a:r>
            <a:r>
              <a:rPr lang="en-IN" sz="1600" dirty="0" smtClean="0"/>
              <a:t>of outer </a:t>
            </a:r>
            <a:r>
              <a:rPr lang="en-IN" sz="1600" dirty="0"/>
              <a:t>classes.</a:t>
            </a:r>
          </a:p>
          <a:p>
            <a:endParaRPr lang="en-IN" sz="1600" dirty="0" smtClean="0"/>
          </a:p>
          <a:p>
            <a:r>
              <a:rPr lang="en-IN" sz="1600" dirty="0" smtClean="0"/>
              <a:t>• </a:t>
            </a:r>
            <a:r>
              <a:rPr lang="en-IN" sz="1600" dirty="0"/>
              <a:t>Local classes (both local inner classes and anonymous inner classes) can access </a:t>
            </a:r>
            <a:r>
              <a:rPr lang="en-IN" sz="1600" dirty="0" smtClean="0"/>
              <a:t>all variables </a:t>
            </a:r>
            <a:r>
              <a:rPr lang="en-IN" sz="1600" dirty="0"/>
              <a:t>declared in the outer scope (whether a method, constructor, or a </a:t>
            </a:r>
            <a:r>
              <a:rPr lang="en-IN" sz="1600" dirty="0" smtClean="0"/>
              <a:t>statement block).</a:t>
            </a:r>
            <a:endParaRPr lang="en-IN" sz="1600" dirty="0"/>
          </a:p>
        </p:txBody>
      </p:sp>
    </p:spTree>
    <p:extLst>
      <p:ext uri="{BB962C8B-B14F-4D97-AF65-F5344CB8AC3E}">
        <p14:creationId xmlns:p14="http://schemas.microsoft.com/office/powerpoint/2010/main" val="353099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3" y="-1"/>
            <a:ext cx="4608513" cy="318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374848" y="44624"/>
            <a:ext cx="8229600" cy="864096"/>
          </a:xfrm>
        </p:spPr>
        <p:txBody>
          <a:bodyPr>
            <a:normAutofit/>
          </a:bodyPr>
          <a:lstStyle/>
          <a:p>
            <a:pPr algn="l"/>
            <a:r>
              <a:rPr lang="en-US" sz="4000" b="1" dirty="0" smtClean="0">
                <a:solidFill>
                  <a:srgbClr val="0070C0"/>
                </a:solidFill>
              </a:rPr>
              <a:t>Advanced Class Design</a:t>
            </a:r>
            <a:endParaRPr lang="en-IN" sz="4000" b="1" dirty="0">
              <a:solidFill>
                <a:srgbClr val="0070C0"/>
              </a:solidFill>
            </a:endParaRPr>
          </a:p>
        </p:txBody>
      </p:sp>
      <p:sp>
        <p:nvSpPr>
          <p:cNvPr id="9" name="Rectangle 8"/>
          <p:cNvSpPr/>
          <p:nvPr/>
        </p:nvSpPr>
        <p:spPr>
          <a:xfrm>
            <a:off x="395536" y="980728"/>
            <a:ext cx="3888432" cy="5693866"/>
          </a:xfrm>
          <a:prstGeom prst="rect">
            <a:avLst/>
          </a:prstGeom>
        </p:spPr>
        <p:txBody>
          <a:bodyPr wrap="square">
            <a:spAutoFit/>
          </a:bodyPr>
          <a:lstStyle/>
          <a:p>
            <a:r>
              <a:rPr lang="en-IN" b="1" dirty="0">
                <a:solidFill>
                  <a:schemeClr val="accent6">
                    <a:lumMod val="50000"/>
                  </a:schemeClr>
                </a:solidFill>
              </a:rPr>
              <a:t>Use enumerated types including methods, and constructors in an </a:t>
            </a:r>
            <a:r>
              <a:rPr lang="en-IN" b="1" dirty="0" err="1">
                <a:solidFill>
                  <a:schemeClr val="accent6">
                    <a:lumMod val="50000"/>
                  </a:schemeClr>
                </a:solidFill>
              </a:rPr>
              <a:t>enum</a:t>
            </a:r>
            <a:r>
              <a:rPr lang="en-IN" b="1" dirty="0">
                <a:solidFill>
                  <a:schemeClr val="accent6">
                    <a:lumMod val="50000"/>
                  </a:schemeClr>
                </a:solidFill>
              </a:rPr>
              <a:t> type</a:t>
            </a:r>
          </a:p>
          <a:p>
            <a:endParaRPr lang="en-IN" sz="1600" b="1" dirty="0"/>
          </a:p>
          <a:p>
            <a:r>
              <a:rPr lang="en-IN" sz="1600" dirty="0"/>
              <a:t>• </a:t>
            </a:r>
            <a:r>
              <a:rPr lang="en-IN" sz="1600" dirty="0" err="1"/>
              <a:t>Enums</a:t>
            </a:r>
            <a:r>
              <a:rPr lang="en-IN" sz="1600" dirty="0"/>
              <a:t> are a </a:t>
            </a:r>
            <a:r>
              <a:rPr lang="en-IN" sz="1600" dirty="0" err="1"/>
              <a:t>typesafe</a:t>
            </a:r>
            <a:r>
              <a:rPr lang="en-IN" sz="1600" dirty="0"/>
              <a:t> way to achieve </a:t>
            </a:r>
            <a:r>
              <a:rPr lang="en-IN" sz="1600" dirty="0" smtClean="0"/>
              <a:t>restricted </a:t>
            </a:r>
            <a:r>
              <a:rPr lang="en-IN" sz="1600" dirty="0"/>
              <a:t>input from users.</a:t>
            </a:r>
          </a:p>
          <a:p>
            <a:endParaRPr lang="en-IN" sz="1600" dirty="0" smtClean="0"/>
          </a:p>
          <a:p>
            <a:r>
              <a:rPr lang="en-IN" sz="1600" dirty="0" smtClean="0"/>
              <a:t>• </a:t>
            </a:r>
            <a:r>
              <a:rPr lang="en-IN" sz="1600" dirty="0"/>
              <a:t>You cannot use new with </a:t>
            </a:r>
            <a:r>
              <a:rPr lang="en-IN" sz="1600" dirty="0" err="1"/>
              <a:t>enums</a:t>
            </a:r>
            <a:r>
              <a:rPr lang="en-IN" sz="1600" dirty="0"/>
              <a:t>, even inside the </a:t>
            </a:r>
            <a:r>
              <a:rPr lang="en-IN" sz="1600" dirty="0" err="1"/>
              <a:t>enum</a:t>
            </a:r>
            <a:r>
              <a:rPr lang="en-IN" sz="1600" dirty="0"/>
              <a:t> definition.</a:t>
            </a:r>
          </a:p>
          <a:p>
            <a:endParaRPr lang="en-IN" sz="1600" dirty="0" smtClean="0"/>
          </a:p>
          <a:p>
            <a:r>
              <a:rPr lang="en-IN" sz="1600" dirty="0" smtClean="0"/>
              <a:t>• </a:t>
            </a:r>
            <a:r>
              <a:rPr lang="en-IN" sz="1600" dirty="0" err="1"/>
              <a:t>Enum</a:t>
            </a:r>
            <a:r>
              <a:rPr lang="en-IN" sz="1600" dirty="0"/>
              <a:t> classes are by default final classes.</a:t>
            </a:r>
          </a:p>
          <a:p>
            <a:endParaRPr lang="en-IN" sz="1600" dirty="0" smtClean="0"/>
          </a:p>
          <a:p>
            <a:r>
              <a:rPr lang="en-IN" sz="1600" dirty="0" smtClean="0"/>
              <a:t>• </a:t>
            </a:r>
            <a:r>
              <a:rPr lang="en-IN" sz="1600" dirty="0"/>
              <a:t>All </a:t>
            </a:r>
            <a:r>
              <a:rPr lang="en-IN" sz="1600" dirty="0" err="1"/>
              <a:t>enum</a:t>
            </a:r>
            <a:r>
              <a:rPr lang="en-IN" sz="1600" dirty="0"/>
              <a:t> classes are implicitly derived from </a:t>
            </a:r>
            <a:r>
              <a:rPr lang="en-IN" sz="1600" dirty="0" err="1" smtClean="0"/>
              <a:t>java.lang.Enum</a:t>
            </a:r>
            <a:r>
              <a:rPr lang="en-IN" sz="1600" dirty="0" smtClean="0"/>
              <a:t> .</a:t>
            </a:r>
          </a:p>
          <a:p>
            <a:endParaRPr lang="en-IN" sz="1600" dirty="0" smtClean="0"/>
          </a:p>
          <a:p>
            <a:r>
              <a:rPr lang="en-IN" b="1" dirty="0">
                <a:solidFill>
                  <a:schemeClr val="accent6">
                    <a:lumMod val="50000"/>
                  </a:schemeClr>
                </a:solidFill>
              </a:rPr>
              <a:t>Develop code that declares, implements, and/or extends interfaces and use the </a:t>
            </a:r>
            <a:r>
              <a:rPr lang="en-IN" b="1" dirty="0" err="1">
                <a:solidFill>
                  <a:schemeClr val="accent6">
                    <a:lumMod val="50000"/>
                  </a:schemeClr>
                </a:solidFill>
              </a:rPr>
              <a:t>atOverride</a:t>
            </a:r>
            <a:r>
              <a:rPr lang="en-IN" b="1" dirty="0">
                <a:solidFill>
                  <a:schemeClr val="accent6">
                    <a:lumMod val="50000"/>
                  </a:schemeClr>
                </a:solidFill>
              </a:rPr>
              <a:t> annotation</a:t>
            </a:r>
          </a:p>
          <a:p>
            <a:endParaRPr lang="en-IN" sz="1600" dirty="0" smtClean="0"/>
          </a:p>
          <a:p>
            <a:r>
              <a:rPr lang="en-IN" sz="1600" dirty="0" smtClean="0"/>
              <a:t>• An interface can have three kinds of methods: abstract methods, default methods, and static methods.</a:t>
            </a:r>
            <a:endParaRPr lang="en-IN" sz="1600" dirty="0"/>
          </a:p>
        </p:txBody>
      </p:sp>
      <p:sp>
        <p:nvSpPr>
          <p:cNvPr id="2" name="Rectangle 1"/>
          <p:cNvSpPr/>
          <p:nvPr/>
        </p:nvSpPr>
        <p:spPr>
          <a:xfrm>
            <a:off x="4283968" y="3187997"/>
            <a:ext cx="4752528" cy="3293209"/>
          </a:xfrm>
          <a:prstGeom prst="rect">
            <a:avLst/>
          </a:prstGeom>
        </p:spPr>
        <p:txBody>
          <a:bodyPr wrap="square">
            <a:spAutoFit/>
          </a:bodyPr>
          <a:lstStyle/>
          <a:p>
            <a:r>
              <a:rPr lang="en-IN" sz="1600" dirty="0" smtClean="0"/>
              <a:t>• </a:t>
            </a:r>
            <a:r>
              <a:rPr lang="en-IN" sz="1600" dirty="0"/>
              <a:t>The “diamond problem” occurs when a derived type inherits two method </a:t>
            </a:r>
            <a:r>
              <a:rPr lang="en-IN" sz="1600" dirty="0" smtClean="0"/>
              <a:t>definitions in </a:t>
            </a:r>
            <a:r>
              <a:rPr lang="en-IN" sz="1600" dirty="0"/>
              <a:t>the base types that have the same signature.</a:t>
            </a:r>
          </a:p>
          <a:p>
            <a:endParaRPr lang="en-IN" sz="1600" dirty="0" smtClean="0"/>
          </a:p>
          <a:p>
            <a:r>
              <a:rPr lang="en-IN" sz="1600" dirty="0" smtClean="0"/>
              <a:t>• </a:t>
            </a:r>
            <a:r>
              <a:rPr lang="en-IN" sz="1600" dirty="0"/>
              <a:t>If two super interfaces have the same method name and one of them has </a:t>
            </a:r>
            <a:r>
              <a:rPr lang="en-IN" sz="1600" dirty="0" smtClean="0"/>
              <a:t>a definition</a:t>
            </a:r>
            <a:r>
              <a:rPr lang="en-IN" sz="1600" dirty="0"/>
              <a:t>, the compiler </a:t>
            </a:r>
            <a:r>
              <a:rPr lang="en-IN" sz="1600" dirty="0" smtClean="0"/>
              <a:t>will issue </a:t>
            </a:r>
            <a:r>
              <a:rPr lang="en-IN" sz="1600" dirty="0"/>
              <a:t>an error; this conflict has to be resolved</a:t>
            </a:r>
          </a:p>
          <a:p>
            <a:r>
              <a:rPr lang="en-IN" sz="1600" dirty="0"/>
              <a:t>manually.</a:t>
            </a:r>
          </a:p>
          <a:p>
            <a:endParaRPr lang="en-IN" sz="1600" dirty="0" smtClean="0"/>
          </a:p>
          <a:p>
            <a:r>
              <a:rPr lang="en-IN" sz="1600" dirty="0" smtClean="0"/>
              <a:t>• </a:t>
            </a:r>
            <a:r>
              <a:rPr lang="en-IN" sz="1600" dirty="0"/>
              <a:t>If a base class and a base interface define methods with the same signature, </a:t>
            </a:r>
            <a:r>
              <a:rPr lang="en-IN" sz="1600" dirty="0" smtClean="0"/>
              <a:t>the method </a:t>
            </a:r>
            <a:r>
              <a:rPr lang="en-IN" sz="1600" dirty="0"/>
              <a:t>definition in the class is used and the interface definition is ignored.</a:t>
            </a:r>
          </a:p>
          <a:p>
            <a:endParaRPr lang="en-IN" sz="1600" dirty="0" smtClean="0"/>
          </a:p>
        </p:txBody>
      </p:sp>
    </p:spTree>
    <p:extLst>
      <p:ext uri="{BB962C8B-B14F-4D97-AF65-F5344CB8AC3E}">
        <p14:creationId xmlns:p14="http://schemas.microsoft.com/office/powerpoint/2010/main" val="663987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4848" y="44624"/>
            <a:ext cx="8229600" cy="864096"/>
          </a:xfrm>
        </p:spPr>
        <p:txBody>
          <a:bodyPr>
            <a:normAutofit/>
          </a:bodyPr>
          <a:lstStyle/>
          <a:p>
            <a:pPr algn="l"/>
            <a:r>
              <a:rPr lang="en-US" sz="4000" b="1" dirty="0" smtClean="0">
                <a:solidFill>
                  <a:srgbClr val="0070C0"/>
                </a:solidFill>
              </a:rPr>
              <a:t>Advanced Class Design</a:t>
            </a:r>
            <a:endParaRPr lang="en-IN" sz="4000" b="1" dirty="0">
              <a:solidFill>
                <a:srgbClr val="0070C0"/>
              </a:solidFill>
            </a:endParaRPr>
          </a:p>
        </p:txBody>
      </p:sp>
      <p:sp>
        <p:nvSpPr>
          <p:cNvPr id="9" name="Rectangle 8"/>
          <p:cNvSpPr/>
          <p:nvPr/>
        </p:nvSpPr>
        <p:spPr>
          <a:xfrm>
            <a:off x="395536" y="2021969"/>
            <a:ext cx="3744416" cy="4154984"/>
          </a:xfrm>
          <a:prstGeom prst="rect">
            <a:avLst/>
          </a:prstGeom>
        </p:spPr>
        <p:txBody>
          <a:bodyPr wrap="square">
            <a:spAutoFit/>
          </a:bodyPr>
          <a:lstStyle/>
          <a:p>
            <a:r>
              <a:rPr lang="en-IN" b="1" dirty="0">
                <a:solidFill>
                  <a:schemeClr val="accent6">
                    <a:lumMod val="50000"/>
                  </a:schemeClr>
                </a:solidFill>
              </a:rPr>
              <a:t>Develop code that declares, implements, and/or extends interfaces and use the </a:t>
            </a:r>
            <a:r>
              <a:rPr lang="en-IN" b="1" dirty="0" err="1">
                <a:solidFill>
                  <a:schemeClr val="accent6">
                    <a:lumMod val="50000"/>
                  </a:schemeClr>
                </a:solidFill>
              </a:rPr>
              <a:t>atOverride</a:t>
            </a:r>
            <a:r>
              <a:rPr lang="en-IN" b="1" dirty="0">
                <a:solidFill>
                  <a:schemeClr val="accent6">
                    <a:lumMod val="50000"/>
                  </a:schemeClr>
                </a:solidFill>
              </a:rPr>
              <a:t> annotation</a:t>
            </a:r>
          </a:p>
          <a:p>
            <a:endParaRPr lang="en-IN" sz="1600" dirty="0" smtClean="0"/>
          </a:p>
          <a:p>
            <a:r>
              <a:rPr lang="en-IN" sz="1600" dirty="0" smtClean="0"/>
              <a:t>• A functional interface consists of exactly one abstract method but can contain any number of default or static methods.</a:t>
            </a:r>
          </a:p>
          <a:p>
            <a:endParaRPr lang="en-IN" sz="1600" dirty="0" smtClean="0"/>
          </a:p>
          <a:p>
            <a:r>
              <a:rPr lang="en-IN" sz="1600" dirty="0" smtClean="0"/>
              <a:t>• A declaration of a functional interface results in a “functional interface type” that can be used with lambda expressions.</a:t>
            </a:r>
          </a:p>
          <a:p>
            <a:endParaRPr lang="en-IN" sz="1600" dirty="0" smtClean="0"/>
          </a:p>
          <a:p>
            <a:r>
              <a:rPr lang="en-IN" sz="1600" dirty="0" smtClean="0"/>
              <a:t>• For a functional interface, declaring methods from Object class in an interface does not count as an abstract method.</a:t>
            </a:r>
            <a:endParaRPr lang="en-IN" sz="1600" dirty="0"/>
          </a:p>
        </p:txBody>
      </p:sp>
      <p:sp>
        <p:nvSpPr>
          <p:cNvPr id="3" name="Rectangle 2"/>
          <p:cNvSpPr/>
          <p:nvPr/>
        </p:nvSpPr>
        <p:spPr>
          <a:xfrm>
            <a:off x="4355976" y="1988840"/>
            <a:ext cx="4608512" cy="4555093"/>
          </a:xfrm>
          <a:prstGeom prst="rect">
            <a:avLst/>
          </a:prstGeom>
        </p:spPr>
        <p:txBody>
          <a:bodyPr wrap="square">
            <a:spAutoFit/>
          </a:bodyPr>
          <a:lstStyle/>
          <a:p>
            <a:r>
              <a:rPr lang="en-IN" b="1" dirty="0">
                <a:solidFill>
                  <a:schemeClr val="accent6">
                    <a:lumMod val="50000"/>
                  </a:schemeClr>
                </a:solidFill>
              </a:rPr>
              <a:t>Create and use Lambda expressions</a:t>
            </a:r>
          </a:p>
          <a:p>
            <a:endParaRPr lang="en-IN" sz="1600" dirty="0" smtClean="0"/>
          </a:p>
          <a:p>
            <a:r>
              <a:rPr lang="en-IN" sz="1600" dirty="0" smtClean="0"/>
              <a:t>• </a:t>
            </a:r>
            <a:r>
              <a:rPr lang="en-IN" sz="1600" dirty="0"/>
              <a:t>In a lambda expression, the left side of the -&gt; provides the parameters; the </a:t>
            </a:r>
            <a:r>
              <a:rPr lang="en-IN" sz="1600" dirty="0" smtClean="0"/>
              <a:t>right  side</a:t>
            </a:r>
            <a:r>
              <a:rPr lang="en-IN" sz="1600" dirty="0"/>
              <a:t>, the body. The arrow operator (“-&gt;”) helps in concise expressions of </a:t>
            </a:r>
            <a:r>
              <a:rPr lang="en-IN" sz="1600" dirty="0" smtClean="0"/>
              <a:t>lambda functions</a:t>
            </a:r>
            <a:r>
              <a:rPr lang="en-IN" sz="1600" dirty="0"/>
              <a:t>.</a:t>
            </a:r>
          </a:p>
          <a:p>
            <a:endParaRPr lang="en-IN" sz="1600" dirty="0" smtClean="0"/>
          </a:p>
          <a:p>
            <a:r>
              <a:rPr lang="en-IN" sz="1600" dirty="0" smtClean="0"/>
              <a:t>• </a:t>
            </a:r>
            <a:r>
              <a:rPr lang="en-IN" sz="1600" dirty="0"/>
              <a:t>You can create a reference to a functional interface and assign a lambda </a:t>
            </a:r>
            <a:r>
              <a:rPr lang="en-IN" sz="1600" dirty="0" smtClean="0"/>
              <a:t>expression to </a:t>
            </a:r>
            <a:r>
              <a:rPr lang="en-IN" sz="1600" dirty="0"/>
              <a:t>it. If you invoke the abstract method from that interface, it will call the </a:t>
            </a:r>
            <a:r>
              <a:rPr lang="en-IN" sz="1600" dirty="0" smtClean="0"/>
              <a:t>assigned lambda </a:t>
            </a:r>
            <a:r>
              <a:rPr lang="en-IN" sz="1600" dirty="0"/>
              <a:t>expression.</a:t>
            </a:r>
          </a:p>
          <a:p>
            <a:endParaRPr lang="en-IN" sz="1600" dirty="0" smtClean="0"/>
          </a:p>
          <a:p>
            <a:r>
              <a:rPr lang="en-IN" sz="1600" dirty="0" smtClean="0"/>
              <a:t>• </a:t>
            </a:r>
            <a:r>
              <a:rPr lang="en-IN" sz="1600" dirty="0"/>
              <a:t>Compiler can perform type inferences of lambda parameters if omitted. </a:t>
            </a:r>
            <a:r>
              <a:rPr lang="en-IN" sz="1600" dirty="0" smtClean="0"/>
              <a:t>When declared</a:t>
            </a:r>
            <a:r>
              <a:rPr lang="en-IN" sz="1600" dirty="0"/>
              <a:t>, parameters can have modifiers such as final .</a:t>
            </a:r>
          </a:p>
          <a:p>
            <a:endParaRPr lang="en-IN" sz="1600" dirty="0" smtClean="0"/>
          </a:p>
          <a:p>
            <a:r>
              <a:rPr lang="en-IN" sz="1600" dirty="0" smtClean="0"/>
              <a:t>• </a:t>
            </a:r>
            <a:r>
              <a:rPr lang="en-IN" sz="1600" dirty="0"/>
              <a:t>Variables accessed by a lambda function are considered to be </a:t>
            </a:r>
            <a:r>
              <a:rPr lang="en-IN" sz="1600" i="1" dirty="0"/>
              <a:t>effectively final </a:t>
            </a:r>
            <a:r>
              <a:rPr lang="en-IN" sz="1600"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90259"/>
            <a:ext cx="8172400" cy="127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62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19893314"/>
              </p:ext>
            </p:extLst>
          </p:nvPr>
        </p:nvGraphicFramePr>
        <p:xfrm>
          <a:off x="271444" y="908720"/>
          <a:ext cx="4732604" cy="3037697"/>
        </p:xfrm>
        <a:graphic>
          <a:graphicData uri="http://schemas.openxmlformats.org/drawingml/2006/table">
            <a:tbl>
              <a:tblPr firstRow="1" firstCol="1" bandRow="1">
                <a:tableStyleId>{125E5076-3810-47DD-B79F-674D7AD40C01}</a:tableStyleId>
              </a:tblPr>
              <a:tblGrid>
                <a:gridCol w="4732604"/>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Create and use a generic class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Create and use </a:t>
                      </a:r>
                      <a:r>
                        <a:rPr lang="en-IN" sz="1400" b="1" i="0" u="none" strike="noStrike" kern="1200" baseline="0" dirty="0" err="1" smtClean="0">
                          <a:solidFill>
                            <a:schemeClr val="lt1"/>
                          </a:solidFill>
                          <a:latin typeface="Corbel" pitchFamily="34" charset="0"/>
                          <a:ea typeface="+mn-ea"/>
                          <a:cs typeface="+mn-cs"/>
                        </a:rPr>
                        <a:t>ArrayList</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TreeSet</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TreeMap</a:t>
                      </a:r>
                      <a:r>
                        <a:rPr lang="en-IN" sz="1400" b="1" i="0" u="none" strike="noStrike" kern="1200" baseline="0" dirty="0" smtClean="0">
                          <a:solidFill>
                            <a:schemeClr val="lt1"/>
                          </a:solidFill>
                          <a:latin typeface="Corbel" pitchFamily="34" charset="0"/>
                          <a:ea typeface="+mn-ea"/>
                          <a:cs typeface="+mn-cs"/>
                        </a:rPr>
                        <a:t>, and </a:t>
                      </a:r>
                      <a:r>
                        <a:rPr lang="en-IN" sz="1400" b="1" i="0" u="none" strike="noStrike" kern="1200" baseline="0" dirty="0" err="1" smtClean="0">
                          <a:solidFill>
                            <a:schemeClr val="lt1"/>
                          </a:solidFill>
                          <a:latin typeface="Corbel" pitchFamily="34" charset="0"/>
                          <a:ea typeface="+mn-ea"/>
                          <a:cs typeface="+mn-cs"/>
                        </a:rPr>
                        <a:t>ArrayDeque</a:t>
                      </a:r>
                      <a:r>
                        <a:rPr lang="en-IN" sz="1400" b="1" i="0" u="none" strike="noStrike" kern="1200" baseline="0" dirty="0" smtClean="0">
                          <a:solidFill>
                            <a:schemeClr val="lt1"/>
                          </a:solidFill>
                          <a:latin typeface="Corbel" pitchFamily="34" charset="0"/>
                          <a:ea typeface="+mn-ea"/>
                          <a:cs typeface="+mn-cs"/>
                        </a:rPr>
                        <a:t> objects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a:t>
                      </a:r>
                      <a:r>
                        <a:rPr lang="en-IN" sz="1400" b="1" i="0" u="none" strike="noStrike" kern="1200" baseline="0" dirty="0" err="1" smtClean="0">
                          <a:solidFill>
                            <a:schemeClr val="lt1"/>
                          </a:solidFill>
                          <a:latin typeface="Corbel" pitchFamily="34" charset="0"/>
                          <a:ea typeface="+mn-ea"/>
                          <a:cs typeface="+mn-cs"/>
                        </a:rPr>
                        <a:t>java.util.Comparator</a:t>
                      </a:r>
                      <a:r>
                        <a:rPr lang="en-IN" sz="1400" b="1" i="0" u="none" strike="noStrike" kern="1200" baseline="0" dirty="0" smtClean="0">
                          <a:solidFill>
                            <a:schemeClr val="lt1"/>
                          </a:solidFill>
                          <a:latin typeface="Corbel" pitchFamily="34" charset="0"/>
                          <a:ea typeface="+mn-ea"/>
                          <a:cs typeface="+mn-cs"/>
                        </a:rPr>
                        <a:t> and </a:t>
                      </a:r>
                      <a:r>
                        <a:rPr lang="en-IN" sz="1400" b="1" i="0" u="none" strike="noStrike" kern="1200" baseline="0" dirty="0" err="1" smtClean="0">
                          <a:solidFill>
                            <a:schemeClr val="lt1"/>
                          </a:solidFill>
                          <a:latin typeface="Corbel" pitchFamily="34" charset="0"/>
                          <a:ea typeface="+mn-ea"/>
                          <a:cs typeface="+mn-cs"/>
                        </a:rPr>
                        <a:t>java.lang.Comparable</a:t>
                      </a:r>
                      <a:r>
                        <a:rPr lang="en-IN" sz="1400" b="1" i="0" u="none" strike="noStrike" kern="1200" baseline="0" dirty="0" smtClean="0">
                          <a:solidFill>
                            <a:schemeClr val="lt1"/>
                          </a:solidFill>
                          <a:latin typeface="Corbel" pitchFamily="34" charset="0"/>
                          <a:ea typeface="+mn-ea"/>
                          <a:cs typeface="+mn-cs"/>
                        </a:rPr>
                        <a:t> interfaces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0676">
                <a:tc>
                  <a:txBody>
                    <a:bodyPr/>
                    <a:lstStyle/>
                    <a:p>
                      <a:pPr algn="l"/>
                      <a:r>
                        <a:rPr lang="en-IN" sz="1400" b="1" i="0" u="none" strike="noStrike" baseline="0" dirty="0" smtClean="0">
                          <a:latin typeface="Corbel" pitchFamily="34" charset="0"/>
                        </a:rPr>
                        <a:t>Collections Streams and Filters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algn="l"/>
                      <a:r>
                        <a:rPr lang="en-IN" sz="1400" b="1" i="0" u="none" strike="noStrike" baseline="0" dirty="0" smtClean="0">
                          <a:latin typeface="Corbel" pitchFamily="34" charset="0"/>
                        </a:rPr>
                        <a:t>Iterate using </a:t>
                      </a:r>
                      <a:r>
                        <a:rPr lang="en-IN" sz="1400" b="1" i="0" u="none" strike="noStrike" baseline="0" dirty="0" err="1" smtClean="0">
                          <a:latin typeface="Corbel" pitchFamily="34" charset="0"/>
                        </a:rPr>
                        <a:t>forEach</a:t>
                      </a:r>
                      <a:r>
                        <a:rPr lang="en-IN" sz="1400" b="1" i="0" u="none" strike="noStrike" baseline="0" dirty="0" smtClean="0">
                          <a:latin typeface="Corbel" pitchFamily="34" charset="0"/>
                        </a:rPr>
                        <a:t> methods of Streams and List</a:t>
                      </a:r>
                      <a:endParaRPr lang="en-IN" sz="1400" b="1" i="0" u="none" strike="noStrike" kern="1200" baseline="0" dirty="0" smtClean="0">
                        <a:solidFill>
                          <a:schemeClr val="lt1"/>
                        </a:solidFill>
                        <a:latin typeface="Corbel" pitchFamily="34"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2441">
                <a:tc>
                  <a:txBody>
                    <a:bodyPr/>
                    <a:lstStyle/>
                    <a:p>
                      <a:pPr algn="l">
                        <a:spcBef>
                          <a:spcPts val="600"/>
                        </a:spcBef>
                        <a:spcAft>
                          <a:spcPts val="600"/>
                        </a:spcAft>
                      </a:pPr>
                      <a:r>
                        <a:rPr lang="en-IN" sz="1400" b="1" i="0" u="none" strike="noStrike" kern="1200" baseline="0" dirty="0" smtClean="0">
                          <a:solidFill>
                            <a:schemeClr val="lt1"/>
                          </a:solidFill>
                          <a:latin typeface="Corbel" pitchFamily="34" charset="0"/>
                          <a:ea typeface="+mn-ea"/>
                          <a:cs typeface="+mn-cs"/>
                        </a:rPr>
                        <a:t>Describe Stream interface and Stream pipeline</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244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dirty="0" smtClean="0">
                          <a:latin typeface="Corbel" pitchFamily="34" charset="0"/>
                        </a:rPr>
                        <a:t>Filter a collection by using lambda expressions</a:t>
                      </a:r>
                      <a:endParaRPr lang="en-IN" sz="1400" dirty="0" smtClean="0">
                        <a:latin typeface="Corbe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244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dirty="0" smtClean="0">
                          <a:latin typeface="Corbel" pitchFamily="34" charset="0"/>
                        </a:rPr>
                        <a:t>Use method references with Streams</a:t>
                      </a:r>
                      <a:endParaRPr lang="en-IN" sz="1400" dirty="0" smtClean="0">
                        <a:latin typeface="Corbe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7" y="44624"/>
            <a:ext cx="8229600" cy="864096"/>
          </a:xfrm>
        </p:spPr>
        <p:txBody>
          <a:bodyPr>
            <a:normAutofit/>
          </a:bodyPr>
          <a:lstStyle/>
          <a:p>
            <a:pPr algn="l"/>
            <a:r>
              <a:rPr lang="en-US" sz="4000" b="1" dirty="0" smtClean="0">
                <a:solidFill>
                  <a:srgbClr val="0070C0"/>
                </a:solidFill>
              </a:rPr>
              <a:t>Generics and Collections</a:t>
            </a:r>
            <a:endParaRPr lang="en-IN" sz="4000" b="1" dirty="0">
              <a:solidFill>
                <a:srgbClr val="0070C0"/>
              </a:solidFill>
            </a:endParaRPr>
          </a:p>
        </p:txBody>
      </p:sp>
      <p:sp>
        <p:nvSpPr>
          <p:cNvPr id="8" name="Rectangle 7"/>
          <p:cNvSpPr/>
          <p:nvPr/>
        </p:nvSpPr>
        <p:spPr>
          <a:xfrm>
            <a:off x="5148064" y="781292"/>
            <a:ext cx="3968226" cy="5816977"/>
          </a:xfrm>
          <a:prstGeom prst="rect">
            <a:avLst/>
          </a:prstGeom>
        </p:spPr>
        <p:txBody>
          <a:bodyPr wrap="square">
            <a:spAutoFit/>
          </a:bodyPr>
          <a:lstStyle/>
          <a:p>
            <a:r>
              <a:rPr lang="en-IN" sz="1600" dirty="0" smtClean="0"/>
              <a:t>• Generics are not covariant. That is, subtyping doesn’t work with generics; you cannot assign a derived generic type parameter to a base type parameter.</a:t>
            </a:r>
          </a:p>
          <a:p>
            <a:endParaRPr lang="en-US" sz="1600" dirty="0"/>
          </a:p>
          <a:p>
            <a:r>
              <a:rPr lang="en-IN" sz="1600" dirty="0"/>
              <a:t>• Avoid mixing raw types with generic types. In other cases, make sure of the </a:t>
            </a:r>
            <a:r>
              <a:rPr lang="en-IN" sz="1600" dirty="0" smtClean="0"/>
              <a:t>type safety </a:t>
            </a:r>
            <a:r>
              <a:rPr lang="en-IN" sz="1600" dirty="0"/>
              <a:t>manually.</a:t>
            </a:r>
          </a:p>
          <a:p>
            <a:endParaRPr lang="en-IN" sz="1600" dirty="0" smtClean="0"/>
          </a:p>
          <a:p>
            <a:r>
              <a:rPr lang="en-IN" sz="1600" dirty="0" smtClean="0"/>
              <a:t>• </a:t>
            </a:r>
            <a:r>
              <a:rPr lang="en-IN" sz="1600" dirty="0"/>
              <a:t>The &lt;?&gt; specifies an unknown type in generics </a:t>
            </a:r>
            <a:r>
              <a:rPr lang="en-IN" sz="1600" dirty="0" smtClean="0"/>
              <a:t>and</a:t>
            </a:r>
          </a:p>
          <a:p>
            <a:endParaRPr lang="en-IN" sz="1600" dirty="0" smtClean="0"/>
          </a:p>
          <a:p>
            <a:r>
              <a:rPr lang="en-IN" b="1" dirty="0">
                <a:solidFill>
                  <a:schemeClr val="accent6">
                    <a:lumMod val="50000"/>
                  </a:schemeClr>
                </a:solidFill>
              </a:rPr>
              <a:t>Create and use </a:t>
            </a:r>
            <a:r>
              <a:rPr lang="en-IN" b="1" dirty="0" err="1">
                <a:solidFill>
                  <a:schemeClr val="accent6">
                    <a:lumMod val="50000"/>
                  </a:schemeClr>
                </a:solidFill>
              </a:rPr>
              <a:t>ArrayList</a:t>
            </a:r>
            <a:r>
              <a:rPr lang="en-IN" b="1" dirty="0">
                <a:solidFill>
                  <a:schemeClr val="accent6">
                    <a:lumMod val="50000"/>
                  </a:schemeClr>
                </a:solidFill>
              </a:rPr>
              <a:t>, </a:t>
            </a:r>
            <a:r>
              <a:rPr lang="en-IN" b="1" dirty="0" err="1">
                <a:solidFill>
                  <a:schemeClr val="accent6">
                    <a:lumMod val="50000"/>
                  </a:schemeClr>
                </a:solidFill>
              </a:rPr>
              <a:t>TreeSet</a:t>
            </a:r>
            <a:r>
              <a:rPr lang="en-IN" b="1" dirty="0">
                <a:solidFill>
                  <a:schemeClr val="accent6">
                    <a:lumMod val="50000"/>
                  </a:schemeClr>
                </a:solidFill>
              </a:rPr>
              <a:t>, </a:t>
            </a:r>
            <a:r>
              <a:rPr lang="en-IN" b="1" dirty="0" err="1">
                <a:solidFill>
                  <a:schemeClr val="accent6">
                    <a:lumMod val="50000"/>
                  </a:schemeClr>
                </a:solidFill>
              </a:rPr>
              <a:t>TreeMap</a:t>
            </a:r>
            <a:r>
              <a:rPr lang="en-IN" b="1" dirty="0">
                <a:solidFill>
                  <a:schemeClr val="accent6">
                    <a:lumMod val="50000"/>
                  </a:schemeClr>
                </a:solidFill>
              </a:rPr>
              <a:t>, and </a:t>
            </a:r>
            <a:r>
              <a:rPr lang="en-IN" b="1" dirty="0" err="1">
                <a:solidFill>
                  <a:schemeClr val="accent6">
                    <a:lumMod val="50000"/>
                  </a:schemeClr>
                </a:solidFill>
              </a:rPr>
              <a:t>ArrayDeque</a:t>
            </a:r>
            <a:r>
              <a:rPr lang="en-IN" b="1" dirty="0">
                <a:solidFill>
                  <a:schemeClr val="accent6">
                    <a:lumMod val="50000"/>
                  </a:schemeClr>
                </a:solidFill>
              </a:rPr>
              <a:t> objects</a:t>
            </a:r>
          </a:p>
          <a:p>
            <a:endParaRPr lang="en-IN" sz="1600" dirty="0" smtClean="0"/>
          </a:p>
          <a:p>
            <a:r>
              <a:rPr lang="en-IN" sz="1600" dirty="0" smtClean="0"/>
              <a:t>• </a:t>
            </a:r>
            <a:r>
              <a:rPr lang="en-IN" sz="1600" dirty="0"/>
              <a:t>The terms Collection, Collections, and collection are different. Collection —</a:t>
            </a:r>
          </a:p>
          <a:p>
            <a:r>
              <a:rPr lang="en-IN" sz="1600" dirty="0" err="1"/>
              <a:t>java.util.Collection</a:t>
            </a:r>
            <a:r>
              <a:rPr lang="en-IN" sz="1600" dirty="0"/>
              <a:t>&lt;E&gt; —is the root interface in the collection hierarchy</a:t>
            </a:r>
            <a:r>
              <a:rPr lang="en-IN" sz="1600" dirty="0" smtClean="0"/>
              <a:t>. Collections </a:t>
            </a:r>
            <a:r>
              <a:rPr lang="en-IN" sz="1600" dirty="0"/>
              <a:t>— </a:t>
            </a:r>
            <a:r>
              <a:rPr lang="en-IN" sz="1600" dirty="0" err="1"/>
              <a:t>java.util.Collections</a:t>
            </a:r>
            <a:r>
              <a:rPr lang="en-IN" sz="1600" dirty="0"/>
              <a:t> —is a utility class that contains only </a:t>
            </a:r>
            <a:r>
              <a:rPr lang="en-IN" sz="1600" dirty="0" smtClean="0"/>
              <a:t>static methods</a:t>
            </a:r>
            <a:r>
              <a:rPr lang="en-IN" sz="1600" dirty="0"/>
              <a:t>. The general term </a:t>
            </a:r>
            <a:r>
              <a:rPr lang="en-IN" sz="1600" i="1" dirty="0"/>
              <a:t>collection(s) </a:t>
            </a:r>
            <a:r>
              <a:rPr lang="en-IN" sz="1600" dirty="0"/>
              <a:t>refers to containers like map, stack, </a:t>
            </a:r>
            <a:r>
              <a:rPr lang="en-IN" sz="1600" dirty="0" smtClean="0"/>
              <a:t>and queue.</a:t>
            </a:r>
            <a:endParaRPr lang="en-IN" sz="1600" dirty="0"/>
          </a:p>
        </p:txBody>
      </p:sp>
      <p:sp>
        <p:nvSpPr>
          <p:cNvPr id="9" name="Rectangle 8"/>
          <p:cNvSpPr/>
          <p:nvPr/>
        </p:nvSpPr>
        <p:spPr>
          <a:xfrm>
            <a:off x="251520" y="3933056"/>
            <a:ext cx="4752528" cy="2831544"/>
          </a:xfrm>
          <a:prstGeom prst="rect">
            <a:avLst/>
          </a:prstGeom>
        </p:spPr>
        <p:txBody>
          <a:bodyPr wrap="square">
            <a:spAutoFit/>
          </a:bodyPr>
          <a:lstStyle/>
          <a:p>
            <a:r>
              <a:rPr lang="en-IN" b="1" dirty="0">
                <a:solidFill>
                  <a:schemeClr val="accent6">
                    <a:lumMod val="50000"/>
                  </a:schemeClr>
                </a:solidFill>
              </a:rPr>
              <a:t>Create and use a generic class</a:t>
            </a:r>
          </a:p>
          <a:p>
            <a:endParaRPr lang="en-IN" sz="1600" b="1" dirty="0"/>
          </a:p>
          <a:p>
            <a:r>
              <a:rPr lang="en-IN" sz="1600" dirty="0"/>
              <a:t>• Generics will ensure that any attempts to add elements of types other than </a:t>
            </a:r>
            <a:r>
              <a:rPr lang="en-IN" sz="1600" dirty="0" smtClean="0"/>
              <a:t>the specified </a:t>
            </a:r>
            <a:r>
              <a:rPr lang="en-IN" sz="1600" dirty="0"/>
              <a:t>type(s) will be caught at compile time itself. Hence, generics offer </a:t>
            </a:r>
            <a:r>
              <a:rPr lang="en-IN" sz="1600" dirty="0" smtClean="0"/>
              <a:t>generic implementation </a:t>
            </a:r>
            <a:r>
              <a:rPr lang="en-IN" sz="1600" dirty="0"/>
              <a:t>with type safety.</a:t>
            </a:r>
          </a:p>
          <a:p>
            <a:endParaRPr lang="en-IN" sz="1600" dirty="0" smtClean="0"/>
          </a:p>
          <a:p>
            <a:r>
              <a:rPr lang="en-IN" sz="1600" dirty="0" smtClean="0"/>
              <a:t>• </a:t>
            </a:r>
            <a:r>
              <a:rPr lang="en-IN" sz="1600" dirty="0"/>
              <a:t>Java 7 introduced </a:t>
            </a:r>
            <a:r>
              <a:rPr lang="en-IN" sz="1600" i="1" dirty="0"/>
              <a:t>diamond </a:t>
            </a:r>
            <a:r>
              <a:rPr lang="en-IN" sz="1600" dirty="0"/>
              <a:t>syntax where the type parameters (after new </a:t>
            </a:r>
            <a:r>
              <a:rPr lang="en-IN" sz="1600" dirty="0" smtClean="0"/>
              <a:t>operator and </a:t>
            </a:r>
            <a:r>
              <a:rPr lang="en-IN" sz="1600" dirty="0"/>
              <a:t>class name) can be omitted. The compiler will infer the types from the </a:t>
            </a:r>
            <a:r>
              <a:rPr lang="en-IN" sz="1600" dirty="0" smtClean="0"/>
              <a:t>type declaration.</a:t>
            </a:r>
            <a:endParaRPr lang="en-IN" sz="1600" dirty="0"/>
          </a:p>
        </p:txBody>
      </p:sp>
    </p:spTree>
    <p:extLst>
      <p:ext uri="{BB962C8B-B14F-4D97-AF65-F5344CB8AC3E}">
        <p14:creationId xmlns:p14="http://schemas.microsoft.com/office/powerpoint/2010/main" val="3950613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122" y="-27384"/>
            <a:ext cx="8229600" cy="864096"/>
          </a:xfrm>
        </p:spPr>
        <p:txBody>
          <a:bodyPr>
            <a:normAutofit/>
          </a:bodyPr>
          <a:lstStyle/>
          <a:p>
            <a:pPr algn="l"/>
            <a:r>
              <a:rPr lang="en-US" sz="4000" b="1" dirty="0" smtClean="0">
                <a:solidFill>
                  <a:srgbClr val="0070C0"/>
                </a:solidFill>
              </a:rPr>
              <a:t>Generics and Collections</a:t>
            </a:r>
            <a:endParaRPr lang="en-IN" sz="4000" b="1" dirty="0">
              <a:solidFill>
                <a:srgbClr val="0070C0"/>
              </a:solidFill>
            </a:endParaRPr>
          </a:p>
        </p:txBody>
      </p:sp>
      <p:sp>
        <p:nvSpPr>
          <p:cNvPr id="8" name="Rectangle 7"/>
          <p:cNvSpPr/>
          <p:nvPr/>
        </p:nvSpPr>
        <p:spPr>
          <a:xfrm>
            <a:off x="5148064" y="764704"/>
            <a:ext cx="3923928" cy="5755422"/>
          </a:xfrm>
          <a:prstGeom prst="rect">
            <a:avLst/>
          </a:prstGeom>
          <a:noFill/>
          <a:ln>
            <a:noFill/>
          </a:ln>
        </p:spPr>
        <p:txBody>
          <a:bodyPr wrap="square">
            <a:spAutoFit/>
          </a:bodyPr>
          <a:lstStyle/>
          <a:p>
            <a:r>
              <a:rPr lang="en-IN" sz="1600" dirty="0" smtClean="0"/>
              <a:t>• A </a:t>
            </a:r>
            <a:r>
              <a:rPr lang="en-IN" sz="1600" dirty="0" err="1" smtClean="0"/>
              <a:t>HashMap</a:t>
            </a:r>
            <a:r>
              <a:rPr lang="en-IN" sz="1600" dirty="0" smtClean="0"/>
              <a:t> uses a hash table data structure internally. In </a:t>
            </a:r>
            <a:r>
              <a:rPr lang="en-IN" sz="1600" dirty="0" err="1" smtClean="0"/>
              <a:t>HashMap</a:t>
            </a:r>
            <a:r>
              <a:rPr lang="en-IN" sz="1600" dirty="0" smtClean="0"/>
              <a:t>, searching</a:t>
            </a:r>
          </a:p>
          <a:p>
            <a:r>
              <a:rPr lang="en-IN" sz="1600" dirty="0" smtClean="0"/>
              <a:t>(or looking up elements) is a fast operation. However, </a:t>
            </a:r>
            <a:r>
              <a:rPr lang="en-IN" sz="1600" dirty="0" err="1" smtClean="0"/>
              <a:t>HashMap</a:t>
            </a:r>
            <a:r>
              <a:rPr lang="en-IN" sz="1600" dirty="0" smtClean="0"/>
              <a:t> neither remembers</a:t>
            </a:r>
          </a:p>
          <a:p>
            <a:r>
              <a:rPr lang="en-IN" sz="1600" dirty="0" smtClean="0"/>
              <a:t>the order in which you inserted elements nor keeps elements in any sorted order. Unlike </a:t>
            </a:r>
            <a:r>
              <a:rPr lang="en-IN" sz="1600" dirty="0" err="1" smtClean="0"/>
              <a:t>HashMap</a:t>
            </a:r>
            <a:r>
              <a:rPr lang="en-IN" sz="1600" dirty="0" smtClean="0"/>
              <a:t>, </a:t>
            </a:r>
            <a:r>
              <a:rPr lang="en-IN" sz="1600" dirty="0" err="1" smtClean="0"/>
              <a:t>TreeMap</a:t>
            </a:r>
            <a:r>
              <a:rPr lang="en-IN" sz="1600" dirty="0" smtClean="0"/>
              <a:t> keeps the elements in sorted order (i.e., sorted by its keys). So, searching or inserting is somewhat slower than the </a:t>
            </a:r>
            <a:r>
              <a:rPr lang="en-IN" sz="1600" dirty="0" err="1" smtClean="0"/>
              <a:t>HashMap</a:t>
            </a:r>
            <a:r>
              <a:rPr lang="en-IN" sz="1600" dirty="0" smtClean="0"/>
              <a:t>.</a:t>
            </a:r>
          </a:p>
          <a:p>
            <a:endParaRPr lang="en-IN" sz="1600" dirty="0" smtClean="0"/>
          </a:p>
          <a:p>
            <a:r>
              <a:rPr lang="en-IN" sz="1600" dirty="0" smtClean="0"/>
              <a:t>• </a:t>
            </a:r>
            <a:r>
              <a:rPr lang="en-IN" sz="1600" dirty="0" err="1" smtClean="0"/>
              <a:t>Deque</a:t>
            </a:r>
            <a:r>
              <a:rPr lang="en-IN" sz="1600" dirty="0" smtClean="0"/>
              <a:t> (Doubly ended queue) is a data structure that allows you to insert and remove elements from both ends. There are three concrete implementations of the </a:t>
            </a:r>
            <a:r>
              <a:rPr lang="en-IN" sz="1600" dirty="0" err="1" smtClean="0"/>
              <a:t>Deque</a:t>
            </a:r>
            <a:r>
              <a:rPr lang="en-IN" sz="1600" dirty="0" smtClean="0"/>
              <a:t> interface: </a:t>
            </a:r>
            <a:r>
              <a:rPr lang="en-IN" sz="1600" dirty="0" err="1" smtClean="0"/>
              <a:t>LinkedList</a:t>
            </a:r>
            <a:r>
              <a:rPr lang="en-IN" sz="1600" dirty="0" smtClean="0"/>
              <a:t>, </a:t>
            </a:r>
            <a:r>
              <a:rPr lang="en-IN" sz="1600" dirty="0" err="1" smtClean="0"/>
              <a:t>ArrayDeque</a:t>
            </a:r>
            <a:r>
              <a:rPr lang="en-IN" sz="1600" dirty="0" smtClean="0"/>
              <a:t>, and </a:t>
            </a:r>
            <a:r>
              <a:rPr lang="en-IN" sz="1600" dirty="0" err="1" smtClean="0"/>
              <a:t>LinkedBlockingDeque</a:t>
            </a:r>
            <a:r>
              <a:rPr lang="en-IN" sz="1600" dirty="0" smtClean="0"/>
              <a:t> .</a:t>
            </a:r>
          </a:p>
          <a:p>
            <a:endParaRPr lang="en-IN" sz="1600" dirty="0" smtClean="0"/>
          </a:p>
          <a:p>
            <a:r>
              <a:rPr lang="en-IN" sz="1600" dirty="0" smtClean="0"/>
              <a:t>• The difference between an </a:t>
            </a:r>
            <a:r>
              <a:rPr lang="en-IN" sz="1600" dirty="0" err="1" smtClean="0"/>
              <a:t>ArrayList</a:t>
            </a:r>
            <a:r>
              <a:rPr lang="en-IN" sz="1600" dirty="0" smtClean="0"/>
              <a:t> and </a:t>
            </a:r>
            <a:r>
              <a:rPr lang="en-IN" sz="1600" dirty="0" err="1" smtClean="0"/>
              <a:t>ArrayDeque</a:t>
            </a:r>
            <a:r>
              <a:rPr lang="en-IN" sz="1600" dirty="0" smtClean="0"/>
              <a:t> is that you can add an element anywhere in an array list using an index; however, </a:t>
            </a:r>
            <a:r>
              <a:rPr lang="en-IN" sz="1600" dirty="0"/>
              <a:t>you can add an </a:t>
            </a:r>
            <a:r>
              <a:rPr lang="en-IN" sz="1600" dirty="0" smtClean="0"/>
              <a:t>element only </a:t>
            </a:r>
            <a:r>
              <a:rPr lang="en-IN" sz="1600" dirty="0"/>
              <a:t>either at the front or end of the array </a:t>
            </a:r>
            <a:r>
              <a:rPr lang="en-IN" sz="1600" dirty="0" err="1"/>
              <a:t>deque</a:t>
            </a:r>
            <a:r>
              <a:rPr lang="en-IN" sz="1600" dirty="0"/>
              <a:t>.</a:t>
            </a:r>
          </a:p>
        </p:txBody>
      </p:sp>
      <p:sp>
        <p:nvSpPr>
          <p:cNvPr id="9" name="Rectangle 8"/>
          <p:cNvSpPr/>
          <p:nvPr/>
        </p:nvSpPr>
        <p:spPr>
          <a:xfrm>
            <a:off x="235998" y="2871514"/>
            <a:ext cx="4781905" cy="3323987"/>
          </a:xfrm>
          <a:prstGeom prst="rect">
            <a:avLst/>
          </a:prstGeom>
        </p:spPr>
        <p:txBody>
          <a:bodyPr wrap="square">
            <a:spAutoFit/>
          </a:bodyPr>
          <a:lstStyle/>
          <a:p>
            <a:r>
              <a:rPr lang="en-IN" b="1" dirty="0">
                <a:solidFill>
                  <a:schemeClr val="accent6">
                    <a:lumMod val="50000"/>
                  </a:schemeClr>
                </a:solidFill>
              </a:rPr>
              <a:t>Create and use a generic class</a:t>
            </a:r>
          </a:p>
          <a:p>
            <a:endParaRPr lang="en-IN" sz="1600" b="1" dirty="0"/>
          </a:p>
          <a:p>
            <a:r>
              <a:rPr lang="en-IN" sz="1600" dirty="0" smtClean="0"/>
              <a:t>•</a:t>
            </a:r>
            <a:r>
              <a:rPr lang="en-IN" sz="1600" dirty="0"/>
              <a:t>Remember that you cannot add or remove elements to the List returned by </a:t>
            </a:r>
            <a:r>
              <a:rPr lang="en-IN" sz="1600" dirty="0" smtClean="0"/>
              <a:t>the </a:t>
            </a:r>
            <a:r>
              <a:rPr lang="en-IN" sz="1600" dirty="0" err="1" smtClean="0"/>
              <a:t>Arrays.asList</a:t>
            </a:r>
            <a:r>
              <a:rPr lang="en-IN" sz="1600" dirty="0"/>
              <a:t>() method. But, you can make changes to the elements in </a:t>
            </a:r>
            <a:r>
              <a:rPr lang="en-IN" sz="1600" dirty="0" smtClean="0"/>
              <a:t>the returned </a:t>
            </a:r>
            <a:r>
              <a:rPr lang="en-IN" sz="1600" dirty="0"/>
              <a:t>List , and the changes made to that List are reflected back in the array</a:t>
            </a:r>
            <a:r>
              <a:rPr lang="en-IN" sz="1600" dirty="0" smtClean="0"/>
              <a:t>.</a:t>
            </a:r>
          </a:p>
          <a:p>
            <a:endParaRPr lang="en-IN" sz="1600" dirty="0"/>
          </a:p>
          <a:p>
            <a:r>
              <a:rPr lang="en-IN" sz="1600" dirty="0"/>
              <a:t>• A </a:t>
            </a:r>
            <a:r>
              <a:rPr lang="en-IN" sz="1600" dirty="0" err="1"/>
              <a:t>HashSet</a:t>
            </a:r>
            <a:r>
              <a:rPr lang="en-IN" sz="1600" dirty="0"/>
              <a:t> is for quickly inserting and retrieving elements; it does </a:t>
            </a:r>
            <a:r>
              <a:rPr lang="en-IN" sz="1600" i="1" dirty="0"/>
              <a:t>not </a:t>
            </a:r>
            <a:r>
              <a:rPr lang="en-IN" sz="1600" dirty="0"/>
              <a:t>maintain </a:t>
            </a:r>
            <a:r>
              <a:rPr lang="en-IN" sz="1600" dirty="0" smtClean="0"/>
              <a:t>any sorting </a:t>
            </a:r>
            <a:r>
              <a:rPr lang="en-IN" sz="1600" dirty="0"/>
              <a:t>order for the elements it holds. A </a:t>
            </a:r>
            <a:r>
              <a:rPr lang="en-IN" sz="1600" dirty="0" err="1"/>
              <a:t>TreeSet</a:t>
            </a:r>
            <a:r>
              <a:rPr lang="en-IN" sz="1600" dirty="0"/>
              <a:t> stores the elements in a </a:t>
            </a:r>
            <a:r>
              <a:rPr lang="en-IN" sz="1600" dirty="0" smtClean="0"/>
              <a:t>sorted order </a:t>
            </a:r>
            <a:r>
              <a:rPr lang="en-IN" sz="1600" dirty="0"/>
              <a:t>(and it implements the </a:t>
            </a:r>
            <a:r>
              <a:rPr lang="en-IN" sz="1600" dirty="0" err="1"/>
              <a:t>SortedSet</a:t>
            </a:r>
            <a:r>
              <a:rPr lang="en-IN" sz="1600" dirty="0"/>
              <a:t> interface</a:t>
            </a:r>
            <a:r>
              <a:rPr lang="en-IN" sz="1600" dirty="0" smtClean="0"/>
              <a:t>).</a:t>
            </a:r>
            <a:endParaRPr lang="en-IN" sz="1600" dirty="0"/>
          </a:p>
        </p:txBody>
      </p:sp>
      <p:grpSp>
        <p:nvGrpSpPr>
          <p:cNvPr id="12" name="Group 11"/>
          <p:cNvGrpSpPr/>
          <p:nvPr/>
        </p:nvGrpSpPr>
        <p:grpSpPr>
          <a:xfrm>
            <a:off x="193367" y="883000"/>
            <a:ext cx="4824536" cy="1800200"/>
            <a:chOff x="193367" y="883000"/>
            <a:chExt cx="4976402" cy="1800200"/>
          </a:xfrm>
        </p:grpSpPr>
        <p:sp>
          <p:nvSpPr>
            <p:cNvPr id="11" name="Rounded Rectangle 10"/>
            <p:cNvSpPr/>
            <p:nvPr/>
          </p:nvSpPr>
          <p:spPr>
            <a:xfrm>
              <a:off x="193367" y="883000"/>
              <a:ext cx="4976402" cy="1800200"/>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2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80" y="1182776"/>
              <a:ext cx="468492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6" y="936430"/>
              <a:ext cx="2150788" cy="27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18380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122" y="-27384"/>
            <a:ext cx="8229600" cy="864096"/>
          </a:xfrm>
        </p:spPr>
        <p:txBody>
          <a:bodyPr>
            <a:normAutofit/>
          </a:bodyPr>
          <a:lstStyle/>
          <a:p>
            <a:pPr algn="l"/>
            <a:r>
              <a:rPr lang="en-US" sz="4000" b="1" dirty="0" smtClean="0">
                <a:solidFill>
                  <a:srgbClr val="0070C0"/>
                </a:solidFill>
              </a:rPr>
              <a:t>Generics and Collections</a:t>
            </a:r>
            <a:endParaRPr lang="en-IN" sz="4000" b="1" dirty="0">
              <a:solidFill>
                <a:srgbClr val="0070C0"/>
              </a:solidFill>
            </a:endParaRPr>
          </a:p>
        </p:txBody>
      </p:sp>
      <p:sp>
        <p:nvSpPr>
          <p:cNvPr id="8" name="Rectangle 7"/>
          <p:cNvSpPr/>
          <p:nvPr/>
        </p:nvSpPr>
        <p:spPr>
          <a:xfrm>
            <a:off x="4788024" y="1772816"/>
            <a:ext cx="4310671" cy="4832092"/>
          </a:xfrm>
          <a:prstGeom prst="rect">
            <a:avLst/>
          </a:prstGeom>
          <a:noFill/>
          <a:ln>
            <a:noFill/>
          </a:ln>
        </p:spPr>
        <p:txBody>
          <a:bodyPr wrap="square">
            <a:spAutoFit/>
          </a:bodyPr>
          <a:lstStyle/>
          <a:p>
            <a:r>
              <a:rPr lang="en-IN" sz="1600" dirty="0" err="1" smtClean="0"/>
              <a:t>IntStream</a:t>
            </a:r>
            <a:r>
              <a:rPr lang="en-IN" sz="1600" dirty="0" smtClean="0"/>
              <a:t> , </a:t>
            </a:r>
            <a:r>
              <a:rPr lang="en-IN" sz="1600" dirty="0" err="1" smtClean="0"/>
              <a:t>LongStream</a:t>
            </a:r>
            <a:r>
              <a:rPr lang="en-IN" sz="1600" dirty="0" smtClean="0"/>
              <a:t> , and </a:t>
            </a:r>
            <a:r>
              <a:rPr lang="en-IN" sz="1600" dirty="0" err="1" smtClean="0"/>
              <a:t>DoubleStream</a:t>
            </a:r>
            <a:r>
              <a:rPr lang="en-IN" sz="1600" dirty="0" smtClean="0"/>
              <a:t> are streams for primitive types </a:t>
            </a:r>
            <a:r>
              <a:rPr lang="en-IN" sz="1600" dirty="0" err="1" smtClean="0"/>
              <a:t>int</a:t>
            </a:r>
            <a:r>
              <a:rPr lang="en-IN" sz="1600" dirty="0" smtClean="0"/>
              <a:t> , long , and double types respectively.</a:t>
            </a:r>
          </a:p>
          <a:p>
            <a:endParaRPr lang="en-IN" sz="1600" dirty="0" smtClean="0"/>
          </a:p>
          <a:p>
            <a:r>
              <a:rPr lang="en-IN" sz="1600" dirty="0" smtClean="0"/>
              <a:t>• A stream is a sequence of elements. In Java 8, the Collection interface has been added with the methods stream() and </a:t>
            </a:r>
            <a:r>
              <a:rPr lang="en-IN" sz="1600" dirty="0" err="1" smtClean="0"/>
              <a:t>parallelStream</a:t>
            </a:r>
            <a:r>
              <a:rPr lang="en-IN" sz="1600" dirty="0" smtClean="0"/>
              <a:t>() from which you can respectively get sequential and parallel streams.</a:t>
            </a:r>
          </a:p>
          <a:p>
            <a:endParaRPr lang="en-IN" sz="1600" b="1" dirty="0" smtClean="0"/>
          </a:p>
          <a:p>
            <a:r>
              <a:rPr lang="en-IN" b="1" dirty="0">
                <a:solidFill>
                  <a:schemeClr val="accent6">
                    <a:lumMod val="50000"/>
                  </a:schemeClr>
                </a:solidFill>
              </a:rPr>
              <a:t>Iterate using </a:t>
            </a:r>
            <a:r>
              <a:rPr lang="en-IN" b="1" dirty="0" err="1">
                <a:solidFill>
                  <a:schemeClr val="accent6">
                    <a:lumMod val="50000"/>
                  </a:schemeClr>
                </a:solidFill>
              </a:rPr>
              <a:t>forEach</a:t>
            </a:r>
            <a:r>
              <a:rPr lang="en-IN" b="1" dirty="0">
                <a:solidFill>
                  <a:schemeClr val="accent6">
                    <a:lumMod val="50000"/>
                  </a:schemeClr>
                </a:solidFill>
              </a:rPr>
              <a:t> methods of Streams and List</a:t>
            </a:r>
          </a:p>
          <a:p>
            <a:r>
              <a:rPr lang="en-IN" sz="1600" dirty="0" smtClean="0"/>
              <a:t>• In Java 8, we are moving from external iteration to internal iteration. It is a </a:t>
            </a:r>
            <a:r>
              <a:rPr lang="en-IN" sz="1600" i="1" dirty="0" smtClean="0"/>
              <a:t>major  </a:t>
            </a:r>
            <a:r>
              <a:rPr lang="en-IN" sz="1600" dirty="0" smtClean="0"/>
              <a:t>change with Java 8 approach of functional programming.</a:t>
            </a:r>
          </a:p>
          <a:p>
            <a:endParaRPr lang="en-IN" sz="1600" dirty="0" smtClean="0"/>
          </a:p>
          <a:p>
            <a:r>
              <a:rPr lang="en-IN" sz="1600" dirty="0" smtClean="0"/>
              <a:t>• The interfaces Stream and </a:t>
            </a:r>
            <a:r>
              <a:rPr lang="en-IN" sz="1600" dirty="0" err="1" smtClean="0"/>
              <a:t>Iterable</a:t>
            </a:r>
            <a:r>
              <a:rPr lang="en-IN" sz="1600" dirty="0" smtClean="0"/>
              <a:t> define </a:t>
            </a:r>
            <a:r>
              <a:rPr lang="en-IN" sz="1600" dirty="0" err="1" smtClean="0"/>
              <a:t>forEach</a:t>
            </a:r>
            <a:r>
              <a:rPr lang="en-IN" sz="1600" dirty="0" smtClean="0"/>
              <a:t>() method. The </a:t>
            </a:r>
            <a:r>
              <a:rPr lang="en-IN" sz="1600" dirty="0" err="1" smtClean="0"/>
              <a:t>forEach</a:t>
            </a:r>
            <a:r>
              <a:rPr lang="en-IN" sz="1600" dirty="0" smtClean="0"/>
              <a:t>() method supports internal iteration.</a:t>
            </a:r>
          </a:p>
        </p:txBody>
      </p:sp>
      <p:sp>
        <p:nvSpPr>
          <p:cNvPr id="9" name="Rectangle 8"/>
          <p:cNvSpPr/>
          <p:nvPr/>
        </p:nvSpPr>
        <p:spPr>
          <a:xfrm>
            <a:off x="252054" y="1772816"/>
            <a:ext cx="4535970" cy="4647426"/>
          </a:xfrm>
          <a:prstGeom prst="rect">
            <a:avLst/>
          </a:prstGeom>
        </p:spPr>
        <p:txBody>
          <a:bodyPr wrap="square">
            <a:spAutoFit/>
          </a:bodyPr>
          <a:lstStyle/>
          <a:p>
            <a:r>
              <a:rPr lang="en-IN" b="1" dirty="0">
                <a:solidFill>
                  <a:schemeClr val="accent6">
                    <a:lumMod val="50000"/>
                  </a:schemeClr>
                </a:solidFill>
              </a:rPr>
              <a:t>Use </a:t>
            </a:r>
            <a:r>
              <a:rPr lang="en-IN" b="1" dirty="0" err="1">
                <a:solidFill>
                  <a:schemeClr val="accent6">
                    <a:lumMod val="50000"/>
                  </a:schemeClr>
                </a:solidFill>
              </a:rPr>
              <a:t>java.util.Comparator</a:t>
            </a:r>
            <a:r>
              <a:rPr lang="en-IN" b="1" dirty="0">
                <a:solidFill>
                  <a:schemeClr val="accent6">
                    <a:lumMod val="50000"/>
                  </a:schemeClr>
                </a:solidFill>
              </a:rPr>
              <a:t> and </a:t>
            </a:r>
            <a:r>
              <a:rPr lang="en-IN" b="1" dirty="0" err="1">
                <a:solidFill>
                  <a:schemeClr val="accent6">
                    <a:lumMod val="50000"/>
                  </a:schemeClr>
                </a:solidFill>
              </a:rPr>
              <a:t>java.lang.Comparable</a:t>
            </a:r>
            <a:r>
              <a:rPr lang="en-IN" b="1" dirty="0">
                <a:solidFill>
                  <a:schemeClr val="accent6">
                    <a:lumMod val="50000"/>
                  </a:schemeClr>
                </a:solidFill>
              </a:rPr>
              <a:t> interfaces</a:t>
            </a:r>
          </a:p>
          <a:p>
            <a:endParaRPr lang="en-IN" sz="1600" b="1" dirty="0"/>
          </a:p>
          <a:p>
            <a:r>
              <a:rPr lang="en-IN" sz="1600" dirty="0"/>
              <a:t>• Implement the Comparable interface for your classes where a natural order </a:t>
            </a:r>
            <a:r>
              <a:rPr lang="en-IN" sz="1600" dirty="0" smtClean="0"/>
              <a:t>is possible</a:t>
            </a:r>
            <a:r>
              <a:rPr lang="en-IN" sz="1600" dirty="0"/>
              <a:t>. If you want to compare the objects other than the natural order or if </a:t>
            </a:r>
            <a:r>
              <a:rPr lang="en-IN" sz="1600" dirty="0" smtClean="0"/>
              <a:t>there is </a:t>
            </a:r>
            <a:r>
              <a:rPr lang="en-IN" sz="1600" dirty="0"/>
              <a:t>no natural ordering present for your class type, then create separate classes</a:t>
            </a:r>
          </a:p>
          <a:p>
            <a:r>
              <a:rPr lang="en-IN" sz="1600" dirty="0"/>
              <a:t>implementing the Comparator interface. Also, if you have multiple alternative </a:t>
            </a:r>
            <a:r>
              <a:rPr lang="en-IN" sz="1600" dirty="0" smtClean="0"/>
              <a:t>ways  to </a:t>
            </a:r>
            <a:r>
              <a:rPr lang="en-IN" sz="1600" dirty="0"/>
              <a:t>decide the order, then go for the Comparator interface</a:t>
            </a:r>
            <a:r>
              <a:rPr lang="en-IN" sz="1600" dirty="0" smtClean="0"/>
              <a:t>.).</a:t>
            </a:r>
          </a:p>
          <a:p>
            <a:endParaRPr lang="en-IN" b="1" dirty="0">
              <a:solidFill>
                <a:schemeClr val="accent6">
                  <a:lumMod val="50000"/>
                </a:schemeClr>
              </a:solidFill>
            </a:endParaRPr>
          </a:p>
          <a:p>
            <a:r>
              <a:rPr lang="en-IN" b="1" dirty="0">
                <a:solidFill>
                  <a:schemeClr val="accent6">
                    <a:lumMod val="50000"/>
                  </a:schemeClr>
                </a:solidFill>
              </a:rPr>
              <a:t>Collections Streams and Filters</a:t>
            </a:r>
          </a:p>
          <a:p>
            <a:endParaRPr lang="en-IN" sz="1600" dirty="0" smtClean="0"/>
          </a:p>
          <a:p>
            <a:r>
              <a:rPr lang="en-IN" sz="1600" dirty="0" smtClean="0"/>
              <a:t>• The new stream API is provided in the </a:t>
            </a:r>
            <a:r>
              <a:rPr lang="en-IN" sz="1600" dirty="0" err="1" smtClean="0"/>
              <a:t>java.util.stream</a:t>
            </a:r>
            <a:r>
              <a:rPr lang="en-IN" sz="1600" dirty="0" smtClean="0"/>
              <a:t> package introduced in Java 8. The main type in this package is Stream&lt;T&gt; interface, which is the stream of object references. </a:t>
            </a:r>
            <a:endParaRPr lang="en-IN"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54" y="692696"/>
            <a:ext cx="849640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417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95" y="634543"/>
            <a:ext cx="6336704" cy="131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203122" y="-27384"/>
            <a:ext cx="8229600" cy="864096"/>
          </a:xfrm>
        </p:spPr>
        <p:txBody>
          <a:bodyPr>
            <a:normAutofit/>
          </a:bodyPr>
          <a:lstStyle/>
          <a:p>
            <a:pPr algn="l"/>
            <a:r>
              <a:rPr lang="en-US" sz="4000" b="1" dirty="0" smtClean="0">
                <a:solidFill>
                  <a:srgbClr val="0070C0"/>
                </a:solidFill>
              </a:rPr>
              <a:t>Generics and Collections</a:t>
            </a:r>
            <a:endParaRPr lang="en-IN" sz="4000" b="1" dirty="0">
              <a:solidFill>
                <a:srgbClr val="0070C0"/>
              </a:solidFill>
            </a:endParaRPr>
          </a:p>
        </p:txBody>
      </p:sp>
      <p:sp>
        <p:nvSpPr>
          <p:cNvPr id="8" name="Rectangle 7"/>
          <p:cNvSpPr/>
          <p:nvPr/>
        </p:nvSpPr>
        <p:spPr>
          <a:xfrm>
            <a:off x="5148064" y="2019202"/>
            <a:ext cx="3950631" cy="4616648"/>
          </a:xfrm>
          <a:prstGeom prst="rect">
            <a:avLst/>
          </a:prstGeom>
          <a:noFill/>
          <a:ln>
            <a:noFill/>
          </a:ln>
        </p:spPr>
        <p:txBody>
          <a:bodyPr wrap="square">
            <a:spAutoFit/>
          </a:bodyPr>
          <a:lstStyle/>
          <a:p>
            <a:r>
              <a:rPr lang="en-IN" b="1" dirty="0">
                <a:solidFill>
                  <a:schemeClr val="accent6">
                    <a:lumMod val="50000"/>
                  </a:schemeClr>
                </a:solidFill>
              </a:rPr>
              <a:t>Filter a collection by using lambda expressions</a:t>
            </a:r>
          </a:p>
          <a:p>
            <a:endParaRPr lang="en-IN" sz="1600" dirty="0" smtClean="0"/>
          </a:p>
          <a:p>
            <a:r>
              <a:rPr lang="en-IN" sz="1600" dirty="0" smtClean="0"/>
              <a:t>• </a:t>
            </a:r>
            <a:r>
              <a:rPr lang="en-IN" sz="1600" dirty="0"/>
              <a:t>The filter() method in the Stream interface is used for removing the elements that</a:t>
            </a:r>
          </a:p>
          <a:p>
            <a:r>
              <a:rPr lang="en-IN" sz="1600" dirty="0"/>
              <a:t>do not match the given condition</a:t>
            </a:r>
            <a:r>
              <a:rPr lang="en-IN" sz="1600" dirty="0" smtClean="0"/>
              <a:t>.</a:t>
            </a:r>
          </a:p>
          <a:p>
            <a:endParaRPr lang="en-IN" sz="1600" dirty="0"/>
          </a:p>
          <a:p>
            <a:r>
              <a:rPr lang="en-IN" b="1" dirty="0">
                <a:solidFill>
                  <a:schemeClr val="accent6">
                    <a:lumMod val="50000"/>
                  </a:schemeClr>
                </a:solidFill>
              </a:rPr>
              <a:t>Use method references with Streams</a:t>
            </a:r>
          </a:p>
          <a:p>
            <a:endParaRPr lang="en-IN" sz="1600" dirty="0" smtClean="0"/>
          </a:p>
          <a:p>
            <a:r>
              <a:rPr lang="en-IN" sz="1600" dirty="0" smtClean="0"/>
              <a:t>• </a:t>
            </a:r>
            <a:r>
              <a:rPr lang="en-IN" sz="1600" dirty="0"/>
              <a:t>When lambda expressions just route the given parameters, you can use </a:t>
            </a:r>
            <a:r>
              <a:rPr lang="en-IN" sz="1600" dirty="0" smtClean="0"/>
              <a:t>method references </a:t>
            </a:r>
            <a:r>
              <a:rPr lang="en-IN" sz="1600" dirty="0"/>
              <a:t>instead.</a:t>
            </a:r>
          </a:p>
          <a:p>
            <a:endParaRPr lang="en-IN" sz="1600" dirty="0" smtClean="0"/>
          </a:p>
          <a:p>
            <a:r>
              <a:rPr lang="en-IN" sz="1600" dirty="0" smtClean="0"/>
              <a:t>• </a:t>
            </a:r>
            <a:r>
              <a:rPr lang="en-IN" sz="1600" dirty="0"/>
              <a:t>Since method references serve as a way to route the parameters, it is </a:t>
            </a:r>
            <a:r>
              <a:rPr lang="en-IN" sz="1600" dirty="0" smtClean="0"/>
              <a:t>often convenient </a:t>
            </a:r>
            <a:r>
              <a:rPr lang="en-IN" sz="1600" dirty="0"/>
              <a:t>(as it results in more concise code) to use </a:t>
            </a:r>
            <a:r>
              <a:rPr lang="en-IN" sz="1600" dirty="0" smtClean="0"/>
              <a:t>them than </a:t>
            </a:r>
            <a:r>
              <a:rPr lang="en-IN" sz="1600" dirty="0"/>
              <a:t>their </a:t>
            </a:r>
            <a:r>
              <a:rPr lang="en-IN" sz="1600" dirty="0" smtClean="0"/>
              <a:t>equivalent lambda </a:t>
            </a:r>
            <a:r>
              <a:rPr lang="en-IN" sz="1600" dirty="0"/>
              <a:t>expressions.</a:t>
            </a:r>
            <a:endParaRPr lang="en-IN" sz="1600" dirty="0" smtClean="0"/>
          </a:p>
        </p:txBody>
      </p:sp>
      <p:sp>
        <p:nvSpPr>
          <p:cNvPr id="9" name="Rectangle 8"/>
          <p:cNvSpPr/>
          <p:nvPr/>
        </p:nvSpPr>
        <p:spPr>
          <a:xfrm>
            <a:off x="252054" y="2012062"/>
            <a:ext cx="4896010" cy="4801314"/>
          </a:xfrm>
          <a:prstGeom prst="rect">
            <a:avLst/>
          </a:prstGeom>
        </p:spPr>
        <p:txBody>
          <a:bodyPr wrap="square">
            <a:spAutoFit/>
          </a:bodyPr>
          <a:lstStyle/>
          <a:p>
            <a:r>
              <a:rPr lang="en-IN" b="1" dirty="0">
                <a:solidFill>
                  <a:schemeClr val="accent6">
                    <a:lumMod val="50000"/>
                  </a:schemeClr>
                </a:solidFill>
              </a:rPr>
              <a:t>Describe Stream interface and Stream pipeline</a:t>
            </a:r>
          </a:p>
          <a:p>
            <a:endParaRPr lang="en-IN" sz="1600" dirty="0" smtClean="0"/>
          </a:p>
          <a:p>
            <a:r>
              <a:rPr lang="en-IN" sz="1600" dirty="0" smtClean="0"/>
              <a:t>• </a:t>
            </a:r>
            <a:r>
              <a:rPr lang="en-IN" sz="1600" dirty="0"/>
              <a:t>Stream operations can be “chained” together to form a pipeline known as “</a:t>
            </a:r>
            <a:r>
              <a:rPr lang="en-IN" sz="1600" dirty="0" smtClean="0"/>
              <a:t>stream pipeline</a:t>
            </a:r>
            <a:r>
              <a:rPr lang="en-IN" sz="1600" dirty="0"/>
              <a:t>”.</a:t>
            </a:r>
          </a:p>
          <a:p>
            <a:endParaRPr lang="en-IN" sz="1600" dirty="0" smtClean="0"/>
          </a:p>
          <a:p>
            <a:r>
              <a:rPr lang="en-IN" sz="1600" dirty="0" smtClean="0"/>
              <a:t>• </a:t>
            </a:r>
            <a:r>
              <a:rPr lang="en-IN" sz="1600" dirty="0"/>
              <a:t>A stream pipeline has a beginning, middle, and an end: </a:t>
            </a:r>
            <a:r>
              <a:rPr lang="en-IN" sz="1600" i="1" dirty="0"/>
              <a:t>source </a:t>
            </a:r>
            <a:r>
              <a:rPr lang="en-IN" sz="1600" dirty="0"/>
              <a:t>(that creates </a:t>
            </a:r>
            <a:r>
              <a:rPr lang="en-IN" sz="1600" dirty="0" smtClean="0"/>
              <a:t>a stream</a:t>
            </a:r>
            <a:r>
              <a:rPr lang="en-IN" sz="1600" dirty="0"/>
              <a:t>), </a:t>
            </a:r>
            <a:r>
              <a:rPr lang="en-IN" sz="1600" i="1" dirty="0"/>
              <a:t>intermediate operations </a:t>
            </a:r>
            <a:r>
              <a:rPr lang="en-IN" sz="1600" dirty="0"/>
              <a:t>(that consist of optional operations that can </a:t>
            </a:r>
            <a:r>
              <a:rPr lang="en-IN" sz="1600" dirty="0" smtClean="0"/>
              <a:t>be chained </a:t>
            </a:r>
            <a:r>
              <a:rPr lang="en-IN" sz="1600" dirty="0"/>
              <a:t>together), and </a:t>
            </a:r>
            <a:r>
              <a:rPr lang="en-IN" sz="1600" i="1" dirty="0"/>
              <a:t>terminal operations </a:t>
            </a:r>
            <a:r>
              <a:rPr lang="en-IN" sz="1600" dirty="0"/>
              <a:t>(that produce a result).</a:t>
            </a:r>
          </a:p>
          <a:p>
            <a:endParaRPr lang="en-IN" sz="1600" dirty="0" smtClean="0"/>
          </a:p>
          <a:p>
            <a:r>
              <a:rPr lang="en-IN" sz="1600" dirty="0" smtClean="0"/>
              <a:t>• </a:t>
            </a:r>
            <a:r>
              <a:rPr lang="en-IN" sz="1600" dirty="0"/>
              <a:t>The terminal operation can produce a </a:t>
            </a:r>
            <a:r>
              <a:rPr lang="en-IN" sz="1600" dirty="0" smtClean="0"/>
              <a:t>result, accumulate </a:t>
            </a:r>
            <a:r>
              <a:rPr lang="en-IN" sz="1600" dirty="0"/>
              <a:t>the stream elements, </a:t>
            </a:r>
            <a:r>
              <a:rPr lang="en-IN" sz="1600" dirty="0" smtClean="0"/>
              <a:t>or just </a:t>
            </a:r>
            <a:r>
              <a:rPr lang="en-IN" sz="1600" dirty="0"/>
              <a:t>perform an action.</a:t>
            </a:r>
          </a:p>
          <a:p>
            <a:endParaRPr lang="en-IN" sz="1600" dirty="0" smtClean="0"/>
          </a:p>
          <a:p>
            <a:r>
              <a:rPr lang="en-IN" sz="1600" dirty="0" smtClean="0"/>
              <a:t>• </a:t>
            </a:r>
            <a:r>
              <a:rPr lang="en-IN" sz="1600" dirty="0"/>
              <a:t>You can use a stream only once. Any attempt at reusing the stream (for example</a:t>
            </a:r>
            <a:r>
              <a:rPr lang="en-IN" sz="1600" dirty="0" smtClean="0"/>
              <a:t>, by </a:t>
            </a:r>
            <a:r>
              <a:rPr lang="en-IN" sz="1600" dirty="0"/>
              <a:t>calling intermediate </a:t>
            </a:r>
            <a:r>
              <a:rPr lang="en-IN" sz="1600" dirty="0" smtClean="0"/>
              <a:t>or terminal </a:t>
            </a:r>
            <a:r>
              <a:rPr lang="en-IN" sz="1600" dirty="0"/>
              <a:t>operations) will result in throwing </a:t>
            </a:r>
            <a:r>
              <a:rPr lang="en-IN" sz="1600" dirty="0" smtClean="0"/>
              <a:t>an </a:t>
            </a:r>
            <a:r>
              <a:rPr lang="en-IN" sz="1600" dirty="0" err="1" smtClean="0"/>
              <a:t>IllegalStateException</a:t>
            </a:r>
            <a:r>
              <a:rPr lang="en-IN" sz="1600" dirty="0" smtClean="0"/>
              <a:t> .</a:t>
            </a:r>
            <a:endParaRPr lang="en-IN" sz="1400" dirty="0"/>
          </a:p>
        </p:txBody>
      </p:sp>
    </p:spTree>
    <p:extLst>
      <p:ext uri="{BB962C8B-B14F-4D97-AF65-F5344CB8AC3E}">
        <p14:creationId xmlns:p14="http://schemas.microsoft.com/office/powerpoint/2010/main" val="2519660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75425461"/>
              </p:ext>
            </p:extLst>
          </p:nvPr>
        </p:nvGraphicFramePr>
        <p:xfrm>
          <a:off x="271444" y="1229928"/>
          <a:ext cx="4904330" cy="1769219"/>
        </p:xfrm>
        <a:graphic>
          <a:graphicData uri="http://schemas.openxmlformats.org/drawingml/2006/table">
            <a:tbl>
              <a:tblPr firstRow="1" firstCol="1" bandRow="1">
                <a:tableStyleId>{125E5076-3810-47DD-B79F-674D7AD40C01}</a:tableStyleId>
              </a:tblPr>
              <a:tblGrid>
                <a:gridCol w="490433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Use the built-in interfaces included in the </a:t>
                      </a:r>
                      <a:r>
                        <a:rPr lang="en-IN" sz="1400" b="1" i="0" u="none" strike="noStrike" kern="1200" baseline="0" dirty="0" err="1" smtClean="0">
                          <a:solidFill>
                            <a:schemeClr val="lt1"/>
                          </a:solidFill>
                          <a:latin typeface="Corbel" pitchFamily="34" charset="0"/>
                          <a:ea typeface="+mn-ea"/>
                          <a:cs typeface="+mn-cs"/>
                        </a:rPr>
                        <a:t>java.util.function</a:t>
                      </a:r>
                      <a:r>
                        <a:rPr lang="en-IN" sz="1400" b="1" i="0" u="none" strike="noStrike" kern="1200" baseline="0" dirty="0" smtClean="0">
                          <a:solidFill>
                            <a:schemeClr val="lt1"/>
                          </a:solidFill>
                          <a:latin typeface="Corbel" pitchFamily="34" charset="0"/>
                          <a:ea typeface="+mn-ea"/>
                          <a:cs typeface="+mn-cs"/>
                        </a:rPr>
                        <a:t> package such as Predicate, Consumer, Function, and Supplier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Develop code that uses primitive versions of functional interfaces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Develop code that uses binary versions of functional interfaces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0676">
                <a:tc>
                  <a:txBody>
                    <a:bodyPr/>
                    <a:lstStyle/>
                    <a:p>
                      <a:pPr algn="l"/>
                      <a:r>
                        <a:rPr lang="en-IN" sz="1400" b="1" i="0" u="none" strike="noStrike" baseline="0" dirty="0" smtClean="0">
                          <a:latin typeface="Corbel" pitchFamily="34" charset="0"/>
                        </a:rPr>
                        <a:t>Develop code that uses the </a:t>
                      </a:r>
                      <a:r>
                        <a:rPr lang="en-IN" sz="1400" b="1" i="0" u="none" strike="noStrike" baseline="0" dirty="0" err="1" smtClean="0">
                          <a:latin typeface="Corbel" pitchFamily="34" charset="0"/>
                        </a:rPr>
                        <a:t>UnaryOperator</a:t>
                      </a:r>
                      <a:r>
                        <a:rPr lang="en-IN" sz="1400" b="1" i="0" u="none" strike="noStrike" baseline="0" dirty="0" smtClean="0">
                          <a:latin typeface="Corbel" pitchFamily="34" charset="0"/>
                        </a:rPr>
                        <a:t> interface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144968" y="221816"/>
            <a:ext cx="8315464" cy="720080"/>
          </a:xfrm>
        </p:spPr>
        <p:txBody>
          <a:bodyPr>
            <a:normAutofit/>
          </a:bodyPr>
          <a:lstStyle/>
          <a:p>
            <a:pPr algn="l"/>
            <a:r>
              <a:rPr lang="en-US" sz="4000" b="1" dirty="0" smtClean="0">
                <a:solidFill>
                  <a:srgbClr val="0070C0"/>
                </a:solidFill>
              </a:rPr>
              <a:t>Lambda Built-in Functional Interfaces</a:t>
            </a:r>
            <a:endParaRPr lang="en-IN" sz="4000" b="1" dirty="0">
              <a:solidFill>
                <a:srgbClr val="0070C0"/>
              </a:solidFill>
            </a:endParaRPr>
          </a:p>
        </p:txBody>
      </p:sp>
      <p:sp>
        <p:nvSpPr>
          <p:cNvPr id="8" name="Rectangle 7"/>
          <p:cNvSpPr/>
          <p:nvPr/>
        </p:nvSpPr>
        <p:spPr>
          <a:xfrm>
            <a:off x="5264370" y="1124744"/>
            <a:ext cx="3851920" cy="5016758"/>
          </a:xfrm>
          <a:prstGeom prst="rect">
            <a:avLst/>
          </a:prstGeom>
        </p:spPr>
        <p:txBody>
          <a:bodyPr wrap="square">
            <a:spAutoFit/>
          </a:bodyPr>
          <a:lstStyle/>
          <a:p>
            <a:r>
              <a:rPr lang="en-IN" sz="1600" dirty="0" smtClean="0"/>
              <a:t>• A Consumer “consumes” an object and returns nothing; hence it has an abstract</a:t>
            </a:r>
          </a:p>
          <a:p>
            <a:r>
              <a:rPr lang="en-IN" sz="1600" dirty="0" smtClean="0"/>
              <a:t>method named “ accept ” that takes an argument of generic type T and has return</a:t>
            </a:r>
          </a:p>
          <a:p>
            <a:r>
              <a:rPr lang="en-IN" sz="1600" dirty="0" smtClean="0"/>
              <a:t>type void .</a:t>
            </a:r>
          </a:p>
          <a:p>
            <a:endParaRPr lang="en-IN" sz="1600" dirty="0" smtClean="0"/>
          </a:p>
          <a:p>
            <a:r>
              <a:rPr lang="en-IN" sz="1600" dirty="0" smtClean="0"/>
              <a:t>• A Function “operates” on the argument and returns a result; hence it has an abstract</a:t>
            </a:r>
          </a:p>
          <a:p>
            <a:r>
              <a:rPr lang="en-IN" sz="1600" dirty="0" smtClean="0"/>
              <a:t>method named “apply” that takes an argument of generic type T and has generic</a:t>
            </a:r>
          </a:p>
          <a:p>
            <a:r>
              <a:rPr lang="en-IN" sz="1600" dirty="0" smtClean="0"/>
              <a:t>return type R .</a:t>
            </a:r>
          </a:p>
          <a:p>
            <a:endParaRPr lang="en-IN" sz="1600" dirty="0" smtClean="0"/>
          </a:p>
          <a:p>
            <a:r>
              <a:rPr lang="en-IN" sz="1600" dirty="0" smtClean="0"/>
              <a:t>• A Supplier “supplies” takes nothing but returns something; hence it has an abstract</a:t>
            </a:r>
          </a:p>
          <a:p>
            <a:r>
              <a:rPr lang="en-IN" sz="1600" dirty="0" smtClean="0"/>
              <a:t>method named “get” that takes no arguments and returns a generic type T .</a:t>
            </a:r>
          </a:p>
          <a:p>
            <a:endParaRPr lang="en-IN" sz="1600" dirty="0" smtClean="0"/>
          </a:p>
          <a:p>
            <a:r>
              <a:rPr lang="en-IN" sz="1600" dirty="0" smtClean="0"/>
              <a:t>• The </a:t>
            </a:r>
            <a:r>
              <a:rPr lang="en-IN" sz="1600" dirty="0" err="1" smtClean="0"/>
              <a:t>forEach</a:t>
            </a:r>
            <a:r>
              <a:rPr lang="en-IN" sz="1600" dirty="0" smtClean="0"/>
              <a:t>() method defined in </a:t>
            </a:r>
            <a:r>
              <a:rPr lang="en-IN" sz="1600" dirty="0" err="1" smtClean="0"/>
              <a:t>Iterable</a:t>
            </a:r>
            <a:r>
              <a:rPr lang="en-IN" sz="1600" dirty="0" smtClean="0"/>
              <a:t> (implemented by collection classes) method accepts a Consumer&lt;T&gt; .</a:t>
            </a:r>
            <a:endParaRPr lang="en-IN" sz="1400" dirty="0"/>
          </a:p>
        </p:txBody>
      </p:sp>
      <p:sp>
        <p:nvSpPr>
          <p:cNvPr id="9" name="Rectangle 8"/>
          <p:cNvSpPr/>
          <p:nvPr/>
        </p:nvSpPr>
        <p:spPr>
          <a:xfrm>
            <a:off x="251520" y="3140968"/>
            <a:ext cx="4896544" cy="3139321"/>
          </a:xfrm>
          <a:prstGeom prst="rect">
            <a:avLst/>
          </a:prstGeom>
        </p:spPr>
        <p:txBody>
          <a:bodyPr wrap="square">
            <a:spAutoFit/>
          </a:bodyPr>
          <a:lstStyle/>
          <a:p>
            <a:r>
              <a:rPr lang="en-IN" b="1" dirty="0">
                <a:solidFill>
                  <a:schemeClr val="accent6">
                    <a:lumMod val="50000"/>
                  </a:schemeClr>
                </a:solidFill>
              </a:rPr>
              <a:t>Use the built-in interfaces included in the </a:t>
            </a:r>
            <a:r>
              <a:rPr lang="en-IN" b="1" dirty="0" err="1">
                <a:solidFill>
                  <a:schemeClr val="accent6">
                    <a:lumMod val="50000"/>
                  </a:schemeClr>
                </a:solidFill>
              </a:rPr>
              <a:t>java.util.function</a:t>
            </a:r>
            <a:r>
              <a:rPr lang="en-IN" b="1" dirty="0">
                <a:solidFill>
                  <a:schemeClr val="accent6">
                    <a:lumMod val="50000"/>
                  </a:schemeClr>
                </a:solidFill>
              </a:rPr>
              <a:t> package such as Predicate, </a:t>
            </a:r>
            <a:r>
              <a:rPr lang="en-IN" b="1" dirty="0" smtClean="0">
                <a:solidFill>
                  <a:schemeClr val="accent6">
                    <a:lumMod val="50000"/>
                  </a:schemeClr>
                </a:solidFill>
              </a:rPr>
              <a:t>Consumer, Function</a:t>
            </a:r>
            <a:r>
              <a:rPr lang="en-IN" b="1" dirty="0">
                <a:solidFill>
                  <a:schemeClr val="accent6">
                    <a:lumMod val="50000"/>
                  </a:schemeClr>
                </a:solidFill>
              </a:rPr>
              <a:t>, and Supplier</a:t>
            </a:r>
          </a:p>
          <a:p>
            <a:endParaRPr lang="en-IN" sz="1600" dirty="0" smtClean="0"/>
          </a:p>
          <a:p>
            <a:r>
              <a:rPr lang="en-IN" sz="1600" dirty="0" smtClean="0"/>
              <a:t>• </a:t>
            </a:r>
            <a:r>
              <a:rPr lang="en-IN" sz="1600" dirty="0"/>
              <a:t>Built-in functional interfaces Predicate , Consumer , Function , and Supplier </a:t>
            </a:r>
            <a:r>
              <a:rPr lang="en-IN" sz="1600" dirty="0" smtClean="0"/>
              <a:t>differ mainly </a:t>
            </a:r>
            <a:r>
              <a:rPr lang="en-IN" sz="1600" dirty="0"/>
              <a:t>based on </a:t>
            </a:r>
            <a:r>
              <a:rPr lang="en-IN" sz="1600" dirty="0" smtClean="0"/>
              <a:t>the signature </a:t>
            </a:r>
            <a:r>
              <a:rPr lang="en-IN" sz="1600" dirty="0"/>
              <a:t>of the abstract method they declare.</a:t>
            </a:r>
          </a:p>
          <a:p>
            <a:endParaRPr lang="en-IN" sz="1600" dirty="0" smtClean="0"/>
          </a:p>
          <a:p>
            <a:r>
              <a:rPr lang="en-IN" sz="1600" dirty="0" smtClean="0"/>
              <a:t>• </a:t>
            </a:r>
            <a:r>
              <a:rPr lang="en-IN" sz="1600" dirty="0"/>
              <a:t>A Predicate tests the given condition and returns true or false ; hence it has </a:t>
            </a:r>
            <a:r>
              <a:rPr lang="en-IN" sz="1600" dirty="0" smtClean="0"/>
              <a:t>an abstract </a:t>
            </a:r>
            <a:r>
              <a:rPr lang="en-IN" sz="1600" dirty="0"/>
              <a:t>method named “ test ” that takes a parameter of generic type T and </a:t>
            </a:r>
            <a:r>
              <a:rPr lang="en-IN" sz="1600" dirty="0" smtClean="0"/>
              <a:t>returns </a:t>
            </a:r>
            <a:r>
              <a:rPr lang="en-IN" sz="1600" dirty="0" err="1" smtClean="0"/>
              <a:t>boolean</a:t>
            </a:r>
            <a:r>
              <a:rPr lang="en-IN" sz="1600" dirty="0" smtClean="0"/>
              <a:t> </a:t>
            </a:r>
            <a:r>
              <a:rPr lang="en-IN" sz="1600" dirty="0"/>
              <a:t>type</a:t>
            </a:r>
            <a:r>
              <a:rPr lang="en-IN" sz="1600" dirty="0" smtClean="0"/>
              <a:t>.</a:t>
            </a:r>
            <a:endParaRPr lang="en-IN" sz="1600" dirty="0"/>
          </a:p>
        </p:txBody>
      </p:sp>
    </p:spTree>
    <p:extLst>
      <p:ext uri="{BB962C8B-B14F-4D97-AF65-F5344CB8AC3E}">
        <p14:creationId xmlns:p14="http://schemas.microsoft.com/office/powerpoint/2010/main" val="1986116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8639"/>
            <a:ext cx="8788762" cy="5586181"/>
          </a:xfrm>
          <a:prstGeom prst="rect">
            <a:avLst/>
          </a:prstGeom>
        </p:spPr>
      </p:pic>
      <p:sp>
        <p:nvSpPr>
          <p:cNvPr id="6" name="TextBox 5"/>
          <p:cNvSpPr txBox="1"/>
          <p:nvPr/>
        </p:nvSpPr>
        <p:spPr>
          <a:xfrm>
            <a:off x="323528" y="6036117"/>
            <a:ext cx="8424936" cy="769441"/>
          </a:xfrm>
          <a:prstGeom prst="rect">
            <a:avLst/>
          </a:prstGeom>
          <a:noFill/>
        </p:spPr>
        <p:txBody>
          <a:bodyPr wrap="square" rtlCol="0">
            <a:spAutoFit/>
          </a:bodyPr>
          <a:lstStyle/>
          <a:p>
            <a:r>
              <a:rPr lang="en-US" sz="2200" dirty="0" smtClean="0">
                <a:latin typeface="Berlin Sans FB" pitchFamily="34" charset="0"/>
                <a:cs typeface="Andalus" pitchFamily="18" charset="-78"/>
              </a:rPr>
              <a:t>Making note of summary in each exam topic for your  </a:t>
            </a:r>
            <a:r>
              <a:rPr lang="en-US" sz="2200" dirty="0" smtClean="0">
                <a:latin typeface="Berlin Sans FB" pitchFamily="34" charset="0"/>
                <a:cs typeface="Andalus" pitchFamily="18" charset="-78"/>
              </a:rPr>
              <a:t>quick </a:t>
            </a:r>
            <a:r>
              <a:rPr lang="en-US" sz="2200" dirty="0" smtClean="0">
                <a:latin typeface="Berlin Sans FB" pitchFamily="34" charset="0"/>
                <a:cs typeface="Andalus" pitchFamily="18" charset="-78"/>
              </a:rPr>
              <a:t>reference!! </a:t>
            </a:r>
            <a:r>
              <a:rPr lang="en-US" sz="2200" dirty="0" smtClean="0">
                <a:latin typeface="Berlin Sans FB" pitchFamily="34" charset="0"/>
                <a:cs typeface="Andalus" pitchFamily="18" charset="-78"/>
              </a:rPr>
              <a:t>Here it is…..</a:t>
            </a:r>
            <a:endParaRPr lang="en-IN" sz="2200" dirty="0">
              <a:latin typeface="Berlin Sans FB" pitchFamily="34" charset="0"/>
              <a:cs typeface="Andalus" pitchFamily="18" charset="-78"/>
            </a:endParaRPr>
          </a:p>
        </p:txBody>
      </p:sp>
    </p:spTree>
    <p:extLst>
      <p:ext uri="{BB962C8B-B14F-4D97-AF65-F5344CB8AC3E}">
        <p14:creationId xmlns:p14="http://schemas.microsoft.com/office/powerpoint/2010/main" val="628953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9512" y="2504504"/>
            <a:ext cx="8568952" cy="4062651"/>
          </a:xfrm>
          <a:prstGeom prst="rect">
            <a:avLst/>
          </a:prstGeom>
        </p:spPr>
        <p:txBody>
          <a:bodyPr wrap="square">
            <a:spAutoFit/>
          </a:bodyPr>
          <a:lstStyle/>
          <a:p>
            <a:r>
              <a:rPr lang="en-IN" b="1" dirty="0">
                <a:solidFill>
                  <a:schemeClr val="accent6">
                    <a:lumMod val="50000"/>
                  </a:schemeClr>
                </a:solidFill>
              </a:rPr>
              <a:t>Develop code that uses primitive versions of functional interfaces</a:t>
            </a:r>
          </a:p>
          <a:p>
            <a:endParaRPr lang="en-IN" sz="1600" dirty="0" smtClean="0"/>
          </a:p>
          <a:p>
            <a:r>
              <a:rPr lang="en-IN" sz="1600" dirty="0" smtClean="0"/>
              <a:t>• </a:t>
            </a:r>
            <a:r>
              <a:rPr lang="en-IN" sz="1600" dirty="0"/>
              <a:t>The built-in interfaces Predicate , Consumer , Function , and Supplier operate </a:t>
            </a:r>
            <a:r>
              <a:rPr lang="en-IN" sz="1600" dirty="0" smtClean="0"/>
              <a:t>on reference </a:t>
            </a:r>
            <a:r>
              <a:rPr lang="en-IN" sz="1600" dirty="0"/>
              <a:t>type objects. For primitive types, there are specializations available for </a:t>
            </a:r>
            <a:r>
              <a:rPr lang="en-IN" sz="1600" dirty="0" err="1" smtClean="0"/>
              <a:t>int</a:t>
            </a:r>
            <a:r>
              <a:rPr lang="en-IN" sz="1600" dirty="0" smtClean="0"/>
              <a:t>, long, </a:t>
            </a:r>
            <a:r>
              <a:rPr lang="en-IN" sz="1600" dirty="0"/>
              <a:t>and double types for these functional interfaces.</a:t>
            </a:r>
          </a:p>
          <a:p>
            <a:endParaRPr lang="en-IN" sz="1600" dirty="0" smtClean="0"/>
          </a:p>
          <a:p>
            <a:r>
              <a:rPr lang="en-IN" sz="1600" dirty="0" smtClean="0"/>
              <a:t>• </a:t>
            </a:r>
            <a:r>
              <a:rPr lang="en-IN" sz="1600" dirty="0"/>
              <a:t>When the Stream interface is used with primitive types, it results in </a:t>
            </a:r>
            <a:r>
              <a:rPr lang="en-IN" sz="1600" dirty="0" smtClean="0"/>
              <a:t>unnecessary boxing </a:t>
            </a:r>
            <a:r>
              <a:rPr lang="en-IN" sz="1600" dirty="0"/>
              <a:t>and unboxing of the primitive types to their wrapper types. This results </a:t>
            </a:r>
            <a:r>
              <a:rPr lang="en-IN" sz="1600" dirty="0" smtClean="0"/>
              <a:t>in slower </a:t>
            </a:r>
            <a:r>
              <a:rPr lang="en-IN" sz="1600" dirty="0"/>
              <a:t>code as well as wastes memory because the unnecessary wrapper objects </a:t>
            </a:r>
            <a:r>
              <a:rPr lang="en-IN" sz="1600" dirty="0" smtClean="0"/>
              <a:t>get created</a:t>
            </a:r>
            <a:r>
              <a:rPr lang="en-IN" sz="1600" dirty="0"/>
              <a:t>. Hence, whenever possible, prefer using the primitive type specializations </a:t>
            </a:r>
            <a:r>
              <a:rPr lang="en-IN" sz="1600" dirty="0" smtClean="0"/>
              <a:t>of the </a:t>
            </a:r>
            <a:r>
              <a:rPr lang="en-IN" sz="1600" dirty="0"/>
              <a:t>functional interfaces </a:t>
            </a:r>
            <a:r>
              <a:rPr lang="en-IN" sz="1600" dirty="0" smtClean="0"/>
              <a:t>Predicate, Consumer, Function, </a:t>
            </a:r>
            <a:r>
              <a:rPr lang="en-IN" sz="1600" dirty="0"/>
              <a:t>and Supplier </a:t>
            </a:r>
            <a:r>
              <a:rPr lang="en-IN" sz="1600" dirty="0" smtClean="0"/>
              <a:t>.</a:t>
            </a:r>
          </a:p>
          <a:p>
            <a:endParaRPr lang="en-US" sz="1600" dirty="0"/>
          </a:p>
          <a:p>
            <a:r>
              <a:rPr lang="en-IN" sz="1600" dirty="0" smtClean="0"/>
              <a:t>• The primitive versions of the functional interfaces Predicate , Consumer , Function , and Supplier are available only for </a:t>
            </a:r>
            <a:r>
              <a:rPr lang="en-IN" sz="1600" dirty="0" err="1" smtClean="0"/>
              <a:t>int</a:t>
            </a:r>
            <a:r>
              <a:rPr lang="en-IN" sz="1600" dirty="0" smtClean="0"/>
              <a:t>, long and double types (and </a:t>
            </a:r>
            <a:r>
              <a:rPr lang="en-IN" sz="1600" dirty="0" err="1" smtClean="0"/>
              <a:t>boolean</a:t>
            </a:r>
            <a:r>
              <a:rPr lang="en-IN" sz="1600" dirty="0" smtClean="0"/>
              <a:t> type in addition to these three types for Supplier). You have to use implicit conversions to relevant </a:t>
            </a:r>
            <a:r>
              <a:rPr lang="en-IN" sz="1600" dirty="0" err="1" smtClean="0"/>
              <a:t>int</a:t>
            </a:r>
            <a:r>
              <a:rPr lang="en-IN" sz="1600" dirty="0" smtClean="0"/>
              <a:t> version when you need to use char, byte,  or short types; similarly, you can use the version for double type when you need to use float .</a:t>
            </a:r>
          </a:p>
        </p:txBody>
      </p:sp>
      <p:sp>
        <p:nvSpPr>
          <p:cNvPr id="11" name="Title 1"/>
          <p:cNvSpPr txBox="1">
            <a:spLocks/>
          </p:cNvSpPr>
          <p:nvPr/>
        </p:nvSpPr>
        <p:spPr>
          <a:xfrm>
            <a:off x="144968" y="218837"/>
            <a:ext cx="8315464"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70C0"/>
                </a:solidFill>
              </a:rPr>
              <a:t>Lambda Built-in Functional Interfaces</a:t>
            </a:r>
            <a:endParaRPr lang="en-IN" sz="4000" b="1" dirty="0">
              <a:solidFill>
                <a:srgbClr val="0070C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38917"/>
            <a:ext cx="6336704"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34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04048" y="2953975"/>
            <a:ext cx="3312368" cy="3139321"/>
          </a:xfrm>
          <a:prstGeom prst="rect">
            <a:avLst/>
          </a:prstGeom>
        </p:spPr>
        <p:txBody>
          <a:bodyPr wrap="square">
            <a:spAutoFit/>
          </a:bodyPr>
          <a:lstStyle/>
          <a:p>
            <a:r>
              <a:rPr lang="en-IN" b="1" dirty="0">
                <a:solidFill>
                  <a:schemeClr val="accent6">
                    <a:lumMod val="50000"/>
                  </a:schemeClr>
                </a:solidFill>
              </a:rPr>
              <a:t>Develop code that uses the </a:t>
            </a:r>
            <a:r>
              <a:rPr lang="en-IN" b="1" dirty="0" err="1">
                <a:solidFill>
                  <a:schemeClr val="accent6">
                    <a:lumMod val="50000"/>
                  </a:schemeClr>
                </a:solidFill>
              </a:rPr>
              <a:t>UnaryOperator</a:t>
            </a:r>
            <a:r>
              <a:rPr lang="en-IN" b="1" dirty="0">
                <a:solidFill>
                  <a:schemeClr val="accent6">
                    <a:lumMod val="50000"/>
                  </a:schemeClr>
                </a:solidFill>
              </a:rPr>
              <a:t> interface</a:t>
            </a:r>
          </a:p>
          <a:p>
            <a:endParaRPr lang="en-IN" b="1" dirty="0"/>
          </a:p>
          <a:p>
            <a:r>
              <a:rPr lang="en-IN" sz="1600" dirty="0"/>
              <a:t>• </a:t>
            </a:r>
            <a:r>
              <a:rPr lang="en-IN" sz="1600" dirty="0" err="1"/>
              <a:t>UnaryOperator</a:t>
            </a:r>
            <a:r>
              <a:rPr lang="en-IN" sz="1600" dirty="0"/>
              <a:t> is a functional interface and it extends Function </a:t>
            </a:r>
            <a:r>
              <a:rPr lang="en-IN" sz="1600" dirty="0" smtClean="0"/>
              <a:t>interface.</a:t>
            </a:r>
          </a:p>
          <a:p>
            <a:endParaRPr lang="en-IN" sz="1600" dirty="0"/>
          </a:p>
          <a:p>
            <a:r>
              <a:rPr lang="en-IN" sz="1600" dirty="0"/>
              <a:t>• The primitive type specializations of </a:t>
            </a:r>
            <a:r>
              <a:rPr lang="en-IN" sz="1600" dirty="0" err="1"/>
              <a:t>UnaryOperator</a:t>
            </a:r>
            <a:r>
              <a:rPr lang="en-IN" sz="1600" dirty="0"/>
              <a:t> are </a:t>
            </a:r>
            <a:r>
              <a:rPr lang="en-IN" sz="1600" dirty="0" err="1" smtClean="0"/>
              <a:t>IntUnaryOperator</a:t>
            </a:r>
            <a:r>
              <a:rPr lang="en-IN" sz="1600" dirty="0" smtClean="0"/>
              <a:t>, </a:t>
            </a:r>
            <a:r>
              <a:rPr lang="en-IN" sz="1600" dirty="0" err="1" smtClean="0"/>
              <a:t>LongUnaryOperator</a:t>
            </a:r>
            <a:r>
              <a:rPr lang="en-IN" sz="1600" dirty="0" smtClean="0"/>
              <a:t>, and </a:t>
            </a:r>
            <a:r>
              <a:rPr lang="en-IN" sz="1600" dirty="0" err="1" smtClean="0"/>
              <a:t>DoubleUnaryOperator</a:t>
            </a:r>
            <a:r>
              <a:rPr lang="en-IN" sz="1600" dirty="0" smtClean="0"/>
              <a:t> </a:t>
            </a:r>
            <a:r>
              <a:rPr lang="en-IN" sz="1600" dirty="0"/>
              <a:t>for </a:t>
            </a:r>
            <a:r>
              <a:rPr lang="en-IN" sz="1600" dirty="0" err="1" smtClean="0"/>
              <a:t>int</a:t>
            </a:r>
            <a:r>
              <a:rPr lang="en-IN" sz="1600" dirty="0" smtClean="0"/>
              <a:t>, long, </a:t>
            </a:r>
            <a:r>
              <a:rPr lang="en-IN" sz="1600" dirty="0"/>
              <a:t>and double </a:t>
            </a:r>
            <a:r>
              <a:rPr lang="en-IN" sz="1600" dirty="0" smtClean="0"/>
              <a:t>types respectively</a:t>
            </a:r>
            <a:r>
              <a:rPr lang="en-IN" sz="1600" dirty="0"/>
              <a:t>.</a:t>
            </a:r>
            <a:endParaRPr lang="en-IN" sz="1400" dirty="0" smtClean="0"/>
          </a:p>
        </p:txBody>
      </p:sp>
      <p:sp>
        <p:nvSpPr>
          <p:cNvPr id="11" name="Title 1"/>
          <p:cNvSpPr txBox="1">
            <a:spLocks/>
          </p:cNvSpPr>
          <p:nvPr/>
        </p:nvSpPr>
        <p:spPr>
          <a:xfrm>
            <a:off x="144968" y="332656"/>
            <a:ext cx="8315464" cy="7200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solidFill>
                  <a:srgbClr val="0070C0"/>
                </a:solidFill>
              </a:rPr>
              <a:t>Lambda Built-in </a:t>
            </a:r>
            <a:r>
              <a:rPr lang="en-US" sz="4000" b="1" dirty="0" smtClean="0">
                <a:solidFill>
                  <a:srgbClr val="0070C0"/>
                </a:solidFill>
              </a:rPr>
              <a:t>Functional Interfaces</a:t>
            </a:r>
            <a:endParaRPr lang="en-IN" sz="4000" b="1" dirty="0">
              <a:solidFill>
                <a:srgbClr val="0070C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94" y="1176025"/>
            <a:ext cx="831594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520" y="2953975"/>
            <a:ext cx="4572000" cy="2369880"/>
          </a:xfrm>
          <a:prstGeom prst="rect">
            <a:avLst/>
          </a:prstGeom>
        </p:spPr>
        <p:txBody>
          <a:bodyPr>
            <a:spAutoFit/>
          </a:bodyPr>
          <a:lstStyle/>
          <a:p>
            <a:r>
              <a:rPr lang="en-IN" b="1" dirty="0" smtClean="0">
                <a:solidFill>
                  <a:schemeClr val="accent6">
                    <a:lumMod val="50000"/>
                  </a:schemeClr>
                </a:solidFill>
              </a:rPr>
              <a:t>Develop code that uses binary versions of functional interfaces</a:t>
            </a:r>
          </a:p>
          <a:p>
            <a:endParaRPr lang="en-IN" sz="1600" b="1" dirty="0" smtClean="0">
              <a:solidFill>
                <a:schemeClr val="accent6">
                  <a:lumMod val="50000"/>
                </a:schemeClr>
              </a:solidFill>
            </a:endParaRPr>
          </a:p>
          <a:p>
            <a:r>
              <a:rPr lang="en-IN" sz="1600" dirty="0" smtClean="0"/>
              <a:t>• The functional interfaces </a:t>
            </a:r>
            <a:r>
              <a:rPr lang="en-IN" sz="1600" dirty="0" err="1" smtClean="0"/>
              <a:t>BiPredicate</a:t>
            </a:r>
            <a:r>
              <a:rPr lang="en-IN" sz="1600" dirty="0" smtClean="0"/>
              <a:t>, </a:t>
            </a:r>
            <a:r>
              <a:rPr lang="en-IN" sz="1600" dirty="0" err="1" smtClean="0"/>
              <a:t>BiConsumer</a:t>
            </a:r>
            <a:r>
              <a:rPr lang="en-IN" sz="1600" dirty="0" smtClean="0"/>
              <a:t>, and </a:t>
            </a:r>
            <a:r>
              <a:rPr lang="en-IN" sz="1600" dirty="0" err="1" smtClean="0"/>
              <a:t>BiFunction</a:t>
            </a:r>
            <a:r>
              <a:rPr lang="en-IN" sz="1600" dirty="0" smtClean="0"/>
              <a:t> are binary versions of Predicate , Consumer, and Function respectively. There is no binary equivalent for Supplier since it does not take any arguments. The prefix “Bi” indicates the version that takes “two” arguments.</a:t>
            </a:r>
            <a:endParaRPr lang="en-IN" sz="1400" dirty="0" smtClean="0"/>
          </a:p>
        </p:txBody>
      </p:sp>
    </p:spTree>
    <p:extLst>
      <p:ext uri="{BB962C8B-B14F-4D97-AF65-F5344CB8AC3E}">
        <p14:creationId xmlns:p14="http://schemas.microsoft.com/office/powerpoint/2010/main" val="2475401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52063002"/>
              </p:ext>
            </p:extLst>
          </p:nvPr>
        </p:nvGraphicFramePr>
        <p:xfrm>
          <a:off x="271444" y="836713"/>
          <a:ext cx="4904330" cy="3130046"/>
        </p:xfrm>
        <a:graphic>
          <a:graphicData uri="http://schemas.openxmlformats.org/drawingml/2006/table">
            <a:tbl>
              <a:tblPr firstRow="1" firstCol="1" bandRow="1">
                <a:tableStyleId>{125E5076-3810-47DD-B79F-674D7AD40C01}</a:tableStyleId>
              </a:tblPr>
              <a:tblGrid>
                <a:gridCol w="4904330"/>
              </a:tblGrid>
              <a:tr h="171714">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6701">
                <a:tc>
                  <a:txBody>
                    <a:bodyPr/>
                    <a:lstStyle/>
                    <a:p>
                      <a:r>
                        <a:rPr lang="en-IN" sz="1400" b="1" i="0" u="none" strike="noStrike" kern="1200" baseline="0" dirty="0" smtClean="0">
                          <a:solidFill>
                            <a:schemeClr val="lt1"/>
                          </a:solidFill>
                          <a:latin typeface="Corbel" pitchFamily="34" charset="0"/>
                          <a:ea typeface="+mn-ea"/>
                          <a:cs typeface="+mn-cs"/>
                        </a:rPr>
                        <a:t>Develop code to extract data from an object using peek() and map() methods including primitive versions of the map() method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780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Search for data by using search methods of the Stream classes including </a:t>
                      </a:r>
                      <a:r>
                        <a:rPr lang="en-IN" sz="1400" b="1" i="0" u="none" strike="noStrike" kern="1200" baseline="0" dirty="0" err="1" smtClean="0">
                          <a:solidFill>
                            <a:schemeClr val="lt1"/>
                          </a:solidFill>
                          <a:latin typeface="Corbel" pitchFamily="34" charset="0"/>
                          <a:ea typeface="+mn-ea"/>
                          <a:cs typeface="+mn-cs"/>
                        </a:rPr>
                        <a:t>findFirst</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findAny</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anyMatch</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allMatch</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noneMatch</a:t>
                      </a:r>
                      <a:endParaRPr lang="en-IN" sz="1400" b="1" i="0" u="none" strike="noStrike" kern="1200" baseline="0" dirty="0" smtClean="0">
                        <a:solidFill>
                          <a:schemeClr val="lt1"/>
                        </a:solidFill>
                        <a:latin typeface="Corbel" pitchFamily="34"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007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Develop code that uses the Optional class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011">
                <a:tc>
                  <a:txBody>
                    <a:bodyPr/>
                    <a:lstStyle/>
                    <a:p>
                      <a:pPr algn="l"/>
                      <a:r>
                        <a:rPr lang="en-IN" sz="1400" b="1" i="0" u="none" strike="noStrike" baseline="0" dirty="0" smtClean="0">
                          <a:latin typeface="Corbel" pitchFamily="34" charset="0"/>
                        </a:rPr>
                        <a:t>Develop code that uses Stream data methods and calculation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011">
                <a:tc>
                  <a:txBody>
                    <a:bodyPr/>
                    <a:lstStyle/>
                    <a:p>
                      <a:pPr algn="l"/>
                      <a:r>
                        <a:rPr lang="en-IN" sz="1400" b="1" i="0" u="none" strike="noStrike" baseline="0" dirty="0" smtClean="0">
                          <a:latin typeface="Corbel" pitchFamily="34" charset="0"/>
                        </a:rPr>
                        <a:t>Sort a collection using Stream API</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011">
                <a:tc>
                  <a:txBody>
                    <a:bodyPr/>
                    <a:lstStyle/>
                    <a:p>
                      <a:pPr algn="l"/>
                      <a:r>
                        <a:rPr lang="en-IN" sz="1400" b="1" i="0" u="none" strike="noStrike" baseline="0" dirty="0" smtClean="0">
                          <a:latin typeface="Corbel" pitchFamily="34" charset="0"/>
                        </a:rPr>
                        <a:t>Save results to a collection using the collect method and group/partition data using the Collectors class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011">
                <a:tc>
                  <a:txBody>
                    <a:bodyPr/>
                    <a:lstStyle/>
                    <a:p>
                      <a:pPr algn="l"/>
                      <a:r>
                        <a:rPr lang="en-IN" sz="1400" b="1" i="0" u="none" strike="noStrike" baseline="0" dirty="0" smtClean="0">
                          <a:latin typeface="Corbel" pitchFamily="34" charset="0"/>
                        </a:rPr>
                        <a:t>Use </a:t>
                      </a:r>
                      <a:r>
                        <a:rPr lang="en-IN" sz="1400" b="1" i="0" u="none" strike="noStrike" baseline="0" dirty="0" err="1" smtClean="0">
                          <a:latin typeface="Corbel" pitchFamily="34" charset="0"/>
                        </a:rPr>
                        <a:t>flatMap</a:t>
                      </a:r>
                      <a:r>
                        <a:rPr lang="en-IN" sz="1400" b="1" i="0" u="none" strike="noStrike" baseline="0" dirty="0" smtClean="0">
                          <a:latin typeface="Corbel" pitchFamily="34" charset="0"/>
                        </a:rPr>
                        <a:t>() methods in the Stream API</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44624"/>
            <a:ext cx="8315464" cy="720080"/>
          </a:xfrm>
        </p:spPr>
        <p:txBody>
          <a:bodyPr>
            <a:normAutofit/>
          </a:bodyPr>
          <a:lstStyle/>
          <a:p>
            <a:pPr algn="l"/>
            <a:r>
              <a:rPr lang="en-US" sz="4000" b="1" dirty="0" smtClean="0">
                <a:solidFill>
                  <a:srgbClr val="0070C0"/>
                </a:solidFill>
              </a:rPr>
              <a:t>Java Stream API</a:t>
            </a:r>
            <a:endParaRPr lang="en-IN" sz="4000" b="1" dirty="0">
              <a:solidFill>
                <a:srgbClr val="0070C0"/>
              </a:solidFill>
            </a:endParaRPr>
          </a:p>
        </p:txBody>
      </p:sp>
      <p:sp>
        <p:nvSpPr>
          <p:cNvPr id="8" name="Rectangle 7"/>
          <p:cNvSpPr/>
          <p:nvPr/>
        </p:nvSpPr>
        <p:spPr>
          <a:xfrm>
            <a:off x="5264370" y="764704"/>
            <a:ext cx="3851920" cy="5909310"/>
          </a:xfrm>
          <a:prstGeom prst="rect">
            <a:avLst/>
          </a:prstGeom>
        </p:spPr>
        <p:txBody>
          <a:bodyPr wrap="square">
            <a:spAutoFit/>
          </a:bodyPr>
          <a:lstStyle/>
          <a:p>
            <a:r>
              <a:rPr lang="en-IN" b="1" dirty="0">
                <a:solidFill>
                  <a:schemeClr val="accent6">
                    <a:lumMod val="50000"/>
                  </a:schemeClr>
                </a:solidFill>
              </a:rPr>
              <a:t>Search for data by using search methods of the Stream classes including </a:t>
            </a:r>
            <a:r>
              <a:rPr lang="en-IN" b="1" dirty="0" err="1">
                <a:solidFill>
                  <a:schemeClr val="accent6">
                    <a:lumMod val="50000"/>
                  </a:schemeClr>
                </a:solidFill>
              </a:rPr>
              <a:t>findFirst</a:t>
            </a:r>
            <a:r>
              <a:rPr lang="en-IN" b="1" dirty="0">
                <a:solidFill>
                  <a:schemeClr val="accent6">
                    <a:lumMod val="50000"/>
                  </a:schemeClr>
                </a:solidFill>
              </a:rPr>
              <a:t>, </a:t>
            </a:r>
            <a:r>
              <a:rPr lang="en-IN" b="1" dirty="0" err="1">
                <a:solidFill>
                  <a:schemeClr val="accent6">
                    <a:lumMod val="50000"/>
                  </a:schemeClr>
                </a:solidFill>
              </a:rPr>
              <a:t>findAny</a:t>
            </a:r>
            <a:r>
              <a:rPr lang="en-IN" b="1" dirty="0" smtClean="0">
                <a:solidFill>
                  <a:schemeClr val="accent6">
                    <a:lumMod val="50000"/>
                  </a:schemeClr>
                </a:solidFill>
              </a:rPr>
              <a:t>, </a:t>
            </a:r>
            <a:r>
              <a:rPr lang="en-IN" b="1" dirty="0" err="1" smtClean="0">
                <a:solidFill>
                  <a:schemeClr val="accent6">
                    <a:lumMod val="50000"/>
                  </a:schemeClr>
                </a:solidFill>
              </a:rPr>
              <a:t>anyMatch</a:t>
            </a:r>
            <a:r>
              <a:rPr lang="en-IN" b="1" dirty="0">
                <a:solidFill>
                  <a:schemeClr val="accent6">
                    <a:lumMod val="50000"/>
                  </a:schemeClr>
                </a:solidFill>
              </a:rPr>
              <a:t>, </a:t>
            </a:r>
            <a:r>
              <a:rPr lang="en-IN" b="1" dirty="0" err="1">
                <a:solidFill>
                  <a:schemeClr val="accent6">
                    <a:lumMod val="50000"/>
                  </a:schemeClr>
                </a:solidFill>
              </a:rPr>
              <a:t>allMatch</a:t>
            </a:r>
            <a:r>
              <a:rPr lang="en-IN" b="1" dirty="0">
                <a:solidFill>
                  <a:schemeClr val="accent6">
                    <a:lumMod val="50000"/>
                  </a:schemeClr>
                </a:solidFill>
              </a:rPr>
              <a:t>, </a:t>
            </a:r>
            <a:r>
              <a:rPr lang="en-IN" b="1" dirty="0" err="1" smtClean="0">
                <a:solidFill>
                  <a:schemeClr val="accent6">
                    <a:lumMod val="50000"/>
                  </a:schemeClr>
                </a:solidFill>
              </a:rPr>
              <a:t>noneMatch</a:t>
            </a:r>
            <a:endParaRPr lang="en-IN" b="1" dirty="0" smtClean="0">
              <a:solidFill>
                <a:schemeClr val="accent6">
                  <a:lumMod val="50000"/>
                </a:schemeClr>
              </a:solidFill>
            </a:endParaRPr>
          </a:p>
          <a:p>
            <a:endParaRPr lang="en-IN" b="1" dirty="0">
              <a:solidFill>
                <a:schemeClr val="accent6">
                  <a:lumMod val="50000"/>
                </a:schemeClr>
              </a:solidFill>
            </a:endParaRPr>
          </a:p>
          <a:p>
            <a:r>
              <a:rPr lang="en-IN" sz="1600" dirty="0"/>
              <a:t>• You can match for a given predicate in a stream using the </a:t>
            </a:r>
            <a:r>
              <a:rPr lang="en-IN" sz="1600" dirty="0" err="1"/>
              <a:t>allMatch</a:t>
            </a:r>
            <a:r>
              <a:rPr lang="en-IN" sz="1600" dirty="0" smtClean="0"/>
              <a:t>(), </a:t>
            </a:r>
            <a:r>
              <a:rPr lang="en-IN" sz="1600" dirty="0" err="1"/>
              <a:t>noneMatch</a:t>
            </a:r>
            <a:r>
              <a:rPr lang="en-IN" sz="1600" dirty="0" smtClean="0"/>
              <a:t>(),</a:t>
            </a:r>
            <a:endParaRPr lang="en-IN" sz="1600" dirty="0"/>
          </a:p>
          <a:p>
            <a:r>
              <a:rPr lang="en-IN" sz="1600" dirty="0"/>
              <a:t>and </a:t>
            </a:r>
            <a:r>
              <a:rPr lang="en-IN" sz="1600" dirty="0" err="1"/>
              <a:t>anyMatch</a:t>
            </a:r>
            <a:r>
              <a:rPr lang="en-IN" sz="1600" dirty="0"/>
              <a:t>() methods. Unlike </a:t>
            </a:r>
            <a:r>
              <a:rPr lang="en-IN" sz="1600" dirty="0" smtClean="0"/>
              <a:t>the </a:t>
            </a:r>
            <a:r>
              <a:rPr lang="en-IN" sz="1600" dirty="0" err="1" smtClean="0"/>
              <a:t>anyMatch</a:t>
            </a:r>
            <a:r>
              <a:rPr lang="en-IN" sz="1600" dirty="0"/>
              <a:t>() method that returns false when </a:t>
            </a:r>
            <a:r>
              <a:rPr lang="en-IN" sz="1600" dirty="0" smtClean="0"/>
              <a:t>the stream </a:t>
            </a:r>
            <a:r>
              <a:rPr lang="en-IN" sz="1600" dirty="0"/>
              <a:t>is empty, the </a:t>
            </a:r>
            <a:r>
              <a:rPr lang="en-IN" sz="1600" dirty="0" err="1"/>
              <a:t>allMatch</a:t>
            </a:r>
            <a:r>
              <a:rPr lang="en-IN" sz="1600" dirty="0"/>
              <a:t>() and </a:t>
            </a:r>
            <a:r>
              <a:rPr lang="en-IN" sz="1600" dirty="0" err="1"/>
              <a:t>noneMatch</a:t>
            </a:r>
            <a:r>
              <a:rPr lang="en-IN" sz="1600" dirty="0"/>
              <a:t>() methods return true if the </a:t>
            </a:r>
            <a:r>
              <a:rPr lang="en-IN" sz="1600" dirty="0" smtClean="0"/>
              <a:t>stream is </a:t>
            </a:r>
            <a:r>
              <a:rPr lang="en-IN" sz="1600" dirty="0"/>
              <a:t>empty.</a:t>
            </a:r>
          </a:p>
          <a:p>
            <a:endParaRPr lang="en-IN" sz="1600" dirty="0" smtClean="0"/>
          </a:p>
          <a:p>
            <a:r>
              <a:rPr lang="en-IN" sz="1600" dirty="0" smtClean="0"/>
              <a:t>• </a:t>
            </a:r>
            <a:r>
              <a:rPr lang="en-IN" sz="1600" dirty="0"/>
              <a:t>You can look for elements in a stream using the </a:t>
            </a:r>
            <a:r>
              <a:rPr lang="en-IN" sz="1600" dirty="0" err="1"/>
              <a:t>findFirst</a:t>
            </a:r>
            <a:r>
              <a:rPr lang="en-IN" sz="1600" dirty="0"/>
              <a:t>() and </a:t>
            </a:r>
            <a:r>
              <a:rPr lang="en-IN" sz="1600" dirty="0" err="1"/>
              <a:t>findAny</a:t>
            </a:r>
            <a:r>
              <a:rPr lang="en-IN" sz="1600" dirty="0" smtClean="0"/>
              <a:t>() methods</a:t>
            </a:r>
            <a:r>
              <a:rPr lang="en-IN" sz="1600" dirty="0"/>
              <a:t>. The </a:t>
            </a:r>
            <a:r>
              <a:rPr lang="en-IN" sz="1600" dirty="0" err="1"/>
              <a:t>findAny</a:t>
            </a:r>
            <a:r>
              <a:rPr lang="en-IN" sz="1600" dirty="0"/>
              <a:t>() method is faster to use than the </a:t>
            </a:r>
            <a:r>
              <a:rPr lang="en-IN" sz="1600" dirty="0" err="1"/>
              <a:t>findFirst</a:t>
            </a:r>
            <a:r>
              <a:rPr lang="en-IN" sz="1600" dirty="0"/>
              <a:t>() method </a:t>
            </a:r>
            <a:r>
              <a:rPr lang="en-IN" sz="1600" dirty="0" smtClean="0"/>
              <a:t>in case </a:t>
            </a:r>
            <a:r>
              <a:rPr lang="en-IN" sz="1600" dirty="0"/>
              <a:t>of parallel streams</a:t>
            </a:r>
            <a:r>
              <a:rPr lang="en-IN" sz="1600" dirty="0" smtClean="0"/>
              <a:t>.</a:t>
            </a:r>
          </a:p>
          <a:p>
            <a:endParaRPr lang="en-IN" sz="1600" dirty="0"/>
          </a:p>
          <a:p>
            <a:r>
              <a:rPr lang="en-IN" sz="1600" dirty="0"/>
              <a:t>• The </a:t>
            </a:r>
            <a:r>
              <a:rPr lang="en-IN" sz="1600" dirty="0" smtClean="0"/>
              <a:t>“match” </a:t>
            </a:r>
            <a:r>
              <a:rPr lang="en-IN" sz="1600" dirty="0"/>
              <a:t>and </a:t>
            </a:r>
            <a:r>
              <a:rPr lang="en-IN" sz="1600" dirty="0" smtClean="0"/>
              <a:t>“find” </a:t>
            </a:r>
            <a:r>
              <a:rPr lang="en-IN" sz="1600" dirty="0"/>
              <a:t>methods “short-circuit”: the evaluation stops once the result</a:t>
            </a:r>
          </a:p>
          <a:p>
            <a:r>
              <a:rPr lang="en-IN" sz="1600" dirty="0"/>
              <a:t>is found and the rest of the stream is not evaluated.</a:t>
            </a:r>
            <a:endParaRPr lang="en-IN" sz="1400" dirty="0"/>
          </a:p>
        </p:txBody>
      </p:sp>
      <p:sp>
        <p:nvSpPr>
          <p:cNvPr id="9" name="Rectangle 8"/>
          <p:cNvSpPr/>
          <p:nvPr/>
        </p:nvSpPr>
        <p:spPr>
          <a:xfrm>
            <a:off x="179512" y="4005064"/>
            <a:ext cx="5112568" cy="2646878"/>
          </a:xfrm>
          <a:prstGeom prst="rect">
            <a:avLst/>
          </a:prstGeom>
        </p:spPr>
        <p:txBody>
          <a:bodyPr wrap="square">
            <a:spAutoFit/>
          </a:bodyPr>
          <a:lstStyle/>
          <a:p>
            <a:r>
              <a:rPr lang="en-IN" b="1" dirty="0">
                <a:solidFill>
                  <a:schemeClr val="accent6">
                    <a:lumMod val="50000"/>
                  </a:schemeClr>
                </a:solidFill>
              </a:rPr>
              <a:t>Develop code to extract data from an object using peek() and map() methods including primitive versions of the map() method</a:t>
            </a:r>
          </a:p>
          <a:p>
            <a:endParaRPr lang="en-IN" sz="1600" dirty="0" smtClean="0"/>
          </a:p>
          <a:p>
            <a:r>
              <a:rPr lang="en-IN" sz="1600" dirty="0" smtClean="0"/>
              <a:t>• </a:t>
            </a:r>
            <a:r>
              <a:rPr lang="en-IN" sz="1600" dirty="0"/>
              <a:t>The peek() method is useful for debugging: it helps us understand how the </a:t>
            </a:r>
            <a:r>
              <a:rPr lang="en-IN" sz="1600" dirty="0" smtClean="0"/>
              <a:t>elements are </a:t>
            </a:r>
            <a:r>
              <a:rPr lang="en-IN" sz="1600" dirty="0"/>
              <a:t>transformed in the </a:t>
            </a:r>
            <a:r>
              <a:rPr lang="en-IN" sz="1600" dirty="0" smtClean="0"/>
              <a:t>pipeline.</a:t>
            </a:r>
          </a:p>
          <a:p>
            <a:endParaRPr lang="en-IN" sz="1600" dirty="0"/>
          </a:p>
          <a:p>
            <a:r>
              <a:rPr lang="en-IN" sz="1600" dirty="0"/>
              <a:t>• You can transform (or just extract) elements in a stream using map() method</a:t>
            </a:r>
          </a:p>
        </p:txBody>
      </p:sp>
    </p:spTree>
    <p:extLst>
      <p:ext uri="{BB962C8B-B14F-4D97-AF65-F5344CB8AC3E}">
        <p14:creationId xmlns:p14="http://schemas.microsoft.com/office/powerpoint/2010/main" val="3229709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27984" y="2420888"/>
            <a:ext cx="4464496" cy="4093428"/>
          </a:xfrm>
          <a:prstGeom prst="rect">
            <a:avLst/>
          </a:prstGeom>
        </p:spPr>
        <p:txBody>
          <a:bodyPr wrap="square">
            <a:spAutoFit/>
          </a:bodyPr>
          <a:lstStyle/>
          <a:p>
            <a:r>
              <a:rPr lang="en-IN" b="1" dirty="0" smtClean="0">
                <a:solidFill>
                  <a:schemeClr val="accent6">
                    <a:lumMod val="50000"/>
                  </a:schemeClr>
                </a:solidFill>
              </a:rPr>
              <a:t>Develop code that uses Stream data methods and calculation methods</a:t>
            </a:r>
          </a:p>
          <a:p>
            <a:endParaRPr lang="en-IN" sz="1600" dirty="0" smtClean="0"/>
          </a:p>
          <a:p>
            <a:r>
              <a:rPr lang="en-IN" sz="1600" dirty="0" smtClean="0"/>
              <a:t>• The Stream&lt;T&gt; interface has data and calculation methods count(), min() and max() ; you need to pass a Comparator object as the parameter when invoking these  min() and max() methods.</a:t>
            </a:r>
          </a:p>
          <a:p>
            <a:endParaRPr lang="en-IN" sz="1600" dirty="0" smtClean="0"/>
          </a:p>
          <a:p>
            <a:r>
              <a:rPr lang="en-IN" sz="1600" dirty="0" smtClean="0"/>
              <a:t>• The primitive type versions of Stream interface have the following data and calculation methods: count(), sum(), average(), min(), and max() .</a:t>
            </a:r>
          </a:p>
          <a:p>
            <a:endParaRPr lang="en-IN" sz="1600" dirty="0" smtClean="0"/>
          </a:p>
          <a:p>
            <a:r>
              <a:rPr lang="en-IN" sz="1600" dirty="0" smtClean="0"/>
              <a:t>• The </a:t>
            </a:r>
            <a:r>
              <a:rPr lang="en-IN" sz="1600" dirty="0" err="1" smtClean="0"/>
              <a:t>summaryStatistics</a:t>
            </a:r>
            <a:r>
              <a:rPr lang="en-IN" sz="1600" dirty="0" smtClean="0"/>
              <a:t>() method in </a:t>
            </a:r>
            <a:r>
              <a:rPr lang="en-IN" sz="1600" dirty="0" err="1" smtClean="0"/>
              <a:t>IntStream</a:t>
            </a:r>
            <a:r>
              <a:rPr lang="en-IN" sz="1600" dirty="0" smtClean="0"/>
              <a:t>, </a:t>
            </a:r>
            <a:r>
              <a:rPr lang="en-IN" sz="1600" dirty="0" err="1" smtClean="0"/>
              <a:t>LongStream</a:t>
            </a:r>
            <a:r>
              <a:rPr lang="en-IN" sz="1600" dirty="0" smtClean="0"/>
              <a:t>, and </a:t>
            </a:r>
            <a:r>
              <a:rPr lang="en-IN" sz="1600" dirty="0" err="1" smtClean="0"/>
              <a:t>DoubleStream</a:t>
            </a:r>
            <a:r>
              <a:rPr lang="en-IN" sz="1600" dirty="0" smtClean="0"/>
              <a:t> have methods for calculating count, sum, average, minimum, and maximum values of elements in the stream.</a:t>
            </a:r>
          </a:p>
        </p:txBody>
      </p:sp>
      <p:sp>
        <p:nvSpPr>
          <p:cNvPr id="2" name="Rectangle 1"/>
          <p:cNvSpPr/>
          <p:nvPr/>
        </p:nvSpPr>
        <p:spPr>
          <a:xfrm>
            <a:off x="251520" y="2420888"/>
            <a:ext cx="4104456" cy="3416320"/>
          </a:xfrm>
          <a:prstGeom prst="rect">
            <a:avLst/>
          </a:prstGeom>
        </p:spPr>
        <p:txBody>
          <a:bodyPr wrap="square">
            <a:spAutoFit/>
          </a:bodyPr>
          <a:lstStyle/>
          <a:p>
            <a:r>
              <a:rPr lang="en-IN" b="1" dirty="0">
                <a:solidFill>
                  <a:schemeClr val="accent6">
                    <a:lumMod val="50000"/>
                  </a:schemeClr>
                </a:solidFill>
              </a:rPr>
              <a:t>Develop code that uses the Optional class</a:t>
            </a:r>
          </a:p>
          <a:p>
            <a:r>
              <a:rPr lang="en-IN" dirty="0"/>
              <a:t>• </a:t>
            </a:r>
            <a:r>
              <a:rPr lang="en-IN" sz="1600" dirty="0"/>
              <a:t>When there are no entries in a stream and operations such as max are called, </a:t>
            </a:r>
            <a:r>
              <a:rPr lang="en-IN" sz="1600" dirty="0" smtClean="0"/>
              <a:t>then instead </a:t>
            </a:r>
            <a:r>
              <a:rPr lang="en-IN" sz="1600" dirty="0"/>
              <a:t>of returning null or throwing an exception, the (better) approach taken </a:t>
            </a:r>
            <a:r>
              <a:rPr lang="en-IN" sz="1600" dirty="0" smtClean="0"/>
              <a:t>in Java </a:t>
            </a:r>
            <a:r>
              <a:rPr lang="en-IN" sz="1600" dirty="0"/>
              <a:t>8 is to return Optional values.</a:t>
            </a:r>
          </a:p>
          <a:p>
            <a:endParaRPr lang="en-IN" sz="1600" dirty="0" smtClean="0"/>
          </a:p>
          <a:p>
            <a:r>
              <a:rPr lang="en-IN" sz="1600" dirty="0" smtClean="0"/>
              <a:t>• </a:t>
            </a:r>
            <a:r>
              <a:rPr lang="en-IN" sz="1600" dirty="0"/>
              <a:t>Primitive type versions of Optional&lt;T&gt; for </a:t>
            </a:r>
            <a:r>
              <a:rPr lang="en-IN" sz="1600" dirty="0" err="1" smtClean="0"/>
              <a:t>int</a:t>
            </a:r>
            <a:r>
              <a:rPr lang="en-IN" sz="1600" dirty="0" smtClean="0"/>
              <a:t>, long, </a:t>
            </a:r>
            <a:r>
              <a:rPr lang="en-IN" sz="1600" dirty="0"/>
              <a:t>and double </a:t>
            </a:r>
            <a:r>
              <a:rPr lang="en-IN" sz="1600" dirty="0" smtClean="0"/>
              <a:t>are </a:t>
            </a:r>
            <a:r>
              <a:rPr lang="en-IN" sz="1600" dirty="0" err="1" smtClean="0"/>
              <a:t>OptionalInteger</a:t>
            </a:r>
            <a:r>
              <a:rPr lang="en-IN" sz="1600" dirty="0" smtClean="0"/>
              <a:t>, </a:t>
            </a:r>
            <a:r>
              <a:rPr lang="en-IN" sz="1600" dirty="0" err="1" smtClean="0"/>
              <a:t>OptionalLong</a:t>
            </a:r>
            <a:r>
              <a:rPr lang="en-IN" sz="1600" dirty="0" smtClean="0"/>
              <a:t>, </a:t>
            </a:r>
            <a:r>
              <a:rPr lang="en-IN" sz="1600" dirty="0"/>
              <a:t>and </a:t>
            </a:r>
            <a:r>
              <a:rPr lang="en-IN" sz="1600" dirty="0" err="1"/>
              <a:t>OptionalDouble</a:t>
            </a:r>
            <a:r>
              <a:rPr lang="en-IN" sz="1600" dirty="0"/>
              <a:t> respectively</a:t>
            </a:r>
            <a:r>
              <a:rPr lang="en-IN" sz="1600" dirty="0" smtClean="0"/>
              <a:t>.</a:t>
            </a:r>
          </a:p>
          <a:p>
            <a:endParaRPr lang="en-US" b="1" dirty="0">
              <a:solidFill>
                <a:schemeClr val="accent6">
                  <a:lumMod val="50000"/>
                </a:schemeClr>
              </a:solidFill>
            </a:endParaRPr>
          </a:p>
        </p:txBody>
      </p:sp>
      <p:sp>
        <p:nvSpPr>
          <p:cNvPr id="7" name="Title 1"/>
          <p:cNvSpPr>
            <a:spLocks noGrp="1"/>
          </p:cNvSpPr>
          <p:nvPr>
            <p:ph type="title"/>
          </p:nvPr>
        </p:nvSpPr>
        <p:spPr>
          <a:xfrm>
            <a:off x="216976" y="44624"/>
            <a:ext cx="8315464" cy="720080"/>
          </a:xfrm>
        </p:spPr>
        <p:txBody>
          <a:bodyPr>
            <a:normAutofit/>
          </a:bodyPr>
          <a:lstStyle/>
          <a:p>
            <a:pPr algn="l"/>
            <a:r>
              <a:rPr lang="en-US" sz="4000" b="1" dirty="0" smtClean="0">
                <a:solidFill>
                  <a:srgbClr val="0070C0"/>
                </a:solidFill>
              </a:rPr>
              <a:t>Java Stream API</a:t>
            </a:r>
            <a:endParaRPr lang="en-IN" sz="4000" b="1" dirty="0">
              <a:solidFill>
                <a:srgbClr val="0070C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36713"/>
            <a:ext cx="648072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034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95935" y="1628800"/>
            <a:ext cx="5040561" cy="5170646"/>
          </a:xfrm>
          <a:prstGeom prst="rect">
            <a:avLst/>
          </a:prstGeom>
        </p:spPr>
        <p:txBody>
          <a:bodyPr wrap="square">
            <a:spAutoFit/>
          </a:bodyPr>
          <a:lstStyle/>
          <a:p>
            <a:r>
              <a:rPr lang="en-IN" b="1" dirty="0">
                <a:solidFill>
                  <a:schemeClr val="accent6">
                    <a:lumMod val="50000"/>
                  </a:schemeClr>
                </a:solidFill>
              </a:rPr>
              <a:t>Save results to a collection using the </a:t>
            </a:r>
            <a:r>
              <a:rPr lang="en-IN" b="1" dirty="0" smtClean="0">
                <a:solidFill>
                  <a:schemeClr val="accent6">
                    <a:lumMod val="50000"/>
                  </a:schemeClr>
                </a:solidFill>
              </a:rPr>
              <a:t>collect method </a:t>
            </a:r>
            <a:r>
              <a:rPr lang="en-IN" b="1" dirty="0">
                <a:solidFill>
                  <a:schemeClr val="accent6">
                    <a:lumMod val="50000"/>
                  </a:schemeClr>
                </a:solidFill>
              </a:rPr>
              <a:t>and group/partition data using </a:t>
            </a:r>
            <a:r>
              <a:rPr lang="en-IN" b="1" dirty="0" smtClean="0">
                <a:solidFill>
                  <a:schemeClr val="accent6">
                    <a:lumMod val="50000"/>
                  </a:schemeClr>
                </a:solidFill>
              </a:rPr>
              <a:t>the Collectors class</a:t>
            </a:r>
          </a:p>
          <a:p>
            <a:endParaRPr lang="en-IN" b="1" dirty="0">
              <a:solidFill>
                <a:schemeClr val="accent6">
                  <a:lumMod val="50000"/>
                </a:schemeClr>
              </a:solidFill>
            </a:endParaRPr>
          </a:p>
          <a:p>
            <a:r>
              <a:rPr lang="en-IN" sz="1600" dirty="0"/>
              <a:t>• The collect() method of the Collectors class has methods that support the task </a:t>
            </a:r>
            <a:r>
              <a:rPr lang="en-IN" sz="1600" dirty="0" smtClean="0"/>
              <a:t>of collecting </a:t>
            </a:r>
            <a:r>
              <a:rPr lang="en-IN" sz="1600" dirty="0"/>
              <a:t>elements to a collection</a:t>
            </a:r>
            <a:r>
              <a:rPr lang="en-IN" sz="1600" dirty="0" smtClean="0"/>
              <a:t>. </a:t>
            </a:r>
          </a:p>
          <a:p>
            <a:endParaRPr lang="en-IN" sz="1600" dirty="0"/>
          </a:p>
          <a:p>
            <a:r>
              <a:rPr lang="en-IN" sz="1600" dirty="0"/>
              <a:t>• The Collectors class provides methods such as </a:t>
            </a:r>
            <a:r>
              <a:rPr lang="en-IN" sz="1600" dirty="0" err="1"/>
              <a:t>toList</a:t>
            </a:r>
            <a:r>
              <a:rPr lang="en-IN" sz="1600" dirty="0" smtClean="0"/>
              <a:t>(), </a:t>
            </a:r>
            <a:r>
              <a:rPr lang="en-IN" sz="1600" dirty="0" err="1"/>
              <a:t>toSet</a:t>
            </a:r>
            <a:r>
              <a:rPr lang="en-IN" sz="1600" dirty="0" smtClean="0"/>
              <a:t>(), </a:t>
            </a:r>
            <a:r>
              <a:rPr lang="en-IN" sz="1600" dirty="0" err="1"/>
              <a:t>toMap</a:t>
            </a:r>
            <a:r>
              <a:rPr lang="en-IN" sz="1600" dirty="0" smtClean="0"/>
              <a:t>(), and </a:t>
            </a:r>
            <a:r>
              <a:rPr lang="en-IN" sz="1600" dirty="0" err="1" smtClean="0"/>
              <a:t>toCollection</a:t>
            </a:r>
            <a:r>
              <a:rPr lang="en-IN" sz="1600" dirty="0"/>
              <a:t>() to create a collection from a stream</a:t>
            </a:r>
            <a:r>
              <a:rPr lang="en-IN" sz="1600" dirty="0" smtClean="0"/>
              <a:t>.</a:t>
            </a:r>
          </a:p>
          <a:p>
            <a:endParaRPr lang="en-IN" sz="1600" dirty="0"/>
          </a:p>
          <a:p>
            <a:r>
              <a:rPr lang="en-IN" sz="1600" dirty="0"/>
              <a:t>• You can group the elements in a stream using the </a:t>
            </a:r>
            <a:r>
              <a:rPr lang="en-IN" sz="1600" dirty="0" err="1"/>
              <a:t>Collectors.groupingBy</a:t>
            </a:r>
            <a:r>
              <a:rPr lang="en-IN" sz="1600" dirty="0" smtClean="0"/>
              <a:t>() method </a:t>
            </a:r>
            <a:r>
              <a:rPr lang="en-IN" sz="1600" dirty="0"/>
              <a:t>and pass the criteria </a:t>
            </a:r>
            <a:r>
              <a:rPr lang="en-IN" sz="1600" dirty="0" smtClean="0"/>
              <a:t>for grouping </a:t>
            </a:r>
            <a:r>
              <a:rPr lang="en-IN" sz="1600" dirty="0"/>
              <a:t>(given as a Function ) as the argument</a:t>
            </a:r>
            <a:r>
              <a:rPr lang="en-IN" sz="1600" dirty="0" smtClean="0"/>
              <a:t>.</a:t>
            </a:r>
          </a:p>
          <a:p>
            <a:endParaRPr lang="en-IN" sz="1600" dirty="0"/>
          </a:p>
          <a:p>
            <a:r>
              <a:rPr lang="en-IN" b="1" dirty="0" smtClean="0">
                <a:solidFill>
                  <a:schemeClr val="accent6">
                    <a:lumMod val="50000"/>
                  </a:schemeClr>
                </a:solidFill>
              </a:rPr>
              <a:t>Use </a:t>
            </a:r>
            <a:r>
              <a:rPr lang="en-IN" b="1" dirty="0" err="1">
                <a:solidFill>
                  <a:schemeClr val="accent6">
                    <a:lumMod val="50000"/>
                  </a:schemeClr>
                </a:solidFill>
              </a:rPr>
              <a:t>flatMap</a:t>
            </a:r>
            <a:r>
              <a:rPr lang="en-IN" b="1" dirty="0">
                <a:solidFill>
                  <a:schemeClr val="accent6">
                    <a:lumMod val="50000"/>
                  </a:schemeClr>
                </a:solidFill>
              </a:rPr>
              <a:t>() method of the Stream API</a:t>
            </a:r>
          </a:p>
          <a:p>
            <a:endParaRPr lang="en-IN" sz="1600" dirty="0" smtClean="0"/>
          </a:p>
          <a:p>
            <a:r>
              <a:rPr lang="en-IN" sz="1600" dirty="0" smtClean="0"/>
              <a:t>• </a:t>
            </a:r>
            <a:r>
              <a:rPr lang="en-IN" sz="1600" dirty="0"/>
              <a:t>The </a:t>
            </a:r>
            <a:r>
              <a:rPr lang="en-IN" sz="1600" dirty="0" err="1"/>
              <a:t>flatMap</a:t>
            </a:r>
            <a:r>
              <a:rPr lang="en-IN" sz="1600" dirty="0"/>
              <a:t>() method in Stream flattens the streams that result from mapping </a:t>
            </a:r>
            <a:r>
              <a:rPr lang="en-IN" sz="1600" dirty="0" smtClean="0"/>
              <a:t>each element </a:t>
            </a:r>
            <a:r>
              <a:rPr lang="en-IN" sz="1600" dirty="0"/>
              <a:t>into one </a:t>
            </a:r>
            <a:r>
              <a:rPr lang="en-IN" sz="1600" dirty="0" smtClean="0"/>
              <a:t>flat stream</a:t>
            </a:r>
            <a:r>
              <a:rPr lang="en-IN" sz="1600" dirty="0"/>
              <a:t>.</a:t>
            </a:r>
            <a:endParaRPr lang="en-IN" sz="1400" dirty="0" smtClean="0"/>
          </a:p>
        </p:txBody>
      </p:sp>
      <p:sp>
        <p:nvSpPr>
          <p:cNvPr id="2" name="Rectangle 1"/>
          <p:cNvSpPr/>
          <p:nvPr/>
        </p:nvSpPr>
        <p:spPr>
          <a:xfrm>
            <a:off x="251520" y="1628800"/>
            <a:ext cx="3744416" cy="4832092"/>
          </a:xfrm>
          <a:prstGeom prst="rect">
            <a:avLst/>
          </a:prstGeom>
        </p:spPr>
        <p:txBody>
          <a:bodyPr wrap="square">
            <a:spAutoFit/>
          </a:bodyPr>
          <a:lstStyle/>
          <a:p>
            <a:r>
              <a:rPr lang="en-IN" b="1" dirty="0">
                <a:solidFill>
                  <a:schemeClr val="accent6">
                    <a:lumMod val="50000"/>
                  </a:schemeClr>
                </a:solidFill>
              </a:rPr>
              <a:t>Sort a collection using Stream </a:t>
            </a:r>
            <a:r>
              <a:rPr lang="en-IN" b="1" dirty="0" smtClean="0">
                <a:solidFill>
                  <a:schemeClr val="accent6">
                    <a:lumMod val="50000"/>
                  </a:schemeClr>
                </a:solidFill>
              </a:rPr>
              <a:t>API</a:t>
            </a:r>
          </a:p>
          <a:p>
            <a:endParaRPr lang="en-IN" b="1" dirty="0">
              <a:solidFill>
                <a:schemeClr val="accent6">
                  <a:lumMod val="50000"/>
                </a:schemeClr>
              </a:solidFill>
            </a:endParaRPr>
          </a:p>
          <a:p>
            <a:r>
              <a:rPr lang="en-IN" sz="1600" dirty="0"/>
              <a:t>• One way to sort a collection is to get a stream from the collection and call sorted</a:t>
            </a:r>
            <a:r>
              <a:rPr lang="en-IN" sz="1600" dirty="0" smtClean="0"/>
              <a:t>() method </a:t>
            </a:r>
            <a:r>
              <a:rPr lang="en-IN" sz="1600" dirty="0"/>
              <a:t>on that stream. The sorted() method sorts </a:t>
            </a:r>
            <a:r>
              <a:rPr lang="en-IN" sz="1600" dirty="0" smtClean="0"/>
              <a:t>the elements </a:t>
            </a:r>
            <a:r>
              <a:rPr lang="en-IN" sz="1600" dirty="0"/>
              <a:t>in the </a:t>
            </a:r>
            <a:r>
              <a:rPr lang="en-IN" sz="1600" dirty="0" smtClean="0"/>
              <a:t>stream in </a:t>
            </a:r>
            <a:r>
              <a:rPr lang="en-IN" sz="1600" dirty="0"/>
              <a:t>natural order (</a:t>
            </a:r>
            <a:r>
              <a:rPr lang="en-IN" sz="1600" dirty="0" smtClean="0"/>
              <a:t>it requires </a:t>
            </a:r>
            <a:r>
              <a:rPr lang="en-IN" sz="1600" dirty="0"/>
              <a:t>that the stream elements </a:t>
            </a:r>
            <a:r>
              <a:rPr lang="en-IN" sz="1600" dirty="0" smtClean="0"/>
              <a:t>implements the Comparable interface</a:t>
            </a:r>
            <a:r>
              <a:rPr lang="en-IN" sz="1600" dirty="0"/>
              <a:t>).</a:t>
            </a:r>
          </a:p>
          <a:p>
            <a:endParaRPr lang="en-IN" sz="1600" dirty="0" smtClean="0"/>
          </a:p>
          <a:p>
            <a:r>
              <a:rPr lang="en-IN" sz="1600" dirty="0" smtClean="0"/>
              <a:t>• </a:t>
            </a:r>
            <a:r>
              <a:rPr lang="en-IN" sz="1600" dirty="0"/>
              <a:t>When you want to sort elements in the stream other than the natural order, you </a:t>
            </a:r>
            <a:r>
              <a:rPr lang="en-IN" sz="1600" dirty="0" smtClean="0"/>
              <a:t>can pass </a:t>
            </a:r>
            <a:r>
              <a:rPr lang="en-IN" sz="1600" dirty="0"/>
              <a:t>a Comparator object to the sorted() </a:t>
            </a:r>
            <a:r>
              <a:rPr lang="en-IN" sz="1600" dirty="0" smtClean="0"/>
              <a:t>method</a:t>
            </a:r>
            <a:r>
              <a:rPr lang="en-IN" sz="1600" dirty="0"/>
              <a:t>.</a:t>
            </a:r>
          </a:p>
          <a:p>
            <a:endParaRPr lang="en-IN" sz="1600" dirty="0" smtClean="0"/>
          </a:p>
          <a:p>
            <a:r>
              <a:rPr lang="en-IN" sz="1600" dirty="0" smtClean="0"/>
              <a:t>• </a:t>
            </a:r>
            <a:r>
              <a:rPr lang="en-IN" sz="1600" dirty="0"/>
              <a:t>The Comparator interface has been enhanced with many useful static or </a:t>
            </a:r>
            <a:r>
              <a:rPr lang="en-IN" sz="1600" dirty="0" smtClean="0"/>
              <a:t>default methods </a:t>
            </a:r>
            <a:r>
              <a:rPr lang="en-IN" sz="1600" dirty="0"/>
              <a:t>in Java 8 such as </a:t>
            </a:r>
            <a:r>
              <a:rPr lang="en-IN" sz="1600" dirty="0" err="1"/>
              <a:t>thenComparing</a:t>
            </a:r>
            <a:r>
              <a:rPr lang="en-IN" sz="1600" dirty="0"/>
              <a:t>() and reversed</a:t>
            </a:r>
            <a:r>
              <a:rPr lang="en-IN" sz="1600" dirty="0" smtClean="0"/>
              <a:t>() methods</a:t>
            </a:r>
            <a:endParaRPr lang="en-US" sz="1600" b="1" dirty="0">
              <a:solidFill>
                <a:schemeClr val="accent6">
                  <a:lumMod val="50000"/>
                </a:schemeClr>
              </a:solidFill>
            </a:endParaRPr>
          </a:p>
        </p:txBody>
      </p:sp>
      <p:sp>
        <p:nvSpPr>
          <p:cNvPr id="7" name="Title 1"/>
          <p:cNvSpPr>
            <a:spLocks noGrp="1"/>
          </p:cNvSpPr>
          <p:nvPr>
            <p:ph type="title"/>
          </p:nvPr>
        </p:nvSpPr>
        <p:spPr>
          <a:xfrm>
            <a:off x="216976" y="44624"/>
            <a:ext cx="8315464" cy="720080"/>
          </a:xfrm>
        </p:spPr>
        <p:txBody>
          <a:bodyPr>
            <a:normAutofit/>
          </a:bodyPr>
          <a:lstStyle/>
          <a:p>
            <a:pPr algn="l"/>
            <a:r>
              <a:rPr lang="en-US" sz="4000" b="1" dirty="0" smtClean="0">
                <a:solidFill>
                  <a:srgbClr val="0070C0"/>
                </a:solidFill>
              </a:rPr>
              <a:t>Java Stream API</a:t>
            </a:r>
            <a:endParaRPr lang="en-IN" sz="4000" b="1" dirty="0">
              <a:solidFill>
                <a:srgbClr val="0070C0"/>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55" y="764704"/>
            <a:ext cx="8525009"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518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51287438"/>
              </p:ext>
            </p:extLst>
          </p:nvPr>
        </p:nvGraphicFramePr>
        <p:xfrm>
          <a:off x="271444" y="836712"/>
          <a:ext cx="4904330" cy="1964595"/>
        </p:xfrm>
        <a:graphic>
          <a:graphicData uri="http://schemas.openxmlformats.org/drawingml/2006/table">
            <a:tbl>
              <a:tblPr firstRow="1" firstCol="1" bandRow="1">
                <a:tableStyleId>{125E5076-3810-47DD-B79F-674D7AD40C01}</a:tableStyleId>
              </a:tblPr>
              <a:tblGrid>
                <a:gridCol w="490433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Use try-catch and throw statements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catch, multi-catch, and finally clauses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a:t>
                      </a:r>
                      <a:r>
                        <a:rPr lang="en-IN" sz="1400" b="1" i="0" u="none" strike="noStrike" kern="1200" baseline="0" dirty="0" err="1" smtClean="0">
                          <a:solidFill>
                            <a:schemeClr val="lt1"/>
                          </a:solidFill>
                          <a:latin typeface="Corbel" pitchFamily="34" charset="0"/>
                          <a:ea typeface="+mn-ea"/>
                          <a:cs typeface="+mn-cs"/>
                        </a:rPr>
                        <a:t>Autoclose</a:t>
                      </a:r>
                      <a:r>
                        <a:rPr lang="en-IN" sz="1400" b="1" i="0" u="none" strike="noStrike" kern="1200" baseline="0" dirty="0" smtClean="0">
                          <a:solidFill>
                            <a:schemeClr val="lt1"/>
                          </a:solidFill>
                          <a:latin typeface="Corbel" pitchFamily="34" charset="0"/>
                          <a:ea typeface="+mn-ea"/>
                          <a:cs typeface="+mn-cs"/>
                        </a:rPr>
                        <a:t> resources with a try-with-resources statement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0676">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Create custom exceptions and Auto-</a:t>
                      </a:r>
                      <a:r>
                        <a:rPr lang="en-IN" sz="1400" b="1" i="0" u="none" strike="noStrike" kern="1200" baseline="0" dirty="0" err="1" smtClean="0">
                          <a:solidFill>
                            <a:schemeClr val="lt1"/>
                          </a:solidFill>
                          <a:latin typeface="Corbel" pitchFamily="34" charset="0"/>
                          <a:ea typeface="+mn-ea"/>
                          <a:cs typeface="+mn-cs"/>
                        </a:rPr>
                        <a:t>closeable</a:t>
                      </a:r>
                      <a:r>
                        <a:rPr lang="en-IN" sz="1400" b="1" i="0" u="none" strike="noStrike" kern="1200" baseline="0" dirty="0" smtClean="0">
                          <a:solidFill>
                            <a:schemeClr val="lt1"/>
                          </a:solidFill>
                          <a:latin typeface="Corbel" pitchFamily="34" charset="0"/>
                          <a:ea typeface="+mn-ea"/>
                          <a:cs typeface="+mn-cs"/>
                        </a:rPr>
                        <a:t> resources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0676">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Test invariants by using assertions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44624"/>
            <a:ext cx="8315464" cy="720080"/>
          </a:xfrm>
        </p:spPr>
        <p:txBody>
          <a:bodyPr>
            <a:normAutofit/>
          </a:bodyPr>
          <a:lstStyle/>
          <a:p>
            <a:pPr algn="l"/>
            <a:r>
              <a:rPr lang="en-US" sz="4000" b="1" dirty="0" smtClean="0">
                <a:solidFill>
                  <a:srgbClr val="0070C0"/>
                </a:solidFill>
              </a:rPr>
              <a:t>Exceptions and Assertions</a:t>
            </a:r>
            <a:endParaRPr lang="en-IN" sz="4000" b="1" dirty="0">
              <a:solidFill>
                <a:srgbClr val="0070C0"/>
              </a:solidFill>
            </a:endParaRPr>
          </a:p>
        </p:txBody>
      </p:sp>
      <p:sp>
        <p:nvSpPr>
          <p:cNvPr id="8" name="Rectangle 7"/>
          <p:cNvSpPr/>
          <p:nvPr/>
        </p:nvSpPr>
        <p:spPr>
          <a:xfrm>
            <a:off x="5220072" y="788921"/>
            <a:ext cx="3851920" cy="5847755"/>
          </a:xfrm>
          <a:prstGeom prst="rect">
            <a:avLst/>
          </a:prstGeom>
        </p:spPr>
        <p:txBody>
          <a:bodyPr wrap="square">
            <a:spAutoFit/>
          </a:bodyPr>
          <a:lstStyle/>
          <a:p>
            <a:r>
              <a:rPr lang="en-IN" b="1" dirty="0">
                <a:solidFill>
                  <a:schemeClr val="accent6">
                    <a:lumMod val="50000"/>
                  </a:schemeClr>
                </a:solidFill>
              </a:rPr>
              <a:t>Use catch, multi-catch, and finally </a:t>
            </a:r>
            <a:r>
              <a:rPr lang="en-IN" b="1" dirty="0" smtClean="0">
                <a:solidFill>
                  <a:schemeClr val="accent6">
                    <a:lumMod val="50000"/>
                  </a:schemeClr>
                </a:solidFill>
              </a:rPr>
              <a:t>clauses</a:t>
            </a:r>
          </a:p>
          <a:p>
            <a:endParaRPr lang="en-IN" b="1" dirty="0">
              <a:solidFill>
                <a:schemeClr val="accent6">
                  <a:lumMod val="50000"/>
                </a:schemeClr>
              </a:solidFill>
            </a:endParaRPr>
          </a:p>
          <a:p>
            <a:r>
              <a:rPr lang="en-IN" sz="1600" dirty="0"/>
              <a:t>• A try block can have multiple catch </a:t>
            </a:r>
            <a:r>
              <a:rPr lang="en-IN" sz="1600" dirty="0" smtClean="0"/>
              <a:t>handlers</a:t>
            </a:r>
            <a:r>
              <a:rPr lang="en-IN" sz="1600" dirty="0"/>
              <a:t>. If the cause of two or </a:t>
            </a:r>
            <a:r>
              <a:rPr lang="en-IN" sz="1600" dirty="0" smtClean="0"/>
              <a:t>more exceptions is </a:t>
            </a:r>
            <a:r>
              <a:rPr lang="en-IN" sz="1600" dirty="0"/>
              <a:t>similar, and the handling code is also similar, you can consider combining </a:t>
            </a:r>
            <a:r>
              <a:rPr lang="en-IN" sz="1600" dirty="0" smtClean="0"/>
              <a:t>the handlers </a:t>
            </a:r>
            <a:r>
              <a:rPr lang="en-IN" sz="1600" dirty="0"/>
              <a:t>and make it into a multi-catch block.</a:t>
            </a:r>
          </a:p>
          <a:p>
            <a:endParaRPr lang="en-IN" sz="1600" dirty="0" smtClean="0"/>
          </a:p>
          <a:p>
            <a:r>
              <a:rPr lang="en-IN" sz="1600" dirty="0" smtClean="0"/>
              <a:t>• </a:t>
            </a:r>
            <a:r>
              <a:rPr lang="en-IN" sz="1600" dirty="0"/>
              <a:t>A catch block should either handle the exception or </a:t>
            </a:r>
            <a:r>
              <a:rPr lang="en-IN" sz="1600" dirty="0" err="1"/>
              <a:t>rethrow</a:t>
            </a:r>
            <a:r>
              <a:rPr lang="en-IN" sz="1600" dirty="0"/>
              <a:t> it. To </a:t>
            </a:r>
            <a:r>
              <a:rPr lang="en-IN" sz="1600" i="1" dirty="0"/>
              <a:t>hide </a:t>
            </a:r>
            <a:r>
              <a:rPr lang="en-IN" sz="1600" dirty="0"/>
              <a:t>or </a:t>
            </a:r>
            <a:r>
              <a:rPr lang="en-IN" sz="1600" i="1" dirty="0"/>
              <a:t>swallow </a:t>
            </a:r>
            <a:r>
              <a:rPr lang="en-IN" sz="1600" dirty="0" smtClean="0"/>
              <a:t>an exception </a:t>
            </a:r>
            <a:r>
              <a:rPr lang="en-IN" sz="1600" dirty="0"/>
              <a:t>by catching an exception and doing nothing is really a bad practice.</a:t>
            </a:r>
          </a:p>
          <a:p>
            <a:endParaRPr lang="en-IN" sz="1600" dirty="0" smtClean="0"/>
          </a:p>
          <a:p>
            <a:r>
              <a:rPr lang="en-IN" sz="1600" dirty="0" smtClean="0"/>
              <a:t>• </a:t>
            </a:r>
            <a:r>
              <a:rPr lang="en-IN" sz="1600" dirty="0"/>
              <a:t>You can wrap one exception and throw it as another exception. These two exceptions</a:t>
            </a:r>
          </a:p>
          <a:p>
            <a:r>
              <a:rPr lang="en-IN" sz="1600" dirty="0"/>
              <a:t>become </a:t>
            </a:r>
            <a:r>
              <a:rPr lang="en-IN" sz="1600" i="1" dirty="0"/>
              <a:t>chained exceptions </a:t>
            </a:r>
            <a:r>
              <a:rPr lang="en-IN" sz="1600" dirty="0"/>
              <a:t>. </a:t>
            </a:r>
            <a:endParaRPr lang="en-IN" sz="1600" dirty="0" smtClean="0"/>
          </a:p>
          <a:p>
            <a:endParaRPr lang="en-IN" sz="1600" dirty="0" smtClean="0"/>
          </a:p>
          <a:p>
            <a:r>
              <a:rPr lang="en-IN" sz="1600" dirty="0" smtClean="0"/>
              <a:t>• </a:t>
            </a:r>
            <a:r>
              <a:rPr lang="en-IN" sz="1600" dirty="0"/>
              <a:t>The code inside a finally block will be executed irrespective of whether a try block</a:t>
            </a:r>
          </a:p>
          <a:p>
            <a:r>
              <a:rPr lang="en-IN" sz="1600" dirty="0"/>
              <a:t>has successfully executed </a:t>
            </a:r>
            <a:r>
              <a:rPr lang="en-IN" sz="1600" dirty="0" smtClean="0"/>
              <a:t>or resulted in an exception.</a:t>
            </a:r>
            <a:endParaRPr lang="en-IN" sz="1600" dirty="0"/>
          </a:p>
        </p:txBody>
      </p:sp>
      <p:sp>
        <p:nvSpPr>
          <p:cNvPr id="9" name="Rectangle 8"/>
          <p:cNvSpPr/>
          <p:nvPr/>
        </p:nvSpPr>
        <p:spPr>
          <a:xfrm>
            <a:off x="179512" y="2827959"/>
            <a:ext cx="5112568" cy="3847207"/>
          </a:xfrm>
          <a:prstGeom prst="rect">
            <a:avLst/>
          </a:prstGeom>
        </p:spPr>
        <p:txBody>
          <a:bodyPr wrap="square">
            <a:spAutoFit/>
          </a:bodyPr>
          <a:lstStyle/>
          <a:p>
            <a:r>
              <a:rPr lang="en-IN" b="1" dirty="0">
                <a:solidFill>
                  <a:schemeClr val="accent6">
                    <a:lumMod val="50000"/>
                  </a:schemeClr>
                </a:solidFill>
              </a:rPr>
              <a:t>Use try-catch and throw </a:t>
            </a:r>
            <a:r>
              <a:rPr lang="en-IN" b="1" dirty="0" smtClean="0">
                <a:solidFill>
                  <a:schemeClr val="accent6">
                    <a:lumMod val="50000"/>
                  </a:schemeClr>
                </a:solidFill>
              </a:rPr>
              <a:t>statements</a:t>
            </a:r>
          </a:p>
          <a:p>
            <a:endParaRPr lang="en-IN" b="1" dirty="0" smtClean="0">
              <a:solidFill>
                <a:schemeClr val="accent6">
                  <a:lumMod val="50000"/>
                </a:schemeClr>
              </a:solidFill>
            </a:endParaRPr>
          </a:p>
          <a:p>
            <a:r>
              <a:rPr lang="en-IN" sz="1600" dirty="0" smtClean="0"/>
              <a:t>• When an exception is thrown from a try block, the JVM looks for a matching catch handler </a:t>
            </a:r>
            <a:r>
              <a:rPr lang="en-IN" sz="1600" dirty="0"/>
              <a:t>from the list of catch handlers in the method call-chain. If no </a:t>
            </a:r>
            <a:r>
              <a:rPr lang="en-IN" sz="1600" dirty="0" smtClean="0"/>
              <a:t>matching handler </a:t>
            </a:r>
            <a:r>
              <a:rPr lang="en-IN" sz="1600" dirty="0"/>
              <a:t>is found, that unhandled exception will result in crashing the application</a:t>
            </a:r>
            <a:r>
              <a:rPr lang="en-IN" sz="1600" dirty="0" smtClean="0"/>
              <a:t>.</a:t>
            </a:r>
          </a:p>
          <a:p>
            <a:endParaRPr lang="en-IN" sz="1600" dirty="0"/>
          </a:p>
          <a:p>
            <a:r>
              <a:rPr lang="en-IN" sz="1600" dirty="0"/>
              <a:t>• While providing multiple exception handlers (stacked catch handlers), </a:t>
            </a:r>
            <a:r>
              <a:rPr lang="en-IN" sz="1600" dirty="0" smtClean="0"/>
              <a:t>specific exception </a:t>
            </a:r>
            <a:r>
              <a:rPr lang="en-IN" sz="1600" dirty="0"/>
              <a:t>handlers should be provided before general exception handlers</a:t>
            </a:r>
            <a:r>
              <a:rPr lang="en-IN" sz="1600" dirty="0" smtClean="0"/>
              <a:t>.</a:t>
            </a:r>
          </a:p>
          <a:p>
            <a:endParaRPr lang="en-IN" sz="1600" dirty="0"/>
          </a:p>
          <a:p>
            <a:r>
              <a:rPr lang="en-IN" sz="1600" dirty="0"/>
              <a:t>• You can programmatically access the stack trace using the methods such </a:t>
            </a:r>
            <a:r>
              <a:rPr lang="en-IN" sz="1600" dirty="0" smtClean="0"/>
              <a:t>as </a:t>
            </a:r>
            <a:r>
              <a:rPr lang="en-IN" sz="1600" dirty="0" err="1" smtClean="0"/>
              <a:t>printStackTrace</a:t>
            </a:r>
            <a:r>
              <a:rPr lang="en-IN" sz="1600" dirty="0"/>
              <a:t>() and </a:t>
            </a:r>
            <a:r>
              <a:rPr lang="en-IN" sz="1600" dirty="0" err="1"/>
              <a:t>getStackTrace</a:t>
            </a:r>
            <a:r>
              <a:rPr lang="en-IN" sz="1600" dirty="0" smtClean="0"/>
              <a:t>(), </a:t>
            </a:r>
            <a:r>
              <a:rPr lang="en-IN" sz="1600" dirty="0"/>
              <a:t>which can be called on </a:t>
            </a:r>
            <a:r>
              <a:rPr lang="en-IN" sz="1600" dirty="0" smtClean="0"/>
              <a:t>any exception </a:t>
            </a:r>
            <a:r>
              <a:rPr lang="en-IN" sz="1600" dirty="0"/>
              <a:t>object.</a:t>
            </a:r>
          </a:p>
        </p:txBody>
      </p:sp>
    </p:spTree>
    <p:extLst>
      <p:ext uri="{BB962C8B-B14F-4D97-AF65-F5344CB8AC3E}">
        <p14:creationId xmlns:p14="http://schemas.microsoft.com/office/powerpoint/2010/main" val="2157620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405768"/>
            <a:ext cx="7920880" cy="2831544"/>
          </a:xfrm>
          <a:prstGeom prst="rect">
            <a:avLst/>
          </a:prstGeom>
        </p:spPr>
        <p:txBody>
          <a:bodyPr wrap="square">
            <a:spAutoFit/>
          </a:bodyPr>
          <a:lstStyle/>
          <a:p>
            <a:r>
              <a:rPr lang="en-IN" b="1" dirty="0">
                <a:solidFill>
                  <a:schemeClr val="accent6">
                    <a:lumMod val="50000"/>
                  </a:schemeClr>
                </a:solidFill>
              </a:rPr>
              <a:t>Use </a:t>
            </a:r>
            <a:r>
              <a:rPr lang="en-IN" b="1" dirty="0" err="1">
                <a:solidFill>
                  <a:schemeClr val="accent6">
                    <a:lumMod val="50000"/>
                  </a:schemeClr>
                </a:solidFill>
              </a:rPr>
              <a:t>autoclose</a:t>
            </a:r>
            <a:r>
              <a:rPr lang="en-IN" b="1" dirty="0">
                <a:solidFill>
                  <a:schemeClr val="accent6">
                    <a:lumMod val="50000"/>
                  </a:schemeClr>
                </a:solidFill>
              </a:rPr>
              <a:t> resources with a try-with-resources </a:t>
            </a:r>
            <a:r>
              <a:rPr lang="en-IN" b="1" dirty="0" smtClean="0">
                <a:solidFill>
                  <a:schemeClr val="accent6">
                    <a:lumMod val="50000"/>
                  </a:schemeClr>
                </a:solidFill>
              </a:rPr>
              <a:t>statement</a:t>
            </a:r>
          </a:p>
          <a:p>
            <a:endParaRPr lang="en-IN" sz="1600" b="1" dirty="0">
              <a:solidFill>
                <a:schemeClr val="accent6">
                  <a:lumMod val="50000"/>
                </a:schemeClr>
              </a:solidFill>
            </a:endParaRPr>
          </a:p>
          <a:p>
            <a:r>
              <a:rPr lang="en-IN" sz="1600" dirty="0"/>
              <a:t>• Forgetting to release resources by explicitly calling the close() method is a </a:t>
            </a:r>
            <a:r>
              <a:rPr lang="en-IN" sz="1600" dirty="0" smtClean="0"/>
              <a:t>common mistake</a:t>
            </a:r>
            <a:r>
              <a:rPr lang="en-IN" sz="1600" dirty="0"/>
              <a:t>. You can use a try-with-resources statement to simplify your code </a:t>
            </a:r>
            <a:r>
              <a:rPr lang="en-IN" sz="1600" dirty="0" smtClean="0"/>
              <a:t>and auto-close </a:t>
            </a:r>
            <a:r>
              <a:rPr lang="en-IN" sz="1600" dirty="0"/>
              <a:t>resources</a:t>
            </a:r>
            <a:r>
              <a:rPr lang="en-IN" sz="1600" dirty="0" smtClean="0"/>
              <a:t>.</a:t>
            </a:r>
          </a:p>
          <a:p>
            <a:endParaRPr lang="en-IN" sz="1600" dirty="0"/>
          </a:p>
          <a:p>
            <a:r>
              <a:rPr lang="en-IN" sz="1600" dirty="0"/>
              <a:t>• You can auto-close multiple resources within a try-with-resources </a:t>
            </a:r>
            <a:r>
              <a:rPr lang="en-IN" sz="1600" dirty="0" smtClean="0"/>
              <a:t>statement. These </a:t>
            </a:r>
            <a:r>
              <a:rPr lang="en-IN" sz="1600" dirty="0"/>
              <a:t>resources need to be separated by semicolons in the </a:t>
            </a:r>
            <a:r>
              <a:rPr lang="en-IN" sz="1600" dirty="0" smtClean="0"/>
              <a:t>try-with-resources statement </a:t>
            </a:r>
            <a:r>
              <a:rPr lang="en-IN" sz="1600" dirty="0"/>
              <a:t>header.</a:t>
            </a:r>
          </a:p>
          <a:p>
            <a:endParaRPr lang="en-IN" sz="1600" dirty="0" smtClean="0"/>
          </a:p>
          <a:p>
            <a:r>
              <a:rPr lang="en-IN" sz="1600" dirty="0" smtClean="0"/>
              <a:t>• </a:t>
            </a:r>
            <a:r>
              <a:rPr lang="en-IN" sz="1600" dirty="0"/>
              <a:t>If a try block throws an exception, and a finally block also throws exception(s), </a:t>
            </a:r>
            <a:r>
              <a:rPr lang="en-IN" sz="1600" dirty="0" smtClean="0"/>
              <a:t>then the </a:t>
            </a:r>
            <a:r>
              <a:rPr lang="en-IN" sz="1600" dirty="0"/>
              <a:t>exceptions thrown in the finally block will be added as suppressed exceptions </a:t>
            </a:r>
            <a:r>
              <a:rPr lang="en-IN" sz="1600" dirty="0" smtClean="0"/>
              <a:t>to the </a:t>
            </a:r>
            <a:r>
              <a:rPr lang="en-IN" sz="1600" dirty="0"/>
              <a:t>exception that gets thrown out of the try block to the caller.</a:t>
            </a:r>
            <a:endParaRPr lang="en-US" sz="1600" b="1" dirty="0">
              <a:solidFill>
                <a:schemeClr val="accent6">
                  <a:lumMod val="50000"/>
                </a:schemeClr>
              </a:solidFill>
            </a:endParaRPr>
          </a:p>
        </p:txBody>
      </p:sp>
      <p:sp>
        <p:nvSpPr>
          <p:cNvPr id="8" name="Title 1"/>
          <p:cNvSpPr txBox="1">
            <a:spLocks/>
          </p:cNvSpPr>
          <p:nvPr/>
        </p:nvSpPr>
        <p:spPr>
          <a:xfrm>
            <a:off x="433000" y="116632"/>
            <a:ext cx="8315464"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70C0"/>
                </a:solidFill>
              </a:rPr>
              <a:t>Exceptions and Assertions</a:t>
            </a:r>
            <a:endParaRPr lang="en-IN" sz="4000" b="1" dirty="0">
              <a:solidFill>
                <a:srgbClr val="0070C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472" y="908720"/>
            <a:ext cx="340995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617" y="2708920"/>
            <a:ext cx="34575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89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5536" y="3415145"/>
            <a:ext cx="4622368" cy="3046988"/>
          </a:xfrm>
          <a:prstGeom prst="rect">
            <a:avLst/>
          </a:prstGeom>
        </p:spPr>
        <p:txBody>
          <a:bodyPr wrap="square">
            <a:spAutoFit/>
          </a:bodyPr>
          <a:lstStyle/>
          <a:p>
            <a:r>
              <a:rPr lang="en-IN" sz="1600" dirty="0" smtClean="0"/>
              <a:t>• </a:t>
            </a:r>
            <a:r>
              <a:rPr lang="en-IN" sz="1600" dirty="0"/>
              <a:t>It is recommended that you derive custom exceptions from either the Exception </a:t>
            </a:r>
            <a:r>
              <a:rPr lang="en-IN" sz="1600" dirty="0" smtClean="0"/>
              <a:t>or </a:t>
            </a:r>
            <a:r>
              <a:rPr lang="en-IN" sz="1600" dirty="0" err="1" smtClean="0"/>
              <a:t>RuntimeException</a:t>
            </a:r>
            <a:r>
              <a:rPr lang="en-IN" sz="1600" dirty="0" smtClean="0"/>
              <a:t> </a:t>
            </a:r>
            <a:r>
              <a:rPr lang="en-IN" sz="1600" dirty="0"/>
              <a:t>class.</a:t>
            </a:r>
          </a:p>
          <a:p>
            <a:endParaRPr lang="en-IN" sz="1600" dirty="0" smtClean="0"/>
          </a:p>
          <a:p>
            <a:r>
              <a:rPr lang="en-IN" sz="1600" dirty="0" smtClean="0"/>
              <a:t>• </a:t>
            </a:r>
            <a:r>
              <a:rPr lang="en-IN" sz="1600" dirty="0"/>
              <a:t>A method’s throws clause is part of the contract that its overriding methods </a:t>
            </a:r>
            <a:r>
              <a:rPr lang="en-IN" sz="1600" dirty="0" smtClean="0"/>
              <a:t>in derived </a:t>
            </a:r>
            <a:r>
              <a:rPr lang="en-IN" sz="1600" dirty="0"/>
              <a:t>classes should obey.</a:t>
            </a:r>
          </a:p>
          <a:p>
            <a:endParaRPr lang="en-IN" sz="1600" dirty="0" smtClean="0"/>
          </a:p>
          <a:p>
            <a:r>
              <a:rPr lang="en-IN" sz="1600" dirty="0" smtClean="0"/>
              <a:t>• </a:t>
            </a:r>
            <a:r>
              <a:rPr lang="en-IN" sz="1600" dirty="0"/>
              <a:t>An overriding method can provide the same throw clause as the base </a:t>
            </a:r>
            <a:r>
              <a:rPr lang="en-IN" sz="1600" dirty="0" smtClean="0"/>
              <a:t>method’s throws </a:t>
            </a:r>
            <a:r>
              <a:rPr lang="en-IN" sz="1600" dirty="0"/>
              <a:t>clause or a more specific throws clause than the base method’s throws clause</a:t>
            </a:r>
            <a:r>
              <a:rPr lang="en-IN" sz="1600" dirty="0" smtClean="0"/>
              <a:t>.</a:t>
            </a:r>
          </a:p>
        </p:txBody>
      </p:sp>
      <p:sp>
        <p:nvSpPr>
          <p:cNvPr id="8" name="Title 1"/>
          <p:cNvSpPr txBox="1">
            <a:spLocks/>
          </p:cNvSpPr>
          <p:nvPr/>
        </p:nvSpPr>
        <p:spPr>
          <a:xfrm>
            <a:off x="216976" y="44624"/>
            <a:ext cx="8315464"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smtClean="0">
                <a:solidFill>
                  <a:srgbClr val="0070C0"/>
                </a:solidFill>
              </a:rPr>
              <a:t>Exceptions and Assertions</a:t>
            </a:r>
            <a:endParaRPr lang="en-IN" sz="4000" b="1" dirty="0">
              <a:solidFill>
                <a:srgbClr val="0070C0"/>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92695"/>
            <a:ext cx="6912768" cy="2232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044720" y="3429000"/>
            <a:ext cx="3775751" cy="2800767"/>
          </a:xfrm>
          <a:prstGeom prst="rect">
            <a:avLst/>
          </a:prstGeom>
        </p:spPr>
        <p:txBody>
          <a:bodyPr wrap="square">
            <a:spAutoFit/>
          </a:bodyPr>
          <a:lstStyle/>
          <a:p>
            <a:r>
              <a:rPr lang="en-IN" sz="1600" dirty="0" smtClean="0"/>
              <a:t>• The overriding method cannot provide a more general throws clause or declare to throw additional checked exceptions when compared to the base method’s throws clause.</a:t>
            </a:r>
          </a:p>
          <a:p>
            <a:endParaRPr lang="en-IN" sz="1600" dirty="0" smtClean="0"/>
          </a:p>
          <a:p>
            <a:r>
              <a:rPr lang="en-IN" sz="1600" dirty="0" smtClean="0"/>
              <a:t>• For a resource to be usable in a try-with-resources statement, the class of that resource must implement the </a:t>
            </a:r>
            <a:r>
              <a:rPr lang="en-IN" sz="1600" dirty="0" err="1" smtClean="0"/>
              <a:t>java.lang.AutoCloseable</a:t>
            </a:r>
            <a:r>
              <a:rPr lang="en-IN" sz="1600" dirty="0" smtClean="0"/>
              <a:t> interface and define the close() method.</a:t>
            </a:r>
          </a:p>
        </p:txBody>
      </p:sp>
      <p:sp>
        <p:nvSpPr>
          <p:cNvPr id="4" name="Rectangle 3"/>
          <p:cNvSpPr/>
          <p:nvPr/>
        </p:nvSpPr>
        <p:spPr>
          <a:xfrm>
            <a:off x="386082" y="3117821"/>
            <a:ext cx="5814392" cy="369332"/>
          </a:xfrm>
          <a:prstGeom prst="rect">
            <a:avLst/>
          </a:prstGeom>
        </p:spPr>
        <p:txBody>
          <a:bodyPr wrap="square">
            <a:spAutoFit/>
          </a:bodyPr>
          <a:lstStyle/>
          <a:p>
            <a:r>
              <a:rPr lang="en-IN" b="1" dirty="0" smtClean="0">
                <a:solidFill>
                  <a:schemeClr val="accent6">
                    <a:lumMod val="50000"/>
                  </a:schemeClr>
                </a:solidFill>
              </a:rPr>
              <a:t>Create custom exceptions and auto-</a:t>
            </a:r>
            <a:r>
              <a:rPr lang="en-IN" b="1" dirty="0" err="1" smtClean="0">
                <a:solidFill>
                  <a:schemeClr val="accent6">
                    <a:lumMod val="50000"/>
                  </a:schemeClr>
                </a:solidFill>
              </a:rPr>
              <a:t>closeable</a:t>
            </a:r>
            <a:r>
              <a:rPr lang="en-IN" b="1" dirty="0" smtClean="0">
                <a:solidFill>
                  <a:schemeClr val="accent6">
                    <a:lumMod val="50000"/>
                  </a:schemeClr>
                </a:solidFill>
              </a:rPr>
              <a:t> resources</a:t>
            </a:r>
            <a:endParaRPr lang="en-IN" b="1" dirty="0">
              <a:solidFill>
                <a:schemeClr val="accent6">
                  <a:lumMod val="50000"/>
                </a:schemeClr>
              </a:solidFill>
            </a:endParaRPr>
          </a:p>
        </p:txBody>
      </p:sp>
    </p:spTree>
    <p:extLst>
      <p:ext uri="{BB962C8B-B14F-4D97-AF65-F5344CB8AC3E}">
        <p14:creationId xmlns:p14="http://schemas.microsoft.com/office/powerpoint/2010/main" val="2162699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16976" y="44624"/>
            <a:ext cx="8315464"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smtClean="0">
                <a:solidFill>
                  <a:srgbClr val="0070C0"/>
                </a:solidFill>
              </a:rPr>
              <a:t>Exceptions and Assertions</a:t>
            </a:r>
            <a:endParaRPr lang="en-IN" sz="4000" b="1" dirty="0">
              <a:solidFill>
                <a:srgbClr val="0070C0"/>
              </a:solidFill>
            </a:endParaRPr>
          </a:p>
        </p:txBody>
      </p:sp>
      <p:sp>
        <p:nvSpPr>
          <p:cNvPr id="3" name="Rectangle 2"/>
          <p:cNvSpPr/>
          <p:nvPr/>
        </p:nvSpPr>
        <p:spPr>
          <a:xfrm>
            <a:off x="251520" y="2564318"/>
            <a:ext cx="8640960" cy="3600986"/>
          </a:xfrm>
          <a:prstGeom prst="rect">
            <a:avLst/>
          </a:prstGeom>
        </p:spPr>
        <p:txBody>
          <a:bodyPr wrap="square">
            <a:spAutoFit/>
          </a:bodyPr>
          <a:lstStyle/>
          <a:p>
            <a:r>
              <a:rPr lang="en-IN" b="1" dirty="0">
                <a:solidFill>
                  <a:schemeClr val="accent6">
                    <a:lumMod val="50000"/>
                  </a:schemeClr>
                </a:solidFill>
              </a:rPr>
              <a:t>Test invariants by using </a:t>
            </a:r>
            <a:r>
              <a:rPr lang="en-IN" b="1" dirty="0" smtClean="0">
                <a:solidFill>
                  <a:schemeClr val="accent6">
                    <a:lumMod val="50000"/>
                  </a:schemeClr>
                </a:solidFill>
              </a:rPr>
              <a:t>assertions</a:t>
            </a:r>
          </a:p>
          <a:p>
            <a:endParaRPr lang="en-IN" b="1" dirty="0">
              <a:solidFill>
                <a:schemeClr val="accent6">
                  <a:lumMod val="50000"/>
                </a:schemeClr>
              </a:solidFill>
            </a:endParaRPr>
          </a:p>
          <a:p>
            <a:r>
              <a:rPr lang="en-IN" sz="1600" dirty="0"/>
              <a:t>• Assertions are condition checks in the program and should be used for </a:t>
            </a:r>
            <a:r>
              <a:rPr lang="en-IN" sz="1600" dirty="0" smtClean="0"/>
              <a:t>explicitly checking </a:t>
            </a:r>
            <a:r>
              <a:rPr lang="en-IN" sz="1600" dirty="0"/>
              <a:t>the assumptions you make while writing programs</a:t>
            </a:r>
            <a:r>
              <a:rPr lang="en-IN" sz="1600" dirty="0" smtClean="0"/>
              <a:t>.</a:t>
            </a:r>
          </a:p>
          <a:p>
            <a:endParaRPr lang="en-IN" sz="1600" dirty="0"/>
          </a:p>
          <a:p>
            <a:r>
              <a:rPr lang="en-IN" sz="1600" dirty="0"/>
              <a:t>• The assert statement is of two forms: one that takes a Boolean argument and </a:t>
            </a:r>
            <a:r>
              <a:rPr lang="en-IN" sz="1600" dirty="0" smtClean="0"/>
              <a:t>one that </a:t>
            </a:r>
            <a:r>
              <a:rPr lang="en-IN" sz="1600" dirty="0"/>
              <a:t>takes an additional string argument.</a:t>
            </a:r>
          </a:p>
          <a:p>
            <a:endParaRPr lang="en-IN" sz="1600" dirty="0" smtClean="0"/>
          </a:p>
          <a:p>
            <a:r>
              <a:rPr lang="en-IN" sz="1600" dirty="0" smtClean="0"/>
              <a:t>• </a:t>
            </a:r>
            <a:r>
              <a:rPr lang="en-IN" sz="1600" dirty="0"/>
              <a:t>If the Boolean condition given in the assert argument fails (i.e., evaluates to false</a:t>
            </a:r>
            <a:r>
              <a:rPr lang="en-IN" sz="1600" dirty="0" smtClean="0"/>
              <a:t>), the </a:t>
            </a:r>
            <a:r>
              <a:rPr lang="en-IN" sz="1600" dirty="0"/>
              <a:t>program will terminate after throwing an </a:t>
            </a:r>
            <a:r>
              <a:rPr lang="en-IN" sz="1600" dirty="0" err="1"/>
              <a:t>AssertionError</a:t>
            </a:r>
            <a:r>
              <a:rPr lang="en-IN" sz="1600" dirty="0"/>
              <a:t> . It is not advisable </a:t>
            </a:r>
            <a:r>
              <a:rPr lang="en-IN" sz="1600" dirty="0" smtClean="0"/>
              <a:t>to catch </a:t>
            </a:r>
            <a:r>
              <a:rPr lang="en-IN" sz="1600" dirty="0"/>
              <a:t>and recover from when an </a:t>
            </a:r>
            <a:r>
              <a:rPr lang="en-IN" sz="1600" dirty="0" err="1"/>
              <a:t>AssertionError</a:t>
            </a:r>
            <a:r>
              <a:rPr lang="en-IN" sz="1600" dirty="0"/>
              <a:t> is thrown by the program.</a:t>
            </a:r>
          </a:p>
          <a:p>
            <a:endParaRPr lang="en-IN" sz="1600" dirty="0" smtClean="0"/>
          </a:p>
          <a:p>
            <a:r>
              <a:rPr lang="en-IN" sz="1600" dirty="0" smtClean="0"/>
              <a:t>• </a:t>
            </a:r>
            <a:r>
              <a:rPr lang="en-IN" sz="1600" dirty="0"/>
              <a:t>By default, assertions are disabled at runtime. You can use the </a:t>
            </a:r>
            <a:r>
              <a:rPr lang="en-IN" sz="1600" dirty="0" smtClean="0"/>
              <a:t>command-line arguments </a:t>
            </a:r>
            <a:r>
              <a:rPr lang="en-IN" sz="1600" dirty="0"/>
              <a:t>of –</a:t>
            </a:r>
            <a:r>
              <a:rPr lang="en-IN" sz="1600" dirty="0" err="1"/>
              <a:t>ea</a:t>
            </a:r>
            <a:r>
              <a:rPr lang="en-IN" sz="1600" dirty="0"/>
              <a:t> (for enabling asserts) and –da (for disabling asserts) and </a:t>
            </a:r>
            <a:r>
              <a:rPr lang="en-IN" sz="1600" dirty="0" smtClean="0"/>
              <a:t>their variants </a:t>
            </a:r>
            <a:r>
              <a:rPr lang="en-IN" sz="1600" dirty="0"/>
              <a:t>when you invoke the JVM.</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471" y="746080"/>
            <a:ext cx="6826905" cy="160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983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53118675"/>
              </p:ext>
            </p:extLst>
          </p:nvPr>
        </p:nvGraphicFramePr>
        <p:xfrm>
          <a:off x="271444" y="954772"/>
          <a:ext cx="4904330" cy="2114188"/>
        </p:xfrm>
        <a:graphic>
          <a:graphicData uri="http://schemas.openxmlformats.org/drawingml/2006/table">
            <a:tbl>
              <a:tblPr firstRow="1" firstCol="1" bandRow="1">
                <a:tableStyleId>{125E5076-3810-47DD-B79F-674D7AD40C01}</a:tableStyleId>
              </a:tblPr>
              <a:tblGrid>
                <a:gridCol w="490433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Create and manage date-based and time-based events including a combination of date and time into a single object using </a:t>
                      </a:r>
                      <a:r>
                        <a:rPr lang="en-IN" sz="1400" b="1" i="0" u="none" strike="noStrike" kern="1200" baseline="0" dirty="0" err="1" smtClean="0">
                          <a:solidFill>
                            <a:schemeClr val="lt1"/>
                          </a:solidFill>
                          <a:latin typeface="Corbel" pitchFamily="34" charset="0"/>
                          <a:ea typeface="+mn-ea"/>
                          <a:cs typeface="+mn-cs"/>
                        </a:rPr>
                        <a:t>LocalDate</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LocalTime</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LocalDateTime</a:t>
                      </a:r>
                      <a:r>
                        <a:rPr lang="en-IN" sz="1400" b="1" i="0" u="none" strike="noStrike" kern="1200" baseline="0" dirty="0" smtClean="0">
                          <a:solidFill>
                            <a:schemeClr val="lt1"/>
                          </a:solidFill>
                          <a:latin typeface="Corbel" pitchFamily="34" charset="0"/>
                          <a:ea typeface="+mn-ea"/>
                          <a:cs typeface="+mn-cs"/>
                        </a:rPr>
                        <a:t>, Instant, Period, and Duration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Work with dates and times across </a:t>
                      </a:r>
                      <a:r>
                        <a:rPr lang="en-IN" sz="1400" b="1" i="0" u="none" strike="noStrike" kern="1200" baseline="0" dirty="0" err="1" smtClean="0">
                          <a:solidFill>
                            <a:schemeClr val="lt1"/>
                          </a:solidFill>
                          <a:latin typeface="Corbel" pitchFamily="34" charset="0"/>
                          <a:ea typeface="+mn-ea"/>
                          <a:cs typeface="+mn-cs"/>
                        </a:rPr>
                        <a:t>timezones</a:t>
                      </a:r>
                      <a:r>
                        <a:rPr lang="en-IN" sz="1400" b="1" i="0" u="none" strike="noStrike" kern="1200" baseline="0" dirty="0" smtClean="0">
                          <a:solidFill>
                            <a:schemeClr val="lt1"/>
                          </a:solidFill>
                          <a:latin typeface="Corbel" pitchFamily="34" charset="0"/>
                          <a:ea typeface="+mn-ea"/>
                          <a:cs typeface="+mn-cs"/>
                        </a:rPr>
                        <a:t> and manage changes resulting from daylight savings including format date and times values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Define and create and manage date-based and time-based events using Instant, Period, Duration, and </a:t>
                      </a:r>
                      <a:r>
                        <a:rPr lang="en-IN" sz="1400" b="1" i="0" u="none" strike="noStrike" kern="1200" baseline="0" dirty="0" err="1" smtClean="0">
                          <a:solidFill>
                            <a:schemeClr val="lt1"/>
                          </a:solidFill>
                          <a:latin typeface="Corbel" pitchFamily="34" charset="0"/>
                          <a:ea typeface="+mn-ea"/>
                          <a:cs typeface="+mn-cs"/>
                        </a:rPr>
                        <a:t>TemporalUnit</a:t>
                      </a:r>
                      <a:endParaRPr lang="en-IN" sz="1400" b="1" i="0" u="none" strike="noStrike" kern="1200" baseline="0" dirty="0" smtClean="0">
                        <a:solidFill>
                          <a:schemeClr val="lt1"/>
                        </a:solidFill>
                        <a:latin typeface="Corbel" pitchFamily="34"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113899"/>
            <a:ext cx="8315464" cy="720080"/>
          </a:xfrm>
        </p:spPr>
        <p:txBody>
          <a:bodyPr>
            <a:normAutofit/>
          </a:bodyPr>
          <a:lstStyle/>
          <a:p>
            <a:pPr algn="l"/>
            <a:r>
              <a:rPr lang="en-IN" sz="4000" b="1" dirty="0" smtClean="0">
                <a:solidFill>
                  <a:srgbClr val="0070C0"/>
                </a:solidFill>
              </a:rPr>
              <a:t>Using the Java SE 8 Date/Time API</a:t>
            </a:r>
            <a:endParaRPr lang="en-IN" sz="4000" b="1" dirty="0">
              <a:solidFill>
                <a:srgbClr val="0070C0"/>
              </a:solidFill>
            </a:endParaRPr>
          </a:p>
        </p:txBody>
      </p:sp>
      <p:sp>
        <p:nvSpPr>
          <p:cNvPr id="8" name="Rectangle 7"/>
          <p:cNvSpPr/>
          <p:nvPr/>
        </p:nvSpPr>
        <p:spPr>
          <a:xfrm>
            <a:off x="5220072" y="934849"/>
            <a:ext cx="3851920" cy="5201424"/>
          </a:xfrm>
          <a:prstGeom prst="rect">
            <a:avLst/>
          </a:prstGeom>
        </p:spPr>
        <p:txBody>
          <a:bodyPr wrap="square">
            <a:spAutoFit/>
          </a:bodyPr>
          <a:lstStyle/>
          <a:p>
            <a:r>
              <a:rPr lang="en-IN" sz="1600" dirty="0" smtClean="0"/>
              <a:t>• The </a:t>
            </a:r>
            <a:r>
              <a:rPr lang="en-IN" sz="1600" dirty="0" err="1" smtClean="0"/>
              <a:t>java.time.Instant</a:t>
            </a:r>
            <a:r>
              <a:rPr lang="en-IN" sz="1600" dirty="0" smtClean="0"/>
              <a:t> class represents a Unix timestamp.</a:t>
            </a:r>
          </a:p>
          <a:p>
            <a:endParaRPr lang="en-IN" sz="1600" dirty="0" smtClean="0"/>
          </a:p>
          <a:p>
            <a:r>
              <a:rPr lang="en-IN" sz="1600" dirty="0" smtClean="0"/>
              <a:t>• The </a:t>
            </a:r>
            <a:r>
              <a:rPr lang="en-IN" sz="1600" dirty="0" err="1" smtClean="0"/>
              <a:t>java.time.Period</a:t>
            </a:r>
            <a:r>
              <a:rPr lang="en-IN" sz="1600" dirty="0" smtClean="0"/>
              <a:t> is used to measure the amount of time in terms of years, months, and days.</a:t>
            </a:r>
          </a:p>
          <a:p>
            <a:endParaRPr lang="en-IN" sz="1600" dirty="0" smtClean="0"/>
          </a:p>
          <a:p>
            <a:r>
              <a:rPr lang="en-IN" sz="1600" dirty="0" smtClean="0"/>
              <a:t>• The </a:t>
            </a:r>
            <a:r>
              <a:rPr lang="en-IN" sz="1600" dirty="0" err="1" smtClean="0"/>
              <a:t>java.time.Duration</a:t>
            </a:r>
            <a:r>
              <a:rPr lang="en-IN" sz="1600" dirty="0" smtClean="0"/>
              <a:t> class represents time in terms of hours, minutes, seconds, and fraction of seconds.</a:t>
            </a:r>
          </a:p>
          <a:p>
            <a:endParaRPr lang="en-US" sz="1600" dirty="0"/>
          </a:p>
          <a:p>
            <a:r>
              <a:rPr lang="en-IN" b="1" dirty="0">
                <a:solidFill>
                  <a:schemeClr val="accent6">
                    <a:lumMod val="50000"/>
                  </a:schemeClr>
                </a:solidFill>
              </a:rPr>
              <a:t>Work with dates and times across </a:t>
            </a:r>
            <a:r>
              <a:rPr lang="en-IN" b="1" dirty="0" err="1">
                <a:solidFill>
                  <a:schemeClr val="accent6">
                    <a:lumMod val="50000"/>
                  </a:schemeClr>
                </a:solidFill>
              </a:rPr>
              <a:t>timezones</a:t>
            </a:r>
            <a:r>
              <a:rPr lang="en-IN" b="1" dirty="0">
                <a:solidFill>
                  <a:schemeClr val="accent6">
                    <a:lumMod val="50000"/>
                  </a:schemeClr>
                </a:solidFill>
              </a:rPr>
              <a:t> and manage changes resulting from daylight savings</a:t>
            </a:r>
          </a:p>
          <a:p>
            <a:r>
              <a:rPr lang="en-IN" b="1" dirty="0">
                <a:solidFill>
                  <a:schemeClr val="accent6">
                    <a:lumMod val="50000"/>
                  </a:schemeClr>
                </a:solidFill>
              </a:rPr>
              <a:t>including Format date and times </a:t>
            </a:r>
            <a:r>
              <a:rPr lang="en-IN" b="1" dirty="0" smtClean="0">
                <a:solidFill>
                  <a:schemeClr val="accent6">
                    <a:lumMod val="50000"/>
                  </a:schemeClr>
                </a:solidFill>
              </a:rPr>
              <a:t>values</a:t>
            </a:r>
          </a:p>
          <a:p>
            <a:endParaRPr lang="en-IN" b="1" dirty="0">
              <a:solidFill>
                <a:schemeClr val="accent6">
                  <a:lumMod val="50000"/>
                </a:schemeClr>
              </a:solidFill>
            </a:endParaRPr>
          </a:p>
          <a:p>
            <a:r>
              <a:rPr lang="en-IN" sz="1600" dirty="0"/>
              <a:t>• </a:t>
            </a:r>
            <a:r>
              <a:rPr lang="en-IN" sz="1600" dirty="0" err="1"/>
              <a:t>ZoneId</a:t>
            </a:r>
            <a:r>
              <a:rPr lang="en-IN" sz="1600" dirty="0"/>
              <a:t> identifies a time zone; </a:t>
            </a:r>
            <a:r>
              <a:rPr lang="en-IN" sz="1600" dirty="0" err="1"/>
              <a:t>ZoneOffset</a:t>
            </a:r>
            <a:r>
              <a:rPr lang="en-IN" sz="1600" dirty="0"/>
              <a:t> represents time zone offset </a:t>
            </a:r>
            <a:r>
              <a:rPr lang="en-IN" sz="1600" dirty="0" smtClean="0"/>
              <a:t>from UTC/Greenwich.</a:t>
            </a:r>
          </a:p>
        </p:txBody>
      </p:sp>
      <p:sp>
        <p:nvSpPr>
          <p:cNvPr id="9" name="Rectangle 8"/>
          <p:cNvSpPr/>
          <p:nvPr/>
        </p:nvSpPr>
        <p:spPr>
          <a:xfrm>
            <a:off x="174750" y="3171411"/>
            <a:ext cx="4896544" cy="3447098"/>
          </a:xfrm>
          <a:prstGeom prst="rect">
            <a:avLst/>
          </a:prstGeom>
        </p:spPr>
        <p:txBody>
          <a:bodyPr wrap="square">
            <a:spAutoFit/>
          </a:bodyPr>
          <a:lstStyle/>
          <a:p>
            <a:r>
              <a:rPr lang="en-IN" b="1" dirty="0">
                <a:solidFill>
                  <a:schemeClr val="accent6">
                    <a:lumMod val="50000"/>
                  </a:schemeClr>
                </a:solidFill>
              </a:rPr>
              <a:t>Create and manage date-based and time-based events including a combination of date and time into a single object using </a:t>
            </a:r>
            <a:r>
              <a:rPr lang="en-IN" b="1" dirty="0" err="1">
                <a:solidFill>
                  <a:schemeClr val="accent6">
                    <a:lumMod val="50000"/>
                  </a:schemeClr>
                </a:solidFill>
              </a:rPr>
              <a:t>LocalDate</a:t>
            </a:r>
            <a:r>
              <a:rPr lang="en-IN" b="1" dirty="0">
                <a:solidFill>
                  <a:schemeClr val="accent6">
                    <a:lumMod val="50000"/>
                  </a:schemeClr>
                </a:solidFill>
              </a:rPr>
              <a:t>, </a:t>
            </a:r>
            <a:r>
              <a:rPr lang="en-IN" b="1" dirty="0" err="1">
                <a:solidFill>
                  <a:schemeClr val="accent6">
                    <a:lumMod val="50000"/>
                  </a:schemeClr>
                </a:solidFill>
              </a:rPr>
              <a:t>LocalTime</a:t>
            </a:r>
            <a:r>
              <a:rPr lang="en-IN" b="1" dirty="0">
                <a:solidFill>
                  <a:schemeClr val="accent6">
                    <a:lumMod val="50000"/>
                  </a:schemeClr>
                </a:solidFill>
              </a:rPr>
              <a:t>, </a:t>
            </a:r>
            <a:r>
              <a:rPr lang="en-IN" b="1" dirty="0" err="1">
                <a:solidFill>
                  <a:schemeClr val="accent6">
                    <a:lumMod val="50000"/>
                  </a:schemeClr>
                </a:solidFill>
              </a:rPr>
              <a:t>LocalDateTime</a:t>
            </a:r>
            <a:r>
              <a:rPr lang="en-IN" b="1" dirty="0">
                <a:solidFill>
                  <a:schemeClr val="accent6">
                    <a:lumMod val="50000"/>
                  </a:schemeClr>
                </a:solidFill>
              </a:rPr>
              <a:t>, Instant, Period, and </a:t>
            </a:r>
            <a:r>
              <a:rPr lang="en-IN" b="1" dirty="0" smtClean="0">
                <a:solidFill>
                  <a:schemeClr val="accent6">
                    <a:lumMod val="50000"/>
                  </a:schemeClr>
                </a:solidFill>
              </a:rPr>
              <a:t>Duration</a:t>
            </a:r>
          </a:p>
          <a:p>
            <a:endParaRPr lang="en-IN" b="1" dirty="0">
              <a:solidFill>
                <a:schemeClr val="accent6">
                  <a:lumMod val="50000"/>
                </a:schemeClr>
              </a:solidFill>
            </a:endParaRPr>
          </a:p>
          <a:p>
            <a:r>
              <a:rPr lang="en-IN" sz="1600" dirty="0"/>
              <a:t>• The Java 8 date and time API uses ISO 8601 as the default calendar format.</a:t>
            </a:r>
          </a:p>
          <a:p>
            <a:endParaRPr lang="en-IN" sz="1600" dirty="0" smtClean="0"/>
          </a:p>
          <a:p>
            <a:r>
              <a:rPr lang="en-IN" sz="1600" dirty="0" smtClean="0"/>
              <a:t>• </a:t>
            </a:r>
            <a:r>
              <a:rPr lang="en-IN" sz="1600" dirty="0"/>
              <a:t>The </a:t>
            </a:r>
            <a:r>
              <a:rPr lang="en-IN" sz="1600" dirty="0" err="1"/>
              <a:t>java.time.LocalDate</a:t>
            </a:r>
            <a:r>
              <a:rPr lang="en-IN" sz="1600" dirty="0"/>
              <a:t> class represents a </a:t>
            </a:r>
            <a:r>
              <a:rPr lang="en-IN" sz="1600" dirty="0" smtClean="0"/>
              <a:t>date without </a:t>
            </a:r>
            <a:r>
              <a:rPr lang="en-IN" sz="1600" dirty="0"/>
              <a:t>time or time zones; </a:t>
            </a:r>
            <a:r>
              <a:rPr lang="en-IN" sz="1600" dirty="0" smtClean="0"/>
              <a:t>the </a:t>
            </a:r>
            <a:r>
              <a:rPr lang="en-IN" sz="1600" dirty="0" err="1" smtClean="0"/>
              <a:t>java.time.LocalTime</a:t>
            </a:r>
            <a:r>
              <a:rPr lang="en-IN" sz="1600" dirty="0" smtClean="0"/>
              <a:t> </a:t>
            </a:r>
            <a:r>
              <a:rPr lang="en-IN" sz="1600" dirty="0"/>
              <a:t>class represents time without dates and time zones; the</a:t>
            </a:r>
          </a:p>
          <a:p>
            <a:r>
              <a:rPr lang="en-IN" sz="1600" dirty="0" err="1"/>
              <a:t>java.time.LocalDateTime</a:t>
            </a:r>
            <a:r>
              <a:rPr lang="en-IN" sz="1600" dirty="0"/>
              <a:t> class represents both date and time without time zones</a:t>
            </a:r>
            <a:r>
              <a:rPr lang="en-IN" sz="1600" dirty="0" smtClean="0"/>
              <a:t>.</a:t>
            </a:r>
            <a:endParaRPr lang="en-IN" sz="1600" dirty="0"/>
          </a:p>
        </p:txBody>
      </p:sp>
    </p:spTree>
    <p:extLst>
      <p:ext uri="{BB962C8B-B14F-4D97-AF65-F5344CB8AC3E}">
        <p14:creationId xmlns:p14="http://schemas.microsoft.com/office/powerpoint/2010/main" val="190048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692696"/>
            <a:ext cx="4356484" cy="2862322"/>
          </a:xfrm>
          <a:prstGeom prst="rect">
            <a:avLst/>
          </a:prstGeom>
        </p:spPr>
        <p:txBody>
          <a:bodyPr wrap="square">
            <a:spAutoFit/>
          </a:bodyPr>
          <a:lstStyle/>
          <a:p>
            <a:r>
              <a:rPr lang="en-IN" b="1" dirty="0">
                <a:solidFill>
                  <a:srgbClr val="0070C0"/>
                </a:solidFill>
              </a:rPr>
              <a:t>What is this reference card </a:t>
            </a:r>
            <a:r>
              <a:rPr lang="en-IN" b="1" dirty="0" smtClean="0">
                <a:solidFill>
                  <a:srgbClr val="0070C0"/>
                </a:solidFill>
              </a:rPr>
              <a:t>all about?</a:t>
            </a:r>
          </a:p>
          <a:p>
            <a:endParaRPr lang="en-IN" b="1" dirty="0"/>
          </a:p>
          <a:p>
            <a:r>
              <a:rPr lang="en-IN" dirty="0"/>
              <a:t>If you are preparing to appear for</a:t>
            </a:r>
          </a:p>
          <a:p>
            <a:r>
              <a:rPr lang="fr-FR" dirty="0"/>
              <a:t>Oracle </a:t>
            </a:r>
            <a:r>
              <a:rPr lang="fr-FR" dirty="0" err="1"/>
              <a:t>Certified</a:t>
            </a:r>
            <a:r>
              <a:rPr lang="fr-FR" dirty="0"/>
              <a:t> Professional Java SE </a:t>
            </a:r>
            <a:r>
              <a:rPr lang="fr-FR" dirty="0" smtClean="0"/>
              <a:t>8</a:t>
            </a:r>
            <a:endParaRPr lang="fr-FR" dirty="0"/>
          </a:p>
          <a:p>
            <a:r>
              <a:rPr lang="en-IN" dirty="0"/>
              <a:t>Programmer (OCPJP </a:t>
            </a:r>
            <a:r>
              <a:rPr lang="en-IN" dirty="0" smtClean="0"/>
              <a:t>8) </a:t>
            </a:r>
            <a:r>
              <a:rPr lang="en-IN" dirty="0"/>
              <a:t>certification</a:t>
            </a:r>
          </a:p>
          <a:p>
            <a:r>
              <a:rPr lang="en-IN" dirty="0"/>
              <a:t>exam, this a reference card (sort of</a:t>
            </a:r>
          </a:p>
          <a:p>
            <a:r>
              <a:rPr lang="en-IN" dirty="0"/>
              <a:t>long cheat sheet) meant to help you.</a:t>
            </a:r>
          </a:p>
          <a:p>
            <a:r>
              <a:rPr lang="en-IN" dirty="0"/>
              <a:t>You may want to print this reference</a:t>
            </a:r>
          </a:p>
          <a:p>
            <a:r>
              <a:rPr lang="en-IN" dirty="0"/>
              <a:t>card for your easy and quick reference</a:t>
            </a:r>
          </a:p>
          <a:p>
            <a:r>
              <a:rPr lang="en-IN" dirty="0"/>
              <a:t>when you prepare for your exam</a:t>
            </a:r>
            <a:r>
              <a:rPr lang="en-IN" dirty="0" smtClean="0"/>
              <a:t>.</a:t>
            </a:r>
            <a:endParaRPr lang="en-IN" dirty="0"/>
          </a:p>
        </p:txBody>
      </p:sp>
      <p:sp>
        <p:nvSpPr>
          <p:cNvPr id="6" name="Rectangle 5"/>
          <p:cNvSpPr/>
          <p:nvPr/>
        </p:nvSpPr>
        <p:spPr>
          <a:xfrm>
            <a:off x="1259632" y="4077072"/>
            <a:ext cx="6668081" cy="2031325"/>
          </a:xfrm>
          <a:prstGeom prst="rect">
            <a:avLst/>
          </a:prstGeom>
        </p:spPr>
        <p:txBody>
          <a:bodyPr wrap="square">
            <a:spAutoFit/>
          </a:bodyPr>
          <a:lstStyle/>
          <a:p>
            <a:pPr algn="ctr"/>
            <a:r>
              <a:rPr lang="en-IN" b="1" dirty="0" smtClean="0">
                <a:solidFill>
                  <a:srgbClr val="0070C0"/>
                </a:solidFill>
              </a:rPr>
              <a:t>What is covered in this  reference card?</a:t>
            </a:r>
          </a:p>
          <a:p>
            <a:endParaRPr lang="en-IN" b="1" dirty="0" smtClean="0"/>
          </a:p>
          <a:p>
            <a:r>
              <a:rPr lang="en-IN" dirty="0" smtClean="0"/>
              <a:t>The first few pages of this reference card provides overall information on the OCPJP  exam. The main meat is in the summary for each exam topic, organized by the exam sub-topics. You’ll also find tables and class hierarchies which will help you remember key points and crack the exam with ease.</a:t>
            </a:r>
            <a:endParaRPr lang="en-IN" dirty="0"/>
          </a:p>
        </p:txBody>
      </p:sp>
      <p:sp>
        <p:nvSpPr>
          <p:cNvPr id="7" name="Rectangle 6"/>
          <p:cNvSpPr/>
          <p:nvPr/>
        </p:nvSpPr>
        <p:spPr>
          <a:xfrm>
            <a:off x="4572000" y="691284"/>
            <a:ext cx="4521759" cy="2862322"/>
          </a:xfrm>
          <a:prstGeom prst="rect">
            <a:avLst/>
          </a:prstGeom>
        </p:spPr>
        <p:txBody>
          <a:bodyPr wrap="square">
            <a:spAutoFit/>
          </a:bodyPr>
          <a:lstStyle/>
          <a:p>
            <a:r>
              <a:rPr lang="en-IN" b="1" dirty="0" smtClean="0">
                <a:solidFill>
                  <a:srgbClr val="0070C0"/>
                </a:solidFill>
              </a:rPr>
              <a:t>Why did we create this reference card?</a:t>
            </a:r>
          </a:p>
          <a:p>
            <a:endParaRPr lang="en-IN" b="1" dirty="0" smtClean="0"/>
          </a:p>
          <a:p>
            <a:r>
              <a:rPr lang="en-IN" dirty="0" smtClean="0"/>
              <a:t>OCPJP 8 covers broad range of topics</a:t>
            </a:r>
          </a:p>
          <a:p>
            <a:r>
              <a:rPr lang="en-IN" dirty="0" smtClean="0"/>
              <a:t>with reasonable depth of  understanding required by the candidate to crack the exam. As authors of the first book on OCPJP 8 exam preparation, we found through our experience that revising key concepts from exam topics will significantly helps a candidate to crack the exam, and so, we prepared this!</a:t>
            </a:r>
            <a:endParaRPr lang="en-IN" dirty="0"/>
          </a:p>
        </p:txBody>
      </p:sp>
    </p:spTree>
    <p:extLst>
      <p:ext uri="{BB962C8B-B14F-4D97-AF65-F5344CB8AC3E}">
        <p14:creationId xmlns:p14="http://schemas.microsoft.com/office/powerpoint/2010/main" val="1140674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976" y="113899"/>
            <a:ext cx="8315464" cy="720080"/>
          </a:xfrm>
        </p:spPr>
        <p:txBody>
          <a:bodyPr>
            <a:normAutofit/>
          </a:bodyPr>
          <a:lstStyle/>
          <a:p>
            <a:pPr algn="l"/>
            <a:r>
              <a:rPr lang="en-IN" sz="4000" b="1" dirty="0" smtClean="0">
                <a:solidFill>
                  <a:srgbClr val="0070C0"/>
                </a:solidFill>
              </a:rPr>
              <a:t>Using the Java SE 8 Date/Time API</a:t>
            </a:r>
            <a:endParaRPr lang="en-IN" sz="4000" b="1" dirty="0">
              <a:solidFill>
                <a:srgbClr val="0070C0"/>
              </a:solidFill>
            </a:endParaRPr>
          </a:p>
        </p:txBody>
      </p:sp>
      <p:sp>
        <p:nvSpPr>
          <p:cNvPr id="8" name="Rectangle 7"/>
          <p:cNvSpPr/>
          <p:nvPr/>
        </p:nvSpPr>
        <p:spPr>
          <a:xfrm>
            <a:off x="251520" y="2391266"/>
            <a:ext cx="4320480" cy="4278094"/>
          </a:xfrm>
          <a:prstGeom prst="rect">
            <a:avLst/>
          </a:prstGeom>
        </p:spPr>
        <p:txBody>
          <a:bodyPr wrap="square">
            <a:spAutoFit/>
          </a:bodyPr>
          <a:lstStyle/>
          <a:p>
            <a:r>
              <a:rPr lang="en-IN" sz="1600" dirty="0" smtClean="0"/>
              <a:t>• </a:t>
            </a:r>
            <a:r>
              <a:rPr lang="en-IN" sz="1600" dirty="0" err="1"/>
              <a:t>ZoneId</a:t>
            </a:r>
            <a:r>
              <a:rPr lang="en-IN" sz="1600" dirty="0"/>
              <a:t> identifies a time zone; </a:t>
            </a:r>
            <a:r>
              <a:rPr lang="en-IN" sz="1600" dirty="0" err="1"/>
              <a:t>ZoneOffset</a:t>
            </a:r>
            <a:r>
              <a:rPr lang="en-IN" sz="1600" dirty="0"/>
              <a:t> represents time zone offset </a:t>
            </a:r>
            <a:r>
              <a:rPr lang="en-IN" sz="1600" dirty="0" smtClean="0"/>
              <a:t>from UTC/Greenwich.</a:t>
            </a:r>
          </a:p>
          <a:p>
            <a:endParaRPr lang="en-IN" sz="1600" dirty="0" smtClean="0"/>
          </a:p>
          <a:p>
            <a:r>
              <a:rPr lang="en-IN" sz="1600" dirty="0" smtClean="0"/>
              <a:t>• </a:t>
            </a:r>
            <a:r>
              <a:rPr lang="en-IN" sz="1600" dirty="0" err="1" smtClean="0"/>
              <a:t>ZonedDateTime</a:t>
            </a:r>
            <a:r>
              <a:rPr lang="en-IN" sz="1600" dirty="0" smtClean="0"/>
              <a:t> provides support for all three aspects: date, time, and time zone.</a:t>
            </a:r>
          </a:p>
          <a:p>
            <a:endParaRPr lang="en-IN" sz="1600" dirty="0" smtClean="0"/>
          </a:p>
          <a:p>
            <a:r>
              <a:rPr lang="en-IN" sz="1600" dirty="0" smtClean="0"/>
              <a:t>• You have to account for daylight savings time (DST) when working with different time zones.</a:t>
            </a:r>
          </a:p>
          <a:p>
            <a:endParaRPr lang="en-IN" sz="1600" dirty="0" smtClean="0"/>
          </a:p>
          <a:p>
            <a:r>
              <a:rPr lang="en-IN" sz="1600" dirty="0" smtClean="0"/>
              <a:t>• The </a:t>
            </a:r>
            <a:r>
              <a:rPr lang="en-IN" sz="1600" dirty="0" err="1" smtClean="0"/>
              <a:t>java.time.format.DateTimeFormatter</a:t>
            </a:r>
            <a:r>
              <a:rPr lang="en-IN" sz="1600" dirty="0" smtClean="0"/>
              <a:t> class provides support for reading or printing date and time values in different formats.</a:t>
            </a:r>
          </a:p>
          <a:p>
            <a:endParaRPr lang="en-IN" sz="1600" dirty="0" smtClean="0"/>
          </a:p>
          <a:p>
            <a:r>
              <a:rPr lang="en-IN" sz="1600" dirty="0" smtClean="0"/>
              <a:t>• The </a:t>
            </a:r>
            <a:r>
              <a:rPr lang="en-IN" sz="1600" dirty="0" err="1" smtClean="0"/>
              <a:t>DateTimeFormatter</a:t>
            </a:r>
            <a:r>
              <a:rPr lang="en-IN" sz="1600" dirty="0" smtClean="0"/>
              <a:t> class provides predefined constants (such as ISO_DATE and ISO_TIME ) for formatting date and time values.</a:t>
            </a:r>
          </a:p>
          <a:p>
            <a:endParaRPr lang="en-IN" sz="1600" dirty="0" smtClean="0"/>
          </a:p>
        </p:txBody>
      </p:sp>
      <p:sp>
        <p:nvSpPr>
          <p:cNvPr id="3" name="Rectangle 2"/>
          <p:cNvSpPr/>
          <p:nvPr/>
        </p:nvSpPr>
        <p:spPr>
          <a:xfrm>
            <a:off x="4644008" y="2381393"/>
            <a:ext cx="4392488" cy="4185761"/>
          </a:xfrm>
          <a:prstGeom prst="rect">
            <a:avLst/>
          </a:prstGeom>
        </p:spPr>
        <p:txBody>
          <a:bodyPr wrap="square">
            <a:spAutoFit/>
          </a:bodyPr>
          <a:lstStyle/>
          <a:p>
            <a:r>
              <a:rPr lang="en-IN" sz="1600" dirty="0" smtClean="0"/>
              <a:t>• You encode the format of the date or time using case-sensitive letters to form a date or time pattern string with the </a:t>
            </a:r>
            <a:r>
              <a:rPr lang="en-IN" sz="1600" dirty="0" err="1" smtClean="0"/>
              <a:t>DateTimeFormatter</a:t>
            </a:r>
            <a:r>
              <a:rPr lang="en-IN" sz="1600" dirty="0" smtClean="0"/>
              <a:t> class.</a:t>
            </a:r>
          </a:p>
          <a:p>
            <a:endParaRPr lang="en-IN" b="1" dirty="0" smtClean="0">
              <a:solidFill>
                <a:schemeClr val="accent6">
                  <a:lumMod val="50000"/>
                </a:schemeClr>
              </a:solidFill>
            </a:endParaRPr>
          </a:p>
          <a:p>
            <a:r>
              <a:rPr lang="en-IN" b="1" dirty="0" smtClean="0">
                <a:solidFill>
                  <a:schemeClr val="accent6">
                    <a:lumMod val="50000"/>
                  </a:schemeClr>
                </a:solidFill>
              </a:rPr>
              <a:t>Define </a:t>
            </a:r>
            <a:r>
              <a:rPr lang="en-IN" b="1" dirty="0">
                <a:solidFill>
                  <a:schemeClr val="accent6">
                    <a:lumMod val="50000"/>
                  </a:schemeClr>
                </a:solidFill>
              </a:rPr>
              <a:t>and create and manage </a:t>
            </a:r>
            <a:r>
              <a:rPr lang="en-IN" b="1" dirty="0" smtClean="0">
                <a:solidFill>
                  <a:schemeClr val="accent6">
                    <a:lumMod val="50000"/>
                  </a:schemeClr>
                </a:solidFill>
              </a:rPr>
              <a:t>date-based </a:t>
            </a:r>
            <a:r>
              <a:rPr lang="en-IN" b="1" dirty="0">
                <a:solidFill>
                  <a:schemeClr val="accent6">
                    <a:lumMod val="50000"/>
                  </a:schemeClr>
                </a:solidFill>
              </a:rPr>
              <a:t>and time-based events </a:t>
            </a:r>
            <a:r>
              <a:rPr lang="en-IN" b="1" dirty="0" smtClean="0">
                <a:solidFill>
                  <a:schemeClr val="accent6">
                    <a:lumMod val="50000"/>
                  </a:schemeClr>
                </a:solidFill>
              </a:rPr>
              <a:t>using Instant</a:t>
            </a:r>
            <a:r>
              <a:rPr lang="en-IN" b="1" dirty="0">
                <a:solidFill>
                  <a:schemeClr val="accent6">
                    <a:lumMod val="50000"/>
                  </a:schemeClr>
                </a:solidFill>
              </a:rPr>
              <a:t>, Period, Duration, </a:t>
            </a:r>
            <a:r>
              <a:rPr lang="en-IN" b="1" dirty="0" smtClean="0">
                <a:solidFill>
                  <a:schemeClr val="accent6">
                    <a:lumMod val="50000"/>
                  </a:schemeClr>
                </a:solidFill>
              </a:rPr>
              <a:t>and </a:t>
            </a:r>
            <a:r>
              <a:rPr lang="en-IN" b="1" dirty="0" err="1" smtClean="0">
                <a:solidFill>
                  <a:schemeClr val="accent6">
                    <a:lumMod val="50000"/>
                  </a:schemeClr>
                </a:solidFill>
              </a:rPr>
              <a:t>TemporalUnit</a:t>
            </a:r>
            <a:endParaRPr lang="en-IN" b="1" dirty="0">
              <a:solidFill>
                <a:schemeClr val="accent6">
                  <a:lumMod val="50000"/>
                </a:schemeClr>
              </a:solidFill>
            </a:endParaRPr>
          </a:p>
          <a:p>
            <a:endParaRPr lang="en-IN" dirty="0" smtClean="0"/>
          </a:p>
          <a:p>
            <a:r>
              <a:rPr lang="en-IN" sz="1600" dirty="0" smtClean="0"/>
              <a:t>• </a:t>
            </a:r>
            <a:r>
              <a:rPr lang="en-IN" sz="1600" dirty="0"/>
              <a:t>The </a:t>
            </a:r>
            <a:r>
              <a:rPr lang="en-IN" sz="1600" dirty="0" smtClean="0"/>
              <a:t>enumeration </a:t>
            </a:r>
            <a:r>
              <a:rPr lang="en-IN" sz="1600" dirty="0" err="1" smtClean="0"/>
              <a:t>java.time.temporal.ChronoUnit</a:t>
            </a:r>
            <a:r>
              <a:rPr lang="en-IN" sz="1600" dirty="0" smtClean="0"/>
              <a:t> </a:t>
            </a:r>
            <a:r>
              <a:rPr lang="en-IN" sz="1600" dirty="0"/>
              <a:t>implements </a:t>
            </a:r>
            <a:r>
              <a:rPr lang="en-IN" sz="1600" dirty="0" smtClean="0"/>
              <a:t>the </a:t>
            </a:r>
            <a:r>
              <a:rPr lang="en-IN" sz="1600" dirty="0" err="1" smtClean="0"/>
              <a:t>java.time.temporal.TemporalUnit</a:t>
            </a:r>
            <a:r>
              <a:rPr lang="en-IN" sz="1600" dirty="0" smtClean="0"/>
              <a:t> </a:t>
            </a:r>
            <a:r>
              <a:rPr lang="en-IN" sz="1600" dirty="0"/>
              <a:t>interface.</a:t>
            </a:r>
          </a:p>
          <a:p>
            <a:endParaRPr lang="en-IN" sz="1600" dirty="0" smtClean="0"/>
          </a:p>
          <a:p>
            <a:r>
              <a:rPr lang="en-IN" sz="1600" dirty="0" smtClean="0"/>
              <a:t>• </a:t>
            </a:r>
            <a:r>
              <a:rPr lang="en-IN" sz="1600" dirty="0"/>
              <a:t>Both </a:t>
            </a:r>
            <a:r>
              <a:rPr lang="en-IN" sz="1600" dirty="0" err="1"/>
              <a:t>TemporalUnit</a:t>
            </a:r>
            <a:r>
              <a:rPr lang="en-IN" sz="1600" dirty="0"/>
              <a:t> and </a:t>
            </a:r>
            <a:r>
              <a:rPr lang="en-IN" sz="1600" dirty="0" err="1"/>
              <a:t>ChronoUnit</a:t>
            </a:r>
            <a:r>
              <a:rPr lang="en-IN" sz="1600" dirty="0"/>
              <a:t> deal with time unit values such as </a:t>
            </a:r>
            <a:r>
              <a:rPr lang="en-IN" sz="1600" dirty="0" smtClean="0"/>
              <a:t>seconds, minutes</a:t>
            </a:r>
            <a:r>
              <a:rPr lang="en-IN" sz="1600" dirty="0"/>
              <a:t>, and hours and date values such </a:t>
            </a:r>
            <a:r>
              <a:rPr lang="en-IN" sz="1600" dirty="0" smtClean="0"/>
              <a:t>as days</a:t>
            </a:r>
            <a:r>
              <a:rPr lang="en-IN" sz="1600" dirty="0"/>
              <a:t>, months, and years.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108" y="764704"/>
            <a:ext cx="4914164"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100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6824088"/>
              </p:ext>
            </p:extLst>
          </p:nvPr>
        </p:nvGraphicFramePr>
        <p:xfrm>
          <a:off x="271444" y="927886"/>
          <a:ext cx="4516580" cy="1318543"/>
        </p:xfrm>
        <a:graphic>
          <a:graphicData uri="http://schemas.openxmlformats.org/drawingml/2006/table">
            <a:tbl>
              <a:tblPr firstRow="1" firstCol="1" bandRow="1">
                <a:tableStyleId>{125E5076-3810-47DD-B79F-674D7AD40C01}</a:tableStyleId>
              </a:tblPr>
              <a:tblGrid>
                <a:gridCol w="451658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Read and write data from the console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a:t>
                      </a:r>
                      <a:r>
                        <a:rPr lang="en-IN" sz="1400" b="1" i="0" u="none" strike="noStrike" kern="1200" baseline="0" dirty="0" err="1" smtClean="0">
                          <a:solidFill>
                            <a:schemeClr val="lt1"/>
                          </a:solidFill>
                          <a:latin typeface="Corbel" pitchFamily="34" charset="0"/>
                          <a:ea typeface="+mn-ea"/>
                          <a:cs typeface="+mn-cs"/>
                        </a:rPr>
                        <a:t>BufferedReader</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BufferedWriter</a:t>
                      </a:r>
                      <a:r>
                        <a:rPr lang="en-IN" sz="1400" b="1" i="0" u="none" strike="noStrike" kern="1200" baseline="0" dirty="0" smtClean="0">
                          <a:solidFill>
                            <a:schemeClr val="lt1"/>
                          </a:solidFill>
                          <a:latin typeface="Corbel" pitchFamily="34" charset="0"/>
                          <a:ea typeface="+mn-ea"/>
                          <a:cs typeface="+mn-cs"/>
                        </a:rPr>
                        <a:t>, File, </a:t>
                      </a:r>
                      <a:r>
                        <a:rPr lang="en-IN" sz="1400" b="1" i="0" u="none" strike="noStrike" kern="1200" baseline="0" dirty="0" err="1" smtClean="0">
                          <a:solidFill>
                            <a:schemeClr val="lt1"/>
                          </a:solidFill>
                          <a:latin typeface="Corbel" pitchFamily="34" charset="0"/>
                          <a:ea typeface="+mn-ea"/>
                          <a:cs typeface="+mn-cs"/>
                        </a:rPr>
                        <a:t>FileReader</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FileWriter</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FileInputStream</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FileOutputStream</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ObjectOutputStream</a:t>
                      </a:r>
                      <a:r>
                        <a:rPr lang="en-IN" sz="1400" b="1" i="0" u="none" strike="noStrike" kern="1200" baseline="0" dirty="0" smtClean="0">
                          <a:solidFill>
                            <a:schemeClr val="lt1"/>
                          </a:solidFill>
                          <a:latin typeface="Corbel" pitchFamily="34" charset="0"/>
                          <a:ea typeface="+mn-ea"/>
                          <a:cs typeface="+mn-cs"/>
                        </a:rPr>
                        <a:t>, </a:t>
                      </a:r>
                      <a:r>
                        <a:rPr lang="en-IN" sz="1400" b="1" i="0" u="none" strike="noStrike" kern="1200" baseline="0" dirty="0" err="1" smtClean="0">
                          <a:solidFill>
                            <a:schemeClr val="lt1"/>
                          </a:solidFill>
                          <a:latin typeface="Corbel" pitchFamily="34" charset="0"/>
                          <a:ea typeface="+mn-ea"/>
                          <a:cs typeface="+mn-cs"/>
                        </a:rPr>
                        <a:t>ObjectInputStream</a:t>
                      </a:r>
                      <a:r>
                        <a:rPr lang="en-IN" sz="1400" b="1" i="0" u="none" strike="noStrike" kern="1200" baseline="0" dirty="0" smtClean="0">
                          <a:solidFill>
                            <a:schemeClr val="lt1"/>
                          </a:solidFill>
                          <a:latin typeface="Corbel" pitchFamily="34" charset="0"/>
                          <a:ea typeface="+mn-ea"/>
                          <a:cs typeface="+mn-cs"/>
                        </a:rPr>
                        <a:t>, and </a:t>
                      </a:r>
                      <a:r>
                        <a:rPr lang="en-IN" sz="1400" b="1" i="0" u="none" strike="noStrike" kern="1200" baseline="0" dirty="0" err="1" smtClean="0">
                          <a:solidFill>
                            <a:schemeClr val="lt1"/>
                          </a:solidFill>
                          <a:latin typeface="Corbel" pitchFamily="34" charset="0"/>
                          <a:ea typeface="+mn-ea"/>
                          <a:cs typeface="+mn-cs"/>
                        </a:rPr>
                        <a:t>PrintWriter</a:t>
                      </a:r>
                      <a:r>
                        <a:rPr lang="en-IN" sz="1400" b="1" i="0" u="none" strike="noStrike" kern="1200" baseline="0" dirty="0" smtClean="0">
                          <a:solidFill>
                            <a:schemeClr val="lt1"/>
                          </a:solidFill>
                          <a:latin typeface="Corbel" pitchFamily="34" charset="0"/>
                          <a:ea typeface="+mn-ea"/>
                          <a:cs typeface="+mn-cs"/>
                        </a:rPr>
                        <a:t> in the java.io package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I/O Fundamentals</a:t>
            </a:r>
            <a:endParaRPr lang="en-IN" sz="4000" b="1" dirty="0">
              <a:solidFill>
                <a:srgbClr val="0070C0"/>
              </a:solidFill>
            </a:endParaRPr>
          </a:p>
        </p:txBody>
      </p:sp>
      <p:sp>
        <p:nvSpPr>
          <p:cNvPr id="8" name="Rectangle 7"/>
          <p:cNvSpPr/>
          <p:nvPr/>
        </p:nvSpPr>
        <p:spPr>
          <a:xfrm>
            <a:off x="4932040" y="820124"/>
            <a:ext cx="4062891" cy="5755422"/>
          </a:xfrm>
          <a:prstGeom prst="rect">
            <a:avLst/>
          </a:prstGeom>
        </p:spPr>
        <p:txBody>
          <a:bodyPr wrap="square">
            <a:spAutoFit/>
          </a:bodyPr>
          <a:lstStyle/>
          <a:p>
            <a:r>
              <a:rPr lang="en-IN" sz="1600" dirty="0" smtClean="0"/>
              <a:t>• Many methods are provided in Console- support formatted I/O. You can use the</a:t>
            </a:r>
          </a:p>
          <a:p>
            <a:r>
              <a:rPr lang="en-IN" sz="1600" dirty="0" err="1" smtClean="0"/>
              <a:t>printf</a:t>
            </a:r>
            <a:r>
              <a:rPr lang="en-IN" sz="1600" dirty="0" smtClean="0"/>
              <a:t>() and format() methods available in the Console class to print formatted text; the overloaded </a:t>
            </a:r>
            <a:r>
              <a:rPr lang="en-IN" sz="1600" dirty="0" err="1" smtClean="0"/>
              <a:t>readLine</a:t>
            </a:r>
            <a:r>
              <a:rPr lang="en-IN" sz="1600" dirty="0" smtClean="0"/>
              <a:t>() and </a:t>
            </a:r>
            <a:r>
              <a:rPr lang="en-IN" sz="1600" dirty="0" err="1" smtClean="0"/>
              <a:t>readPassword</a:t>
            </a:r>
            <a:r>
              <a:rPr lang="en-IN" sz="1600" dirty="0" smtClean="0"/>
              <a:t>() methods take format strings as arguments.</a:t>
            </a:r>
          </a:p>
          <a:p>
            <a:endParaRPr lang="en-IN" sz="1600" dirty="0" smtClean="0"/>
          </a:p>
          <a:p>
            <a:r>
              <a:rPr lang="en-IN" sz="1600" dirty="0" smtClean="0"/>
              <a:t>• The template of format </a:t>
            </a:r>
            <a:r>
              <a:rPr lang="en-IN" sz="1600" dirty="0" err="1" smtClean="0"/>
              <a:t>specifiers</a:t>
            </a:r>
            <a:r>
              <a:rPr lang="en-IN" sz="1600" dirty="0" smtClean="0"/>
              <a:t> is: %[flags][width][.precision]</a:t>
            </a:r>
            <a:r>
              <a:rPr lang="en-IN" sz="1600" dirty="0" err="1" smtClean="0"/>
              <a:t>datatype_specifierEach</a:t>
            </a:r>
            <a:r>
              <a:rPr lang="en-IN" sz="1600" dirty="0" smtClean="0"/>
              <a:t> format </a:t>
            </a:r>
            <a:r>
              <a:rPr lang="en-IN" sz="1600" dirty="0" err="1" smtClean="0"/>
              <a:t>specifier</a:t>
            </a:r>
            <a:r>
              <a:rPr lang="en-IN" sz="1600" dirty="0" smtClean="0"/>
              <a:t> starts with the % sign, followed by flags, width, and precision</a:t>
            </a:r>
          </a:p>
          <a:p>
            <a:r>
              <a:rPr lang="en-IN" sz="1600" dirty="0" smtClean="0"/>
              <a:t>information, and ending with a data type </a:t>
            </a:r>
            <a:r>
              <a:rPr lang="en-IN" sz="1600" dirty="0" err="1" smtClean="0"/>
              <a:t>specifier</a:t>
            </a:r>
            <a:r>
              <a:rPr lang="en-IN" sz="1600" dirty="0" smtClean="0"/>
              <a:t>. In the format string, the flags,</a:t>
            </a:r>
          </a:p>
          <a:p>
            <a:r>
              <a:rPr lang="en-IN" sz="1600" dirty="0" smtClean="0"/>
              <a:t>width, and precision information are optional but the % sign and data type </a:t>
            </a:r>
            <a:r>
              <a:rPr lang="en-IN" sz="1600" dirty="0" err="1" smtClean="0"/>
              <a:t>specifier</a:t>
            </a:r>
            <a:r>
              <a:rPr lang="en-IN" sz="1600" dirty="0" smtClean="0"/>
              <a:t> are mandatory.</a:t>
            </a:r>
          </a:p>
          <a:p>
            <a:endParaRPr lang="en-IN" sz="1600" dirty="0" smtClean="0"/>
          </a:p>
          <a:p>
            <a:r>
              <a:rPr lang="en-IN" sz="1600" dirty="0" smtClean="0"/>
              <a:t>• Use the </a:t>
            </a:r>
            <a:r>
              <a:rPr lang="en-IN" sz="1600" dirty="0" err="1" smtClean="0"/>
              <a:t>readPassword</a:t>
            </a:r>
            <a:r>
              <a:rPr lang="en-IN" sz="1600" dirty="0" smtClean="0"/>
              <a:t>() method for reading secure strings such as passwords. It is recommended to use Array ’s fill() method to “empty” the password read into the character array (to avoid malicious access to the typed passwords).</a:t>
            </a:r>
            <a:endParaRPr lang="en-IN" sz="1600" dirty="0"/>
          </a:p>
        </p:txBody>
      </p:sp>
      <p:sp>
        <p:nvSpPr>
          <p:cNvPr id="9" name="Rectangle 8"/>
          <p:cNvSpPr/>
          <p:nvPr/>
        </p:nvSpPr>
        <p:spPr>
          <a:xfrm>
            <a:off x="270600" y="2390685"/>
            <a:ext cx="4517424" cy="4062651"/>
          </a:xfrm>
          <a:prstGeom prst="rect">
            <a:avLst/>
          </a:prstGeom>
        </p:spPr>
        <p:txBody>
          <a:bodyPr wrap="square">
            <a:spAutoFit/>
          </a:bodyPr>
          <a:lstStyle/>
          <a:p>
            <a:r>
              <a:rPr lang="en-IN" b="1" dirty="0">
                <a:solidFill>
                  <a:schemeClr val="accent6">
                    <a:lumMod val="50000"/>
                  </a:schemeClr>
                </a:solidFill>
              </a:rPr>
              <a:t>Read and write data from the console</a:t>
            </a:r>
          </a:p>
          <a:p>
            <a:endParaRPr lang="en-IN" sz="1600" dirty="0" smtClean="0"/>
          </a:p>
          <a:p>
            <a:r>
              <a:rPr lang="en-IN" sz="1600" dirty="0" smtClean="0"/>
              <a:t>• </a:t>
            </a:r>
            <a:r>
              <a:rPr lang="en-IN" sz="1600" dirty="0"/>
              <a:t>The public static fields in , out , and err in </a:t>
            </a:r>
            <a:r>
              <a:rPr lang="en-IN" sz="1600" dirty="0" err="1"/>
              <a:t>java.lang.System</a:t>
            </a:r>
            <a:r>
              <a:rPr lang="en-IN" sz="1600" dirty="0"/>
              <a:t> class </a:t>
            </a:r>
            <a:r>
              <a:rPr lang="en-IN" sz="1600" dirty="0" smtClean="0"/>
              <a:t>respectively represent </a:t>
            </a:r>
            <a:r>
              <a:rPr lang="en-IN" sz="1600" dirty="0"/>
              <a:t>the standard input, output and error streams. System.in is of </a:t>
            </a:r>
            <a:r>
              <a:rPr lang="en-IN" sz="1600" dirty="0" smtClean="0"/>
              <a:t>type </a:t>
            </a:r>
            <a:r>
              <a:rPr lang="en-IN" sz="1600" dirty="0" err="1" smtClean="0"/>
              <a:t>java.io.InputStream</a:t>
            </a:r>
            <a:r>
              <a:rPr lang="en-IN" sz="1600" dirty="0" smtClean="0"/>
              <a:t> </a:t>
            </a:r>
            <a:r>
              <a:rPr lang="en-IN" sz="1600" dirty="0"/>
              <a:t>and </a:t>
            </a:r>
            <a:r>
              <a:rPr lang="en-IN" sz="1600" dirty="0" err="1"/>
              <a:t>System.out</a:t>
            </a:r>
            <a:r>
              <a:rPr lang="en-IN" sz="1600" dirty="0"/>
              <a:t> and </a:t>
            </a:r>
            <a:r>
              <a:rPr lang="en-IN" sz="1600" dirty="0" err="1"/>
              <a:t>System.err</a:t>
            </a:r>
            <a:r>
              <a:rPr lang="en-IN" sz="1600" dirty="0"/>
              <a:t> are of </a:t>
            </a:r>
            <a:r>
              <a:rPr lang="en-IN" sz="1600" dirty="0" smtClean="0"/>
              <a:t>type </a:t>
            </a:r>
            <a:r>
              <a:rPr lang="en-IN" sz="1600" dirty="0" err="1" smtClean="0"/>
              <a:t>java.io.PrintStream</a:t>
            </a:r>
            <a:r>
              <a:rPr lang="en-IN" sz="1600" dirty="0" smtClean="0"/>
              <a:t> </a:t>
            </a:r>
            <a:r>
              <a:rPr lang="en-IN" sz="1600" dirty="0"/>
              <a:t>.</a:t>
            </a:r>
          </a:p>
          <a:p>
            <a:endParaRPr lang="en-IN" sz="1600" dirty="0" smtClean="0"/>
          </a:p>
          <a:p>
            <a:r>
              <a:rPr lang="en-IN" sz="1600" dirty="0" smtClean="0"/>
              <a:t>• </a:t>
            </a:r>
            <a:r>
              <a:rPr lang="en-IN" sz="1600" dirty="0"/>
              <a:t>You can redirect standard streams by calling the methods </a:t>
            </a:r>
            <a:r>
              <a:rPr lang="en-IN" sz="1600" dirty="0" err="1"/>
              <a:t>System.setIn</a:t>
            </a:r>
            <a:r>
              <a:rPr lang="en-IN" sz="1600" dirty="0"/>
              <a:t> </a:t>
            </a:r>
            <a:r>
              <a:rPr lang="en-IN" sz="1600" dirty="0" smtClean="0"/>
              <a:t>, </a:t>
            </a:r>
            <a:r>
              <a:rPr lang="en-IN" sz="1600" dirty="0" err="1" smtClean="0"/>
              <a:t>System.setOut</a:t>
            </a:r>
            <a:r>
              <a:rPr lang="en-IN" sz="1600" dirty="0" smtClean="0"/>
              <a:t> </a:t>
            </a:r>
            <a:r>
              <a:rPr lang="en-IN" sz="1600" dirty="0"/>
              <a:t>and </a:t>
            </a:r>
            <a:r>
              <a:rPr lang="en-IN" sz="1600" dirty="0" err="1"/>
              <a:t>System.setError</a:t>
            </a:r>
            <a:r>
              <a:rPr lang="en-IN" sz="1600" dirty="0"/>
              <a:t> </a:t>
            </a:r>
            <a:r>
              <a:rPr lang="en-IN" sz="1600" dirty="0" smtClean="0"/>
              <a:t>.</a:t>
            </a:r>
          </a:p>
          <a:p>
            <a:endParaRPr lang="en-IN" sz="1600" dirty="0"/>
          </a:p>
          <a:p>
            <a:r>
              <a:rPr lang="en-IN" sz="1600" dirty="0"/>
              <a:t>• You can obtain a reference to the console using the </a:t>
            </a:r>
            <a:r>
              <a:rPr lang="en-IN" sz="1600" dirty="0" err="1"/>
              <a:t>System.console</a:t>
            </a:r>
            <a:r>
              <a:rPr lang="en-IN" sz="1600" dirty="0"/>
              <a:t>() method; if </a:t>
            </a:r>
            <a:r>
              <a:rPr lang="en-IN" sz="1600" dirty="0" smtClean="0"/>
              <a:t>the JVM </a:t>
            </a:r>
            <a:r>
              <a:rPr lang="en-IN" sz="1600" dirty="0"/>
              <a:t>is not associated with any console, this method will fail and return null</a:t>
            </a:r>
            <a:r>
              <a:rPr lang="en-IN" sz="1600" dirty="0" smtClean="0"/>
              <a:t>.</a:t>
            </a:r>
            <a:endParaRPr lang="en-IN" sz="1600" dirty="0"/>
          </a:p>
        </p:txBody>
      </p:sp>
    </p:spTree>
    <p:extLst>
      <p:ext uri="{BB962C8B-B14F-4D97-AF65-F5344CB8AC3E}">
        <p14:creationId xmlns:p14="http://schemas.microsoft.com/office/powerpoint/2010/main" val="1958256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916832"/>
            <a:ext cx="3816424" cy="4308872"/>
          </a:xfrm>
          <a:prstGeom prst="rect">
            <a:avLst/>
          </a:prstGeom>
        </p:spPr>
        <p:txBody>
          <a:bodyPr wrap="square">
            <a:spAutoFit/>
          </a:bodyPr>
          <a:lstStyle/>
          <a:p>
            <a:r>
              <a:rPr lang="en-IN" dirty="0" smtClean="0"/>
              <a:t>• </a:t>
            </a:r>
            <a:r>
              <a:rPr lang="en-IN" sz="1600" dirty="0"/>
              <a:t>The java.io package has classes supporting both character streams and byte streams.</a:t>
            </a:r>
          </a:p>
          <a:p>
            <a:endParaRPr lang="en-IN" sz="1600" dirty="0" smtClean="0"/>
          </a:p>
          <a:p>
            <a:r>
              <a:rPr lang="en-IN" sz="1600" dirty="0" smtClean="0"/>
              <a:t>• </a:t>
            </a:r>
            <a:r>
              <a:rPr lang="en-IN" sz="1600" dirty="0"/>
              <a:t>You can use character streams for text-based I/O. Byte streams are used for </a:t>
            </a:r>
            <a:r>
              <a:rPr lang="en-IN" sz="1600" dirty="0" err="1" smtClean="0"/>
              <a:t>databased</a:t>
            </a:r>
            <a:r>
              <a:rPr lang="en-IN" sz="1600" dirty="0" smtClean="0"/>
              <a:t> I/O</a:t>
            </a:r>
            <a:r>
              <a:rPr lang="en-IN" sz="1600" dirty="0"/>
              <a:t>.</a:t>
            </a:r>
          </a:p>
          <a:p>
            <a:endParaRPr lang="en-IN" sz="1600" dirty="0" smtClean="0"/>
          </a:p>
          <a:p>
            <a:r>
              <a:rPr lang="en-IN" sz="1600" dirty="0" smtClean="0"/>
              <a:t>• </a:t>
            </a:r>
            <a:r>
              <a:rPr lang="en-IN" sz="1600" dirty="0"/>
              <a:t>Character streams for reading and writing are called </a:t>
            </a:r>
            <a:r>
              <a:rPr lang="en-IN" sz="1600" i="1" dirty="0"/>
              <a:t>readers </a:t>
            </a:r>
            <a:r>
              <a:rPr lang="en-IN" sz="1600" dirty="0"/>
              <a:t>and </a:t>
            </a:r>
            <a:r>
              <a:rPr lang="en-IN" sz="1600" i="1" dirty="0"/>
              <a:t>writers </a:t>
            </a:r>
            <a:r>
              <a:rPr lang="en-IN" sz="1600" dirty="0" smtClean="0"/>
              <a:t>respectively (represented </a:t>
            </a:r>
            <a:r>
              <a:rPr lang="en-IN" sz="1600" dirty="0"/>
              <a:t>by the abstract classes of Reader and Writer).</a:t>
            </a:r>
          </a:p>
          <a:p>
            <a:endParaRPr lang="en-IN" sz="1600" dirty="0" smtClean="0"/>
          </a:p>
          <a:p>
            <a:r>
              <a:rPr lang="en-IN" sz="1600" dirty="0" smtClean="0"/>
              <a:t>• </a:t>
            </a:r>
            <a:r>
              <a:rPr lang="en-IN" sz="1600" dirty="0"/>
              <a:t>Byte streams for reading and writing are called </a:t>
            </a:r>
            <a:r>
              <a:rPr lang="en-IN" sz="1600" i="1" dirty="0"/>
              <a:t>input streams </a:t>
            </a:r>
            <a:r>
              <a:rPr lang="en-IN" sz="1600" dirty="0"/>
              <a:t>and </a:t>
            </a:r>
            <a:r>
              <a:rPr lang="en-IN" sz="1600" i="1" dirty="0"/>
              <a:t>output </a:t>
            </a:r>
            <a:r>
              <a:rPr lang="en-IN" sz="1600" i="1" dirty="0" smtClean="0"/>
              <a:t>streams </a:t>
            </a:r>
            <a:r>
              <a:rPr lang="en-IN" sz="1600" dirty="0" smtClean="0"/>
              <a:t>respectively </a:t>
            </a:r>
            <a:r>
              <a:rPr lang="en-IN" sz="1600" dirty="0"/>
              <a:t>(represented by the abstract classes of </a:t>
            </a:r>
            <a:r>
              <a:rPr lang="en-IN" sz="1600" dirty="0" err="1"/>
              <a:t>InputStream</a:t>
            </a:r>
            <a:r>
              <a:rPr lang="en-IN" sz="1600" dirty="0"/>
              <a:t> and </a:t>
            </a:r>
            <a:r>
              <a:rPr lang="en-IN" sz="1600" dirty="0" err="1"/>
              <a:t>OutputStream</a:t>
            </a:r>
            <a:r>
              <a:rPr lang="en-IN" sz="1600" dirty="0" smtClean="0"/>
              <a:t>).</a:t>
            </a:r>
            <a:endParaRPr lang="en-IN" sz="1600" dirty="0"/>
          </a:p>
        </p:txBody>
      </p:sp>
      <p:sp>
        <p:nvSpPr>
          <p:cNvPr id="6"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I/O Fundamentals</a:t>
            </a:r>
            <a:endParaRPr lang="en-IN" sz="4000" b="1" dirty="0">
              <a:solidFill>
                <a:srgbClr val="0070C0"/>
              </a:solidFill>
            </a:endParaRPr>
          </a:p>
        </p:txBody>
      </p:sp>
      <p:sp>
        <p:nvSpPr>
          <p:cNvPr id="2" name="TextBox 1"/>
          <p:cNvSpPr txBox="1"/>
          <p:nvPr/>
        </p:nvSpPr>
        <p:spPr>
          <a:xfrm>
            <a:off x="179512" y="836712"/>
            <a:ext cx="8006743" cy="1200329"/>
          </a:xfrm>
          <a:prstGeom prst="rect">
            <a:avLst/>
          </a:prstGeom>
          <a:noFill/>
        </p:spPr>
        <p:txBody>
          <a:bodyPr wrap="square" rtlCol="0">
            <a:spAutoFit/>
          </a:bodyPr>
          <a:lstStyle/>
          <a:p>
            <a:r>
              <a:rPr lang="en-IN" b="1" dirty="0" smtClean="0">
                <a:solidFill>
                  <a:schemeClr val="accent6">
                    <a:lumMod val="50000"/>
                  </a:schemeClr>
                </a:solidFill>
              </a:rPr>
              <a:t>Use </a:t>
            </a:r>
            <a:r>
              <a:rPr lang="en-IN" b="1" dirty="0" err="1" smtClean="0">
                <a:solidFill>
                  <a:schemeClr val="accent6">
                    <a:lumMod val="50000"/>
                  </a:schemeClr>
                </a:solidFill>
              </a:rPr>
              <a:t>BufferedReader</a:t>
            </a:r>
            <a:r>
              <a:rPr lang="en-IN" b="1" dirty="0" smtClean="0">
                <a:solidFill>
                  <a:schemeClr val="accent6">
                    <a:lumMod val="50000"/>
                  </a:schemeClr>
                </a:solidFill>
              </a:rPr>
              <a:t>, </a:t>
            </a:r>
            <a:r>
              <a:rPr lang="en-IN" b="1" dirty="0" err="1" smtClean="0">
                <a:solidFill>
                  <a:schemeClr val="accent6">
                    <a:lumMod val="50000"/>
                  </a:schemeClr>
                </a:solidFill>
              </a:rPr>
              <a:t>BufferedWriter</a:t>
            </a:r>
            <a:r>
              <a:rPr lang="en-IN" b="1" dirty="0" smtClean="0">
                <a:solidFill>
                  <a:schemeClr val="accent6">
                    <a:lumMod val="50000"/>
                  </a:schemeClr>
                </a:solidFill>
              </a:rPr>
              <a:t>, File, </a:t>
            </a:r>
            <a:r>
              <a:rPr lang="en-IN" b="1" dirty="0" err="1" smtClean="0">
                <a:solidFill>
                  <a:schemeClr val="accent6">
                    <a:lumMod val="50000"/>
                  </a:schemeClr>
                </a:solidFill>
              </a:rPr>
              <a:t>FileReader</a:t>
            </a:r>
            <a:r>
              <a:rPr lang="en-IN" b="1" dirty="0" smtClean="0">
                <a:solidFill>
                  <a:schemeClr val="accent6">
                    <a:lumMod val="50000"/>
                  </a:schemeClr>
                </a:solidFill>
              </a:rPr>
              <a:t>, </a:t>
            </a:r>
            <a:r>
              <a:rPr lang="en-IN" b="1" dirty="0" err="1" smtClean="0">
                <a:solidFill>
                  <a:schemeClr val="accent6">
                    <a:lumMod val="50000"/>
                  </a:schemeClr>
                </a:solidFill>
              </a:rPr>
              <a:t>FileWriter</a:t>
            </a:r>
            <a:r>
              <a:rPr lang="en-IN" b="1" dirty="0" smtClean="0">
                <a:solidFill>
                  <a:schemeClr val="accent6">
                    <a:lumMod val="50000"/>
                  </a:schemeClr>
                </a:solidFill>
              </a:rPr>
              <a:t>, </a:t>
            </a:r>
            <a:r>
              <a:rPr lang="en-IN" b="1" dirty="0" err="1" smtClean="0">
                <a:solidFill>
                  <a:schemeClr val="accent6">
                    <a:lumMod val="50000"/>
                  </a:schemeClr>
                </a:solidFill>
              </a:rPr>
              <a:t>FileInputStream</a:t>
            </a:r>
            <a:r>
              <a:rPr lang="en-IN" b="1" dirty="0" smtClean="0">
                <a:solidFill>
                  <a:schemeClr val="accent6">
                    <a:lumMod val="50000"/>
                  </a:schemeClr>
                </a:solidFill>
              </a:rPr>
              <a:t>, </a:t>
            </a:r>
            <a:r>
              <a:rPr lang="en-IN" b="1" dirty="0" err="1" smtClean="0">
                <a:solidFill>
                  <a:schemeClr val="accent6">
                    <a:lumMod val="50000"/>
                  </a:schemeClr>
                </a:solidFill>
              </a:rPr>
              <a:t>FileOutputStream</a:t>
            </a:r>
            <a:r>
              <a:rPr lang="en-IN" b="1" dirty="0" smtClean="0">
                <a:solidFill>
                  <a:schemeClr val="accent6">
                    <a:lumMod val="50000"/>
                  </a:schemeClr>
                </a:solidFill>
              </a:rPr>
              <a:t>, </a:t>
            </a:r>
            <a:r>
              <a:rPr lang="en-IN" b="1" dirty="0" err="1" smtClean="0">
                <a:solidFill>
                  <a:schemeClr val="accent6">
                    <a:lumMod val="50000"/>
                  </a:schemeClr>
                </a:solidFill>
              </a:rPr>
              <a:t>ObjectOutputStream</a:t>
            </a:r>
            <a:r>
              <a:rPr lang="en-IN" b="1" dirty="0" smtClean="0">
                <a:solidFill>
                  <a:schemeClr val="accent6">
                    <a:lumMod val="50000"/>
                  </a:schemeClr>
                </a:solidFill>
              </a:rPr>
              <a:t>, </a:t>
            </a:r>
            <a:r>
              <a:rPr lang="en-IN" b="1" dirty="0" err="1" smtClean="0">
                <a:solidFill>
                  <a:schemeClr val="accent6">
                    <a:lumMod val="50000"/>
                  </a:schemeClr>
                </a:solidFill>
              </a:rPr>
              <a:t>ObjectInputStream</a:t>
            </a:r>
            <a:r>
              <a:rPr lang="en-IN" b="1" dirty="0" smtClean="0">
                <a:solidFill>
                  <a:schemeClr val="accent6">
                    <a:lumMod val="50000"/>
                  </a:schemeClr>
                </a:solidFill>
              </a:rPr>
              <a:t>, and </a:t>
            </a:r>
            <a:r>
              <a:rPr lang="en-IN" b="1" dirty="0" err="1" smtClean="0">
                <a:solidFill>
                  <a:schemeClr val="accent6">
                    <a:lumMod val="50000"/>
                  </a:schemeClr>
                </a:solidFill>
              </a:rPr>
              <a:t>PrintWriter</a:t>
            </a:r>
            <a:r>
              <a:rPr lang="en-IN" b="1" dirty="0" smtClean="0">
                <a:solidFill>
                  <a:schemeClr val="accent6">
                    <a:lumMod val="50000"/>
                  </a:schemeClr>
                </a:solidFill>
              </a:rPr>
              <a:t> in the java.io package</a:t>
            </a:r>
          </a:p>
          <a:p>
            <a:endParaRPr lang="en-IN" dirty="0"/>
          </a:p>
        </p:txBody>
      </p:sp>
      <p:sp>
        <p:nvSpPr>
          <p:cNvPr id="9" name="Rectangle 8"/>
          <p:cNvSpPr/>
          <p:nvPr/>
        </p:nvSpPr>
        <p:spPr>
          <a:xfrm>
            <a:off x="3995936" y="1901556"/>
            <a:ext cx="5112568" cy="4524315"/>
          </a:xfrm>
          <a:prstGeom prst="rect">
            <a:avLst/>
          </a:prstGeom>
        </p:spPr>
        <p:txBody>
          <a:bodyPr wrap="square">
            <a:spAutoFit/>
          </a:bodyPr>
          <a:lstStyle/>
          <a:p>
            <a:r>
              <a:rPr lang="en-IN" sz="1600" dirty="0" smtClean="0"/>
              <a:t>• </a:t>
            </a:r>
            <a:r>
              <a:rPr lang="en-IN" sz="1600" dirty="0"/>
              <a:t>You should only use character streams for processing text files (or </a:t>
            </a:r>
            <a:r>
              <a:rPr lang="en-IN" sz="1600" dirty="0" smtClean="0"/>
              <a:t>human-readable files</a:t>
            </a:r>
            <a:r>
              <a:rPr lang="en-IN" sz="1600" dirty="0"/>
              <a:t>), and byte streams for data files. If you try using one type of stream instead </a:t>
            </a:r>
            <a:r>
              <a:rPr lang="en-IN" sz="1600" dirty="0" smtClean="0"/>
              <a:t>of another</a:t>
            </a:r>
            <a:r>
              <a:rPr lang="en-IN" sz="1600" dirty="0"/>
              <a:t>, your program won’t work as you would expect; even if it works by </a:t>
            </a:r>
            <a:r>
              <a:rPr lang="en-IN" sz="1600" dirty="0" smtClean="0"/>
              <a:t>chance, you’ll </a:t>
            </a:r>
            <a:r>
              <a:rPr lang="en-IN" sz="1600" dirty="0"/>
              <a:t>get nasty bugs. So don’t mix up streams, and use the right stream for a </a:t>
            </a:r>
            <a:r>
              <a:rPr lang="en-IN" sz="1600" dirty="0" smtClean="0"/>
              <a:t>given task </a:t>
            </a:r>
            <a:r>
              <a:rPr lang="en-IN" sz="1600" dirty="0"/>
              <a:t>at hand.</a:t>
            </a:r>
          </a:p>
          <a:p>
            <a:endParaRPr lang="en-IN" sz="1600" dirty="0" smtClean="0"/>
          </a:p>
          <a:p>
            <a:r>
              <a:rPr lang="en-IN" sz="1600" dirty="0" smtClean="0"/>
              <a:t>• </a:t>
            </a:r>
            <a:r>
              <a:rPr lang="en-IN" sz="1600" dirty="0"/>
              <a:t>For both byte and character streams, you can </a:t>
            </a:r>
            <a:r>
              <a:rPr lang="en-IN" sz="1600" dirty="0" smtClean="0"/>
              <a:t>use buffering</a:t>
            </a:r>
            <a:r>
              <a:rPr lang="en-IN" sz="1600" dirty="0"/>
              <a:t>. The buffer classes </a:t>
            </a:r>
            <a:r>
              <a:rPr lang="en-IN" sz="1600" dirty="0" smtClean="0"/>
              <a:t>are provided </a:t>
            </a:r>
            <a:r>
              <a:rPr lang="en-IN" sz="1600" dirty="0"/>
              <a:t>as </a:t>
            </a:r>
            <a:r>
              <a:rPr lang="en-IN" sz="1600" dirty="0" smtClean="0"/>
              <a:t>wrapper classes </a:t>
            </a:r>
            <a:r>
              <a:rPr lang="en-IN" sz="1600" dirty="0"/>
              <a:t>for the underlying streams. Using buffering will </a:t>
            </a:r>
            <a:r>
              <a:rPr lang="en-IN" sz="1600" dirty="0" smtClean="0"/>
              <a:t>speed up </a:t>
            </a:r>
            <a:r>
              <a:rPr lang="en-IN" sz="1600" dirty="0"/>
              <a:t>the I/O when performing bulk I/O operations.</a:t>
            </a:r>
          </a:p>
          <a:p>
            <a:endParaRPr lang="en-IN" sz="1600" dirty="0" smtClean="0"/>
          </a:p>
          <a:p>
            <a:r>
              <a:rPr lang="en-IN" sz="1600" dirty="0" smtClean="0"/>
              <a:t>• </a:t>
            </a:r>
            <a:r>
              <a:rPr lang="en-IN" sz="1600" dirty="0"/>
              <a:t>For processing data with primitive data types and strings, you can use data streams.</a:t>
            </a:r>
          </a:p>
          <a:p>
            <a:endParaRPr lang="en-IN" sz="1600" dirty="0" smtClean="0"/>
          </a:p>
          <a:p>
            <a:r>
              <a:rPr lang="en-IN" sz="1600" dirty="0" smtClean="0"/>
              <a:t>• </a:t>
            </a:r>
            <a:r>
              <a:rPr lang="en-IN" sz="1600" dirty="0"/>
              <a:t>You can use object streams (classes </a:t>
            </a:r>
            <a:r>
              <a:rPr lang="en-IN" sz="1600" dirty="0" err="1"/>
              <a:t>ObjectInputStream</a:t>
            </a:r>
            <a:r>
              <a:rPr lang="en-IN" sz="1600" dirty="0"/>
              <a:t> and </a:t>
            </a:r>
            <a:r>
              <a:rPr lang="en-IN" sz="1600" dirty="0" err="1" smtClean="0"/>
              <a:t>ObjectOutputStream</a:t>
            </a:r>
            <a:r>
              <a:rPr lang="en-IN" sz="1600" dirty="0" smtClean="0"/>
              <a:t>) for </a:t>
            </a:r>
            <a:r>
              <a:rPr lang="en-IN" sz="1600" dirty="0"/>
              <a:t>reading and writing objects in memory to files and vice versa.</a:t>
            </a:r>
            <a:endParaRPr lang="en-IN" sz="1400" dirty="0"/>
          </a:p>
        </p:txBody>
      </p:sp>
    </p:spTree>
    <p:extLst>
      <p:ext uri="{BB962C8B-B14F-4D97-AF65-F5344CB8AC3E}">
        <p14:creationId xmlns:p14="http://schemas.microsoft.com/office/powerpoint/2010/main" val="313301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23802757"/>
              </p:ext>
            </p:extLst>
          </p:nvPr>
        </p:nvGraphicFramePr>
        <p:xfrm>
          <a:off x="271444" y="1141522"/>
          <a:ext cx="4516580" cy="1218808"/>
        </p:xfrm>
        <a:graphic>
          <a:graphicData uri="http://schemas.openxmlformats.org/drawingml/2006/table">
            <a:tbl>
              <a:tblPr firstRow="1" firstCol="1" bandRow="1">
                <a:tableStyleId>{125E5076-3810-47DD-B79F-674D7AD40C01}</a:tableStyleId>
              </a:tblPr>
              <a:tblGrid>
                <a:gridCol w="451658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1155">
                <a:tc>
                  <a:txBody>
                    <a:bodyPr/>
                    <a:lstStyle/>
                    <a:p>
                      <a:r>
                        <a:rPr lang="en-IN" sz="1400" b="1" i="0" u="none" strike="noStrike" kern="1200" baseline="0" dirty="0" smtClean="0">
                          <a:solidFill>
                            <a:schemeClr val="lt1"/>
                          </a:solidFill>
                          <a:latin typeface="Corbel" pitchFamily="34" charset="0"/>
                          <a:ea typeface="+mn-ea"/>
                          <a:cs typeface="+mn-cs"/>
                        </a:rPr>
                        <a:t>Use Path interface to operate on file and directory paths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Files class to check, read, delete, copy, move, manage metadata of a file or directory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6985">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Use Stream API with NIO.2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File I/O (NIO.2)</a:t>
            </a:r>
            <a:endParaRPr lang="en-IN" sz="4000" b="1" dirty="0">
              <a:solidFill>
                <a:srgbClr val="0070C0"/>
              </a:solidFill>
            </a:endParaRPr>
          </a:p>
        </p:txBody>
      </p:sp>
      <p:sp>
        <p:nvSpPr>
          <p:cNvPr id="8" name="Rectangle 7"/>
          <p:cNvSpPr/>
          <p:nvPr/>
        </p:nvSpPr>
        <p:spPr>
          <a:xfrm>
            <a:off x="4848910" y="1083369"/>
            <a:ext cx="4211960" cy="5601533"/>
          </a:xfrm>
          <a:prstGeom prst="rect">
            <a:avLst/>
          </a:prstGeom>
        </p:spPr>
        <p:txBody>
          <a:bodyPr wrap="square">
            <a:spAutoFit/>
          </a:bodyPr>
          <a:lstStyle/>
          <a:p>
            <a:r>
              <a:rPr lang="en-IN" b="1" dirty="0" smtClean="0">
                <a:solidFill>
                  <a:schemeClr val="accent6">
                    <a:lumMod val="50000"/>
                  </a:schemeClr>
                </a:solidFill>
              </a:rPr>
              <a:t>Use Files class to check, read, delete, copy, move, manage metadata of a file or directory</a:t>
            </a:r>
          </a:p>
          <a:p>
            <a:endParaRPr lang="en-IN" sz="1600" b="1" dirty="0" smtClean="0">
              <a:solidFill>
                <a:schemeClr val="accent6">
                  <a:lumMod val="50000"/>
                </a:schemeClr>
              </a:solidFill>
            </a:endParaRPr>
          </a:p>
          <a:p>
            <a:r>
              <a:rPr lang="en-IN" sz="1600" dirty="0" smtClean="0"/>
              <a:t>• You can check the existence of a file using the exists() method of the Files class.</a:t>
            </a:r>
          </a:p>
          <a:p>
            <a:endParaRPr lang="en-IN" sz="1600" dirty="0" smtClean="0"/>
          </a:p>
          <a:p>
            <a:r>
              <a:rPr lang="en-IN" sz="1600" dirty="0" smtClean="0"/>
              <a:t>• </a:t>
            </a:r>
            <a:r>
              <a:rPr lang="en-IN" sz="1600" dirty="0"/>
              <a:t>The Files class provides the methods </a:t>
            </a:r>
            <a:r>
              <a:rPr lang="en-IN" sz="1600" dirty="0" err="1"/>
              <a:t>isReadable</a:t>
            </a:r>
            <a:r>
              <a:rPr lang="en-IN" sz="1600" dirty="0"/>
              <a:t>() , </a:t>
            </a:r>
            <a:r>
              <a:rPr lang="en-IN" sz="1600" dirty="0" err="1"/>
              <a:t>isWritable</a:t>
            </a:r>
            <a:r>
              <a:rPr lang="en-IN" sz="1600" dirty="0"/>
              <a:t>() , </a:t>
            </a:r>
            <a:r>
              <a:rPr lang="en-IN" sz="1600" dirty="0" smtClean="0"/>
              <a:t>and </a:t>
            </a:r>
            <a:r>
              <a:rPr lang="en-IN" sz="1600" dirty="0" err="1" smtClean="0"/>
              <a:t>isExecutable</a:t>
            </a:r>
            <a:r>
              <a:rPr lang="en-IN" sz="1600" dirty="0"/>
              <a:t>() to check the ability of the </a:t>
            </a:r>
            <a:r>
              <a:rPr lang="en-IN" sz="1600" dirty="0" smtClean="0"/>
              <a:t>program </a:t>
            </a:r>
            <a:r>
              <a:rPr lang="en-IN" sz="1600" dirty="0"/>
              <a:t>to read, write, and </a:t>
            </a:r>
            <a:r>
              <a:rPr lang="en-IN" sz="1600" dirty="0" smtClean="0"/>
              <a:t>execute programmatically</a:t>
            </a:r>
            <a:r>
              <a:rPr lang="en-IN" sz="1600" dirty="0"/>
              <a:t>, </a:t>
            </a:r>
            <a:r>
              <a:rPr lang="en-IN" sz="1600" dirty="0" smtClean="0"/>
              <a:t>respectively</a:t>
            </a:r>
            <a:r>
              <a:rPr lang="en-IN" sz="1600" dirty="0"/>
              <a:t>.</a:t>
            </a:r>
          </a:p>
          <a:p>
            <a:endParaRPr lang="en-IN" sz="1600" dirty="0" smtClean="0"/>
          </a:p>
          <a:p>
            <a:r>
              <a:rPr lang="en-IN" sz="1600" dirty="0" smtClean="0"/>
              <a:t>• </a:t>
            </a:r>
            <a:r>
              <a:rPr lang="en-IN" sz="1600" dirty="0"/>
              <a:t>You can retrieve the attributes of a file using the </a:t>
            </a:r>
            <a:r>
              <a:rPr lang="en-IN" sz="1600" dirty="0" err="1"/>
              <a:t>getAttributes</a:t>
            </a:r>
            <a:r>
              <a:rPr lang="en-IN" sz="1600" dirty="0"/>
              <a:t>() method.</a:t>
            </a:r>
          </a:p>
          <a:p>
            <a:endParaRPr lang="en-IN" sz="1600" dirty="0" smtClean="0"/>
          </a:p>
          <a:p>
            <a:r>
              <a:rPr lang="en-IN" sz="1600" dirty="0" smtClean="0"/>
              <a:t>• </a:t>
            </a:r>
            <a:r>
              <a:rPr lang="en-IN" sz="1600" dirty="0"/>
              <a:t>You can use the </a:t>
            </a:r>
            <a:r>
              <a:rPr lang="en-IN" sz="1600" dirty="0" err="1"/>
              <a:t>readAttributes</a:t>
            </a:r>
            <a:r>
              <a:rPr lang="en-IN" sz="1600" dirty="0"/>
              <a:t>() method of the Files class to read file </a:t>
            </a:r>
            <a:r>
              <a:rPr lang="en-IN" sz="1600" dirty="0" smtClean="0"/>
              <a:t>attributes in </a:t>
            </a:r>
            <a:r>
              <a:rPr lang="en-IN" sz="1600" dirty="0"/>
              <a:t>bulk.</a:t>
            </a:r>
          </a:p>
          <a:p>
            <a:endParaRPr lang="en-IN" sz="1600" dirty="0" smtClean="0"/>
          </a:p>
          <a:p>
            <a:r>
              <a:rPr lang="en-IN" sz="1600" dirty="0" smtClean="0"/>
              <a:t>• </a:t>
            </a:r>
            <a:r>
              <a:rPr lang="en-IN" sz="1600" dirty="0"/>
              <a:t>The copy() method can be used to copy a file from one location to another. Similarly</a:t>
            </a:r>
            <a:r>
              <a:rPr lang="en-IN" sz="1600" dirty="0" smtClean="0"/>
              <a:t>, the </a:t>
            </a:r>
            <a:r>
              <a:rPr lang="en-IN" sz="1600" dirty="0"/>
              <a:t>move() method moves a file from one location to another</a:t>
            </a:r>
            <a:r>
              <a:rPr lang="en-IN" sz="1600" dirty="0" smtClean="0"/>
              <a:t>.</a:t>
            </a:r>
            <a:endParaRPr lang="en-IN" sz="1600" dirty="0"/>
          </a:p>
        </p:txBody>
      </p:sp>
      <p:sp>
        <p:nvSpPr>
          <p:cNvPr id="9" name="Rectangle 8"/>
          <p:cNvSpPr/>
          <p:nvPr/>
        </p:nvSpPr>
        <p:spPr>
          <a:xfrm>
            <a:off x="193367" y="2509088"/>
            <a:ext cx="4522649" cy="3600986"/>
          </a:xfrm>
          <a:prstGeom prst="rect">
            <a:avLst/>
          </a:prstGeom>
        </p:spPr>
        <p:txBody>
          <a:bodyPr wrap="square">
            <a:spAutoFit/>
          </a:bodyPr>
          <a:lstStyle/>
          <a:p>
            <a:r>
              <a:rPr lang="en-IN" b="1" dirty="0" smtClean="0">
                <a:solidFill>
                  <a:schemeClr val="accent6">
                    <a:lumMod val="50000"/>
                  </a:schemeClr>
                </a:solidFill>
              </a:rPr>
              <a:t>Use Path interface to operate on file and directory paths</a:t>
            </a:r>
          </a:p>
          <a:p>
            <a:endParaRPr lang="en-IN" sz="1600" dirty="0" smtClean="0"/>
          </a:p>
          <a:p>
            <a:r>
              <a:rPr lang="en-IN" sz="1600" dirty="0" smtClean="0"/>
              <a:t>• A </a:t>
            </a:r>
            <a:r>
              <a:rPr lang="en-IN" sz="1600" dirty="0"/>
              <a:t>Path object is a programming abstraction to represent the path of a file/directory.</a:t>
            </a:r>
          </a:p>
          <a:p>
            <a:endParaRPr lang="en-IN" sz="1600" dirty="0" smtClean="0"/>
          </a:p>
          <a:p>
            <a:r>
              <a:rPr lang="en-IN" sz="1600" dirty="0" smtClean="0"/>
              <a:t>• </a:t>
            </a:r>
            <a:r>
              <a:rPr lang="en-IN" sz="1600" dirty="0"/>
              <a:t>You can get an instance of Path using the get() method of the Paths class.</a:t>
            </a:r>
          </a:p>
          <a:p>
            <a:endParaRPr lang="en-IN" sz="1600" dirty="0" smtClean="0"/>
          </a:p>
          <a:p>
            <a:r>
              <a:rPr lang="en-IN" sz="1600" dirty="0" smtClean="0"/>
              <a:t>• </a:t>
            </a:r>
            <a:r>
              <a:rPr lang="en-IN" sz="1600" dirty="0"/>
              <a:t>Path provides two methods to compare Path objects: equals() and </a:t>
            </a:r>
            <a:r>
              <a:rPr lang="en-IN" sz="1600" dirty="0" err="1"/>
              <a:t>compareTo</a:t>
            </a:r>
            <a:r>
              <a:rPr lang="en-IN" sz="1600" dirty="0" smtClean="0"/>
              <a:t>(). Even </a:t>
            </a:r>
            <a:r>
              <a:rPr lang="en-IN" sz="1600" dirty="0"/>
              <a:t>if two Path objects point to the same file/directory, the equals() method is </a:t>
            </a:r>
            <a:r>
              <a:rPr lang="en-IN" sz="1600" dirty="0" smtClean="0"/>
              <a:t>not  guaranteed </a:t>
            </a:r>
            <a:r>
              <a:rPr lang="en-IN" sz="1600" dirty="0"/>
              <a:t>to return true</a:t>
            </a:r>
            <a:r>
              <a:rPr lang="en-IN" sz="1600" dirty="0" smtClean="0"/>
              <a:t>.</a:t>
            </a:r>
          </a:p>
          <a:p>
            <a:endParaRPr lang="en-IN" sz="1600" dirty="0" smtClean="0"/>
          </a:p>
        </p:txBody>
      </p:sp>
    </p:spTree>
    <p:extLst>
      <p:ext uri="{BB962C8B-B14F-4D97-AF65-F5344CB8AC3E}">
        <p14:creationId xmlns:p14="http://schemas.microsoft.com/office/powerpoint/2010/main" val="3850927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2894161"/>
            <a:ext cx="4176464" cy="3847207"/>
          </a:xfrm>
          <a:prstGeom prst="rect">
            <a:avLst/>
          </a:prstGeom>
        </p:spPr>
        <p:txBody>
          <a:bodyPr wrap="square">
            <a:spAutoFit/>
          </a:bodyPr>
          <a:lstStyle/>
          <a:p>
            <a:r>
              <a:rPr lang="en-IN" sz="1600" dirty="0" smtClean="0"/>
              <a:t>• While copying, all the directories (except the last one, if you are copying a directory) on the specified path must exist to avoid a </a:t>
            </a:r>
            <a:r>
              <a:rPr lang="en-IN" sz="1600" dirty="0" err="1" smtClean="0"/>
              <a:t>NoSuchFileException</a:t>
            </a:r>
            <a:r>
              <a:rPr lang="en-IN" sz="1600" dirty="0" smtClean="0"/>
              <a:t> .</a:t>
            </a:r>
          </a:p>
          <a:p>
            <a:endParaRPr lang="en-IN" sz="1600" dirty="0" smtClean="0"/>
          </a:p>
          <a:p>
            <a:r>
              <a:rPr lang="en-IN" sz="1600" dirty="0" smtClean="0"/>
              <a:t>• Use the delete() method to delete a file; use the </a:t>
            </a:r>
            <a:r>
              <a:rPr lang="en-IN" sz="1600" dirty="0" err="1" smtClean="0"/>
              <a:t>deleteIfExists</a:t>
            </a:r>
            <a:r>
              <a:rPr lang="en-IN" sz="1600" dirty="0" smtClean="0"/>
              <a:t>() method to delete a file only if it exists.</a:t>
            </a:r>
          </a:p>
          <a:p>
            <a:endParaRPr lang="en-IN" b="1" dirty="0" smtClean="0">
              <a:solidFill>
                <a:schemeClr val="accent6">
                  <a:lumMod val="50000"/>
                </a:schemeClr>
              </a:solidFill>
            </a:endParaRPr>
          </a:p>
          <a:p>
            <a:r>
              <a:rPr lang="en-IN" b="1" dirty="0" smtClean="0">
                <a:solidFill>
                  <a:schemeClr val="accent6">
                    <a:lumMod val="50000"/>
                  </a:schemeClr>
                </a:solidFill>
              </a:rPr>
              <a:t>Use </a:t>
            </a:r>
            <a:r>
              <a:rPr lang="en-IN" b="1" dirty="0">
                <a:solidFill>
                  <a:schemeClr val="accent6">
                    <a:lumMod val="50000"/>
                  </a:schemeClr>
                </a:solidFill>
              </a:rPr>
              <a:t>Stream API with NIO.2</a:t>
            </a:r>
            <a:endParaRPr lang="en-IN" sz="1600" b="1" dirty="0">
              <a:solidFill>
                <a:schemeClr val="accent6">
                  <a:lumMod val="50000"/>
                </a:schemeClr>
              </a:solidFill>
            </a:endParaRPr>
          </a:p>
          <a:p>
            <a:endParaRPr lang="en-IN" sz="1600" dirty="0" smtClean="0"/>
          </a:p>
          <a:p>
            <a:r>
              <a:rPr lang="en-IN" sz="1600" dirty="0" smtClean="0"/>
              <a:t>• </a:t>
            </a:r>
            <a:r>
              <a:rPr lang="en-IN" sz="1600" dirty="0"/>
              <a:t>The </a:t>
            </a:r>
            <a:r>
              <a:rPr lang="en-IN" sz="1600" dirty="0" err="1"/>
              <a:t>Files.list</a:t>
            </a:r>
            <a:r>
              <a:rPr lang="en-IN" sz="1600" dirty="0"/>
              <a:t>() method returns a Stream&lt;Path</a:t>
            </a:r>
            <a:r>
              <a:rPr lang="en-IN" sz="1600" dirty="0" smtClean="0"/>
              <a:t>&gt;. </a:t>
            </a:r>
            <a:r>
              <a:rPr lang="en-IN" sz="1600" dirty="0"/>
              <a:t>It does not recursively </a:t>
            </a:r>
            <a:r>
              <a:rPr lang="en-IN" sz="1600" dirty="0" smtClean="0"/>
              <a:t>traverse the </a:t>
            </a:r>
            <a:r>
              <a:rPr lang="en-IN" sz="1600" dirty="0"/>
              <a:t>directories in the given Path .</a:t>
            </a:r>
          </a:p>
          <a:p>
            <a:endParaRPr lang="en-IN" sz="1600" dirty="0" smtClean="0"/>
          </a:p>
        </p:txBody>
      </p:sp>
      <p:sp>
        <p:nvSpPr>
          <p:cNvPr id="9" name="Rectangle 8"/>
          <p:cNvSpPr/>
          <p:nvPr/>
        </p:nvSpPr>
        <p:spPr>
          <a:xfrm>
            <a:off x="4544416" y="2881553"/>
            <a:ext cx="4420071" cy="3785652"/>
          </a:xfrm>
          <a:prstGeom prst="rect">
            <a:avLst/>
          </a:prstGeom>
        </p:spPr>
        <p:txBody>
          <a:bodyPr wrap="square">
            <a:spAutoFit/>
          </a:bodyPr>
          <a:lstStyle/>
          <a:p>
            <a:r>
              <a:rPr lang="en-IN" sz="1600" dirty="0" smtClean="0"/>
              <a:t>• The </a:t>
            </a:r>
            <a:r>
              <a:rPr lang="en-IN" sz="1600" dirty="0" err="1" smtClean="0"/>
              <a:t>Files.walk</a:t>
            </a:r>
            <a:r>
              <a:rPr lang="en-IN" sz="1600" dirty="0" smtClean="0"/>
              <a:t>() method returns a Stream&lt;Path&gt; by recursively traversing the entries from the given Path; in one of its overloaded versions, you can also pass the maximum depth for such traversal and provide </a:t>
            </a:r>
            <a:r>
              <a:rPr lang="en-IN" sz="1600" dirty="0" err="1" smtClean="0"/>
              <a:t>FileVisitOption.FOLLOW_LINKS</a:t>
            </a:r>
            <a:r>
              <a:rPr lang="en-IN" sz="1600" dirty="0" smtClean="0"/>
              <a:t> as the third option.</a:t>
            </a:r>
          </a:p>
          <a:p>
            <a:endParaRPr lang="en-IN" sz="1600" dirty="0" smtClean="0"/>
          </a:p>
          <a:p>
            <a:r>
              <a:rPr lang="en-IN" sz="1600" dirty="0" smtClean="0"/>
              <a:t>• The </a:t>
            </a:r>
            <a:r>
              <a:rPr lang="en-IN" sz="1600" dirty="0" err="1" smtClean="0"/>
              <a:t>Files.find</a:t>
            </a:r>
            <a:r>
              <a:rPr lang="en-IN" sz="1600" dirty="0" smtClean="0"/>
              <a:t>() method returns a Stream&lt;Path&gt; by recursively traversing the entries from the given Path; it also takes the maximum depth to search, a </a:t>
            </a:r>
            <a:r>
              <a:rPr lang="en-IN" sz="1600" dirty="0" err="1" smtClean="0"/>
              <a:t>BiPredicate</a:t>
            </a:r>
            <a:r>
              <a:rPr lang="en-IN" sz="1600" dirty="0" smtClean="0"/>
              <a:t> , and an optional </a:t>
            </a:r>
            <a:r>
              <a:rPr lang="en-IN" sz="1600" dirty="0" err="1" smtClean="0"/>
              <a:t>FileVisitOption</a:t>
            </a:r>
            <a:r>
              <a:rPr lang="en-IN" sz="1600" dirty="0" smtClean="0"/>
              <a:t> as arguments.</a:t>
            </a:r>
          </a:p>
          <a:p>
            <a:endParaRPr lang="en-IN" sz="1600" dirty="0" smtClean="0"/>
          </a:p>
          <a:p>
            <a:r>
              <a:rPr lang="en-IN" sz="1600" dirty="0" smtClean="0"/>
              <a:t>• </a:t>
            </a:r>
            <a:r>
              <a:rPr lang="en-IN" sz="1600" dirty="0" err="1" smtClean="0"/>
              <a:t>Files.lines</a:t>
            </a:r>
            <a:r>
              <a:rPr lang="en-IN" sz="1600" dirty="0" smtClean="0"/>
              <a:t>() is a very convenient method to read the contents of a file. It returns a Stream&lt;String&gt;.</a:t>
            </a:r>
            <a:endParaRPr lang="en-IN" sz="1600" dirty="0"/>
          </a:p>
        </p:txBody>
      </p:sp>
      <p:sp>
        <p:nvSpPr>
          <p:cNvPr id="8"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File I/O (NIO.2)</a:t>
            </a:r>
            <a:endParaRPr lang="en-IN" sz="4000" b="1" dirty="0">
              <a:solidFill>
                <a:srgbClr val="0070C0"/>
              </a:solidFill>
            </a:endParaRPr>
          </a:p>
        </p:txBody>
      </p:sp>
      <p:grpSp>
        <p:nvGrpSpPr>
          <p:cNvPr id="5" name="Group 4"/>
          <p:cNvGrpSpPr/>
          <p:nvPr/>
        </p:nvGrpSpPr>
        <p:grpSpPr>
          <a:xfrm>
            <a:off x="1691680" y="846787"/>
            <a:ext cx="5705475" cy="1790125"/>
            <a:chOff x="1259632" y="774779"/>
            <a:chExt cx="5705475" cy="1790125"/>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774779"/>
              <a:ext cx="5705475"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215" y="2307729"/>
              <a:ext cx="2743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8791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99150076"/>
              </p:ext>
            </p:extLst>
          </p:nvPr>
        </p:nvGraphicFramePr>
        <p:xfrm>
          <a:off x="271444" y="1141522"/>
          <a:ext cx="4732604" cy="3007558"/>
        </p:xfrm>
        <a:graphic>
          <a:graphicData uri="http://schemas.openxmlformats.org/drawingml/2006/table">
            <a:tbl>
              <a:tblPr firstRow="1" firstCol="1" bandRow="1">
                <a:tableStyleId>{125E5076-3810-47DD-B79F-674D7AD40C01}</a:tableStyleId>
              </a:tblPr>
              <a:tblGrid>
                <a:gridCol w="4732604"/>
              </a:tblGrid>
              <a:tr h="203393">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r>
                        <a:rPr lang="en-IN" sz="1400" b="1" i="0" u="none" strike="noStrike" kern="1200" baseline="0" dirty="0" smtClean="0">
                          <a:solidFill>
                            <a:schemeClr val="lt1"/>
                          </a:solidFill>
                          <a:latin typeface="Corbel" pitchFamily="34" charset="0"/>
                          <a:ea typeface="+mn-ea"/>
                          <a:cs typeface="+mn-cs"/>
                        </a:rPr>
                        <a:t>Create worker threads using Runnable, Callable, and use an </a:t>
                      </a:r>
                      <a:r>
                        <a:rPr lang="en-IN" sz="1400" b="1" i="0" u="none" strike="noStrike" kern="1200" baseline="0" dirty="0" err="1" smtClean="0">
                          <a:solidFill>
                            <a:schemeClr val="lt1"/>
                          </a:solidFill>
                          <a:latin typeface="Corbel" pitchFamily="34" charset="0"/>
                          <a:ea typeface="+mn-ea"/>
                          <a:cs typeface="+mn-cs"/>
                        </a:rPr>
                        <a:t>ExecutorService</a:t>
                      </a:r>
                      <a:r>
                        <a:rPr lang="en-IN" sz="1400" b="1" i="0" u="none" strike="noStrike" kern="1200" baseline="0" dirty="0" smtClean="0">
                          <a:solidFill>
                            <a:schemeClr val="lt1"/>
                          </a:solidFill>
                          <a:latin typeface="Corbel" pitchFamily="34" charset="0"/>
                          <a:ea typeface="+mn-ea"/>
                          <a:cs typeface="+mn-cs"/>
                        </a:rPr>
                        <a:t> to concurrently execute tasks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Identify potential threading problems among deadlock, starvation, </a:t>
                      </a:r>
                      <a:r>
                        <a:rPr lang="en-IN" sz="1400" b="1" i="0" u="none" strike="noStrike" kern="1200" baseline="0" dirty="0" err="1" smtClean="0">
                          <a:solidFill>
                            <a:schemeClr val="lt1"/>
                          </a:solidFill>
                          <a:latin typeface="Corbel" pitchFamily="34" charset="0"/>
                          <a:ea typeface="+mn-ea"/>
                          <a:cs typeface="+mn-cs"/>
                        </a:rPr>
                        <a:t>livelock</a:t>
                      </a:r>
                      <a:r>
                        <a:rPr lang="en-IN" sz="1400" b="1" i="0" u="none" strike="noStrike" kern="1200" baseline="0" dirty="0" smtClean="0">
                          <a:solidFill>
                            <a:schemeClr val="lt1"/>
                          </a:solidFill>
                          <a:latin typeface="Corbel" pitchFamily="34" charset="0"/>
                          <a:ea typeface="+mn-ea"/>
                          <a:cs typeface="+mn-cs"/>
                        </a:rPr>
                        <a:t>, and race conditions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1252">
                <a:tc>
                  <a:txBody>
                    <a:bodyPr/>
                    <a:lstStyle/>
                    <a:p>
                      <a:r>
                        <a:rPr lang="en-IN" sz="1400" b="1" i="0" u="none" strike="noStrike" kern="1200" baseline="0" dirty="0" smtClean="0">
                          <a:solidFill>
                            <a:schemeClr val="lt1"/>
                          </a:solidFill>
                          <a:latin typeface="Corbel" pitchFamily="34" charset="0"/>
                          <a:ea typeface="+mn-ea"/>
                          <a:cs typeface="+mn-cs"/>
                        </a:rPr>
                        <a:t>Use synchronized keyword and </a:t>
                      </a:r>
                      <a:r>
                        <a:rPr lang="en-IN" sz="1400" b="1" i="0" u="none" strike="noStrike" kern="1200" baseline="0" dirty="0" err="1" smtClean="0">
                          <a:solidFill>
                            <a:schemeClr val="lt1"/>
                          </a:solidFill>
                          <a:latin typeface="Corbel" pitchFamily="34" charset="0"/>
                          <a:ea typeface="+mn-ea"/>
                          <a:cs typeface="+mn-cs"/>
                        </a:rPr>
                        <a:t>java.util.concurrent.atomic</a:t>
                      </a:r>
                      <a:r>
                        <a:rPr lang="en-IN" sz="1400" b="1" i="0" u="none" strike="noStrike" kern="1200" baseline="0" dirty="0" smtClean="0">
                          <a:solidFill>
                            <a:schemeClr val="lt1"/>
                          </a:solidFill>
                          <a:latin typeface="Corbel" pitchFamily="34" charset="0"/>
                          <a:ea typeface="+mn-ea"/>
                          <a:cs typeface="+mn-cs"/>
                        </a:rPr>
                        <a:t> package to control the order of thread execution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r>
                        <a:rPr lang="en-IN" sz="1400" b="1" i="0" u="none" strike="noStrike" kern="1200" baseline="0" dirty="0" smtClean="0">
                          <a:solidFill>
                            <a:schemeClr val="lt1"/>
                          </a:solidFill>
                          <a:latin typeface="Corbel" pitchFamily="34" charset="0"/>
                          <a:ea typeface="+mn-ea"/>
                          <a:cs typeface="+mn-cs"/>
                        </a:rPr>
                        <a:t>Use </a:t>
                      </a:r>
                      <a:r>
                        <a:rPr lang="en-IN" sz="1400" b="1" i="0" u="none" strike="noStrike" kern="1200" baseline="0" dirty="0" err="1" smtClean="0">
                          <a:solidFill>
                            <a:schemeClr val="lt1"/>
                          </a:solidFill>
                          <a:latin typeface="Corbel" pitchFamily="34" charset="0"/>
                          <a:ea typeface="+mn-ea"/>
                          <a:cs typeface="+mn-cs"/>
                        </a:rPr>
                        <a:t>java.util.concurrent</a:t>
                      </a:r>
                      <a:r>
                        <a:rPr lang="en-IN" sz="1400" b="1" i="0" u="none" strike="noStrike" kern="1200" baseline="0" dirty="0" smtClean="0">
                          <a:solidFill>
                            <a:schemeClr val="lt1"/>
                          </a:solidFill>
                          <a:latin typeface="Corbel" pitchFamily="34" charset="0"/>
                          <a:ea typeface="+mn-ea"/>
                          <a:cs typeface="+mn-cs"/>
                        </a:rPr>
                        <a:t> collections and classes including </a:t>
                      </a:r>
                      <a:r>
                        <a:rPr lang="en-IN" sz="1400" b="1" i="0" u="none" strike="noStrike" kern="1200" baseline="0" dirty="0" err="1" smtClean="0">
                          <a:solidFill>
                            <a:schemeClr val="lt1"/>
                          </a:solidFill>
                          <a:latin typeface="Corbel" pitchFamily="34" charset="0"/>
                          <a:ea typeface="+mn-ea"/>
                          <a:cs typeface="+mn-cs"/>
                        </a:rPr>
                        <a:t>CyclicBarrier</a:t>
                      </a:r>
                      <a:r>
                        <a:rPr lang="en-IN" sz="1400" b="1" i="0" u="none" strike="noStrike" kern="1200" baseline="0" dirty="0" smtClean="0">
                          <a:solidFill>
                            <a:schemeClr val="lt1"/>
                          </a:solidFill>
                          <a:latin typeface="Corbel" pitchFamily="34" charset="0"/>
                          <a:ea typeface="+mn-ea"/>
                          <a:cs typeface="+mn-cs"/>
                        </a:rPr>
                        <a:t> and </a:t>
                      </a:r>
                      <a:r>
                        <a:rPr lang="en-IN" sz="1400" b="1" i="0" u="none" strike="noStrike" kern="1200" baseline="0" dirty="0" err="1" smtClean="0">
                          <a:solidFill>
                            <a:schemeClr val="lt1"/>
                          </a:solidFill>
                          <a:latin typeface="Corbel" pitchFamily="34" charset="0"/>
                          <a:ea typeface="+mn-ea"/>
                          <a:cs typeface="+mn-cs"/>
                        </a:rPr>
                        <a:t>CopyOnWriteArrayList</a:t>
                      </a:r>
                      <a:endParaRPr lang="en-IN" sz="1400" b="1" i="0" u="none" strike="noStrike" kern="1200" baseline="0" dirty="0" smtClean="0">
                        <a:solidFill>
                          <a:schemeClr val="lt1"/>
                        </a:solidFill>
                        <a:latin typeface="Corbel" pitchFamily="34"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909">
                <a:tc>
                  <a:txBody>
                    <a:bodyPr/>
                    <a:lstStyle/>
                    <a:p>
                      <a:r>
                        <a:rPr lang="en-IN" sz="1400" b="1" i="0" u="none" strike="noStrike" kern="1200" baseline="0" dirty="0" smtClean="0">
                          <a:solidFill>
                            <a:schemeClr val="lt1"/>
                          </a:solidFill>
                          <a:latin typeface="Corbel" pitchFamily="34" charset="0"/>
                          <a:ea typeface="+mn-ea"/>
                          <a:cs typeface="+mn-cs"/>
                        </a:rPr>
                        <a:t>Use parallel Fork/Join Framework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r>
                        <a:rPr lang="en-IN" sz="1400" b="1" i="0" u="none" strike="noStrike" kern="1200" baseline="0" dirty="0" smtClean="0">
                          <a:solidFill>
                            <a:schemeClr val="lt1"/>
                          </a:solidFill>
                          <a:latin typeface="Corbel" pitchFamily="34" charset="0"/>
                          <a:ea typeface="+mn-ea"/>
                          <a:cs typeface="+mn-cs"/>
                        </a:rPr>
                        <a:t>Use parallel Streams including reduction, decomposition, merging processes, pipelines, and performance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sp>
        <p:nvSpPr>
          <p:cNvPr id="8" name="Rectangle 7"/>
          <p:cNvSpPr/>
          <p:nvPr/>
        </p:nvSpPr>
        <p:spPr>
          <a:xfrm>
            <a:off x="5220072" y="1052736"/>
            <a:ext cx="3600400" cy="4524315"/>
          </a:xfrm>
          <a:prstGeom prst="rect">
            <a:avLst/>
          </a:prstGeom>
        </p:spPr>
        <p:txBody>
          <a:bodyPr wrap="square">
            <a:spAutoFit/>
          </a:bodyPr>
          <a:lstStyle/>
          <a:p>
            <a:r>
              <a:rPr lang="en-IN" sz="1600" dirty="0" smtClean="0"/>
              <a:t>• Always implement the run() method. The default run() method in Thread does nothing.</a:t>
            </a:r>
          </a:p>
          <a:p>
            <a:endParaRPr lang="en-IN" sz="1600" dirty="0" smtClean="0"/>
          </a:p>
          <a:p>
            <a:r>
              <a:rPr lang="en-IN" sz="1600" dirty="0" smtClean="0"/>
              <a:t>• Call the start() method and not the run() method directly in code. (Leave it to the JVM to call the run() method.)</a:t>
            </a:r>
          </a:p>
          <a:p>
            <a:endParaRPr lang="en-IN" sz="1600" dirty="0" smtClean="0"/>
          </a:p>
          <a:p>
            <a:r>
              <a:rPr lang="en-IN" sz="1600" dirty="0" smtClean="0"/>
              <a:t>• The Callable interface represents a task that needs to be completed by a thread. Once the task completes, the call() method of a Callable implementation returns a value.</a:t>
            </a:r>
          </a:p>
          <a:p>
            <a:endParaRPr lang="en-IN" sz="1600" dirty="0" smtClean="0"/>
          </a:p>
          <a:p>
            <a:r>
              <a:rPr lang="en-IN" sz="1600" dirty="0" smtClean="0"/>
              <a:t>• The Executor hierarchy abstracts the lower-level details of multi-threaded programming and offers high-level user-friendly concurrency constructs.</a:t>
            </a:r>
            <a:endParaRPr lang="en-IN" sz="1600" dirty="0"/>
          </a:p>
        </p:txBody>
      </p:sp>
      <p:sp>
        <p:nvSpPr>
          <p:cNvPr id="2" name="Rectangle 1"/>
          <p:cNvSpPr/>
          <p:nvPr/>
        </p:nvSpPr>
        <p:spPr>
          <a:xfrm>
            <a:off x="273818" y="4246065"/>
            <a:ext cx="4730230" cy="2185214"/>
          </a:xfrm>
          <a:prstGeom prst="rect">
            <a:avLst/>
          </a:prstGeom>
        </p:spPr>
        <p:txBody>
          <a:bodyPr wrap="square">
            <a:spAutoFit/>
          </a:bodyPr>
          <a:lstStyle/>
          <a:p>
            <a:r>
              <a:rPr lang="en-IN" b="1" dirty="0">
                <a:solidFill>
                  <a:schemeClr val="accent6">
                    <a:lumMod val="50000"/>
                  </a:schemeClr>
                </a:solidFill>
              </a:rPr>
              <a:t>Create worker threads using Runnable, Callable, and use an </a:t>
            </a:r>
            <a:r>
              <a:rPr lang="en-IN" b="1" dirty="0" err="1">
                <a:solidFill>
                  <a:schemeClr val="accent6">
                    <a:lumMod val="50000"/>
                  </a:schemeClr>
                </a:solidFill>
              </a:rPr>
              <a:t>ExecutorService</a:t>
            </a:r>
            <a:r>
              <a:rPr lang="en-IN" b="1" dirty="0">
                <a:solidFill>
                  <a:schemeClr val="accent6">
                    <a:lumMod val="50000"/>
                  </a:schemeClr>
                </a:solidFill>
              </a:rPr>
              <a:t> to </a:t>
            </a:r>
            <a:r>
              <a:rPr lang="en-IN" b="1" dirty="0" smtClean="0">
                <a:solidFill>
                  <a:schemeClr val="accent6">
                    <a:lumMod val="50000"/>
                  </a:schemeClr>
                </a:solidFill>
              </a:rPr>
              <a:t>concurrently execute tasks</a:t>
            </a:r>
          </a:p>
          <a:p>
            <a:endParaRPr lang="en-IN" b="1" dirty="0">
              <a:solidFill>
                <a:schemeClr val="accent6">
                  <a:lumMod val="50000"/>
                </a:schemeClr>
              </a:solidFill>
            </a:endParaRPr>
          </a:p>
          <a:p>
            <a:r>
              <a:rPr lang="en-IN" sz="1600" dirty="0"/>
              <a:t>• You can create classes that are capable of multi-threading by implementing </a:t>
            </a:r>
            <a:r>
              <a:rPr lang="en-IN" sz="1600" dirty="0" smtClean="0"/>
              <a:t>the Runnable </a:t>
            </a:r>
            <a:r>
              <a:rPr lang="en-IN" sz="1600" dirty="0"/>
              <a:t>interface or by extending the Thread class</a:t>
            </a:r>
            <a:r>
              <a:rPr lang="en-IN" sz="1600" dirty="0" smtClean="0"/>
              <a:t>.</a:t>
            </a:r>
          </a:p>
          <a:p>
            <a:endParaRPr lang="en-IN" sz="1600" dirty="0"/>
          </a:p>
        </p:txBody>
      </p:sp>
    </p:spTree>
    <p:extLst>
      <p:ext uri="{BB962C8B-B14F-4D97-AF65-F5344CB8AC3E}">
        <p14:creationId xmlns:p14="http://schemas.microsoft.com/office/powerpoint/2010/main" val="1129265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21200"/>
            <a:ext cx="4302744" cy="4547884"/>
          </a:xfrm>
          <a:prstGeom prst="rect">
            <a:avLst/>
          </a:prstGeom>
        </p:spPr>
        <p:txBody>
          <a:bodyPr wrap="square">
            <a:spAutoFit/>
          </a:bodyPr>
          <a:lstStyle/>
          <a:p>
            <a:r>
              <a:rPr lang="en-IN" b="1" dirty="0">
                <a:solidFill>
                  <a:schemeClr val="accent6">
                    <a:lumMod val="50000"/>
                  </a:schemeClr>
                </a:solidFill>
              </a:rPr>
              <a:t>Identify potential threading problems among deadlock, starvation, </a:t>
            </a:r>
            <a:r>
              <a:rPr lang="en-IN" b="1" dirty="0" err="1">
                <a:solidFill>
                  <a:schemeClr val="accent6">
                    <a:lumMod val="50000"/>
                  </a:schemeClr>
                </a:solidFill>
              </a:rPr>
              <a:t>livelock</a:t>
            </a:r>
            <a:r>
              <a:rPr lang="en-IN" b="1" dirty="0">
                <a:solidFill>
                  <a:schemeClr val="accent6">
                    <a:lumMod val="50000"/>
                  </a:schemeClr>
                </a:solidFill>
              </a:rPr>
              <a:t>, and race </a:t>
            </a:r>
            <a:r>
              <a:rPr lang="en-IN" b="1" dirty="0" smtClean="0">
                <a:solidFill>
                  <a:schemeClr val="accent6">
                    <a:lumMod val="50000"/>
                  </a:schemeClr>
                </a:solidFill>
              </a:rPr>
              <a:t>conditions</a:t>
            </a:r>
          </a:p>
          <a:p>
            <a:endParaRPr lang="en-IN" sz="1600" b="1" dirty="0">
              <a:solidFill>
                <a:schemeClr val="accent6">
                  <a:lumMod val="50000"/>
                </a:schemeClr>
              </a:solidFill>
            </a:endParaRPr>
          </a:p>
          <a:p>
            <a:r>
              <a:rPr lang="en-IN" sz="1600" dirty="0"/>
              <a:t>• Concurrent reads and writes to resources may lead to the </a:t>
            </a:r>
            <a:r>
              <a:rPr lang="en-IN" sz="1600" i="1" dirty="0"/>
              <a:t>race condition </a:t>
            </a:r>
            <a:r>
              <a:rPr lang="en-IN" sz="1600" dirty="0"/>
              <a:t>problem.</a:t>
            </a:r>
          </a:p>
          <a:p>
            <a:endParaRPr lang="en-IN" sz="1600" dirty="0" smtClean="0"/>
          </a:p>
          <a:p>
            <a:r>
              <a:rPr lang="en-IN" sz="1600" dirty="0" smtClean="0"/>
              <a:t>• </a:t>
            </a:r>
            <a:r>
              <a:rPr lang="en-IN" sz="1600" dirty="0"/>
              <a:t>You must use thread synchronization (i.e., locks) to access shared values and </a:t>
            </a:r>
            <a:r>
              <a:rPr lang="en-IN" sz="1600" dirty="0" smtClean="0"/>
              <a:t>avoid race </a:t>
            </a:r>
            <a:r>
              <a:rPr lang="en-IN" sz="1600" dirty="0"/>
              <a:t>conditions. Java provides thread </a:t>
            </a:r>
            <a:r>
              <a:rPr lang="en-IN" sz="1600" dirty="0" smtClean="0"/>
              <a:t>synchronization </a:t>
            </a:r>
            <a:r>
              <a:rPr lang="en-IN" sz="1600" dirty="0"/>
              <a:t>features to provide </a:t>
            </a:r>
            <a:r>
              <a:rPr lang="en-IN" sz="1600" dirty="0" smtClean="0"/>
              <a:t>protected access </a:t>
            </a:r>
            <a:r>
              <a:rPr lang="en-IN" sz="1600" dirty="0"/>
              <a:t>to shared resources—namely, synchronized blocks and synchronized</a:t>
            </a:r>
          </a:p>
          <a:p>
            <a:r>
              <a:rPr lang="en-IN" sz="1600" dirty="0"/>
              <a:t>methods</a:t>
            </a:r>
            <a:r>
              <a:rPr lang="en-IN" sz="1600" dirty="0" smtClean="0"/>
              <a:t>.</a:t>
            </a:r>
          </a:p>
          <a:p>
            <a:endParaRPr lang="en-US" sz="1600" dirty="0"/>
          </a:p>
          <a:p>
            <a:r>
              <a:rPr lang="en-IN" sz="1600" dirty="0" smtClean="0"/>
              <a:t>• Using locks can introduce problems such as deadlocks. When a deadlock happens,  the process will </a:t>
            </a:r>
            <a:r>
              <a:rPr lang="en-IN" sz="1600" i="1" dirty="0" smtClean="0"/>
              <a:t>hang </a:t>
            </a:r>
            <a:r>
              <a:rPr lang="en-IN" sz="1600" dirty="0" smtClean="0"/>
              <a:t>and will never terminate.</a:t>
            </a:r>
            <a:endParaRPr lang="en-IN" sz="1600" dirty="0"/>
          </a:p>
        </p:txBody>
      </p:sp>
      <p:sp>
        <p:nvSpPr>
          <p:cNvPr id="2" name="Rectangle 1"/>
          <p:cNvSpPr/>
          <p:nvPr/>
        </p:nvSpPr>
        <p:spPr>
          <a:xfrm>
            <a:off x="4716016" y="2341427"/>
            <a:ext cx="4230692" cy="4296069"/>
          </a:xfrm>
          <a:prstGeom prst="rect">
            <a:avLst/>
          </a:prstGeom>
        </p:spPr>
        <p:txBody>
          <a:bodyPr wrap="square">
            <a:spAutoFit/>
          </a:bodyPr>
          <a:lstStyle/>
          <a:p>
            <a:r>
              <a:rPr lang="en-IN" sz="1600" dirty="0" smtClean="0"/>
              <a:t>• A deadlock typically happens when two threads acquire locks in opposite order. When one thread has acquired one lock and waits for another lock, another thread has acquired that other lock and waits for the first lock to be released. So, no progress is made and the program deadlocks. </a:t>
            </a:r>
          </a:p>
          <a:p>
            <a:endParaRPr lang="en-IN" sz="1600" dirty="0" smtClean="0"/>
          </a:p>
          <a:p>
            <a:r>
              <a:rPr lang="en-IN" sz="1600" dirty="0" smtClean="0"/>
              <a:t>• When a change done by a thread is repeatedly undone by another thread, both the threads are busy but the application as a whole does not make progress; this situation is known as a </a:t>
            </a:r>
            <a:r>
              <a:rPr lang="en-IN" sz="1600" dirty="0" err="1" smtClean="0"/>
              <a:t>livelock</a:t>
            </a:r>
            <a:r>
              <a:rPr lang="en-IN" sz="1600" dirty="0" smtClean="0"/>
              <a:t>.</a:t>
            </a:r>
          </a:p>
          <a:p>
            <a:endParaRPr lang="en-IN" sz="1600" dirty="0" smtClean="0"/>
          </a:p>
          <a:p>
            <a:r>
              <a:rPr lang="en-IN" sz="1600" dirty="0" smtClean="0"/>
              <a:t>• The situation in which low-priority threads “starve” for a long time trying to obtain</a:t>
            </a:r>
          </a:p>
          <a:p>
            <a:r>
              <a:rPr lang="en-IN" sz="1600" dirty="0" smtClean="0"/>
              <a:t>the lock is known as lock starvation.</a:t>
            </a:r>
            <a:endParaRPr lang="en-IN" sz="14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788221"/>
            <a:ext cx="6301232" cy="148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spTree>
    <p:extLst>
      <p:ext uri="{BB962C8B-B14F-4D97-AF65-F5344CB8AC3E}">
        <p14:creationId xmlns:p14="http://schemas.microsoft.com/office/powerpoint/2010/main" val="3925760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719367"/>
            <a:ext cx="4302744" cy="3877985"/>
          </a:xfrm>
          <a:prstGeom prst="rect">
            <a:avLst/>
          </a:prstGeom>
        </p:spPr>
        <p:txBody>
          <a:bodyPr wrap="square">
            <a:spAutoFit/>
          </a:bodyPr>
          <a:lstStyle/>
          <a:p>
            <a:r>
              <a:rPr lang="en-IN" b="1" dirty="0">
                <a:solidFill>
                  <a:schemeClr val="accent6">
                    <a:lumMod val="50000"/>
                  </a:schemeClr>
                </a:solidFill>
              </a:rPr>
              <a:t>Use synchronized keyword and </a:t>
            </a:r>
            <a:r>
              <a:rPr lang="en-IN" b="1" dirty="0" err="1">
                <a:solidFill>
                  <a:schemeClr val="accent6">
                    <a:lumMod val="50000"/>
                  </a:schemeClr>
                </a:solidFill>
              </a:rPr>
              <a:t>java.util.concurrent.atomic</a:t>
            </a:r>
            <a:r>
              <a:rPr lang="en-IN" b="1" dirty="0">
                <a:solidFill>
                  <a:schemeClr val="accent6">
                    <a:lumMod val="50000"/>
                  </a:schemeClr>
                </a:solidFill>
              </a:rPr>
              <a:t> package to control the order of </a:t>
            </a:r>
            <a:r>
              <a:rPr lang="en-IN" b="1" dirty="0" smtClean="0">
                <a:solidFill>
                  <a:schemeClr val="accent6">
                    <a:lumMod val="50000"/>
                  </a:schemeClr>
                </a:solidFill>
              </a:rPr>
              <a:t>thread execution</a:t>
            </a:r>
            <a:endParaRPr lang="en-IN" b="1" dirty="0">
              <a:solidFill>
                <a:schemeClr val="accent6">
                  <a:lumMod val="50000"/>
                </a:schemeClr>
              </a:solidFill>
            </a:endParaRPr>
          </a:p>
          <a:p>
            <a:endParaRPr lang="en-IN" sz="1600" dirty="0" smtClean="0"/>
          </a:p>
          <a:p>
            <a:r>
              <a:rPr lang="en-IN" sz="1600" dirty="0" smtClean="0"/>
              <a:t>• </a:t>
            </a:r>
            <a:r>
              <a:rPr lang="en-IN" sz="1600" dirty="0"/>
              <a:t>In synchronized blocks, you use the synchronized keyword for a reference variable</a:t>
            </a:r>
          </a:p>
          <a:p>
            <a:r>
              <a:rPr lang="en-IN" sz="1600" dirty="0"/>
              <a:t>and follow it by a block of code. A thread has to acquire a lock on the </a:t>
            </a:r>
            <a:r>
              <a:rPr lang="en-IN" sz="1600" dirty="0" smtClean="0"/>
              <a:t>synchronized variable </a:t>
            </a:r>
            <a:r>
              <a:rPr lang="en-IN" sz="1600" dirty="0"/>
              <a:t>to enter the block; when the execution of the block completes, the </a:t>
            </a:r>
            <a:r>
              <a:rPr lang="en-IN" sz="1600" dirty="0" smtClean="0"/>
              <a:t>thread releases </a:t>
            </a:r>
            <a:r>
              <a:rPr lang="en-IN" sz="1600" dirty="0"/>
              <a:t>the lock.</a:t>
            </a:r>
          </a:p>
          <a:p>
            <a:endParaRPr lang="en-IN" sz="1600" dirty="0" smtClean="0"/>
          </a:p>
          <a:p>
            <a:r>
              <a:rPr lang="en-IN" sz="1600" dirty="0" smtClean="0"/>
              <a:t>• </a:t>
            </a:r>
            <a:r>
              <a:rPr lang="en-IN" sz="1600" dirty="0"/>
              <a:t>Java provides an efficient alternative in the form of atomic variables where one </a:t>
            </a:r>
            <a:r>
              <a:rPr lang="en-IN" sz="1600" dirty="0" smtClean="0"/>
              <a:t>needs to </a:t>
            </a:r>
            <a:r>
              <a:rPr lang="en-IN" sz="1600" dirty="0"/>
              <a:t>acquire and release a lock just to carry out primitive operations on variables</a:t>
            </a:r>
            <a:r>
              <a:rPr lang="en-IN" sz="1600" dirty="0" smtClean="0"/>
              <a:t>.</a:t>
            </a:r>
            <a:endParaRPr lang="en-IN" sz="1600" dirty="0"/>
          </a:p>
        </p:txBody>
      </p:sp>
      <p:sp>
        <p:nvSpPr>
          <p:cNvPr id="2" name="Rectangle 1"/>
          <p:cNvSpPr/>
          <p:nvPr/>
        </p:nvSpPr>
        <p:spPr>
          <a:xfrm>
            <a:off x="4716016" y="2734680"/>
            <a:ext cx="4230692" cy="3293209"/>
          </a:xfrm>
          <a:prstGeom prst="rect">
            <a:avLst/>
          </a:prstGeom>
        </p:spPr>
        <p:txBody>
          <a:bodyPr wrap="square">
            <a:spAutoFit/>
          </a:bodyPr>
          <a:lstStyle/>
          <a:p>
            <a:r>
              <a:rPr lang="en-IN" sz="1600" dirty="0" smtClean="0"/>
              <a:t>• A lock ensures that only one thread accesses a shared resource at a time.</a:t>
            </a:r>
          </a:p>
          <a:p>
            <a:endParaRPr lang="en-IN" sz="1600" dirty="0" smtClean="0"/>
          </a:p>
          <a:p>
            <a:r>
              <a:rPr lang="en-IN" sz="1600" dirty="0" smtClean="0"/>
              <a:t>• Performing locking and unlocking for performing operations on primitive</a:t>
            </a:r>
          </a:p>
          <a:p>
            <a:r>
              <a:rPr lang="en-IN" sz="1600" dirty="0" smtClean="0"/>
              <a:t>types is inefficient. A better alternative is to use atomic variables provided in</a:t>
            </a:r>
          </a:p>
          <a:p>
            <a:r>
              <a:rPr lang="en-IN" sz="1600" dirty="0" err="1" smtClean="0"/>
              <a:t>java.util.concurrent.atomic</a:t>
            </a:r>
            <a:r>
              <a:rPr lang="en-IN" sz="1600" dirty="0" smtClean="0"/>
              <a:t> package including </a:t>
            </a:r>
            <a:r>
              <a:rPr lang="en-IN" sz="1600" dirty="0" err="1" smtClean="0"/>
              <a:t>AtomicBoolean</a:t>
            </a:r>
            <a:r>
              <a:rPr lang="en-IN" sz="1600" dirty="0" smtClean="0"/>
              <a:t> , </a:t>
            </a:r>
            <a:r>
              <a:rPr lang="en-IN" sz="1600" dirty="0" err="1" smtClean="0"/>
              <a:t>AtomicInteger</a:t>
            </a:r>
            <a:r>
              <a:rPr lang="en-IN" sz="1600" dirty="0" smtClean="0"/>
              <a:t> ,</a:t>
            </a:r>
          </a:p>
          <a:p>
            <a:r>
              <a:rPr lang="en-IN" sz="1600" dirty="0" err="1" smtClean="0"/>
              <a:t>AtomicIntegerArray</a:t>
            </a:r>
            <a:r>
              <a:rPr lang="en-IN" sz="1600" dirty="0" smtClean="0"/>
              <a:t> , </a:t>
            </a:r>
            <a:r>
              <a:rPr lang="en-IN" sz="1600" dirty="0" err="1" smtClean="0"/>
              <a:t>AtomicLong</a:t>
            </a:r>
            <a:r>
              <a:rPr lang="en-IN" sz="1600" dirty="0" smtClean="0"/>
              <a:t> , </a:t>
            </a:r>
            <a:r>
              <a:rPr lang="en-IN" sz="1600" dirty="0" err="1" smtClean="0"/>
              <a:t>AtomicLongArray</a:t>
            </a:r>
            <a:r>
              <a:rPr lang="en-IN" sz="1600" dirty="0" smtClean="0"/>
              <a:t> , </a:t>
            </a:r>
            <a:r>
              <a:rPr lang="en-IN" sz="1600" dirty="0" err="1" smtClean="0"/>
              <a:t>AtomicReference</a:t>
            </a:r>
            <a:r>
              <a:rPr lang="en-IN" sz="1600" dirty="0" smtClean="0"/>
              <a:t>&lt;V&gt; , and</a:t>
            </a:r>
          </a:p>
          <a:p>
            <a:r>
              <a:rPr lang="en-IN" sz="1600" dirty="0" err="1" smtClean="0"/>
              <a:t>AtomicReferenceArray</a:t>
            </a:r>
            <a:r>
              <a:rPr lang="en-IN" sz="1600" dirty="0" smtClean="0"/>
              <a:t>&lt;E&gt;.</a:t>
            </a:r>
            <a:endParaRPr lang="en-IN" sz="1400" dirty="0" smtClean="0"/>
          </a:p>
          <a:p>
            <a:endParaRPr lang="en-IN" sz="1600" dirty="0"/>
          </a:p>
        </p:txBody>
      </p:sp>
      <p:sp>
        <p:nvSpPr>
          <p:cNvPr id="9"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grpSp>
        <p:nvGrpSpPr>
          <p:cNvPr id="5" name="Group 4"/>
          <p:cNvGrpSpPr/>
          <p:nvPr/>
        </p:nvGrpSpPr>
        <p:grpSpPr>
          <a:xfrm>
            <a:off x="1331640" y="846650"/>
            <a:ext cx="6480720" cy="1718254"/>
            <a:chOff x="953814" y="846650"/>
            <a:chExt cx="7200900" cy="1718254"/>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14" y="846650"/>
              <a:ext cx="720090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676" y="2393454"/>
              <a:ext cx="32385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03566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647359"/>
            <a:ext cx="4176464" cy="3877985"/>
          </a:xfrm>
          <a:prstGeom prst="rect">
            <a:avLst/>
          </a:prstGeom>
        </p:spPr>
        <p:txBody>
          <a:bodyPr wrap="square">
            <a:spAutoFit/>
          </a:bodyPr>
          <a:lstStyle/>
          <a:p>
            <a:r>
              <a:rPr lang="en-IN" b="1" dirty="0">
                <a:solidFill>
                  <a:schemeClr val="accent6">
                    <a:lumMod val="50000"/>
                  </a:schemeClr>
                </a:solidFill>
              </a:rPr>
              <a:t>Use </a:t>
            </a:r>
            <a:r>
              <a:rPr lang="en-IN" b="1" dirty="0" err="1">
                <a:solidFill>
                  <a:schemeClr val="accent6">
                    <a:lumMod val="50000"/>
                  </a:schemeClr>
                </a:solidFill>
              </a:rPr>
              <a:t>java.util.concurrent</a:t>
            </a:r>
            <a:r>
              <a:rPr lang="en-IN" b="1" dirty="0">
                <a:solidFill>
                  <a:schemeClr val="accent6">
                    <a:lumMod val="50000"/>
                  </a:schemeClr>
                </a:solidFill>
              </a:rPr>
              <a:t> collections and classes including </a:t>
            </a:r>
            <a:r>
              <a:rPr lang="en-IN" b="1" dirty="0" err="1">
                <a:solidFill>
                  <a:schemeClr val="accent6">
                    <a:lumMod val="50000"/>
                  </a:schemeClr>
                </a:solidFill>
              </a:rPr>
              <a:t>CyclicBarrier</a:t>
            </a:r>
            <a:r>
              <a:rPr lang="en-IN" b="1" dirty="0">
                <a:solidFill>
                  <a:schemeClr val="accent6">
                    <a:lumMod val="50000"/>
                  </a:schemeClr>
                </a:solidFill>
              </a:rPr>
              <a:t> and </a:t>
            </a:r>
            <a:r>
              <a:rPr lang="en-IN" b="1" dirty="0" err="1" smtClean="0">
                <a:solidFill>
                  <a:schemeClr val="accent6">
                    <a:lumMod val="50000"/>
                  </a:schemeClr>
                </a:solidFill>
              </a:rPr>
              <a:t>CopyOnWriteArrayList</a:t>
            </a:r>
            <a:endParaRPr lang="en-IN" b="1" dirty="0">
              <a:solidFill>
                <a:schemeClr val="accent6">
                  <a:lumMod val="50000"/>
                </a:schemeClr>
              </a:solidFill>
            </a:endParaRPr>
          </a:p>
          <a:p>
            <a:endParaRPr lang="en-IN" sz="1600" dirty="0" smtClean="0"/>
          </a:p>
          <a:p>
            <a:r>
              <a:rPr lang="en-IN" sz="1600" dirty="0" smtClean="0"/>
              <a:t>• </a:t>
            </a:r>
            <a:r>
              <a:rPr lang="en-IN" sz="1600" dirty="0"/>
              <a:t>Semaphore controls access to one or more shared resources.</a:t>
            </a:r>
          </a:p>
          <a:p>
            <a:endParaRPr lang="en-IN" sz="1600" dirty="0" smtClean="0"/>
          </a:p>
          <a:p>
            <a:r>
              <a:rPr lang="en-IN" sz="1600" dirty="0" smtClean="0"/>
              <a:t>• </a:t>
            </a:r>
            <a:r>
              <a:rPr lang="en-IN" sz="1600" dirty="0" err="1"/>
              <a:t>CountDownLatch</a:t>
            </a:r>
            <a:r>
              <a:rPr lang="en-IN" sz="1600" dirty="0"/>
              <a:t> allows threads to wait for a countdown to complete.</a:t>
            </a:r>
          </a:p>
          <a:p>
            <a:endParaRPr lang="en-IN" sz="1600" dirty="0" smtClean="0"/>
          </a:p>
          <a:p>
            <a:r>
              <a:rPr lang="en-IN" sz="1600" dirty="0" smtClean="0"/>
              <a:t>• </a:t>
            </a:r>
            <a:r>
              <a:rPr lang="en-IN" sz="1600" dirty="0"/>
              <a:t>Exchanger supports exchanging data between two threads.</a:t>
            </a:r>
          </a:p>
          <a:p>
            <a:endParaRPr lang="en-IN" sz="1600" dirty="0" smtClean="0"/>
          </a:p>
          <a:p>
            <a:r>
              <a:rPr lang="en-IN" sz="1600" dirty="0" smtClean="0"/>
              <a:t>• </a:t>
            </a:r>
            <a:r>
              <a:rPr lang="en-IN" sz="1600" dirty="0" err="1"/>
              <a:t>Phaser</a:t>
            </a:r>
            <a:r>
              <a:rPr lang="en-IN" sz="1600" dirty="0"/>
              <a:t> is used to support a synchronization barrier</a:t>
            </a:r>
            <a:r>
              <a:rPr lang="en-IN" sz="1600" dirty="0" smtClean="0"/>
              <a:t>.</a:t>
            </a:r>
            <a:endParaRPr lang="en-IN" sz="1600" dirty="0"/>
          </a:p>
        </p:txBody>
      </p:sp>
      <p:sp>
        <p:nvSpPr>
          <p:cNvPr id="2" name="Rectangle 1"/>
          <p:cNvSpPr/>
          <p:nvPr/>
        </p:nvSpPr>
        <p:spPr>
          <a:xfrm>
            <a:off x="4577638" y="2662672"/>
            <a:ext cx="4369070" cy="3539430"/>
          </a:xfrm>
          <a:prstGeom prst="rect">
            <a:avLst/>
          </a:prstGeom>
        </p:spPr>
        <p:txBody>
          <a:bodyPr wrap="square">
            <a:spAutoFit/>
          </a:bodyPr>
          <a:lstStyle/>
          <a:p>
            <a:r>
              <a:rPr lang="en-IN" sz="1600" dirty="0" smtClean="0"/>
              <a:t>• </a:t>
            </a:r>
            <a:r>
              <a:rPr lang="en-IN" sz="1600" dirty="0" err="1" smtClean="0"/>
              <a:t>CyclicBarrier</a:t>
            </a:r>
            <a:r>
              <a:rPr lang="en-IN" sz="1600" dirty="0" smtClean="0"/>
              <a:t> enables threads to wait at a predefined execution point.</a:t>
            </a:r>
          </a:p>
          <a:p>
            <a:endParaRPr lang="en-IN" sz="1600" dirty="0" smtClean="0"/>
          </a:p>
          <a:p>
            <a:r>
              <a:rPr lang="en-IN" sz="1600" dirty="0" smtClean="0"/>
              <a:t>• The </a:t>
            </a:r>
            <a:r>
              <a:rPr lang="en-IN" sz="1600" dirty="0" err="1" smtClean="0"/>
              <a:t>java.util.concurrent</a:t>
            </a:r>
            <a:r>
              <a:rPr lang="en-IN" sz="1600" dirty="0" smtClean="0"/>
              <a:t> package provides a number of classes that are </a:t>
            </a:r>
            <a:r>
              <a:rPr lang="en-IN" sz="1600" dirty="0" err="1" smtClean="0"/>
              <a:t>threadsafe</a:t>
            </a:r>
            <a:endParaRPr lang="en-IN" sz="1600" dirty="0" smtClean="0"/>
          </a:p>
          <a:p>
            <a:r>
              <a:rPr lang="en-IN" sz="1600" dirty="0" smtClean="0"/>
              <a:t>equivalents of the ones provided in the collections framework classes in the </a:t>
            </a:r>
            <a:r>
              <a:rPr lang="en-IN" sz="1600" dirty="0" err="1" smtClean="0"/>
              <a:t>java.util</a:t>
            </a:r>
            <a:r>
              <a:rPr lang="en-IN" sz="1600" dirty="0" smtClean="0"/>
              <a:t> package; for example, </a:t>
            </a:r>
            <a:r>
              <a:rPr lang="en-IN" sz="1600" dirty="0" err="1" smtClean="0"/>
              <a:t>java.util.concurrent.ConcurrentHashMap</a:t>
            </a:r>
            <a:r>
              <a:rPr lang="en-IN" sz="1600" dirty="0" smtClean="0"/>
              <a:t> is a concurrent equivalent to </a:t>
            </a:r>
            <a:r>
              <a:rPr lang="en-IN" sz="1600" dirty="0" err="1" smtClean="0"/>
              <a:t>java.util.HashMap</a:t>
            </a:r>
            <a:r>
              <a:rPr lang="en-IN" sz="1600" dirty="0" smtClean="0"/>
              <a:t> .</a:t>
            </a:r>
          </a:p>
          <a:p>
            <a:endParaRPr lang="en-IN" sz="1600" dirty="0" smtClean="0"/>
          </a:p>
          <a:p>
            <a:r>
              <a:rPr lang="en-IN" sz="1600" dirty="0" smtClean="0"/>
              <a:t>• </a:t>
            </a:r>
            <a:r>
              <a:rPr lang="en-IN" sz="1600" dirty="0" err="1" smtClean="0"/>
              <a:t>CopyOnWriteArrayList</a:t>
            </a:r>
            <a:r>
              <a:rPr lang="en-IN" sz="1600" dirty="0" smtClean="0"/>
              <a:t> is similar to </a:t>
            </a:r>
            <a:r>
              <a:rPr lang="en-IN" sz="1600" dirty="0" err="1" smtClean="0"/>
              <a:t>ArrayList</a:t>
            </a:r>
            <a:r>
              <a:rPr lang="en-IN" sz="1600" dirty="0" smtClean="0"/>
              <a:t> , but provides safe concurrent access. When you modify a </a:t>
            </a:r>
            <a:r>
              <a:rPr lang="en-IN" sz="1600" dirty="0" err="1" smtClean="0"/>
              <a:t>CopyOnWriteArrayList</a:t>
            </a:r>
            <a:r>
              <a:rPr lang="en-IN" sz="1600" dirty="0" smtClean="0"/>
              <a:t>, a fresh copy of the underlying array is created.</a:t>
            </a:r>
            <a:endParaRPr lang="en-IN" sz="1400" dirty="0"/>
          </a:p>
        </p:txBody>
      </p:sp>
      <p:sp>
        <p:nvSpPr>
          <p:cNvPr id="9"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grpSp>
        <p:nvGrpSpPr>
          <p:cNvPr id="5" name="Group 4"/>
          <p:cNvGrpSpPr/>
          <p:nvPr/>
        </p:nvGrpSpPr>
        <p:grpSpPr>
          <a:xfrm>
            <a:off x="1619672" y="836711"/>
            <a:ext cx="5904656" cy="1606278"/>
            <a:chOff x="254620" y="836711"/>
            <a:chExt cx="7696200" cy="1606278"/>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20" y="836711"/>
              <a:ext cx="7696200" cy="12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181" y="2204864"/>
              <a:ext cx="5810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13360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689963"/>
            <a:ext cx="646975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520" y="2409929"/>
            <a:ext cx="3888432" cy="3323987"/>
          </a:xfrm>
          <a:prstGeom prst="rect">
            <a:avLst/>
          </a:prstGeom>
        </p:spPr>
        <p:txBody>
          <a:bodyPr wrap="square">
            <a:spAutoFit/>
          </a:bodyPr>
          <a:lstStyle/>
          <a:p>
            <a:r>
              <a:rPr lang="en-IN" b="1" dirty="0">
                <a:solidFill>
                  <a:schemeClr val="accent6">
                    <a:lumMod val="50000"/>
                  </a:schemeClr>
                </a:solidFill>
              </a:rPr>
              <a:t>Use Parallel Fork/Join Framework</a:t>
            </a:r>
          </a:p>
          <a:p>
            <a:endParaRPr lang="en-IN" sz="1600" dirty="0" smtClean="0"/>
          </a:p>
          <a:p>
            <a:r>
              <a:rPr lang="en-IN" sz="1600" dirty="0" smtClean="0"/>
              <a:t>• </a:t>
            </a:r>
            <a:r>
              <a:rPr lang="en-IN" sz="1600" dirty="0"/>
              <a:t>The Fork/Join framework is a portable means of executing a program with </a:t>
            </a:r>
            <a:r>
              <a:rPr lang="en-IN" sz="1600" dirty="0" smtClean="0"/>
              <a:t>decent parallelism</a:t>
            </a:r>
            <a:r>
              <a:rPr lang="en-IN" sz="1600" dirty="0"/>
              <a:t>.</a:t>
            </a:r>
          </a:p>
          <a:p>
            <a:endParaRPr lang="en-IN" sz="1600" dirty="0" smtClean="0"/>
          </a:p>
          <a:p>
            <a:r>
              <a:rPr lang="en-IN" sz="1600" dirty="0" smtClean="0"/>
              <a:t>• </a:t>
            </a:r>
            <a:r>
              <a:rPr lang="en-IN" sz="1600" dirty="0"/>
              <a:t>The framework is an implementation of the </a:t>
            </a:r>
            <a:r>
              <a:rPr lang="en-IN" sz="1600" dirty="0" err="1"/>
              <a:t>ExecutorService</a:t>
            </a:r>
            <a:r>
              <a:rPr lang="en-IN" sz="1600" dirty="0"/>
              <a:t> interface and </a:t>
            </a:r>
            <a:r>
              <a:rPr lang="en-IN" sz="1600" dirty="0" smtClean="0"/>
              <a:t>provides an </a:t>
            </a:r>
            <a:r>
              <a:rPr lang="en-IN" sz="1600" dirty="0"/>
              <a:t>easy-to-use concurrent platform in order to exploit multiple processors.</a:t>
            </a:r>
          </a:p>
          <a:p>
            <a:endParaRPr lang="en-IN" sz="1600" dirty="0" smtClean="0"/>
          </a:p>
          <a:p>
            <a:r>
              <a:rPr lang="en-IN" sz="1600" dirty="0" smtClean="0"/>
              <a:t>• </a:t>
            </a:r>
            <a:r>
              <a:rPr lang="en-IN" sz="1600" dirty="0"/>
              <a:t>This framework is very useful for </a:t>
            </a:r>
            <a:r>
              <a:rPr lang="en-IN" sz="1600" dirty="0" err="1"/>
              <a:t>modeling</a:t>
            </a:r>
            <a:r>
              <a:rPr lang="en-IN" sz="1600" dirty="0"/>
              <a:t> divide-and-conquer problems</a:t>
            </a:r>
            <a:r>
              <a:rPr lang="en-IN" sz="1600" dirty="0" smtClean="0"/>
              <a:t>.</a:t>
            </a:r>
          </a:p>
        </p:txBody>
      </p:sp>
      <p:sp>
        <p:nvSpPr>
          <p:cNvPr id="2" name="Rectangle 1"/>
          <p:cNvSpPr/>
          <p:nvPr/>
        </p:nvSpPr>
        <p:spPr>
          <a:xfrm>
            <a:off x="4256258" y="2328257"/>
            <a:ext cx="4860032" cy="4278094"/>
          </a:xfrm>
          <a:prstGeom prst="rect">
            <a:avLst/>
          </a:prstGeom>
        </p:spPr>
        <p:txBody>
          <a:bodyPr wrap="square">
            <a:spAutoFit/>
          </a:bodyPr>
          <a:lstStyle/>
          <a:p>
            <a:r>
              <a:rPr lang="en-IN" sz="1600" dirty="0" smtClean="0"/>
              <a:t>• The Fork/Join framework uses the work stealing algorithm: when a worker thread completes its work and is free, it takes (or “steals”) work from other threads that are still busy doing some work.</a:t>
            </a:r>
          </a:p>
          <a:p>
            <a:endParaRPr lang="en-IN" sz="1600" dirty="0" smtClean="0"/>
          </a:p>
          <a:p>
            <a:r>
              <a:rPr lang="en-IN" sz="1600" dirty="0" smtClean="0"/>
              <a:t>• The work-stealing technique results in decent load balancing thread management with minimal synchronization cost.</a:t>
            </a:r>
          </a:p>
          <a:p>
            <a:endParaRPr lang="en-IN" sz="1600" dirty="0" smtClean="0"/>
          </a:p>
          <a:p>
            <a:r>
              <a:rPr lang="en-IN" sz="1600" dirty="0" smtClean="0"/>
              <a:t>• </a:t>
            </a:r>
            <a:r>
              <a:rPr lang="en-IN" sz="1600" dirty="0" err="1" smtClean="0"/>
              <a:t>ForkJoinPool</a:t>
            </a:r>
            <a:r>
              <a:rPr lang="en-IN" sz="1600" dirty="0" smtClean="0"/>
              <a:t> is the most important class in the Fork/Join framework. It is a thread pool for running fork/join tasks—it executes an instance of </a:t>
            </a:r>
            <a:r>
              <a:rPr lang="en-IN" sz="1600" dirty="0" err="1" smtClean="0"/>
              <a:t>ForkJoinTask</a:t>
            </a:r>
            <a:r>
              <a:rPr lang="en-IN" sz="1600" dirty="0" smtClean="0"/>
              <a:t>. It executes tasks and manages their lifecycles.</a:t>
            </a:r>
          </a:p>
          <a:p>
            <a:endParaRPr lang="en-IN" sz="1600" dirty="0" smtClean="0"/>
          </a:p>
          <a:p>
            <a:r>
              <a:rPr lang="en-IN" sz="1600" dirty="0" smtClean="0"/>
              <a:t>• </a:t>
            </a:r>
            <a:r>
              <a:rPr lang="en-IN" sz="1600" dirty="0" err="1" smtClean="0"/>
              <a:t>ForkJoinTask</a:t>
            </a:r>
            <a:r>
              <a:rPr lang="en-IN" sz="1600" dirty="0" smtClean="0"/>
              <a:t>&lt;V&gt; is a lightweight thread-like entity representing a task that defines methods such as fork() and join().</a:t>
            </a:r>
            <a:endParaRPr lang="en-IN" sz="1600" dirty="0"/>
          </a:p>
        </p:txBody>
      </p:sp>
      <p:sp>
        <p:nvSpPr>
          <p:cNvPr id="9"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spTree>
    <p:extLst>
      <p:ext uri="{BB962C8B-B14F-4D97-AF65-F5344CB8AC3E}">
        <p14:creationId xmlns:p14="http://schemas.microsoft.com/office/powerpoint/2010/main" val="4202400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6856" y="125760"/>
            <a:ext cx="8229600" cy="1143000"/>
          </a:xfrm>
        </p:spPr>
        <p:txBody>
          <a:bodyPr>
            <a:normAutofit/>
          </a:bodyPr>
          <a:lstStyle/>
          <a:p>
            <a:pPr algn="l"/>
            <a:r>
              <a:rPr lang="en-US" sz="2800" b="1" dirty="0" smtClean="0">
                <a:solidFill>
                  <a:srgbClr val="0070C0"/>
                </a:solidFill>
                <a:latin typeface="Palatino Linotype" pitchFamily="18" charset="0"/>
              </a:rPr>
              <a:t>Comparison of the Oracle Exams Leading to OCAJP8 and OCPJP8 Certification</a:t>
            </a:r>
            <a:endParaRPr lang="en-IN" sz="2800" b="1" dirty="0">
              <a:solidFill>
                <a:srgbClr val="0070C0"/>
              </a:solidFill>
              <a:latin typeface="Palatino Linotype"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30" y="1268760"/>
            <a:ext cx="832485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245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214528"/>
            <a:ext cx="3888432" cy="4185761"/>
          </a:xfrm>
          <a:prstGeom prst="rect">
            <a:avLst/>
          </a:prstGeom>
        </p:spPr>
        <p:txBody>
          <a:bodyPr wrap="square">
            <a:spAutoFit/>
          </a:bodyPr>
          <a:lstStyle/>
          <a:p>
            <a:r>
              <a:rPr lang="en-IN" b="1" dirty="0">
                <a:solidFill>
                  <a:schemeClr val="accent6">
                    <a:lumMod val="50000"/>
                  </a:schemeClr>
                </a:solidFill>
              </a:rPr>
              <a:t>Use parallel Streams including reduction, decomposition, merging processes, pipelines, and</a:t>
            </a:r>
          </a:p>
          <a:p>
            <a:r>
              <a:rPr lang="en-IN" b="1" dirty="0" smtClean="0">
                <a:solidFill>
                  <a:schemeClr val="accent6">
                    <a:lumMod val="50000"/>
                  </a:schemeClr>
                </a:solidFill>
              </a:rPr>
              <a:t>Performance</a:t>
            </a:r>
          </a:p>
          <a:p>
            <a:endParaRPr lang="en-IN" b="1" dirty="0">
              <a:solidFill>
                <a:schemeClr val="accent6">
                  <a:lumMod val="50000"/>
                </a:schemeClr>
              </a:solidFill>
            </a:endParaRPr>
          </a:p>
          <a:p>
            <a:r>
              <a:rPr lang="en-IN" sz="1600" dirty="0"/>
              <a:t>• Parallel streams split the elements into multiple chunks, process each chunk with</a:t>
            </a:r>
          </a:p>
          <a:p>
            <a:r>
              <a:rPr lang="en-IN" sz="1600" dirty="0"/>
              <a:t>different threads, and (if necessary) combine the results from those threads </a:t>
            </a:r>
            <a:r>
              <a:rPr lang="en-IN" sz="1600" dirty="0" smtClean="0"/>
              <a:t>to evaluate </a:t>
            </a:r>
            <a:r>
              <a:rPr lang="en-IN" sz="1600" dirty="0"/>
              <a:t>the final result.</a:t>
            </a:r>
          </a:p>
          <a:p>
            <a:endParaRPr lang="en-IN" sz="1600" dirty="0" smtClean="0"/>
          </a:p>
          <a:p>
            <a:r>
              <a:rPr lang="en-IN" sz="1600" dirty="0" smtClean="0"/>
              <a:t>• </a:t>
            </a:r>
            <a:r>
              <a:rPr lang="en-IN" sz="1600" dirty="0"/>
              <a:t>When you call the stream() method of the Collection class, you will get </a:t>
            </a:r>
            <a:r>
              <a:rPr lang="en-IN" sz="1600" dirty="0" smtClean="0"/>
              <a:t>a sequential </a:t>
            </a:r>
            <a:r>
              <a:rPr lang="en-IN" sz="1600" dirty="0"/>
              <a:t>stream. When you call the </a:t>
            </a:r>
            <a:r>
              <a:rPr lang="en-IN" sz="1600" dirty="0" err="1"/>
              <a:t>parallelStream</a:t>
            </a:r>
            <a:r>
              <a:rPr lang="en-IN" sz="1600" dirty="0"/>
              <a:t>() method of the </a:t>
            </a:r>
            <a:r>
              <a:rPr lang="en-IN" sz="1600" dirty="0" smtClean="0"/>
              <a:t>Collection class</a:t>
            </a:r>
            <a:r>
              <a:rPr lang="en-IN" sz="1600" dirty="0"/>
              <a:t>, you will get a parallel stream</a:t>
            </a:r>
            <a:r>
              <a:rPr lang="en-IN" sz="1600" dirty="0" smtClean="0"/>
              <a:t>.</a:t>
            </a:r>
            <a:endParaRPr lang="en-IN" sz="1600" dirty="0"/>
          </a:p>
        </p:txBody>
      </p:sp>
      <p:sp>
        <p:nvSpPr>
          <p:cNvPr id="2" name="Rectangle 1"/>
          <p:cNvSpPr/>
          <p:nvPr/>
        </p:nvSpPr>
        <p:spPr>
          <a:xfrm>
            <a:off x="4283968" y="2182212"/>
            <a:ext cx="4662740" cy="3046988"/>
          </a:xfrm>
          <a:prstGeom prst="rect">
            <a:avLst/>
          </a:prstGeom>
        </p:spPr>
        <p:txBody>
          <a:bodyPr wrap="square">
            <a:spAutoFit/>
          </a:bodyPr>
          <a:lstStyle/>
          <a:p>
            <a:r>
              <a:rPr lang="en-IN" sz="1600" dirty="0" smtClean="0"/>
              <a:t>• Parallel streams internally use the fork/join framework. To use parallel streams correctly, the process steps should consist of stateless and independent tasks.</a:t>
            </a:r>
          </a:p>
          <a:p>
            <a:endParaRPr lang="en-IN" sz="1600" dirty="0" smtClean="0"/>
          </a:p>
          <a:p>
            <a:r>
              <a:rPr lang="en-IN" sz="1600" dirty="0" smtClean="0"/>
              <a:t>• You can convert a sequential stream to a parallel stream by calling the parallel() method; similarly, you can convert a parallel stream to a sequential stream by calling the sequential() method.</a:t>
            </a:r>
          </a:p>
          <a:p>
            <a:endParaRPr lang="en-IN" sz="1600" dirty="0" smtClean="0"/>
          </a:p>
          <a:p>
            <a:r>
              <a:rPr lang="en-IN" sz="1600" dirty="0" smtClean="0"/>
              <a:t>• You can check if the stream is sequential or parallel by calling the </a:t>
            </a:r>
            <a:r>
              <a:rPr lang="en-IN" sz="1600" dirty="0" err="1" smtClean="0"/>
              <a:t>isParallel</a:t>
            </a:r>
            <a:r>
              <a:rPr lang="en-IN" sz="1600" dirty="0" smtClean="0"/>
              <a:t>() method.</a:t>
            </a:r>
            <a:endParaRPr lang="en-IN" sz="1400" dirty="0" smtClean="0"/>
          </a:p>
        </p:txBody>
      </p:sp>
      <p:sp>
        <p:nvSpPr>
          <p:cNvPr id="9" name="Title 1"/>
          <p:cNvSpPr>
            <a:spLocks noGrp="1"/>
          </p:cNvSpPr>
          <p:nvPr>
            <p:ph type="title"/>
          </p:nvPr>
        </p:nvSpPr>
        <p:spPr>
          <a:xfrm>
            <a:off x="216976" y="44624"/>
            <a:ext cx="8315464" cy="720080"/>
          </a:xfrm>
        </p:spPr>
        <p:txBody>
          <a:bodyPr>
            <a:normAutofit/>
          </a:bodyPr>
          <a:lstStyle/>
          <a:p>
            <a:pPr algn="l"/>
            <a:r>
              <a:rPr lang="en-IN" sz="4000" b="1" dirty="0" smtClean="0">
                <a:solidFill>
                  <a:srgbClr val="0070C0"/>
                </a:solidFill>
              </a:rPr>
              <a:t>Java Concurrency</a:t>
            </a:r>
            <a:endParaRPr lang="en-IN" sz="4000" b="1" dirty="0">
              <a:solidFill>
                <a:srgbClr val="0070C0"/>
              </a:solidFil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05" y="836712"/>
            <a:ext cx="75533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259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10111071"/>
              </p:ext>
            </p:extLst>
          </p:nvPr>
        </p:nvGraphicFramePr>
        <p:xfrm>
          <a:off x="271444" y="1268760"/>
          <a:ext cx="4732604" cy="2357774"/>
        </p:xfrm>
        <a:graphic>
          <a:graphicData uri="http://schemas.openxmlformats.org/drawingml/2006/table">
            <a:tbl>
              <a:tblPr firstRow="1" firstCol="1" bandRow="1">
                <a:tableStyleId>{125E5076-3810-47DD-B79F-674D7AD40C01}</a:tableStyleId>
              </a:tblPr>
              <a:tblGrid>
                <a:gridCol w="4732604"/>
              </a:tblGrid>
              <a:tr h="203393">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r>
                        <a:rPr lang="en-IN" sz="1400" b="1" i="0" u="none" strike="noStrike" kern="1200" baseline="0" dirty="0" smtClean="0">
                          <a:solidFill>
                            <a:schemeClr val="lt1"/>
                          </a:solidFill>
                          <a:latin typeface="Corbel" pitchFamily="34" charset="0"/>
                          <a:ea typeface="+mn-ea"/>
                          <a:cs typeface="+mn-cs"/>
                        </a:rPr>
                        <a:t>Describe the interfaces that make up the core of the JDBC API including the Driver, Connection, Statement, and </a:t>
                      </a:r>
                      <a:r>
                        <a:rPr lang="en-IN" sz="1400" b="1" i="0" u="none" strike="noStrike" kern="1200" baseline="0" dirty="0" err="1" smtClean="0">
                          <a:solidFill>
                            <a:schemeClr val="lt1"/>
                          </a:solidFill>
                          <a:latin typeface="Corbel" pitchFamily="34" charset="0"/>
                          <a:ea typeface="+mn-ea"/>
                          <a:cs typeface="+mn-cs"/>
                        </a:rPr>
                        <a:t>ResultSet</a:t>
                      </a:r>
                      <a:r>
                        <a:rPr lang="en-IN" sz="1400" b="1" i="0" u="none" strike="noStrike" kern="1200" baseline="0" dirty="0" smtClean="0">
                          <a:solidFill>
                            <a:schemeClr val="lt1"/>
                          </a:solidFill>
                          <a:latin typeface="Corbel" pitchFamily="34" charset="0"/>
                          <a:ea typeface="+mn-ea"/>
                          <a:cs typeface="+mn-cs"/>
                        </a:rPr>
                        <a:t> interfaces and their relationship to provider implementations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Identify the components required to connect to a database using the </a:t>
                      </a:r>
                      <a:r>
                        <a:rPr lang="en-IN" sz="1400" b="1" i="0" u="none" strike="noStrike" kern="1200" baseline="0" dirty="0" err="1" smtClean="0">
                          <a:solidFill>
                            <a:schemeClr val="lt1"/>
                          </a:solidFill>
                          <a:latin typeface="Corbel" pitchFamily="34" charset="0"/>
                          <a:ea typeface="+mn-ea"/>
                          <a:cs typeface="+mn-cs"/>
                        </a:rPr>
                        <a:t>DriverManager</a:t>
                      </a:r>
                      <a:r>
                        <a:rPr lang="en-IN" sz="1400" b="1" i="0" u="none" strike="noStrike" kern="1200" baseline="0" dirty="0" smtClean="0">
                          <a:solidFill>
                            <a:schemeClr val="lt1"/>
                          </a:solidFill>
                          <a:latin typeface="Corbel" pitchFamily="34" charset="0"/>
                          <a:ea typeface="+mn-ea"/>
                          <a:cs typeface="+mn-cs"/>
                        </a:rPr>
                        <a:t> class including the JDBC URL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1252">
                <a:tc>
                  <a:txBody>
                    <a:bodyPr/>
                    <a:lstStyle/>
                    <a:p>
                      <a:r>
                        <a:rPr lang="en-IN" sz="1400" b="1" i="0" u="none" strike="noStrike" kern="1200" baseline="0" dirty="0" smtClean="0">
                          <a:solidFill>
                            <a:schemeClr val="lt1"/>
                          </a:solidFill>
                          <a:latin typeface="Corbel" pitchFamily="34" charset="0"/>
                          <a:ea typeface="+mn-ea"/>
                          <a:cs typeface="+mn-cs"/>
                        </a:rPr>
                        <a:t>Submit queries and read results from the database including creating statements, returning result sets, iterating through the results, and properly closing result sets, statements, and connections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188640"/>
            <a:ext cx="8747512" cy="720080"/>
          </a:xfrm>
        </p:spPr>
        <p:txBody>
          <a:bodyPr>
            <a:noAutofit/>
          </a:bodyPr>
          <a:lstStyle/>
          <a:p>
            <a:pPr algn="l"/>
            <a:r>
              <a:rPr lang="en-IN" sz="3800" b="1" dirty="0" smtClean="0">
                <a:solidFill>
                  <a:srgbClr val="0070C0"/>
                </a:solidFill>
              </a:rPr>
              <a:t>Building Database Applications with JDBC</a:t>
            </a:r>
            <a:endParaRPr lang="en-IN" sz="3800" b="1" dirty="0">
              <a:solidFill>
                <a:srgbClr val="0070C0"/>
              </a:solidFill>
            </a:endParaRPr>
          </a:p>
        </p:txBody>
      </p:sp>
      <p:sp>
        <p:nvSpPr>
          <p:cNvPr id="8" name="Rectangle 7"/>
          <p:cNvSpPr/>
          <p:nvPr/>
        </p:nvSpPr>
        <p:spPr>
          <a:xfrm>
            <a:off x="5220072" y="1304853"/>
            <a:ext cx="3600400" cy="3785652"/>
          </a:xfrm>
          <a:prstGeom prst="rect">
            <a:avLst/>
          </a:prstGeom>
        </p:spPr>
        <p:txBody>
          <a:bodyPr wrap="square">
            <a:spAutoFit/>
          </a:bodyPr>
          <a:lstStyle/>
          <a:p>
            <a:r>
              <a:rPr lang="en-IN" sz="1600" dirty="0" smtClean="0"/>
              <a:t>• The </a:t>
            </a:r>
            <a:r>
              <a:rPr lang="en-IN" sz="1600" dirty="0" err="1" smtClean="0"/>
              <a:t>getConnection</a:t>
            </a:r>
            <a:r>
              <a:rPr lang="en-IN" sz="1600" dirty="0" smtClean="0"/>
              <a:t>() method in the </a:t>
            </a:r>
            <a:r>
              <a:rPr lang="en-IN" sz="1600" dirty="0" err="1" smtClean="0"/>
              <a:t>DriverManager</a:t>
            </a:r>
            <a:r>
              <a:rPr lang="en-IN" sz="1600" dirty="0" smtClean="0"/>
              <a:t> class takes three arguments: a URL string, a username string, and a password string.</a:t>
            </a:r>
          </a:p>
          <a:p>
            <a:endParaRPr lang="en-IN" sz="1600" dirty="0" smtClean="0"/>
          </a:p>
          <a:p>
            <a:r>
              <a:rPr lang="en-IN" sz="1600" dirty="0" smtClean="0"/>
              <a:t>• The syntax of the URL (which needs to be specified to get the Connection object) is  </a:t>
            </a:r>
            <a:r>
              <a:rPr lang="en-IN" sz="1600" dirty="0" err="1" smtClean="0"/>
              <a:t>jdbc</a:t>
            </a:r>
            <a:r>
              <a:rPr lang="en-IN" sz="1600" dirty="0" smtClean="0"/>
              <a:t>:&lt;</a:t>
            </a:r>
            <a:r>
              <a:rPr lang="en-IN" sz="1600" dirty="0" err="1" smtClean="0"/>
              <a:t>subprotocol</a:t>
            </a:r>
            <a:r>
              <a:rPr lang="en-IN" sz="1600" dirty="0" smtClean="0"/>
              <a:t>&gt;:&lt;</a:t>
            </a:r>
            <a:r>
              <a:rPr lang="en-IN" sz="1600" dirty="0" err="1" smtClean="0"/>
              <a:t>subname</a:t>
            </a:r>
            <a:r>
              <a:rPr lang="en-IN" sz="1600" dirty="0" smtClean="0"/>
              <a:t>&gt; .</a:t>
            </a:r>
          </a:p>
          <a:p>
            <a:endParaRPr lang="en-IN" sz="1600" dirty="0" smtClean="0"/>
          </a:p>
          <a:p>
            <a:r>
              <a:rPr lang="en-IN" sz="1600" dirty="0" smtClean="0"/>
              <a:t>• If the JDBC API is not able to locate the JDBC driver, it throws a </a:t>
            </a:r>
            <a:r>
              <a:rPr lang="en-IN" sz="1600" dirty="0" err="1" smtClean="0"/>
              <a:t>SQLException</a:t>
            </a:r>
            <a:r>
              <a:rPr lang="en-IN" sz="1600" dirty="0" smtClean="0"/>
              <a:t>. If jars for the drivers are available, they need to be included in the </a:t>
            </a:r>
            <a:r>
              <a:rPr lang="en-IN" sz="1600" dirty="0" err="1" smtClean="0"/>
              <a:t>classpath</a:t>
            </a:r>
            <a:r>
              <a:rPr lang="en-IN" sz="1600" dirty="0" smtClean="0"/>
              <a:t> to enable the JDBC API to locate the driver.</a:t>
            </a:r>
            <a:endParaRPr lang="en-IN" sz="1400" dirty="0"/>
          </a:p>
        </p:txBody>
      </p:sp>
      <p:sp>
        <p:nvSpPr>
          <p:cNvPr id="2" name="Rectangle 1"/>
          <p:cNvSpPr/>
          <p:nvPr/>
        </p:nvSpPr>
        <p:spPr>
          <a:xfrm>
            <a:off x="201810" y="3732595"/>
            <a:ext cx="4730230" cy="2431435"/>
          </a:xfrm>
          <a:prstGeom prst="rect">
            <a:avLst/>
          </a:prstGeom>
        </p:spPr>
        <p:txBody>
          <a:bodyPr wrap="square">
            <a:spAutoFit/>
          </a:bodyPr>
          <a:lstStyle/>
          <a:p>
            <a:r>
              <a:rPr lang="en-IN" b="1" dirty="0">
                <a:solidFill>
                  <a:schemeClr val="accent6">
                    <a:lumMod val="50000"/>
                  </a:schemeClr>
                </a:solidFill>
              </a:rPr>
              <a:t>Identify the components required to connect to a database using the </a:t>
            </a:r>
            <a:r>
              <a:rPr lang="en-IN" b="1" dirty="0" err="1">
                <a:solidFill>
                  <a:schemeClr val="accent6">
                    <a:lumMod val="50000"/>
                  </a:schemeClr>
                </a:solidFill>
              </a:rPr>
              <a:t>DriverManager</a:t>
            </a:r>
            <a:r>
              <a:rPr lang="en-IN" b="1" dirty="0">
                <a:solidFill>
                  <a:schemeClr val="accent6">
                    <a:lumMod val="50000"/>
                  </a:schemeClr>
                </a:solidFill>
              </a:rPr>
              <a:t> class including </a:t>
            </a:r>
            <a:r>
              <a:rPr lang="en-IN" b="1" dirty="0" smtClean="0">
                <a:solidFill>
                  <a:schemeClr val="accent6">
                    <a:lumMod val="50000"/>
                  </a:schemeClr>
                </a:solidFill>
              </a:rPr>
              <a:t>the JDBC URL</a:t>
            </a:r>
          </a:p>
          <a:p>
            <a:endParaRPr lang="en-IN" b="1" dirty="0">
              <a:solidFill>
                <a:schemeClr val="accent6">
                  <a:lumMod val="50000"/>
                </a:schemeClr>
              </a:solidFill>
            </a:endParaRPr>
          </a:p>
          <a:p>
            <a:r>
              <a:rPr lang="en-IN" sz="1600" dirty="0"/>
              <a:t>• JDBC hides the heterogeneity of all the DBMSs and offers a single set of APIs </a:t>
            </a:r>
            <a:r>
              <a:rPr lang="en-IN" sz="1600" dirty="0" smtClean="0"/>
              <a:t>to interact </a:t>
            </a:r>
            <a:r>
              <a:rPr lang="en-IN" sz="1600" dirty="0"/>
              <a:t>with all types of databases. The complexity of heterogeneous interactions </a:t>
            </a:r>
            <a:r>
              <a:rPr lang="en-IN" sz="1600" dirty="0" smtClean="0"/>
              <a:t>is delegated </a:t>
            </a:r>
            <a:r>
              <a:rPr lang="en-IN" sz="1600" dirty="0"/>
              <a:t>to the JDBC driver manager and JDBC drivers</a:t>
            </a:r>
            <a:r>
              <a:rPr lang="en-IN" sz="1600" dirty="0" smtClean="0"/>
              <a:t>.</a:t>
            </a:r>
            <a:endParaRPr lang="en-IN" sz="1400" dirty="0"/>
          </a:p>
        </p:txBody>
      </p:sp>
    </p:spTree>
    <p:extLst>
      <p:ext uri="{BB962C8B-B14F-4D97-AF65-F5344CB8AC3E}">
        <p14:creationId xmlns:p14="http://schemas.microsoft.com/office/powerpoint/2010/main" val="26762344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976" y="188640"/>
            <a:ext cx="8747512" cy="720080"/>
          </a:xfrm>
        </p:spPr>
        <p:txBody>
          <a:bodyPr>
            <a:noAutofit/>
          </a:bodyPr>
          <a:lstStyle/>
          <a:p>
            <a:pPr algn="l"/>
            <a:r>
              <a:rPr lang="en-IN" sz="3800" b="1" dirty="0" smtClean="0">
                <a:solidFill>
                  <a:srgbClr val="0070C0"/>
                </a:solidFill>
              </a:rPr>
              <a:t>Building Database Applications with JDBC</a:t>
            </a:r>
            <a:endParaRPr lang="en-IN" sz="3800" b="1" dirty="0">
              <a:solidFill>
                <a:srgbClr val="0070C0"/>
              </a:solidFill>
            </a:endParaRPr>
          </a:p>
        </p:txBody>
      </p:sp>
      <p:sp>
        <p:nvSpPr>
          <p:cNvPr id="8" name="Rectangle 7"/>
          <p:cNvSpPr/>
          <p:nvPr/>
        </p:nvSpPr>
        <p:spPr>
          <a:xfrm>
            <a:off x="4660209" y="2698127"/>
            <a:ext cx="4392488" cy="3785652"/>
          </a:xfrm>
          <a:prstGeom prst="rect">
            <a:avLst/>
          </a:prstGeom>
        </p:spPr>
        <p:txBody>
          <a:bodyPr wrap="square">
            <a:spAutoFit/>
          </a:bodyPr>
          <a:lstStyle/>
          <a:p>
            <a:r>
              <a:rPr lang="en-IN" sz="1600" dirty="0" smtClean="0"/>
              <a:t>• A Statement is a SQL statement that can be used to communicate a SQL statement to the connected database and receive results from the database. There are three types  of Statement s:</a:t>
            </a:r>
          </a:p>
          <a:p>
            <a:pPr marL="742950" lvl="1" indent="-285750">
              <a:buFont typeface="Wingdings" pitchFamily="2" charset="2"/>
              <a:buChar char="§"/>
            </a:pPr>
            <a:r>
              <a:rPr lang="en-IN" sz="1600" dirty="0" smtClean="0"/>
              <a:t>Statement : Sends a SQL statement to the database without any parameters</a:t>
            </a:r>
          </a:p>
          <a:p>
            <a:pPr marL="742950" lvl="1" indent="-285750">
              <a:buFont typeface="Wingdings" pitchFamily="2" charset="2"/>
              <a:buChar char="§"/>
            </a:pPr>
            <a:r>
              <a:rPr lang="en-IN" sz="1600" dirty="0" err="1" smtClean="0"/>
              <a:t>PreparedStatement</a:t>
            </a:r>
            <a:r>
              <a:rPr lang="en-IN" sz="1600" dirty="0" smtClean="0"/>
              <a:t> : Represents a precompiled SQL statement that can be customized using IN parameters</a:t>
            </a:r>
          </a:p>
          <a:p>
            <a:pPr marL="742950" lvl="1" indent="-285750">
              <a:buFont typeface="Wingdings" pitchFamily="2" charset="2"/>
              <a:buChar char="§"/>
            </a:pPr>
            <a:r>
              <a:rPr lang="en-IN" sz="1600" dirty="0" err="1" smtClean="0"/>
              <a:t>CallableStatement</a:t>
            </a:r>
            <a:r>
              <a:rPr lang="en-IN" sz="1600" dirty="0" smtClean="0"/>
              <a:t> : Executes stored procedures; can handle IN as well as OUT and INOUT parameters</a:t>
            </a:r>
          </a:p>
          <a:p>
            <a:endParaRPr lang="en-IN" sz="1600" dirty="0" smtClean="0"/>
          </a:p>
          <a:p>
            <a:r>
              <a:rPr lang="en-IN" sz="1600" dirty="0" smtClean="0"/>
              <a:t>• A </a:t>
            </a:r>
            <a:r>
              <a:rPr lang="en-IN" sz="1600" dirty="0" err="1" smtClean="0"/>
              <a:t>resultset</a:t>
            </a:r>
            <a:r>
              <a:rPr lang="en-IN" sz="1600" dirty="0" smtClean="0"/>
              <a:t> is a table with column heading and associated values requested by the query.</a:t>
            </a:r>
            <a:endParaRPr lang="en-IN" sz="1200" dirty="0"/>
          </a:p>
        </p:txBody>
      </p:sp>
      <p:sp>
        <p:nvSpPr>
          <p:cNvPr id="2" name="Rectangle 1"/>
          <p:cNvSpPr/>
          <p:nvPr/>
        </p:nvSpPr>
        <p:spPr>
          <a:xfrm>
            <a:off x="4660208" y="1196752"/>
            <a:ext cx="4392489" cy="1569660"/>
          </a:xfrm>
          <a:prstGeom prst="rect">
            <a:avLst/>
          </a:prstGeom>
        </p:spPr>
        <p:txBody>
          <a:bodyPr wrap="square">
            <a:spAutoFit/>
          </a:bodyPr>
          <a:lstStyle/>
          <a:p>
            <a:r>
              <a:rPr lang="en-IN" sz="1600" dirty="0" smtClean="0"/>
              <a:t>• </a:t>
            </a:r>
            <a:r>
              <a:rPr lang="en-IN" sz="1600" dirty="0"/>
              <a:t>The </a:t>
            </a:r>
            <a:r>
              <a:rPr lang="en-IN" sz="1600" dirty="0" err="1"/>
              <a:t>java.sql.Connection</a:t>
            </a:r>
            <a:r>
              <a:rPr lang="en-IN" sz="1600" dirty="0"/>
              <a:t> interface provides a channel through which </a:t>
            </a:r>
            <a:r>
              <a:rPr lang="en-IN" sz="1600" dirty="0" smtClean="0"/>
              <a:t>the application </a:t>
            </a:r>
            <a:r>
              <a:rPr lang="en-IN" sz="1600" dirty="0"/>
              <a:t>and the database communicate</a:t>
            </a:r>
            <a:r>
              <a:rPr lang="en-IN" sz="1600" dirty="0" smtClean="0"/>
              <a:t>.</a:t>
            </a:r>
          </a:p>
          <a:p>
            <a:endParaRPr lang="en-IN" sz="1600" dirty="0"/>
          </a:p>
          <a:p>
            <a:r>
              <a:rPr lang="en-IN" sz="1600" dirty="0"/>
              <a:t>• JDBC supports two classes for querying and updating: Statement and </a:t>
            </a:r>
            <a:r>
              <a:rPr lang="en-IN" sz="1600" dirty="0" err="1"/>
              <a:t>Resultset</a:t>
            </a:r>
            <a:r>
              <a:rPr lang="en-IN" sz="1600" dirty="0"/>
              <a:t> </a:t>
            </a:r>
            <a:r>
              <a:rPr lang="en-IN" sz="1600" dirty="0" smtClean="0"/>
              <a:t>.</a:t>
            </a:r>
            <a:endParaRPr lang="en-IN" sz="1600" dirty="0"/>
          </a:p>
        </p:txBody>
      </p:sp>
      <p:sp>
        <p:nvSpPr>
          <p:cNvPr id="6" name="TextBox 5"/>
          <p:cNvSpPr txBox="1"/>
          <p:nvPr/>
        </p:nvSpPr>
        <p:spPr>
          <a:xfrm>
            <a:off x="179512" y="1196752"/>
            <a:ext cx="4320480" cy="1754326"/>
          </a:xfrm>
          <a:prstGeom prst="rect">
            <a:avLst/>
          </a:prstGeom>
          <a:noFill/>
        </p:spPr>
        <p:txBody>
          <a:bodyPr wrap="square" rtlCol="0">
            <a:spAutoFit/>
          </a:bodyPr>
          <a:lstStyle/>
          <a:p>
            <a:r>
              <a:rPr lang="en-IN" b="1" dirty="0" smtClean="0">
                <a:solidFill>
                  <a:schemeClr val="accent6">
                    <a:lumMod val="50000"/>
                  </a:schemeClr>
                </a:solidFill>
              </a:rPr>
              <a:t>Describe the interfaces that make up the core of the JDBC API including the Driver, Connection, Statement, and </a:t>
            </a:r>
            <a:r>
              <a:rPr lang="en-IN" b="1" dirty="0" err="1" smtClean="0">
                <a:solidFill>
                  <a:schemeClr val="accent6">
                    <a:lumMod val="50000"/>
                  </a:schemeClr>
                </a:solidFill>
              </a:rPr>
              <a:t>ResultSet</a:t>
            </a:r>
            <a:r>
              <a:rPr lang="en-IN" b="1" dirty="0" smtClean="0">
                <a:solidFill>
                  <a:schemeClr val="accent6">
                    <a:lumMod val="50000"/>
                  </a:schemeClr>
                </a:solidFill>
              </a:rPr>
              <a:t> interfaces and their relationship to provider implementations</a:t>
            </a:r>
          </a:p>
          <a:p>
            <a:endParaRPr lang="en-IN"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89" y="3126452"/>
            <a:ext cx="3867347" cy="303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59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976" y="188640"/>
            <a:ext cx="8747512" cy="720080"/>
          </a:xfrm>
        </p:spPr>
        <p:txBody>
          <a:bodyPr>
            <a:noAutofit/>
          </a:bodyPr>
          <a:lstStyle/>
          <a:p>
            <a:pPr algn="l"/>
            <a:r>
              <a:rPr lang="en-IN" sz="3800" b="1" dirty="0" smtClean="0">
                <a:solidFill>
                  <a:srgbClr val="0070C0"/>
                </a:solidFill>
              </a:rPr>
              <a:t>Building Database Applications with JDBC</a:t>
            </a:r>
            <a:endParaRPr lang="en-IN" sz="3800" b="1" dirty="0">
              <a:solidFill>
                <a:srgbClr val="0070C0"/>
              </a:solidFill>
            </a:endParaRPr>
          </a:p>
        </p:txBody>
      </p:sp>
      <p:sp>
        <p:nvSpPr>
          <p:cNvPr id="2" name="Rectangle 1"/>
          <p:cNvSpPr/>
          <p:nvPr/>
        </p:nvSpPr>
        <p:spPr>
          <a:xfrm>
            <a:off x="214355" y="4042807"/>
            <a:ext cx="8318086" cy="2554545"/>
          </a:xfrm>
          <a:prstGeom prst="rect">
            <a:avLst/>
          </a:prstGeom>
        </p:spPr>
        <p:txBody>
          <a:bodyPr wrap="square">
            <a:spAutoFit/>
          </a:bodyPr>
          <a:lstStyle/>
          <a:p>
            <a:r>
              <a:rPr lang="en-IN" sz="1600" dirty="0" smtClean="0"/>
              <a:t>• </a:t>
            </a:r>
            <a:r>
              <a:rPr lang="en-IN" sz="1600" dirty="0"/>
              <a:t>A </a:t>
            </a:r>
            <a:r>
              <a:rPr lang="en-IN" sz="1600" dirty="0" err="1"/>
              <a:t>ResultSet</a:t>
            </a:r>
            <a:r>
              <a:rPr lang="en-IN" sz="1600" dirty="0"/>
              <a:t> object maintains a cursor pointing to the current row. Initially, </a:t>
            </a:r>
            <a:r>
              <a:rPr lang="en-IN" sz="1600" dirty="0" smtClean="0"/>
              <a:t>the cursor </a:t>
            </a:r>
            <a:r>
              <a:rPr lang="en-IN" sz="1600" dirty="0"/>
              <a:t>is set to just before the first row; calling the next() method advances </a:t>
            </a:r>
            <a:r>
              <a:rPr lang="en-IN" sz="1600" dirty="0" smtClean="0"/>
              <a:t>the cursor </a:t>
            </a:r>
            <a:r>
              <a:rPr lang="en-IN" sz="1600" dirty="0"/>
              <a:t>position by one row</a:t>
            </a:r>
            <a:r>
              <a:rPr lang="en-IN" sz="1600" dirty="0" smtClean="0"/>
              <a:t>.</a:t>
            </a:r>
          </a:p>
          <a:p>
            <a:endParaRPr lang="en-IN" sz="1600" dirty="0"/>
          </a:p>
          <a:p>
            <a:r>
              <a:rPr lang="en-IN" sz="1600" dirty="0"/>
              <a:t>• The column index in the </a:t>
            </a:r>
            <a:r>
              <a:rPr lang="en-IN" sz="1600" dirty="0" err="1"/>
              <a:t>ResultSet</a:t>
            </a:r>
            <a:r>
              <a:rPr lang="en-IN" sz="1600" dirty="0"/>
              <a:t> object starts from 1 ( </a:t>
            </a:r>
            <a:r>
              <a:rPr lang="en-IN" sz="1600" i="1" dirty="0"/>
              <a:t>not </a:t>
            </a:r>
            <a:r>
              <a:rPr lang="en-IN" sz="1600" dirty="0"/>
              <a:t>from 0</a:t>
            </a:r>
            <a:r>
              <a:rPr lang="en-IN" sz="1600" dirty="0" smtClean="0"/>
              <a:t>).</a:t>
            </a:r>
          </a:p>
          <a:p>
            <a:endParaRPr lang="en-IN" sz="1600" dirty="0"/>
          </a:p>
          <a:p>
            <a:r>
              <a:rPr lang="en-IN" sz="1600" dirty="0"/>
              <a:t>• You need to call </a:t>
            </a:r>
            <a:r>
              <a:rPr lang="en-IN" sz="1600" dirty="0" err="1"/>
              <a:t>updateRow</a:t>
            </a:r>
            <a:r>
              <a:rPr lang="en-IN" sz="1600" dirty="0"/>
              <a:t>() after modifying the row contents in a </a:t>
            </a:r>
            <a:r>
              <a:rPr lang="en-IN" sz="1600" dirty="0" err="1" smtClean="0"/>
              <a:t>resultset</a:t>
            </a:r>
            <a:r>
              <a:rPr lang="en-IN" sz="1600" dirty="0" smtClean="0"/>
              <a:t>; otherwise</a:t>
            </a:r>
            <a:r>
              <a:rPr lang="en-IN" sz="1600" dirty="0"/>
              <a:t>, changes made to the </a:t>
            </a:r>
            <a:r>
              <a:rPr lang="en-IN" sz="1600" dirty="0" err="1"/>
              <a:t>ResultSet</a:t>
            </a:r>
            <a:r>
              <a:rPr lang="en-IN" sz="1600" dirty="0"/>
              <a:t> object are lost.</a:t>
            </a:r>
          </a:p>
          <a:p>
            <a:endParaRPr lang="en-IN" sz="1600" dirty="0" smtClean="0"/>
          </a:p>
          <a:p>
            <a:r>
              <a:rPr lang="en-IN" sz="1600" dirty="0" smtClean="0"/>
              <a:t>• </a:t>
            </a:r>
            <a:r>
              <a:rPr lang="en-IN" sz="1600" dirty="0"/>
              <a:t>You can use a try-with-resources statement to close resources ( Connection </a:t>
            </a:r>
            <a:r>
              <a:rPr lang="en-IN" sz="1600" dirty="0" smtClean="0"/>
              <a:t>, </a:t>
            </a:r>
            <a:r>
              <a:rPr lang="en-IN" sz="1600" dirty="0" err="1" smtClean="0"/>
              <a:t>ResultSet</a:t>
            </a:r>
            <a:r>
              <a:rPr lang="en-IN" sz="1600" dirty="0" smtClean="0"/>
              <a:t> </a:t>
            </a:r>
            <a:r>
              <a:rPr lang="en-IN" sz="1600" dirty="0"/>
              <a:t>, and Statement ) automatically.</a:t>
            </a:r>
          </a:p>
        </p:txBody>
      </p:sp>
      <p:sp>
        <p:nvSpPr>
          <p:cNvPr id="6" name="TextBox 5"/>
          <p:cNvSpPr txBox="1"/>
          <p:nvPr/>
        </p:nvSpPr>
        <p:spPr>
          <a:xfrm>
            <a:off x="214355" y="3140968"/>
            <a:ext cx="8318086" cy="1200329"/>
          </a:xfrm>
          <a:prstGeom prst="rect">
            <a:avLst/>
          </a:prstGeom>
          <a:noFill/>
        </p:spPr>
        <p:txBody>
          <a:bodyPr wrap="square" rtlCol="0">
            <a:spAutoFit/>
          </a:bodyPr>
          <a:lstStyle/>
          <a:p>
            <a:r>
              <a:rPr lang="en-IN" b="1" dirty="0">
                <a:solidFill>
                  <a:schemeClr val="accent6">
                    <a:lumMod val="50000"/>
                  </a:schemeClr>
                </a:solidFill>
              </a:rPr>
              <a:t>Submit queries and read results from the database including creating statements, returning result sets, iterating through the results, and properly closing result sets, statements, and connections</a:t>
            </a:r>
          </a:p>
          <a:p>
            <a:endParaRPr lang="en-IN"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561662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866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59959035"/>
              </p:ext>
            </p:extLst>
          </p:nvPr>
        </p:nvGraphicFramePr>
        <p:xfrm>
          <a:off x="235702" y="1083289"/>
          <a:ext cx="4048266" cy="1769647"/>
        </p:xfrm>
        <a:graphic>
          <a:graphicData uri="http://schemas.openxmlformats.org/drawingml/2006/table">
            <a:tbl>
              <a:tblPr firstRow="1" firstCol="1" bandRow="1">
                <a:tableStyleId>{125E5076-3810-47DD-B79F-674D7AD40C01}</a:tableStyleId>
              </a:tblPr>
              <a:tblGrid>
                <a:gridCol w="4048266"/>
              </a:tblGrid>
              <a:tr h="203393">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r>
                        <a:rPr lang="en-IN" sz="1400" b="1" i="0" u="none" strike="noStrike" kern="1200" baseline="0" dirty="0" smtClean="0">
                          <a:solidFill>
                            <a:schemeClr val="lt1"/>
                          </a:solidFill>
                          <a:latin typeface="Corbel" pitchFamily="34" charset="0"/>
                          <a:ea typeface="+mn-ea"/>
                          <a:cs typeface="+mn-cs"/>
                        </a:rPr>
                        <a:t>Read and set the locale by using the Locale object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50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IN" sz="1400" b="1" i="0" u="none" strike="noStrike" kern="1200" baseline="0" dirty="0" smtClean="0">
                          <a:solidFill>
                            <a:schemeClr val="lt1"/>
                          </a:solidFill>
                          <a:latin typeface="Corbel" pitchFamily="34" charset="0"/>
                          <a:ea typeface="+mn-ea"/>
                          <a:cs typeface="+mn-cs"/>
                        </a:rPr>
                        <a:t>Create and read a Properties file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1252">
                <a:tc>
                  <a:txBody>
                    <a:bodyPr/>
                    <a:lstStyle/>
                    <a:p>
                      <a:r>
                        <a:rPr lang="en-IN" sz="1400" b="1" i="0" u="none" strike="noStrike" kern="1200" baseline="0" dirty="0" smtClean="0">
                          <a:solidFill>
                            <a:schemeClr val="lt1"/>
                          </a:solidFill>
                          <a:latin typeface="Corbel" pitchFamily="34" charset="0"/>
                          <a:ea typeface="+mn-ea"/>
                          <a:cs typeface="+mn-cs"/>
                        </a:rPr>
                        <a:t>Build a resource bundle for each locale and load a resource bundle in an application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a:spLocks noGrp="1"/>
          </p:cNvSpPr>
          <p:nvPr>
            <p:ph type="title"/>
          </p:nvPr>
        </p:nvSpPr>
        <p:spPr>
          <a:xfrm>
            <a:off x="216976" y="116632"/>
            <a:ext cx="8747512" cy="720080"/>
          </a:xfrm>
        </p:spPr>
        <p:txBody>
          <a:bodyPr>
            <a:noAutofit/>
          </a:bodyPr>
          <a:lstStyle/>
          <a:p>
            <a:pPr algn="l"/>
            <a:r>
              <a:rPr lang="en-IN" sz="4000" b="1" dirty="0" smtClean="0">
                <a:solidFill>
                  <a:srgbClr val="0070C0"/>
                </a:solidFill>
              </a:rPr>
              <a:t>Localization</a:t>
            </a:r>
            <a:endParaRPr lang="en-IN" sz="4000" b="1" dirty="0">
              <a:solidFill>
                <a:srgbClr val="0070C0"/>
              </a:solidFill>
            </a:endParaRPr>
          </a:p>
        </p:txBody>
      </p:sp>
      <p:sp>
        <p:nvSpPr>
          <p:cNvPr id="8" name="Rectangle 7"/>
          <p:cNvSpPr/>
          <p:nvPr/>
        </p:nvSpPr>
        <p:spPr>
          <a:xfrm>
            <a:off x="4499992" y="980728"/>
            <a:ext cx="4464496" cy="5509200"/>
          </a:xfrm>
          <a:prstGeom prst="rect">
            <a:avLst/>
          </a:prstGeom>
        </p:spPr>
        <p:txBody>
          <a:bodyPr wrap="square">
            <a:spAutoFit/>
          </a:bodyPr>
          <a:lstStyle/>
          <a:p>
            <a:r>
              <a:rPr lang="en-IN" sz="1600" dirty="0" smtClean="0"/>
              <a:t>• The getter methods in the Locale class—such as </a:t>
            </a:r>
            <a:r>
              <a:rPr lang="en-IN" sz="1600" dirty="0" err="1" smtClean="0"/>
              <a:t>getLanguage</a:t>
            </a:r>
            <a:r>
              <a:rPr lang="en-IN" sz="1600" dirty="0" smtClean="0"/>
              <a:t>(), </a:t>
            </a:r>
            <a:r>
              <a:rPr lang="en-IN" sz="1600" dirty="0" err="1" smtClean="0"/>
              <a:t>getCountry</a:t>
            </a:r>
            <a:r>
              <a:rPr lang="en-IN" sz="1600" dirty="0" smtClean="0"/>
              <a:t>(), and </a:t>
            </a:r>
            <a:r>
              <a:rPr lang="en-IN" sz="1600" dirty="0" err="1" smtClean="0"/>
              <a:t>getVariant</a:t>
            </a:r>
            <a:r>
              <a:rPr lang="en-IN" sz="1600" dirty="0" smtClean="0"/>
              <a:t>() —return </a:t>
            </a:r>
            <a:r>
              <a:rPr lang="en-IN" sz="1600" i="1" dirty="0" smtClean="0"/>
              <a:t>codes</a:t>
            </a:r>
            <a:r>
              <a:rPr lang="en-IN" sz="1600" dirty="0" smtClean="0"/>
              <a:t>; whereas the similar methods of </a:t>
            </a:r>
            <a:r>
              <a:rPr lang="en-IN" sz="1600" dirty="0" err="1" smtClean="0"/>
              <a:t>getDisplayCountry</a:t>
            </a:r>
            <a:r>
              <a:rPr lang="en-IN" sz="1600" dirty="0" smtClean="0"/>
              <a:t>(), </a:t>
            </a:r>
            <a:r>
              <a:rPr lang="en-IN" sz="1600" dirty="0" err="1" smtClean="0"/>
              <a:t>getDisplayLanguage</a:t>
            </a:r>
            <a:r>
              <a:rPr lang="en-IN" sz="1600" dirty="0" smtClean="0"/>
              <a:t>(), and </a:t>
            </a:r>
            <a:r>
              <a:rPr lang="en-IN" sz="1600" dirty="0" err="1" smtClean="0"/>
              <a:t>getDisplayVariant</a:t>
            </a:r>
            <a:r>
              <a:rPr lang="en-IN" sz="1600" dirty="0" smtClean="0"/>
              <a:t>() return </a:t>
            </a:r>
            <a:r>
              <a:rPr lang="en-IN" sz="1600" i="1" dirty="0" smtClean="0"/>
              <a:t>names </a:t>
            </a:r>
            <a:r>
              <a:rPr lang="en-IN" sz="1600" dirty="0" smtClean="0"/>
              <a:t>.</a:t>
            </a:r>
          </a:p>
          <a:p>
            <a:endParaRPr lang="en-IN" sz="1600" dirty="0" smtClean="0"/>
          </a:p>
          <a:p>
            <a:r>
              <a:rPr lang="en-IN" sz="1600" dirty="0" smtClean="0"/>
              <a:t>• The </a:t>
            </a:r>
            <a:r>
              <a:rPr lang="en-IN" sz="1600" dirty="0" err="1" smtClean="0"/>
              <a:t>getDefault</a:t>
            </a:r>
            <a:r>
              <a:rPr lang="en-IN" sz="1600" dirty="0" smtClean="0"/>
              <a:t>() method in Locale returns the default locale set in the JVM. You can change this default locale to another locale by using the </a:t>
            </a:r>
            <a:r>
              <a:rPr lang="en-IN" sz="1600" dirty="0" err="1" smtClean="0"/>
              <a:t>setDefault</a:t>
            </a:r>
            <a:r>
              <a:rPr lang="en-IN" sz="1600" dirty="0" smtClean="0"/>
              <a:t>() method.</a:t>
            </a:r>
          </a:p>
          <a:p>
            <a:endParaRPr lang="en-IN" sz="1600" dirty="0" smtClean="0"/>
          </a:p>
          <a:p>
            <a:r>
              <a:rPr lang="en-IN" sz="1600" dirty="0" smtClean="0"/>
              <a:t>• There are many ways to create or get a Locale object corresponding to a locale:</a:t>
            </a:r>
          </a:p>
          <a:p>
            <a:endParaRPr lang="en-IN" sz="1600" dirty="0" smtClean="0"/>
          </a:p>
          <a:p>
            <a:pPr marL="742950" lvl="1" indent="-285750">
              <a:buFont typeface="Arial" pitchFamily="34" charset="0"/>
              <a:buChar char="•"/>
            </a:pPr>
            <a:r>
              <a:rPr lang="en-IN" sz="1600" dirty="0" smtClean="0"/>
              <a:t>Use the constructor of the Locale class.</a:t>
            </a:r>
          </a:p>
          <a:p>
            <a:pPr marL="742950" lvl="1" indent="-285750">
              <a:buFont typeface="Arial" pitchFamily="34" charset="0"/>
              <a:buChar char="•"/>
            </a:pPr>
            <a:r>
              <a:rPr lang="en-IN" sz="1600" dirty="0" smtClean="0"/>
              <a:t> Use the </a:t>
            </a:r>
            <a:r>
              <a:rPr lang="en-IN" sz="1600" dirty="0" err="1" smtClean="0"/>
              <a:t>forLanguageTag</a:t>
            </a:r>
            <a:r>
              <a:rPr lang="en-IN" sz="1600" dirty="0" smtClean="0"/>
              <a:t>(String </a:t>
            </a:r>
            <a:r>
              <a:rPr lang="en-IN" sz="1600" dirty="0" err="1" smtClean="0"/>
              <a:t>languageTag</a:t>
            </a:r>
            <a:r>
              <a:rPr lang="en-IN" sz="1600" dirty="0" smtClean="0"/>
              <a:t>) method in the Locale class.</a:t>
            </a:r>
          </a:p>
          <a:p>
            <a:pPr marL="742950" lvl="1" indent="-285750">
              <a:buFont typeface="Arial" pitchFamily="34" charset="0"/>
              <a:buChar char="•"/>
            </a:pPr>
            <a:r>
              <a:rPr lang="en-IN" sz="1600" dirty="0" smtClean="0"/>
              <a:t>Build a Locale object by instantiating </a:t>
            </a:r>
            <a:r>
              <a:rPr lang="en-IN" sz="1600" dirty="0" err="1" smtClean="0"/>
              <a:t>Locale.Builder</a:t>
            </a:r>
            <a:r>
              <a:rPr lang="en-IN" sz="1600" dirty="0" smtClean="0"/>
              <a:t> and then call </a:t>
            </a:r>
            <a:r>
              <a:rPr lang="en-IN" sz="1600" dirty="0" err="1" smtClean="0"/>
              <a:t>setLanguageTag</a:t>
            </a:r>
            <a:r>
              <a:rPr lang="en-IN" sz="1600" dirty="0" smtClean="0"/>
              <a:t>() from that object.</a:t>
            </a:r>
          </a:p>
          <a:p>
            <a:pPr marL="742950" lvl="1" indent="-285750">
              <a:buFont typeface="Arial" pitchFamily="34" charset="0"/>
              <a:buChar char="•"/>
            </a:pPr>
            <a:r>
              <a:rPr lang="en-IN" sz="1600" dirty="0" smtClean="0"/>
              <a:t>Use the predefined static final constants for locales in the Locale class.</a:t>
            </a:r>
            <a:endParaRPr lang="en-IN" sz="1200" dirty="0"/>
          </a:p>
        </p:txBody>
      </p:sp>
      <p:sp>
        <p:nvSpPr>
          <p:cNvPr id="2" name="Rectangle 1"/>
          <p:cNvSpPr/>
          <p:nvPr/>
        </p:nvSpPr>
        <p:spPr>
          <a:xfrm>
            <a:off x="163694" y="3255651"/>
            <a:ext cx="4336298" cy="3385542"/>
          </a:xfrm>
          <a:prstGeom prst="rect">
            <a:avLst/>
          </a:prstGeom>
        </p:spPr>
        <p:txBody>
          <a:bodyPr wrap="square">
            <a:spAutoFit/>
          </a:bodyPr>
          <a:lstStyle/>
          <a:p>
            <a:r>
              <a:rPr lang="en-IN" b="1" dirty="0">
                <a:solidFill>
                  <a:schemeClr val="accent6">
                    <a:lumMod val="50000"/>
                  </a:schemeClr>
                </a:solidFill>
              </a:rPr>
              <a:t>Read and set the locale by using the Locale </a:t>
            </a:r>
            <a:r>
              <a:rPr lang="en-IN" b="1" dirty="0" smtClean="0">
                <a:solidFill>
                  <a:schemeClr val="accent6">
                    <a:lumMod val="50000"/>
                  </a:schemeClr>
                </a:solidFill>
              </a:rPr>
              <a:t>object</a:t>
            </a:r>
          </a:p>
          <a:p>
            <a:endParaRPr lang="en-IN" b="1" dirty="0">
              <a:solidFill>
                <a:schemeClr val="accent6">
                  <a:lumMod val="50000"/>
                </a:schemeClr>
              </a:solidFill>
            </a:endParaRPr>
          </a:p>
          <a:p>
            <a:r>
              <a:rPr lang="en-IN" sz="1600" dirty="0"/>
              <a:t>• A </a:t>
            </a:r>
            <a:r>
              <a:rPr lang="en-IN" sz="1600" i="1" dirty="0"/>
              <a:t>locale </a:t>
            </a:r>
            <a:r>
              <a:rPr lang="en-IN" sz="1600" dirty="0"/>
              <a:t>represents a language, culture, or country; the Locale class in Java </a:t>
            </a:r>
            <a:r>
              <a:rPr lang="en-IN" sz="1600" dirty="0" smtClean="0"/>
              <a:t>provides an </a:t>
            </a:r>
            <a:r>
              <a:rPr lang="en-IN" sz="1600" dirty="0"/>
              <a:t>abstraction for this concept.</a:t>
            </a:r>
          </a:p>
          <a:p>
            <a:endParaRPr lang="en-IN" sz="1600" dirty="0" smtClean="0"/>
          </a:p>
          <a:p>
            <a:r>
              <a:rPr lang="en-IN" sz="1600" dirty="0" smtClean="0"/>
              <a:t>• </a:t>
            </a:r>
            <a:r>
              <a:rPr lang="en-IN" sz="1600" dirty="0"/>
              <a:t>Each locale can have three entries: the language, country, and variant. You can </a:t>
            </a:r>
            <a:r>
              <a:rPr lang="en-IN" sz="1600" dirty="0" smtClean="0"/>
              <a:t>use standard </a:t>
            </a:r>
            <a:r>
              <a:rPr lang="en-IN" sz="1600" dirty="0"/>
              <a:t>codes available for language and country to form locale tags. There are </a:t>
            </a:r>
            <a:r>
              <a:rPr lang="en-IN" sz="1600" dirty="0" smtClean="0"/>
              <a:t>no standard </a:t>
            </a:r>
            <a:r>
              <a:rPr lang="en-IN" sz="1600" dirty="0"/>
              <a:t>tags for variants; you can provide variant strings based on your need</a:t>
            </a:r>
            <a:r>
              <a:rPr lang="en-IN" sz="1600" dirty="0" smtClean="0"/>
              <a:t>.</a:t>
            </a:r>
            <a:endParaRPr lang="en-IN" sz="1600" dirty="0"/>
          </a:p>
        </p:txBody>
      </p:sp>
    </p:spTree>
    <p:extLst>
      <p:ext uri="{BB962C8B-B14F-4D97-AF65-F5344CB8AC3E}">
        <p14:creationId xmlns:p14="http://schemas.microsoft.com/office/powerpoint/2010/main" val="31544953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01" y="764704"/>
            <a:ext cx="8728787" cy="122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216976" y="116632"/>
            <a:ext cx="8747512" cy="720080"/>
          </a:xfrm>
        </p:spPr>
        <p:txBody>
          <a:bodyPr>
            <a:noAutofit/>
          </a:bodyPr>
          <a:lstStyle/>
          <a:p>
            <a:pPr algn="l"/>
            <a:r>
              <a:rPr lang="en-IN" sz="4000" b="1" dirty="0" smtClean="0">
                <a:solidFill>
                  <a:srgbClr val="0070C0"/>
                </a:solidFill>
              </a:rPr>
              <a:t>Localization</a:t>
            </a:r>
            <a:endParaRPr lang="en-IN" sz="4000" b="1" dirty="0">
              <a:solidFill>
                <a:srgbClr val="0070C0"/>
              </a:solidFill>
            </a:endParaRPr>
          </a:p>
        </p:txBody>
      </p:sp>
      <p:sp>
        <p:nvSpPr>
          <p:cNvPr id="8" name="Rectangle 7"/>
          <p:cNvSpPr/>
          <p:nvPr/>
        </p:nvSpPr>
        <p:spPr>
          <a:xfrm>
            <a:off x="4283968" y="1985761"/>
            <a:ext cx="4680520" cy="4524315"/>
          </a:xfrm>
          <a:prstGeom prst="rect">
            <a:avLst/>
          </a:prstGeom>
        </p:spPr>
        <p:txBody>
          <a:bodyPr wrap="square">
            <a:spAutoFit/>
          </a:bodyPr>
          <a:lstStyle/>
          <a:p>
            <a:r>
              <a:rPr lang="en-IN" sz="1600" dirty="0" smtClean="0"/>
              <a:t>• To add support for a new locale, you can extend the </a:t>
            </a:r>
            <a:r>
              <a:rPr lang="en-IN" sz="1600" dirty="0" err="1" smtClean="0"/>
              <a:t>ListResourceBundle</a:t>
            </a:r>
            <a:r>
              <a:rPr lang="en-IN" sz="1600" dirty="0" smtClean="0"/>
              <a:t> class. In this derived class, you have to override the Object [][] </a:t>
            </a:r>
            <a:r>
              <a:rPr lang="en-IN" sz="1600" dirty="0" err="1" smtClean="0"/>
              <a:t>getContents</a:t>
            </a:r>
            <a:r>
              <a:rPr lang="en-IN" sz="1600" dirty="0" smtClean="0"/>
              <a:t>() method. The returned array must have the list of keys and values. The keys must be Strings, and values can be any objects.</a:t>
            </a:r>
          </a:p>
          <a:p>
            <a:endParaRPr lang="en-IN" sz="1600" dirty="0" smtClean="0"/>
          </a:p>
          <a:p>
            <a:r>
              <a:rPr lang="en-IN" sz="1600" dirty="0" smtClean="0"/>
              <a:t>• When passing the key string to the </a:t>
            </a:r>
            <a:r>
              <a:rPr lang="en-IN" sz="1600" dirty="0" err="1" smtClean="0"/>
              <a:t>getObject</a:t>
            </a:r>
            <a:r>
              <a:rPr lang="en-IN" sz="1600" dirty="0" smtClean="0"/>
              <a:t>() method to fetch the matching value in the resource bundle, make sure that the passed keys and the key in the resource bundle exactly match (the </a:t>
            </a:r>
            <a:r>
              <a:rPr lang="en-IN" sz="1600" dirty="0" err="1" smtClean="0"/>
              <a:t>keyname</a:t>
            </a:r>
            <a:r>
              <a:rPr lang="en-IN" sz="1600" dirty="0" smtClean="0"/>
              <a:t> is case sensitive). If they don’t match, you'll get a</a:t>
            </a:r>
          </a:p>
          <a:p>
            <a:r>
              <a:rPr lang="en-IN" sz="1600" dirty="0" err="1" smtClean="0"/>
              <a:t>MissingResourceException</a:t>
            </a:r>
            <a:r>
              <a:rPr lang="en-IN" sz="1600" dirty="0" smtClean="0"/>
              <a:t> .</a:t>
            </a:r>
          </a:p>
          <a:p>
            <a:endParaRPr lang="en-IN" sz="1600" dirty="0" smtClean="0"/>
          </a:p>
          <a:p>
            <a:r>
              <a:rPr lang="en-IN" sz="1600" dirty="0" smtClean="0"/>
              <a:t>• The naming convention for a fully qualified resource bundle name is </a:t>
            </a:r>
            <a:r>
              <a:rPr lang="en-IN" sz="1600" dirty="0" err="1" smtClean="0"/>
              <a:t>packagequalifier.bundlename</a:t>
            </a:r>
            <a:r>
              <a:rPr lang="en-IN" sz="1600" dirty="0" smtClean="0"/>
              <a:t> + "_" + language + "_" + country + "_" +</a:t>
            </a:r>
          </a:p>
          <a:p>
            <a:r>
              <a:rPr lang="en-IN" sz="1600" dirty="0" smtClean="0"/>
              <a:t>(variant + "_#" | "#") + script + "-" + extensions .</a:t>
            </a:r>
            <a:endParaRPr lang="en-IN" sz="1400" dirty="0"/>
          </a:p>
        </p:txBody>
      </p:sp>
      <p:sp>
        <p:nvSpPr>
          <p:cNvPr id="2" name="Rectangle 1"/>
          <p:cNvSpPr/>
          <p:nvPr/>
        </p:nvSpPr>
        <p:spPr>
          <a:xfrm>
            <a:off x="163694" y="2022514"/>
            <a:ext cx="4120274" cy="4616648"/>
          </a:xfrm>
          <a:prstGeom prst="rect">
            <a:avLst/>
          </a:prstGeom>
        </p:spPr>
        <p:txBody>
          <a:bodyPr wrap="square">
            <a:spAutoFit/>
          </a:bodyPr>
          <a:lstStyle/>
          <a:p>
            <a:r>
              <a:rPr lang="en-IN" b="1" dirty="0">
                <a:solidFill>
                  <a:schemeClr val="accent6">
                    <a:lumMod val="50000"/>
                  </a:schemeClr>
                </a:solidFill>
              </a:rPr>
              <a:t>Create and read a Properties </a:t>
            </a:r>
            <a:r>
              <a:rPr lang="en-IN" b="1" dirty="0" smtClean="0">
                <a:solidFill>
                  <a:schemeClr val="accent6">
                    <a:lumMod val="50000"/>
                  </a:schemeClr>
                </a:solidFill>
              </a:rPr>
              <a:t>file</a:t>
            </a:r>
          </a:p>
          <a:p>
            <a:endParaRPr lang="en-IN" b="1" dirty="0">
              <a:solidFill>
                <a:schemeClr val="accent6">
                  <a:lumMod val="50000"/>
                </a:schemeClr>
              </a:solidFill>
            </a:endParaRPr>
          </a:p>
          <a:p>
            <a:r>
              <a:rPr lang="en-IN" dirty="0"/>
              <a:t>• </a:t>
            </a:r>
            <a:r>
              <a:rPr lang="en-IN" sz="1600" dirty="0"/>
              <a:t>A resource bundle is a set of classes or property files that help define a set of keys and</a:t>
            </a:r>
          </a:p>
          <a:p>
            <a:r>
              <a:rPr lang="en-IN" sz="1600" dirty="0"/>
              <a:t>map those keys to locale-specific values.</a:t>
            </a:r>
          </a:p>
          <a:p>
            <a:endParaRPr lang="en-IN" sz="1600" dirty="0" smtClean="0"/>
          </a:p>
          <a:p>
            <a:r>
              <a:rPr lang="en-IN" sz="1600" dirty="0" smtClean="0"/>
              <a:t>• </a:t>
            </a:r>
            <a:r>
              <a:rPr lang="en-IN" sz="1600" dirty="0"/>
              <a:t>The class </a:t>
            </a:r>
            <a:r>
              <a:rPr lang="en-IN" sz="1600" dirty="0" err="1"/>
              <a:t>ResourceBundle</a:t>
            </a:r>
            <a:r>
              <a:rPr lang="en-IN" sz="1600" dirty="0"/>
              <a:t> has two derived classes: </a:t>
            </a:r>
            <a:r>
              <a:rPr lang="en-IN" sz="1600" dirty="0" err="1"/>
              <a:t>PropertyResourceBundle</a:t>
            </a:r>
            <a:r>
              <a:rPr lang="en-IN" sz="1600" dirty="0"/>
              <a:t> and</a:t>
            </a:r>
          </a:p>
          <a:p>
            <a:r>
              <a:rPr lang="en-IN" sz="1600" dirty="0" err="1"/>
              <a:t>ListResourceBundle</a:t>
            </a:r>
            <a:r>
              <a:rPr lang="en-IN" sz="1600" dirty="0"/>
              <a:t> . You can use </a:t>
            </a:r>
            <a:r>
              <a:rPr lang="en-IN" sz="1600" dirty="0" err="1"/>
              <a:t>ResourceBundle.getBundle</a:t>
            </a:r>
            <a:r>
              <a:rPr lang="en-IN" sz="1600" dirty="0"/>
              <a:t>() to get the bundle</a:t>
            </a:r>
          </a:p>
          <a:p>
            <a:r>
              <a:rPr lang="en-IN" sz="1600" dirty="0"/>
              <a:t>for a given locale.</a:t>
            </a:r>
          </a:p>
          <a:p>
            <a:endParaRPr lang="en-IN" sz="1600" dirty="0" smtClean="0"/>
          </a:p>
          <a:p>
            <a:r>
              <a:rPr lang="en-IN" sz="1600" dirty="0" smtClean="0"/>
              <a:t>• </a:t>
            </a:r>
            <a:r>
              <a:rPr lang="en-IN" sz="1600" dirty="0"/>
              <a:t>The </a:t>
            </a:r>
            <a:r>
              <a:rPr lang="en-IN" sz="1600" dirty="0" err="1"/>
              <a:t>PropertyResourceBundle</a:t>
            </a:r>
            <a:r>
              <a:rPr lang="en-IN" sz="1600" dirty="0"/>
              <a:t> class provides support for multiple locales in the form</a:t>
            </a:r>
          </a:p>
          <a:p>
            <a:r>
              <a:rPr lang="en-IN" sz="1600" dirty="0"/>
              <a:t>of property files. For each locale, you specify the keys and values in a property file </a:t>
            </a:r>
            <a:r>
              <a:rPr lang="en-IN" sz="1600" dirty="0" smtClean="0"/>
              <a:t>for that </a:t>
            </a:r>
            <a:r>
              <a:rPr lang="en-IN" sz="1600" dirty="0"/>
              <a:t>locale. You can use only String s as keys and values</a:t>
            </a:r>
            <a:r>
              <a:rPr lang="en-IN" sz="1600" dirty="0" smtClean="0"/>
              <a:t>.</a:t>
            </a:r>
          </a:p>
        </p:txBody>
      </p:sp>
    </p:spTree>
    <p:extLst>
      <p:ext uri="{BB962C8B-B14F-4D97-AF65-F5344CB8AC3E}">
        <p14:creationId xmlns:p14="http://schemas.microsoft.com/office/powerpoint/2010/main" val="2507133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4" y="813073"/>
            <a:ext cx="856834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216976" y="116632"/>
            <a:ext cx="8747512" cy="720080"/>
          </a:xfrm>
        </p:spPr>
        <p:txBody>
          <a:bodyPr>
            <a:noAutofit/>
          </a:bodyPr>
          <a:lstStyle/>
          <a:p>
            <a:pPr algn="l"/>
            <a:r>
              <a:rPr lang="en-IN" sz="4000" b="1" dirty="0" smtClean="0">
                <a:solidFill>
                  <a:srgbClr val="0070C0"/>
                </a:solidFill>
              </a:rPr>
              <a:t>Localization</a:t>
            </a:r>
            <a:endParaRPr lang="en-IN" sz="4000" b="1" dirty="0">
              <a:solidFill>
                <a:srgbClr val="0070C0"/>
              </a:solidFill>
            </a:endParaRPr>
          </a:p>
        </p:txBody>
      </p:sp>
      <p:sp>
        <p:nvSpPr>
          <p:cNvPr id="8" name="Rectangle 7"/>
          <p:cNvSpPr/>
          <p:nvPr/>
        </p:nvSpPr>
        <p:spPr>
          <a:xfrm>
            <a:off x="4283968" y="2060257"/>
            <a:ext cx="4680520" cy="4524315"/>
          </a:xfrm>
          <a:prstGeom prst="rect">
            <a:avLst/>
          </a:prstGeom>
        </p:spPr>
        <p:txBody>
          <a:bodyPr wrap="square">
            <a:spAutoFit/>
          </a:bodyPr>
          <a:lstStyle/>
          <a:p>
            <a:pPr marL="742950" lvl="1" indent="-285750">
              <a:buFont typeface="Arial" pitchFamily="34" charset="0"/>
              <a:buChar char="•"/>
            </a:pPr>
            <a:r>
              <a:rPr lang="en-IN" sz="1600" b="1" dirty="0" smtClean="0"/>
              <a:t>Step 2: </a:t>
            </a:r>
            <a:r>
              <a:rPr lang="en-IN" sz="1600" dirty="0" smtClean="0"/>
              <a:t>The last component (the part separated by _) is dropped and the search is repeated with the resulting shorter name. </a:t>
            </a:r>
            <a:r>
              <a:rPr lang="en-IN" sz="1600" i="1" dirty="0" smtClean="0"/>
              <a:t>This process is repeated till the last locale modifier is left</a:t>
            </a:r>
            <a:r>
              <a:rPr lang="en-IN" sz="1600" dirty="0" smtClean="0"/>
              <a:t>.</a:t>
            </a:r>
          </a:p>
          <a:p>
            <a:pPr marL="742950" lvl="1" indent="-285750">
              <a:buFont typeface="Arial" pitchFamily="34" charset="0"/>
              <a:buChar char="•"/>
            </a:pPr>
            <a:r>
              <a:rPr lang="en-IN" sz="1600" b="1" dirty="0" smtClean="0"/>
              <a:t>Step 3: </a:t>
            </a:r>
            <a:r>
              <a:rPr lang="en-IN" sz="1600" dirty="0" smtClean="0"/>
              <a:t>The search is continued using the full name of the bundle for the default locale.</a:t>
            </a:r>
          </a:p>
          <a:p>
            <a:pPr marL="742950" lvl="1" indent="-285750">
              <a:buFont typeface="Arial" pitchFamily="34" charset="0"/>
              <a:buChar char="•"/>
            </a:pPr>
            <a:r>
              <a:rPr lang="en-IN" sz="1600" b="1" dirty="0" smtClean="0"/>
              <a:t>Step 4: </a:t>
            </a:r>
            <a:r>
              <a:rPr lang="en-IN" sz="1600" dirty="0" smtClean="0"/>
              <a:t>Search for the resource bundle with just the name of the bundle.</a:t>
            </a:r>
          </a:p>
          <a:p>
            <a:pPr marL="742950" lvl="1" indent="-285750">
              <a:buFont typeface="Arial" pitchFamily="34" charset="0"/>
              <a:buChar char="•"/>
            </a:pPr>
            <a:r>
              <a:rPr lang="en-IN" sz="1600" b="1" dirty="0" smtClean="0"/>
              <a:t>Step 5: </a:t>
            </a:r>
            <a:r>
              <a:rPr lang="en-IN" sz="1600" dirty="0" smtClean="0"/>
              <a:t>The search fails, throwing a </a:t>
            </a:r>
            <a:r>
              <a:rPr lang="en-IN" sz="1600" dirty="0" err="1" smtClean="0"/>
              <a:t>MissingBundleException</a:t>
            </a:r>
            <a:r>
              <a:rPr lang="en-IN" sz="1600" dirty="0" smtClean="0"/>
              <a:t>.</a:t>
            </a:r>
          </a:p>
          <a:p>
            <a:pPr marL="742950" lvl="1" indent="-285750">
              <a:buFont typeface="Arial" pitchFamily="34" charset="0"/>
              <a:buChar char="•"/>
            </a:pPr>
            <a:endParaRPr lang="en-IN" sz="1600" dirty="0" smtClean="0"/>
          </a:p>
          <a:p>
            <a:r>
              <a:rPr lang="en-IN" sz="1600" dirty="0" smtClean="0"/>
              <a:t>• The </a:t>
            </a:r>
            <a:r>
              <a:rPr lang="en-IN" sz="1600" dirty="0" err="1" smtClean="0"/>
              <a:t>getBundle</a:t>
            </a:r>
            <a:r>
              <a:rPr lang="en-IN" sz="1600" dirty="0" smtClean="0"/>
              <a:t>() method takes a </a:t>
            </a:r>
            <a:r>
              <a:rPr lang="en-IN" sz="1600" dirty="0" err="1" smtClean="0"/>
              <a:t>ResourceBundle.Control</a:t>
            </a:r>
            <a:r>
              <a:rPr lang="en-IN" sz="1600" dirty="0" smtClean="0"/>
              <a:t> object as an additional</a:t>
            </a:r>
          </a:p>
          <a:p>
            <a:r>
              <a:rPr lang="en-IN" sz="1600" dirty="0" smtClean="0"/>
              <a:t>parameter. By extending this </a:t>
            </a:r>
            <a:r>
              <a:rPr lang="en-IN" sz="1600" dirty="0" err="1" smtClean="0"/>
              <a:t>ResourceBundle.Control</a:t>
            </a:r>
            <a:r>
              <a:rPr lang="en-IN" sz="1600" dirty="0" smtClean="0"/>
              <a:t> class and passing that object, you can control or customize the resource bundle searching and loading process.</a:t>
            </a:r>
            <a:endParaRPr lang="en-IN" sz="1400" dirty="0" smtClean="0"/>
          </a:p>
        </p:txBody>
      </p:sp>
      <p:sp>
        <p:nvSpPr>
          <p:cNvPr id="2" name="Rectangle 1"/>
          <p:cNvSpPr/>
          <p:nvPr/>
        </p:nvSpPr>
        <p:spPr>
          <a:xfrm>
            <a:off x="163694" y="2124720"/>
            <a:ext cx="4120274" cy="4616648"/>
          </a:xfrm>
          <a:prstGeom prst="rect">
            <a:avLst/>
          </a:prstGeom>
        </p:spPr>
        <p:txBody>
          <a:bodyPr wrap="square">
            <a:spAutoFit/>
          </a:bodyPr>
          <a:lstStyle/>
          <a:p>
            <a:r>
              <a:rPr lang="en-IN" b="1" dirty="0">
                <a:solidFill>
                  <a:schemeClr val="accent6">
                    <a:lumMod val="50000"/>
                  </a:schemeClr>
                </a:solidFill>
              </a:rPr>
              <a:t>Build a resource bundle for each locale and load a resource bundle in an </a:t>
            </a:r>
            <a:r>
              <a:rPr lang="en-IN" b="1" dirty="0" smtClean="0">
                <a:solidFill>
                  <a:schemeClr val="accent6">
                    <a:lumMod val="50000"/>
                  </a:schemeClr>
                </a:solidFill>
              </a:rPr>
              <a:t>application</a:t>
            </a:r>
          </a:p>
          <a:p>
            <a:endParaRPr lang="en-IN" sz="1600" b="1" dirty="0">
              <a:solidFill>
                <a:schemeClr val="accent6">
                  <a:lumMod val="50000"/>
                </a:schemeClr>
              </a:solidFill>
            </a:endParaRPr>
          </a:p>
          <a:p>
            <a:r>
              <a:rPr lang="en-IN" sz="1600" dirty="0"/>
              <a:t>• The process of finding a matching resource bundle is same for classes extended from</a:t>
            </a:r>
          </a:p>
          <a:p>
            <a:r>
              <a:rPr lang="en-IN" sz="1600" dirty="0" err="1"/>
              <a:t>ListResourceBundles</a:t>
            </a:r>
            <a:r>
              <a:rPr lang="en-IN" sz="1600" dirty="0"/>
              <a:t> as for property files defined for </a:t>
            </a:r>
            <a:r>
              <a:rPr lang="en-IN" sz="1600" dirty="0" err="1" smtClean="0"/>
              <a:t>PropertyResourceBundles</a:t>
            </a:r>
            <a:r>
              <a:rPr lang="en-IN" sz="1600" dirty="0" smtClean="0"/>
              <a:t>.</a:t>
            </a:r>
            <a:endParaRPr lang="en-IN" sz="1600" dirty="0"/>
          </a:p>
          <a:p>
            <a:endParaRPr lang="en-IN" sz="1600" dirty="0" smtClean="0"/>
          </a:p>
          <a:p>
            <a:r>
              <a:rPr lang="en-IN" sz="1600" dirty="0" smtClean="0"/>
              <a:t>• </a:t>
            </a:r>
            <a:r>
              <a:rPr lang="en-IN" sz="1600" dirty="0"/>
              <a:t>Here is the search sequence to look for a matching resource bundle. Search starts</a:t>
            </a:r>
          </a:p>
          <a:p>
            <a:r>
              <a:rPr lang="en-IN" sz="1600" dirty="0"/>
              <a:t>from Step 1. If at any step the search finds a match, the resource bundle is loaded.</a:t>
            </a:r>
          </a:p>
          <a:p>
            <a:r>
              <a:rPr lang="en-IN" sz="1600" dirty="0"/>
              <a:t>Otherwise, the search proceeds to the next step.</a:t>
            </a:r>
          </a:p>
          <a:p>
            <a:pPr marL="742950" lvl="1" indent="-285750">
              <a:buFont typeface="Arial" pitchFamily="34" charset="0"/>
              <a:buChar char="•"/>
            </a:pPr>
            <a:r>
              <a:rPr lang="en-IN" sz="1600" b="1" dirty="0" smtClean="0"/>
              <a:t>Step </a:t>
            </a:r>
            <a:r>
              <a:rPr lang="en-IN" sz="1600" b="1" dirty="0"/>
              <a:t>1: </a:t>
            </a:r>
            <a:r>
              <a:rPr lang="en-IN" sz="1600" dirty="0"/>
              <a:t>The search starts by looking for an exact match for the resource </a:t>
            </a:r>
            <a:r>
              <a:rPr lang="en-IN" sz="1600" dirty="0" smtClean="0"/>
              <a:t>bundle with </a:t>
            </a:r>
            <a:r>
              <a:rPr lang="en-IN" sz="1600" dirty="0"/>
              <a:t>the full name</a:t>
            </a:r>
            <a:r>
              <a:rPr lang="en-IN" sz="1600" dirty="0" smtClean="0"/>
              <a:t>.</a:t>
            </a:r>
            <a:endParaRPr lang="en-IN" sz="1600" dirty="0"/>
          </a:p>
        </p:txBody>
      </p:sp>
    </p:spTree>
    <p:extLst>
      <p:ext uri="{BB962C8B-B14F-4D97-AF65-F5344CB8AC3E}">
        <p14:creationId xmlns:p14="http://schemas.microsoft.com/office/powerpoint/2010/main" val="3696779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3968" y="1052736"/>
            <a:ext cx="4608512" cy="3908762"/>
          </a:xfrm>
          <a:prstGeom prst="rect">
            <a:avLst/>
          </a:prstGeom>
          <a:noFill/>
        </p:spPr>
        <p:txBody>
          <a:bodyPr wrap="square" rtlCol="0">
            <a:spAutoFit/>
          </a:bodyPr>
          <a:lstStyle/>
          <a:p>
            <a:pPr marL="285750" indent="-285750">
              <a:buFont typeface="Arial" pitchFamily="34" charset="0"/>
              <a:buChar char="•"/>
            </a:pPr>
            <a:r>
              <a:rPr lang="en-US" sz="2000" dirty="0" smtClean="0">
                <a:solidFill>
                  <a:srgbClr val="002060"/>
                </a:solidFill>
                <a:latin typeface="Maiandra GD" pitchFamily="34" charset="0"/>
              </a:rPr>
              <a:t>Check out our latest book for OCPJP 8 exam preparation</a:t>
            </a:r>
          </a:p>
          <a:p>
            <a:pPr marL="285750" indent="-285750">
              <a:buFont typeface="Arial" pitchFamily="34" charset="0"/>
              <a:buChar char="•"/>
            </a:pPr>
            <a:endParaRPr lang="en-US" sz="2000" dirty="0">
              <a:latin typeface="Maiandra GD" pitchFamily="34" charset="0"/>
            </a:endParaRPr>
          </a:p>
          <a:p>
            <a:pPr marL="285750" indent="-285750">
              <a:buFont typeface="Arial" pitchFamily="34" charset="0"/>
              <a:buChar char="•"/>
            </a:pPr>
            <a:r>
              <a:rPr lang="en-IN" sz="2000" dirty="0">
                <a:solidFill>
                  <a:srgbClr val="002060"/>
                </a:solidFill>
                <a:latin typeface="Maiandra GD" pitchFamily="34" charset="0"/>
                <a:hlinkClick r:id="rId2"/>
              </a:rPr>
              <a:t>http://amzn.to/1NNtho2</a:t>
            </a:r>
            <a:endParaRPr lang="en-IN" sz="2000" dirty="0">
              <a:solidFill>
                <a:srgbClr val="002060"/>
              </a:solidFill>
              <a:latin typeface="Maiandra GD" pitchFamily="34" charset="0"/>
            </a:endParaRPr>
          </a:p>
          <a:p>
            <a:pPr marL="285750" indent="-285750">
              <a:buFont typeface="Arial" pitchFamily="34" charset="0"/>
              <a:buChar char="•"/>
            </a:pPr>
            <a:endParaRPr lang="en-US" sz="2000" dirty="0">
              <a:latin typeface="Maiandra GD" pitchFamily="34" charset="0"/>
            </a:endParaRPr>
          </a:p>
          <a:p>
            <a:pPr marL="285750" indent="-285750">
              <a:buFont typeface="Arial" pitchFamily="34" charset="0"/>
              <a:buChar char="•"/>
            </a:pPr>
            <a:r>
              <a:rPr lang="en-IN" sz="2000" dirty="0">
                <a:solidFill>
                  <a:srgbClr val="002060"/>
                </a:solidFill>
                <a:latin typeface="Maiandra GD" pitchFamily="34" charset="0"/>
                <a:hlinkClick r:id="rId3"/>
              </a:rPr>
              <a:t>www.apress.com/9781484218358 </a:t>
            </a:r>
            <a:r>
              <a:rPr lang="en-IN" sz="2000" dirty="0">
                <a:solidFill>
                  <a:srgbClr val="002060"/>
                </a:solidFill>
                <a:latin typeface="Maiandra GD" pitchFamily="34" charset="0"/>
              </a:rPr>
              <a:t>(download source code here)</a:t>
            </a:r>
          </a:p>
          <a:p>
            <a:pPr marL="285750" indent="-285750">
              <a:buFont typeface="Arial" pitchFamily="34" charset="0"/>
              <a:buChar char="•"/>
            </a:pPr>
            <a:endParaRPr lang="en-US" sz="2000" dirty="0">
              <a:solidFill>
                <a:srgbClr val="002060"/>
              </a:solidFill>
              <a:latin typeface="Maiandra GD" pitchFamily="34" charset="0"/>
            </a:endParaRPr>
          </a:p>
          <a:p>
            <a:pPr marL="285750" indent="-285750">
              <a:buFont typeface="Arial" pitchFamily="34" charset="0"/>
              <a:buChar char="•"/>
            </a:pPr>
            <a:r>
              <a:rPr lang="en-US" sz="2000" dirty="0">
                <a:solidFill>
                  <a:srgbClr val="002060"/>
                </a:solidFill>
                <a:latin typeface="Maiandra GD" pitchFamily="34" charset="0"/>
                <a:hlinkClick r:id="rId4"/>
              </a:rPr>
              <a:t>https://ocpjava.wordpress.com </a:t>
            </a:r>
            <a:r>
              <a:rPr lang="en-US" sz="2000" dirty="0">
                <a:solidFill>
                  <a:srgbClr val="002060"/>
                </a:solidFill>
                <a:latin typeface="Maiandra GD" pitchFamily="34" charset="0"/>
              </a:rPr>
              <a:t>(more </a:t>
            </a:r>
            <a:r>
              <a:rPr lang="en-US" sz="2000" dirty="0" err="1">
                <a:solidFill>
                  <a:srgbClr val="002060"/>
                </a:solidFill>
                <a:latin typeface="Maiandra GD" pitchFamily="34" charset="0"/>
              </a:rPr>
              <a:t>ocpjp</a:t>
            </a:r>
            <a:r>
              <a:rPr lang="en-US" sz="2000" dirty="0">
                <a:solidFill>
                  <a:srgbClr val="002060"/>
                </a:solidFill>
                <a:latin typeface="Maiandra GD" pitchFamily="34" charset="0"/>
              </a:rPr>
              <a:t> 8 </a:t>
            </a:r>
            <a:r>
              <a:rPr lang="en-US" sz="2000" dirty="0" smtClean="0">
                <a:solidFill>
                  <a:srgbClr val="002060"/>
                </a:solidFill>
                <a:latin typeface="Maiandra GD" pitchFamily="34" charset="0"/>
              </a:rPr>
              <a:t>resources </a:t>
            </a:r>
            <a:r>
              <a:rPr lang="en-US" sz="2000" dirty="0">
                <a:solidFill>
                  <a:srgbClr val="002060"/>
                </a:solidFill>
                <a:latin typeface="Maiandra GD" pitchFamily="34" charset="0"/>
              </a:rPr>
              <a:t>here</a:t>
            </a:r>
            <a:r>
              <a:rPr lang="en-US" sz="2000" dirty="0" smtClean="0">
                <a:solidFill>
                  <a:srgbClr val="002060"/>
                </a:solidFill>
                <a:latin typeface="Maiandra GD" pitchFamily="34" charset="0"/>
              </a:rPr>
              <a:t>)</a:t>
            </a:r>
          </a:p>
          <a:p>
            <a:pPr marL="285750" indent="-285750">
              <a:buFont typeface="Arial" pitchFamily="34" charset="0"/>
              <a:buChar char="•"/>
            </a:pPr>
            <a:endParaRPr lang="en-US" sz="2400" dirty="0">
              <a:solidFill>
                <a:srgbClr val="002060"/>
              </a:solidFill>
              <a:latin typeface="Franklin Gothic Demi Cond" pitchFamily="34" charset="0"/>
            </a:endParaRPr>
          </a:p>
          <a:p>
            <a:pPr marL="285750" indent="-285750">
              <a:buFont typeface="Arial" pitchFamily="34" charset="0"/>
              <a:buChar char="•"/>
            </a:pPr>
            <a:endParaRPr lang="en-IN" sz="2400" dirty="0">
              <a:solidFill>
                <a:srgbClr val="002060"/>
              </a:solidFill>
              <a:latin typeface="Franklin Gothic Demi Cond" pitchFamily="34" charset="0"/>
            </a:endParaRPr>
          </a:p>
        </p:txBody>
      </p:sp>
      <p:sp>
        <p:nvSpPr>
          <p:cNvPr id="6" name="AutoShape 6" descr="Image result for faceboo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27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1839" y="4672473"/>
            <a:ext cx="40310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31085" y="4571836"/>
            <a:ext cx="3197299" cy="369332"/>
          </a:xfrm>
          <a:prstGeom prst="rect">
            <a:avLst/>
          </a:prstGeom>
          <a:noFill/>
        </p:spPr>
        <p:txBody>
          <a:bodyPr wrap="square" rtlCol="0">
            <a:spAutoFit/>
          </a:bodyPr>
          <a:lstStyle/>
          <a:p>
            <a:r>
              <a:rPr lang="en-US" dirty="0" smtClean="0">
                <a:solidFill>
                  <a:srgbClr val="002060"/>
                </a:solidFill>
                <a:latin typeface="Maiandra GD" pitchFamily="34" charset="0"/>
                <a:hlinkClick r:id="rId6"/>
              </a:rPr>
              <a:t>http://facebook.com/ocpjava</a:t>
            </a:r>
            <a:endParaRPr lang="en-IN" dirty="0">
              <a:latin typeface="Maiandra GD" pitchFamily="34" charset="0"/>
            </a:endParaRPr>
          </a:p>
        </p:txBody>
      </p:sp>
      <p:pic>
        <p:nvPicPr>
          <p:cNvPr id="1028" name="Picture 4" descr="F:\Elancer\Book\Java 8 - Ganny and Hari\OCPJP8_f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764704"/>
            <a:ext cx="3566436" cy="485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145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92080" cy="6851577"/>
          </a:xfrm>
          <a:prstGeom prst="rect">
            <a:avLst/>
          </a:prstGeom>
        </p:spPr>
      </p:pic>
      <p:sp>
        <p:nvSpPr>
          <p:cNvPr id="5" name="Content Placeholder 2"/>
          <p:cNvSpPr txBox="1">
            <a:spLocks/>
          </p:cNvSpPr>
          <p:nvPr/>
        </p:nvSpPr>
        <p:spPr>
          <a:xfrm>
            <a:off x="5508104" y="404664"/>
            <a:ext cx="3456384" cy="62646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u="sng" dirty="0" smtClean="0"/>
              <a:t>Image credits</a:t>
            </a:r>
          </a:p>
          <a:p>
            <a:pPr algn="l"/>
            <a:endParaRPr lang="en-US" sz="2400" u="sng" dirty="0" smtClean="0"/>
          </a:p>
          <a:p>
            <a:pPr algn="l"/>
            <a:r>
              <a:rPr lang="en-IN" sz="1600" dirty="0" smtClean="0">
                <a:hlinkClick r:id="rId3"/>
              </a:rPr>
              <a:t>https://getentrance-zealousinfomedia.netdna-ssl.com/wp-content/uploads/XAT-tips.png</a:t>
            </a:r>
            <a:endParaRPr lang="en-IN" sz="1600" dirty="0" smtClean="0"/>
          </a:p>
          <a:p>
            <a:pPr algn="l"/>
            <a:r>
              <a:rPr lang="en-IN" sz="1600" dirty="0" smtClean="0">
                <a:hlinkClick r:id="rId4"/>
              </a:rPr>
              <a:t>http://www.the-platform.org.uk/wp-content/themes/Nuke/timthumb.php?src=http://www.the-platform.org.uk/wp-content/uploads/2013/05/exams1.gif&amp;w=520&amp;h=250&amp;zc=1</a:t>
            </a:r>
            <a:r>
              <a:rPr lang="en-IN" sz="1600" dirty="0" smtClean="0"/>
              <a:t> </a:t>
            </a:r>
          </a:p>
          <a:p>
            <a:pPr algn="l"/>
            <a:r>
              <a:rPr lang="en-IN" sz="1600" dirty="0">
                <a:hlinkClick r:id="rId5"/>
              </a:rPr>
              <a:t>https://nursessity.wordpress.com/2015/02/24/2-days-before-physical-health-assessment-validation/taking-test-clipart-ltkk4oata/</a:t>
            </a:r>
          </a:p>
          <a:p>
            <a:pPr algn="l"/>
            <a:r>
              <a:rPr lang="en-IN" sz="1600" dirty="0" smtClean="0">
                <a:hlinkClick r:id="rId5"/>
              </a:rPr>
              <a:t>http</a:t>
            </a:r>
            <a:r>
              <a:rPr lang="en-IN" sz="1600" dirty="0" smtClean="0">
                <a:hlinkClick r:id="rId5"/>
              </a:rPr>
              <a:t>://2.bp.blogspot.com/-nG2jD5Z2McY/UsjJhooLk8I/AAAAAAAAA7Q/-nNPi6SU_as/s1600/BouncingDuke-small.gif</a:t>
            </a:r>
            <a:r>
              <a:rPr lang="en-IN" sz="1600" dirty="0" smtClean="0"/>
              <a:t> </a:t>
            </a:r>
          </a:p>
          <a:p>
            <a:pPr algn="l"/>
            <a:endParaRPr lang="en-IN" sz="2400" dirty="0"/>
          </a:p>
        </p:txBody>
      </p:sp>
    </p:spTree>
    <p:extLst>
      <p:ext uri="{BB962C8B-B14F-4D97-AF65-F5344CB8AC3E}">
        <p14:creationId xmlns:p14="http://schemas.microsoft.com/office/powerpoint/2010/main" val="323923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pPr algn="l"/>
            <a:r>
              <a:rPr lang="en-US" sz="2800" b="1" dirty="0" smtClean="0">
                <a:solidFill>
                  <a:srgbClr val="0070C0"/>
                </a:solidFill>
                <a:latin typeface="Palatino Linotype" pitchFamily="18" charset="0"/>
              </a:rPr>
              <a:t>Comparison of the Oracle Exams Leading to OCAJP8 and OCPJP8 Certification</a:t>
            </a:r>
            <a:endParaRPr lang="en-IN" sz="2800" b="1" dirty="0">
              <a:solidFill>
                <a:srgbClr val="0070C0"/>
              </a:solidFill>
              <a:latin typeface="Palatino Linotype" pitchFamily="18" charset="0"/>
            </a:endParaRPr>
          </a:p>
        </p:txBody>
      </p:sp>
      <p:grpSp>
        <p:nvGrpSpPr>
          <p:cNvPr id="4" name="Group 3"/>
          <p:cNvGrpSpPr/>
          <p:nvPr/>
        </p:nvGrpSpPr>
        <p:grpSpPr>
          <a:xfrm>
            <a:off x="561925" y="1412776"/>
            <a:ext cx="8258547" cy="4968552"/>
            <a:chOff x="489917" y="1556792"/>
            <a:chExt cx="8258547" cy="4968552"/>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17" y="2060848"/>
              <a:ext cx="8258547"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17" y="1556792"/>
              <a:ext cx="811453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72204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096" y="518815"/>
            <a:ext cx="7772400" cy="1470025"/>
          </a:xfrm>
        </p:spPr>
        <p:txBody>
          <a:bodyPr/>
          <a:lstStyle/>
          <a:p>
            <a:pPr algn="r"/>
            <a:r>
              <a:rPr lang="en-US" dirty="0" smtClean="0"/>
              <a:t>Lets get started….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 y="3573016"/>
            <a:ext cx="7344816" cy="3024335"/>
          </a:xfrm>
          <a:prstGeom prst="rect">
            <a:avLst/>
          </a:prstGeom>
        </p:spPr>
      </p:pic>
    </p:spTree>
    <p:extLst>
      <p:ext uri="{BB962C8B-B14F-4D97-AF65-F5344CB8AC3E}">
        <p14:creationId xmlns:p14="http://schemas.microsoft.com/office/powerpoint/2010/main" val="331593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57013963"/>
              </p:ext>
            </p:extLst>
          </p:nvPr>
        </p:nvGraphicFramePr>
        <p:xfrm>
          <a:off x="271444" y="908720"/>
          <a:ext cx="4904330" cy="2634346"/>
        </p:xfrm>
        <a:graphic>
          <a:graphicData uri="http://schemas.openxmlformats.org/drawingml/2006/table">
            <a:tbl>
              <a:tblPr firstRow="1" firstCol="1" bandRow="1">
                <a:tableStyleId>{125E5076-3810-47DD-B79F-674D7AD40C01}</a:tableStyleId>
              </a:tblPr>
              <a:tblGrid>
                <a:gridCol w="4904330"/>
              </a:tblGrid>
              <a:tr h="193948">
                <a:tc>
                  <a:txBody>
                    <a:bodyPr/>
                    <a:lstStyle/>
                    <a:p>
                      <a:pPr marL="457200" indent="-457200" algn="ctr">
                        <a:lnSpc>
                          <a:spcPts val="1200"/>
                        </a:lnSpc>
                        <a:spcBef>
                          <a:spcPts val="300"/>
                        </a:spcBef>
                        <a:spcAft>
                          <a:spcPts val="300"/>
                        </a:spcAft>
                      </a:pPr>
                      <a:r>
                        <a:rPr lang="en-US" sz="1400" dirty="0">
                          <a:effectLst/>
                          <a:latin typeface="Corbel" pitchFamily="34" charset="0"/>
                        </a:rPr>
                        <a:t>Certification  Objectives</a:t>
                      </a:r>
                      <a:endParaRPr lang="en-IN" sz="1400" b="1" dirty="0">
                        <a:effectLst/>
                        <a:latin typeface="Corbel" pitchFamily="34" charset="0"/>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155">
                <a:tc>
                  <a:txBody>
                    <a:bodyPr/>
                    <a:lstStyle/>
                    <a:p>
                      <a:pPr algn="l">
                        <a:spcBef>
                          <a:spcPts val="600"/>
                        </a:spcBef>
                        <a:spcAft>
                          <a:spcPts val="600"/>
                        </a:spcAft>
                      </a:pPr>
                      <a:r>
                        <a:rPr lang="en-US" sz="1400" dirty="0">
                          <a:effectLst/>
                          <a:latin typeface="Corbel" pitchFamily="34" charset="0"/>
                        </a:rPr>
                        <a:t>Implement encapsulation</a:t>
                      </a:r>
                      <a:endParaRPr lang="en-IN" sz="1400"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311">
                <a:tc>
                  <a:txBody>
                    <a:bodyPr/>
                    <a:lstStyle/>
                    <a:p>
                      <a:pPr algn="l">
                        <a:spcBef>
                          <a:spcPts val="600"/>
                        </a:spcBef>
                        <a:spcAft>
                          <a:spcPts val="600"/>
                        </a:spcAft>
                      </a:pPr>
                      <a:r>
                        <a:rPr lang="en-US" sz="1400" dirty="0">
                          <a:effectLst/>
                          <a:latin typeface="Corbel" pitchFamily="34" charset="0"/>
                        </a:rPr>
                        <a:t>Implement inheritance including visibility modifiers and composition</a:t>
                      </a:r>
                      <a:endParaRPr lang="en-IN" sz="1400"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155">
                <a:tc>
                  <a:txBody>
                    <a:bodyPr/>
                    <a:lstStyle/>
                    <a:p>
                      <a:pPr algn="l">
                        <a:spcBef>
                          <a:spcPts val="600"/>
                        </a:spcBef>
                        <a:spcAft>
                          <a:spcPts val="600"/>
                        </a:spcAft>
                      </a:pPr>
                      <a:r>
                        <a:rPr lang="en-US" sz="1400">
                          <a:effectLst/>
                          <a:latin typeface="Corbel" pitchFamily="34" charset="0"/>
                        </a:rPr>
                        <a:t>Implement polymorphism</a:t>
                      </a:r>
                      <a:endParaRPr lang="en-IN" sz="140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311">
                <a:tc>
                  <a:txBody>
                    <a:bodyPr/>
                    <a:lstStyle/>
                    <a:p>
                      <a:pPr algn="l">
                        <a:spcBef>
                          <a:spcPts val="600"/>
                        </a:spcBef>
                        <a:spcAft>
                          <a:spcPts val="600"/>
                        </a:spcAft>
                      </a:pPr>
                      <a:r>
                        <a:rPr lang="en-US" sz="1400" dirty="0">
                          <a:effectLst/>
                          <a:latin typeface="Corbel" pitchFamily="34" charset="0"/>
                        </a:rPr>
                        <a:t>Override </a:t>
                      </a:r>
                      <a:r>
                        <a:rPr lang="en-US" sz="1400" dirty="0" err="1">
                          <a:effectLst/>
                          <a:latin typeface="Corbel" pitchFamily="34" charset="0"/>
                        </a:rPr>
                        <a:t>hashCode</a:t>
                      </a:r>
                      <a:r>
                        <a:rPr lang="en-US" sz="1400" dirty="0">
                          <a:effectLst/>
                          <a:latin typeface="Corbel" pitchFamily="34" charset="0"/>
                        </a:rPr>
                        <a:t>, equals, and </a:t>
                      </a:r>
                      <a:r>
                        <a:rPr lang="en-US" sz="1400" dirty="0" err="1">
                          <a:effectLst/>
                          <a:latin typeface="Corbel" pitchFamily="34" charset="0"/>
                        </a:rPr>
                        <a:t>toString</a:t>
                      </a:r>
                      <a:r>
                        <a:rPr lang="en-US" sz="1400" dirty="0">
                          <a:effectLst/>
                          <a:latin typeface="Corbel" pitchFamily="34" charset="0"/>
                        </a:rPr>
                        <a:t> methods from Object class</a:t>
                      </a:r>
                      <a:endParaRPr lang="en-IN" sz="1400"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155">
                <a:tc>
                  <a:txBody>
                    <a:bodyPr/>
                    <a:lstStyle/>
                    <a:p>
                      <a:pPr algn="l">
                        <a:spcBef>
                          <a:spcPts val="600"/>
                        </a:spcBef>
                        <a:spcAft>
                          <a:spcPts val="600"/>
                        </a:spcAft>
                      </a:pPr>
                      <a:r>
                        <a:rPr lang="en-US" sz="1400" dirty="0">
                          <a:effectLst/>
                          <a:latin typeface="Corbel" pitchFamily="34" charset="0"/>
                        </a:rPr>
                        <a:t>Create and use singleton classes and immutable classes</a:t>
                      </a:r>
                      <a:endParaRPr lang="en-IN" sz="1400"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311">
                <a:tc>
                  <a:txBody>
                    <a:bodyPr/>
                    <a:lstStyle/>
                    <a:p>
                      <a:pPr algn="l">
                        <a:spcBef>
                          <a:spcPts val="600"/>
                        </a:spcBef>
                        <a:spcAft>
                          <a:spcPts val="600"/>
                        </a:spcAft>
                      </a:pPr>
                      <a:r>
                        <a:rPr lang="en-US" sz="1400" dirty="0">
                          <a:effectLst/>
                          <a:latin typeface="Corbel" pitchFamily="34" charset="0"/>
                        </a:rPr>
                        <a:t>Develop code that uses static keyword on initialize blocks, variables, methods, and classes</a:t>
                      </a:r>
                      <a:endParaRPr lang="en-IN" sz="1400" dirty="0">
                        <a:effectLst/>
                        <a:latin typeface="Corbel"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itle 1"/>
          <p:cNvSpPr>
            <a:spLocks noGrp="1"/>
          </p:cNvSpPr>
          <p:nvPr>
            <p:ph type="title"/>
          </p:nvPr>
        </p:nvSpPr>
        <p:spPr>
          <a:xfrm>
            <a:off x="216977" y="44624"/>
            <a:ext cx="8229600" cy="864096"/>
          </a:xfrm>
        </p:spPr>
        <p:txBody>
          <a:bodyPr>
            <a:normAutofit/>
          </a:bodyPr>
          <a:lstStyle/>
          <a:p>
            <a:pPr algn="l"/>
            <a:r>
              <a:rPr lang="en-US" sz="4000" b="1" dirty="0" smtClean="0">
                <a:solidFill>
                  <a:srgbClr val="0070C0"/>
                </a:solidFill>
              </a:rPr>
              <a:t>Java Class Design</a:t>
            </a:r>
            <a:endParaRPr lang="en-IN" sz="4000" b="1" dirty="0">
              <a:solidFill>
                <a:srgbClr val="0070C0"/>
              </a:solidFill>
            </a:endParaRPr>
          </a:p>
        </p:txBody>
      </p:sp>
      <p:sp>
        <p:nvSpPr>
          <p:cNvPr id="8" name="Rectangle 7"/>
          <p:cNvSpPr/>
          <p:nvPr/>
        </p:nvSpPr>
        <p:spPr>
          <a:xfrm>
            <a:off x="251520" y="3586376"/>
            <a:ext cx="4896544" cy="2862322"/>
          </a:xfrm>
          <a:prstGeom prst="rect">
            <a:avLst/>
          </a:prstGeom>
        </p:spPr>
        <p:txBody>
          <a:bodyPr wrap="square">
            <a:spAutoFit/>
          </a:bodyPr>
          <a:lstStyle/>
          <a:p>
            <a:r>
              <a:rPr lang="en-IN" b="1" dirty="0">
                <a:solidFill>
                  <a:schemeClr val="accent6">
                    <a:lumMod val="50000"/>
                  </a:schemeClr>
                </a:solidFill>
              </a:rPr>
              <a:t>Implement </a:t>
            </a:r>
            <a:r>
              <a:rPr lang="en-IN" b="1" dirty="0" smtClean="0">
                <a:solidFill>
                  <a:schemeClr val="accent6">
                    <a:lumMod val="50000"/>
                  </a:schemeClr>
                </a:solidFill>
              </a:rPr>
              <a:t>encapsulation</a:t>
            </a:r>
          </a:p>
          <a:p>
            <a:endParaRPr lang="en-IN" b="1" dirty="0"/>
          </a:p>
          <a:p>
            <a:r>
              <a:rPr lang="en-IN" sz="1600" dirty="0"/>
              <a:t>• </a:t>
            </a:r>
            <a:r>
              <a:rPr lang="en-IN" sz="1600" i="1" dirty="0"/>
              <a:t>Encapsulation </a:t>
            </a:r>
            <a:r>
              <a:rPr lang="en-IN" sz="1600" dirty="0"/>
              <a:t>: Combining data and the functions operating on it as a single </a:t>
            </a:r>
            <a:r>
              <a:rPr lang="en-IN" sz="1600" dirty="0" smtClean="0"/>
              <a:t>unit</a:t>
            </a:r>
          </a:p>
          <a:p>
            <a:endParaRPr lang="en-IN" sz="1600" dirty="0"/>
          </a:p>
          <a:p>
            <a:r>
              <a:rPr lang="en-IN" sz="1600" dirty="0"/>
              <a:t>• You cannot access the </a:t>
            </a:r>
            <a:r>
              <a:rPr lang="en-IN" sz="1600" i="1" dirty="0"/>
              <a:t>private </a:t>
            </a:r>
            <a:r>
              <a:rPr lang="en-IN" sz="1600" dirty="0"/>
              <a:t>methods of the base class in the derived class.</a:t>
            </a:r>
          </a:p>
          <a:p>
            <a:endParaRPr lang="en-IN" sz="1600" dirty="0" smtClean="0"/>
          </a:p>
          <a:p>
            <a:r>
              <a:rPr lang="en-IN" sz="1600" dirty="0" smtClean="0"/>
              <a:t>• </a:t>
            </a:r>
            <a:r>
              <a:rPr lang="en-IN" sz="1600" dirty="0"/>
              <a:t>You can access the </a:t>
            </a:r>
            <a:r>
              <a:rPr lang="en-IN" sz="1600" i="1" dirty="0"/>
              <a:t>protected </a:t>
            </a:r>
            <a:r>
              <a:rPr lang="en-IN" sz="1600" dirty="0"/>
              <a:t>method either from a class in the same package (</a:t>
            </a:r>
            <a:r>
              <a:rPr lang="en-IN" sz="1600" dirty="0" smtClean="0"/>
              <a:t>just like </a:t>
            </a:r>
            <a:r>
              <a:rPr lang="en-IN" sz="1600" dirty="0"/>
              <a:t>package private or default) as well as from a derived class</a:t>
            </a:r>
            <a:r>
              <a:rPr lang="en-IN" sz="1600" dirty="0" smtClean="0"/>
              <a:t>.</a:t>
            </a:r>
            <a:endParaRPr lang="en-IN" dirty="0"/>
          </a:p>
        </p:txBody>
      </p:sp>
      <p:sp>
        <p:nvSpPr>
          <p:cNvPr id="9" name="Rectangle 8"/>
          <p:cNvSpPr/>
          <p:nvPr/>
        </p:nvSpPr>
        <p:spPr>
          <a:xfrm>
            <a:off x="5406720" y="908720"/>
            <a:ext cx="3570554" cy="5570756"/>
          </a:xfrm>
          <a:prstGeom prst="rect">
            <a:avLst/>
          </a:prstGeom>
        </p:spPr>
        <p:txBody>
          <a:bodyPr wrap="square">
            <a:spAutoFit/>
          </a:bodyPr>
          <a:lstStyle/>
          <a:p>
            <a:r>
              <a:rPr lang="en-IN" sz="1600" dirty="0" smtClean="0"/>
              <a:t>• You can also access a method with a </a:t>
            </a:r>
            <a:r>
              <a:rPr lang="en-IN" sz="1600" i="1" dirty="0" smtClean="0"/>
              <a:t>default access modifier </a:t>
            </a:r>
            <a:r>
              <a:rPr lang="en-IN" sz="1600" dirty="0" smtClean="0"/>
              <a:t>if it is in the same</a:t>
            </a:r>
          </a:p>
          <a:p>
            <a:r>
              <a:rPr lang="en-IN" sz="1600" dirty="0" smtClean="0"/>
              <a:t>package.</a:t>
            </a:r>
          </a:p>
          <a:p>
            <a:endParaRPr lang="en-IN" sz="1600" dirty="0" smtClean="0"/>
          </a:p>
          <a:p>
            <a:r>
              <a:rPr lang="en-IN" sz="1600" dirty="0" smtClean="0"/>
              <a:t>• You can access </a:t>
            </a:r>
            <a:r>
              <a:rPr lang="en-IN" sz="1600" i="1" dirty="0" smtClean="0"/>
              <a:t>public </a:t>
            </a:r>
            <a:r>
              <a:rPr lang="en-IN" sz="1600" dirty="0" smtClean="0"/>
              <a:t>methods of a class from any other class.</a:t>
            </a:r>
          </a:p>
          <a:p>
            <a:endParaRPr lang="en-IN" sz="1600" b="1" dirty="0" smtClean="0"/>
          </a:p>
          <a:p>
            <a:r>
              <a:rPr lang="en-IN" b="1" dirty="0">
                <a:solidFill>
                  <a:schemeClr val="accent6">
                    <a:lumMod val="50000"/>
                  </a:schemeClr>
                </a:solidFill>
              </a:rPr>
              <a:t>Implement inheritance including visibility modifiers and composition</a:t>
            </a:r>
          </a:p>
          <a:p>
            <a:endParaRPr lang="en-IN" sz="1600" b="1" dirty="0"/>
          </a:p>
          <a:p>
            <a:r>
              <a:rPr lang="en-IN" sz="1600" dirty="0"/>
              <a:t>• </a:t>
            </a:r>
            <a:r>
              <a:rPr lang="en-IN" sz="1600" i="1" dirty="0"/>
              <a:t>Inheritance </a:t>
            </a:r>
            <a:r>
              <a:rPr lang="en-IN" sz="1600" dirty="0"/>
              <a:t>: Creating hierarchical relationships between related classes. </a:t>
            </a:r>
            <a:r>
              <a:rPr lang="en-IN" sz="1600" dirty="0" smtClean="0"/>
              <a:t>Inheritance is </a:t>
            </a:r>
            <a:r>
              <a:rPr lang="en-IN" sz="1600" dirty="0"/>
              <a:t>also called an </a:t>
            </a:r>
            <a:r>
              <a:rPr lang="en-IN" sz="1600" i="1" dirty="0"/>
              <a:t>"</a:t>
            </a:r>
            <a:r>
              <a:rPr lang="en-IN" sz="1600" i="1" dirty="0" smtClean="0"/>
              <a:t>IS-A“ relationship </a:t>
            </a:r>
            <a:r>
              <a:rPr lang="en-IN" sz="1600" dirty="0"/>
              <a:t>.</a:t>
            </a:r>
          </a:p>
          <a:p>
            <a:endParaRPr lang="en-IN" sz="1600" dirty="0" smtClean="0"/>
          </a:p>
          <a:p>
            <a:r>
              <a:rPr lang="en-IN" sz="1600" dirty="0" smtClean="0"/>
              <a:t>• </a:t>
            </a:r>
            <a:r>
              <a:rPr lang="en-IN" sz="1600" dirty="0"/>
              <a:t>You use the super keyword to call base class methods.</a:t>
            </a:r>
          </a:p>
          <a:p>
            <a:endParaRPr lang="en-IN" sz="1600" dirty="0" smtClean="0"/>
          </a:p>
          <a:p>
            <a:r>
              <a:rPr lang="en-IN" sz="1600" dirty="0" smtClean="0"/>
              <a:t>• </a:t>
            </a:r>
            <a:r>
              <a:rPr lang="en-IN" sz="1600" dirty="0"/>
              <a:t>Inheritance implies IS-A and </a:t>
            </a:r>
            <a:r>
              <a:rPr lang="en-IN" sz="1600" dirty="0" smtClean="0"/>
              <a:t>composition </a:t>
            </a:r>
            <a:r>
              <a:rPr lang="en-IN" sz="1600" dirty="0"/>
              <a:t>implies HAS-A relationship</a:t>
            </a:r>
            <a:r>
              <a:rPr lang="en-IN" sz="1600" dirty="0" smtClean="0"/>
              <a:t>.</a:t>
            </a:r>
          </a:p>
          <a:p>
            <a:endParaRPr lang="en-IN" sz="1600" dirty="0" smtClean="0"/>
          </a:p>
          <a:p>
            <a:r>
              <a:rPr lang="en-IN" sz="1600" dirty="0" smtClean="0"/>
              <a:t>• Favour </a:t>
            </a:r>
            <a:r>
              <a:rPr lang="en-IN" sz="1600" dirty="0"/>
              <a:t>composition over inheritance.</a:t>
            </a:r>
          </a:p>
        </p:txBody>
      </p:sp>
    </p:spTree>
    <p:extLst>
      <p:ext uri="{BB962C8B-B14F-4D97-AF65-F5344CB8AC3E}">
        <p14:creationId xmlns:p14="http://schemas.microsoft.com/office/powerpoint/2010/main" val="85023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36148"/>
            <a:ext cx="6840760" cy="126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395536" y="111770"/>
            <a:ext cx="8229600" cy="940966"/>
          </a:xfrm>
        </p:spPr>
        <p:txBody>
          <a:bodyPr>
            <a:normAutofit/>
          </a:bodyPr>
          <a:lstStyle/>
          <a:p>
            <a:pPr algn="l"/>
            <a:r>
              <a:rPr lang="en-US" sz="4000" b="1" dirty="0" smtClean="0">
                <a:solidFill>
                  <a:srgbClr val="0070C0"/>
                </a:solidFill>
              </a:rPr>
              <a:t>Java Class Design</a:t>
            </a:r>
            <a:endParaRPr lang="en-IN" sz="4000" b="1" dirty="0">
              <a:solidFill>
                <a:srgbClr val="0070C0"/>
              </a:solidFill>
            </a:endParaRPr>
          </a:p>
        </p:txBody>
      </p:sp>
      <p:sp>
        <p:nvSpPr>
          <p:cNvPr id="3" name="Rectangle 2"/>
          <p:cNvSpPr/>
          <p:nvPr/>
        </p:nvSpPr>
        <p:spPr>
          <a:xfrm>
            <a:off x="395536" y="2300101"/>
            <a:ext cx="3960440" cy="4524315"/>
          </a:xfrm>
          <a:prstGeom prst="rect">
            <a:avLst/>
          </a:prstGeom>
        </p:spPr>
        <p:txBody>
          <a:bodyPr wrap="square">
            <a:spAutoFit/>
          </a:bodyPr>
          <a:lstStyle/>
          <a:p>
            <a:r>
              <a:rPr lang="en-IN" b="1" dirty="0">
                <a:solidFill>
                  <a:schemeClr val="accent6">
                    <a:lumMod val="50000"/>
                  </a:schemeClr>
                </a:solidFill>
              </a:rPr>
              <a:t>Implement polymorphism</a:t>
            </a:r>
          </a:p>
          <a:p>
            <a:endParaRPr lang="en-IN" sz="1600" b="1" dirty="0"/>
          </a:p>
          <a:p>
            <a:r>
              <a:rPr lang="en-IN" sz="1600" dirty="0"/>
              <a:t>• </a:t>
            </a:r>
            <a:r>
              <a:rPr lang="en-IN" sz="1600" i="1" dirty="0"/>
              <a:t>Polymorphism </a:t>
            </a:r>
            <a:r>
              <a:rPr lang="en-IN" sz="1600" dirty="0"/>
              <a:t>: Interpreting the same message (i.e., method call) with </a:t>
            </a:r>
            <a:r>
              <a:rPr lang="en-IN" sz="1600" dirty="0" smtClean="0"/>
              <a:t>different meanings </a:t>
            </a:r>
            <a:r>
              <a:rPr lang="en-IN" sz="1600" dirty="0"/>
              <a:t>depending on the context.</a:t>
            </a:r>
          </a:p>
          <a:p>
            <a:endParaRPr lang="en-IN" sz="1600" dirty="0" smtClean="0"/>
          </a:p>
          <a:p>
            <a:r>
              <a:rPr lang="en-IN" sz="1600" dirty="0" smtClean="0"/>
              <a:t>• </a:t>
            </a:r>
            <a:r>
              <a:rPr lang="en-IN" sz="1600" dirty="0"/>
              <a:t>Resolving a method call based on the dynamic type of the object is referred to </a:t>
            </a:r>
            <a:r>
              <a:rPr lang="en-IN" sz="1600" dirty="0" smtClean="0"/>
              <a:t>as </a:t>
            </a:r>
            <a:r>
              <a:rPr lang="en-IN" sz="1600" i="1" dirty="0" smtClean="0"/>
              <a:t>runtime </a:t>
            </a:r>
            <a:r>
              <a:rPr lang="en-IN" sz="1600" i="1" dirty="0"/>
              <a:t>polymorphism </a:t>
            </a:r>
            <a:r>
              <a:rPr lang="en-IN" sz="1600" dirty="0"/>
              <a:t>.</a:t>
            </a:r>
          </a:p>
          <a:p>
            <a:endParaRPr lang="en-IN" sz="1600" dirty="0" smtClean="0"/>
          </a:p>
          <a:p>
            <a:r>
              <a:rPr lang="en-IN" sz="1600" dirty="0" smtClean="0"/>
              <a:t>• </a:t>
            </a:r>
            <a:r>
              <a:rPr lang="en-IN" sz="1600" dirty="0"/>
              <a:t>Overloading is an example of </a:t>
            </a:r>
            <a:r>
              <a:rPr lang="en-IN" sz="1600" i="1" dirty="0"/>
              <a:t>static polymorphism </a:t>
            </a:r>
            <a:r>
              <a:rPr lang="en-IN" sz="1600" dirty="0"/>
              <a:t>( </a:t>
            </a:r>
            <a:r>
              <a:rPr lang="en-IN" sz="1600" i="1" dirty="0"/>
              <a:t>early binding </a:t>
            </a:r>
            <a:r>
              <a:rPr lang="en-IN" sz="1600" dirty="0"/>
              <a:t>) while overriding </a:t>
            </a:r>
            <a:r>
              <a:rPr lang="en-IN" sz="1600" dirty="0" smtClean="0"/>
              <a:t>is an </a:t>
            </a:r>
            <a:r>
              <a:rPr lang="en-IN" sz="1600" dirty="0"/>
              <a:t>example of </a:t>
            </a:r>
            <a:r>
              <a:rPr lang="en-IN" sz="1600" i="1" dirty="0"/>
              <a:t>dynamic polymorphism </a:t>
            </a:r>
            <a:r>
              <a:rPr lang="en-IN" sz="1600" dirty="0"/>
              <a:t>( </a:t>
            </a:r>
            <a:r>
              <a:rPr lang="en-IN" sz="1600" i="1" dirty="0"/>
              <a:t>late binding </a:t>
            </a:r>
            <a:r>
              <a:rPr lang="en-IN" sz="1600" dirty="0" smtClean="0"/>
              <a:t>).</a:t>
            </a:r>
          </a:p>
          <a:p>
            <a:endParaRPr lang="en-US" sz="1600" dirty="0"/>
          </a:p>
          <a:p>
            <a:r>
              <a:rPr lang="en-IN" sz="1600" dirty="0" smtClean="0"/>
              <a:t>• </a:t>
            </a:r>
            <a:r>
              <a:rPr lang="en-IN" sz="1600" i="1" dirty="0" smtClean="0"/>
              <a:t>Method overloading </a:t>
            </a:r>
            <a:r>
              <a:rPr lang="en-IN" sz="1600" dirty="0" smtClean="0"/>
              <a:t>: Creating methods with same name but different types and/or numbers of parameters.</a:t>
            </a:r>
          </a:p>
        </p:txBody>
      </p:sp>
      <p:sp>
        <p:nvSpPr>
          <p:cNvPr id="6" name="Rectangle 5"/>
          <p:cNvSpPr/>
          <p:nvPr/>
        </p:nvSpPr>
        <p:spPr>
          <a:xfrm>
            <a:off x="4447170" y="2495629"/>
            <a:ext cx="4589326" cy="4031873"/>
          </a:xfrm>
          <a:prstGeom prst="rect">
            <a:avLst/>
          </a:prstGeom>
        </p:spPr>
        <p:txBody>
          <a:bodyPr wrap="square">
            <a:spAutoFit/>
          </a:bodyPr>
          <a:lstStyle/>
          <a:p>
            <a:r>
              <a:rPr lang="en-IN" sz="1600" dirty="0" smtClean="0"/>
              <a:t>• You can have </a:t>
            </a:r>
            <a:r>
              <a:rPr lang="en-IN" sz="1600" i="1" dirty="0" smtClean="0"/>
              <a:t>overloaded constructors </a:t>
            </a:r>
            <a:r>
              <a:rPr lang="en-IN" sz="1600" dirty="0" smtClean="0"/>
              <a:t>. You can call a constructor of the same class in another constructor using the this keyword.</a:t>
            </a:r>
          </a:p>
          <a:p>
            <a:endParaRPr lang="en-US" sz="1600" dirty="0"/>
          </a:p>
          <a:p>
            <a:r>
              <a:rPr lang="en-IN" sz="1600" dirty="0" smtClean="0"/>
              <a:t>• </a:t>
            </a:r>
            <a:r>
              <a:rPr lang="en-IN" sz="1600" i="1" dirty="0" smtClean="0"/>
              <a:t>Overload resolution </a:t>
            </a:r>
            <a:r>
              <a:rPr lang="en-IN" sz="1600" dirty="0" smtClean="0"/>
              <a:t>is the process by which the compiler looks to resolve a call when overloaded definitions of a method are available.</a:t>
            </a:r>
          </a:p>
          <a:p>
            <a:endParaRPr lang="en-IN" sz="1600" dirty="0" smtClean="0"/>
          </a:p>
          <a:p>
            <a:r>
              <a:rPr lang="en-IN" sz="1600" dirty="0" smtClean="0"/>
              <a:t>• In </a:t>
            </a:r>
            <a:r>
              <a:rPr lang="en-IN" sz="1600" i="1" dirty="0" smtClean="0"/>
              <a:t>overriding </a:t>
            </a:r>
            <a:r>
              <a:rPr lang="en-IN" sz="1600" dirty="0" smtClean="0"/>
              <a:t>, the name of the method, number of arguments, types of arguments, and return type should match exactly.</a:t>
            </a:r>
          </a:p>
          <a:p>
            <a:endParaRPr lang="en-IN" sz="1600" dirty="0" smtClean="0"/>
          </a:p>
          <a:p>
            <a:r>
              <a:rPr lang="en-IN" sz="1600" dirty="0" smtClean="0"/>
              <a:t>• In </a:t>
            </a:r>
            <a:r>
              <a:rPr lang="en-IN" sz="1600" i="1" dirty="0" smtClean="0"/>
              <a:t>covariant return types </a:t>
            </a:r>
            <a:r>
              <a:rPr lang="en-IN" sz="1600" dirty="0" smtClean="0"/>
              <a:t>, you can provide the derived class of the return type in the  overriding method.</a:t>
            </a:r>
          </a:p>
          <a:p>
            <a:endParaRPr lang="en-IN" sz="1600" dirty="0"/>
          </a:p>
        </p:txBody>
      </p:sp>
    </p:spTree>
    <p:extLst>
      <p:ext uri="{BB962C8B-B14F-4D97-AF65-F5344CB8AC3E}">
        <p14:creationId xmlns:p14="http://schemas.microsoft.com/office/powerpoint/2010/main" val="3896322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6856" y="255786"/>
            <a:ext cx="8229600" cy="940966"/>
          </a:xfrm>
        </p:spPr>
        <p:txBody>
          <a:bodyPr>
            <a:normAutofit/>
          </a:bodyPr>
          <a:lstStyle/>
          <a:p>
            <a:pPr algn="l"/>
            <a:r>
              <a:rPr lang="en-US" sz="4000" b="1" dirty="0" smtClean="0">
                <a:solidFill>
                  <a:srgbClr val="0070C0"/>
                </a:solidFill>
              </a:rPr>
              <a:t>Java Class Design</a:t>
            </a:r>
            <a:endParaRPr lang="en-IN" sz="4000" b="1" dirty="0">
              <a:solidFill>
                <a:srgbClr val="0070C0"/>
              </a:solidFill>
            </a:endParaRPr>
          </a:p>
        </p:txBody>
      </p:sp>
      <p:sp>
        <p:nvSpPr>
          <p:cNvPr id="8" name="Rectangle 7"/>
          <p:cNvSpPr/>
          <p:nvPr/>
        </p:nvSpPr>
        <p:spPr>
          <a:xfrm>
            <a:off x="395536" y="1375603"/>
            <a:ext cx="5688632" cy="2862322"/>
          </a:xfrm>
          <a:prstGeom prst="rect">
            <a:avLst/>
          </a:prstGeom>
        </p:spPr>
        <p:txBody>
          <a:bodyPr wrap="square">
            <a:spAutoFit/>
          </a:bodyPr>
          <a:lstStyle/>
          <a:p>
            <a:r>
              <a:rPr lang="en-IN" b="1" dirty="0">
                <a:solidFill>
                  <a:schemeClr val="accent6">
                    <a:lumMod val="50000"/>
                  </a:schemeClr>
                </a:solidFill>
              </a:rPr>
              <a:t>Create and use singleton classes and immutable classes</a:t>
            </a:r>
          </a:p>
          <a:p>
            <a:endParaRPr lang="en-IN" b="1" dirty="0"/>
          </a:p>
          <a:p>
            <a:r>
              <a:rPr lang="en-IN" sz="1600" dirty="0"/>
              <a:t>• A singleton ensures that only one object of its class is created.</a:t>
            </a:r>
          </a:p>
          <a:p>
            <a:endParaRPr lang="en-IN" sz="1600" dirty="0" smtClean="0"/>
          </a:p>
          <a:p>
            <a:r>
              <a:rPr lang="en-IN" sz="1600" dirty="0" smtClean="0"/>
              <a:t>• </a:t>
            </a:r>
            <a:r>
              <a:rPr lang="en-IN" sz="1600" dirty="0"/>
              <a:t>Making sure that an intended singleton implementation is indeed singleton is </a:t>
            </a:r>
            <a:r>
              <a:rPr lang="en-IN" sz="1600" dirty="0" smtClean="0"/>
              <a:t>a nontrivial </a:t>
            </a:r>
            <a:r>
              <a:rPr lang="en-IN" sz="1600" dirty="0"/>
              <a:t>task, especially in a multi-threaded environment.</a:t>
            </a:r>
          </a:p>
          <a:p>
            <a:endParaRPr lang="en-IN" sz="1600" dirty="0" smtClean="0"/>
          </a:p>
          <a:p>
            <a:r>
              <a:rPr lang="en-IN" sz="1600" dirty="0" smtClean="0"/>
              <a:t>• Once an immutable object is created and initialized, it cannot be modified.</a:t>
            </a:r>
          </a:p>
          <a:p>
            <a:endParaRPr lang="en-IN" sz="1600"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844824"/>
            <a:ext cx="2808312" cy="155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103201"/>
            <a:ext cx="8424936" cy="2062103"/>
          </a:xfrm>
          <a:prstGeom prst="rect">
            <a:avLst/>
          </a:prstGeom>
          <a:noFill/>
        </p:spPr>
        <p:txBody>
          <a:bodyPr wrap="square" rtlCol="0">
            <a:spAutoFit/>
          </a:bodyPr>
          <a:lstStyle/>
          <a:p>
            <a:r>
              <a:rPr lang="en-IN" sz="1600" dirty="0" smtClean="0"/>
              <a:t>• Immutable objects are safer to use than mutable objects; further, immutable objects are thread safe; further, immutable objects that have same state can save space by sharing the state internally.</a:t>
            </a:r>
          </a:p>
          <a:p>
            <a:endParaRPr lang="en-IN" sz="1600" dirty="0" smtClean="0"/>
          </a:p>
          <a:p>
            <a:r>
              <a:rPr lang="en-IN" sz="1600" dirty="0" smtClean="0"/>
              <a:t>• To define an immutable class, make it final. Make all its fields private and final. Provide only </a:t>
            </a:r>
            <a:r>
              <a:rPr lang="en-IN" sz="1600" dirty="0" err="1" smtClean="0"/>
              <a:t>accessor</a:t>
            </a:r>
            <a:r>
              <a:rPr lang="en-IN" sz="1600" dirty="0" smtClean="0"/>
              <a:t> methods (i.e., getter methods) but don’t provide </a:t>
            </a:r>
            <a:r>
              <a:rPr lang="en-IN" sz="1600" dirty="0" err="1" smtClean="0"/>
              <a:t>mutator</a:t>
            </a:r>
            <a:r>
              <a:rPr lang="en-IN" sz="1600" dirty="0" smtClean="0"/>
              <a:t> methods. For fields that are mutable reference types, or methods that need to mutate the state, create a deep copy of the object if needed.</a:t>
            </a:r>
          </a:p>
          <a:p>
            <a:endParaRPr lang="en-IN" sz="1600" dirty="0"/>
          </a:p>
        </p:txBody>
      </p:sp>
    </p:spTree>
    <p:extLst>
      <p:ext uri="{BB962C8B-B14F-4D97-AF65-F5344CB8AC3E}">
        <p14:creationId xmlns:p14="http://schemas.microsoft.com/office/powerpoint/2010/main" val="41208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8423</Words>
  <Application>Microsoft Office PowerPoint</Application>
  <PresentationFormat>On-screen Show (4:3)</PresentationFormat>
  <Paragraphs>691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OCP Java (OCPJP) 8 Exam Quick Reference Card</vt:lpstr>
      <vt:lpstr>PowerPoint Presentation</vt:lpstr>
      <vt:lpstr>PowerPoint Presentation</vt:lpstr>
      <vt:lpstr>Comparison of the Oracle Exams Leading to OCAJP8 and OCPJP8 Certification</vt:lpstr>
      <vt:lpstr>Comparison of the Oracle Exams Leading to OCAJP8 and OCPJP8 Certification</vt:lpstr>
      <vt:lpstr>Lets get started….</vt:lpstr>
      <vt:lpstr>Java Class Design</vt:lpstr>
      <vt:lpstr>Java Class Design</vt:lpstr>
      <vt:lpstr>Java Class Design</vt:lpstr>
      <vt:lpstr>Java Class Design</vt:lpstr>
      <vt:lpstr>Advanced Class Design</vt:lpstr>
      <vt:lpstr>Advanced Class Design</vt:lpstr>
      <vt:lpstr>Advanced Class Design</vt:lpstr>
      <vt:lpstr>Advanced Class Design</vt:lpstr>
      <vt:lpstr>Generics and Collections</vt:lpstr>
      <vt:lpstr>Generics and Collections</vt:lpstr>
      <vt:lpstr>Generics and Collections</vt:lpstr>
      <vt:lpstr>Generics and Collections</vt:lpstr>
      <vt:lpstr>Lambda Built-in Functional Interfaces</vt:lpstr>
      <vt:lpstr>PowerPoint Presentation</vt:lpstr>
      <vt:lpstr>PowerPoint Presentation</vt:lpstr>
      <vt:lpstr>Java Stream API</vt:lpstr>
      <vt:lpstr>Java Stream API</vt:lpstr>
      <vt:lpstr>Java Stream API</vt:lpstr>
      <vt:lpstr>Exceptions and Assertions</vt:lpstr>
      <vt:lpstr>PowerPoint Presentation</vt:lpstr>
      <vt:lpstr>PowerPoint Presentation</vt:lpstr>
      <vt:lpstr>PowerPoint Presentation</vt:lpstr>
      <vt:lpstr>Using the Java SE 8 Date/Time API</vt:lpstr>
      <vt:lpstr>Using the Java SE 8 Date/Time API</vt:lpstr>
      <vt:lpstr>Java I/O Fundamentals</vt:lpstr>
      <vt:lpstr>Java I/O Fundamentals</vt:lpstr>
      <vt:lpstr>Java File I/O (NIO.2)</vt:lpstr>
      <vt:lpstr>Java File I/O (NIO.2)</vt:lpstr>
      <vt:lpstr>Java Concurrency</vt:lpstr>
      <vt:lpstr>Java Concurrency</vt:lpstr>
      <vt:lpstr>Java Concurrency</vt:lpstr>
      <vt:lpstr>Java Concurrency</vt:lpstr>
      <vt:lpstr>Java Concurrency</vt:lpstr>
      <vt:lpstr>Java Concurrency</vt:lpstr>
      <vt:lpstr>Building Database Applications with JDBC</vt:lpstr>
      <vt:lpstr>Building Database Applications with JDBC</vt:lpstr>
      <vt:lpstr>Building Database Applications with JDBC</vt:lpstr>
      <vt:lpstr>Localization</vt:lpstr>
      <vt:lpstr>Localization</vt:lpstr>
      <vt:lpstr>Localization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dc:creator>
  <cp:lastModifiedBy>Hari</cp:lastModifiedBy>
  <cp:revision>88</cp:revision>
  <dcterms:created xsi:type="dcterms:W3CDTF">2016-02-18T03:18:59Z</dcterms:created>
  <dcterms:modified xsi:type="dcterms:W3CDTF">2016-03-01T04:33:18Z</dcterms:modified>
</cp:coreProperties>
</file>