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257" r:id="rId5"/>
    <p:sldId id="288" r:id="rId6"/>
    <p:sldId id="287" r:id="rId7"/>
    <p:sldId id="289" r:id="rId8"/>
    <p:sldId id="294" r:id="rId9"/>
    <p:sldId id="302" r:id="rId10"/>
    <p:sldId id="303" r:id="rId11"/>
    <p:sldId id="290" r:id="rId12"/>
    <p:sldId id="297" r:id="rId13"/>
    <p:sldId id="298" r:id="rId14"/>
    <p:sldId id="299" r:id="rId15"/>
    <p:sldId id="300" r:id="rId16"/>
    <p:sldId id="301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3CC33"/>
    <a:srgbClr val="0080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34" autoAdjust="0"/>
  </p:normalViewPr>
  <p:slideViewPr>
    <p:cSldViewPr snapToGrid="0">
      <p:cViewPr>
        <p:scale>
          <a:sx n="100" d="100"/>
          <a:sy n="100" d="100"/>
        </p:scale>
        <p:origin x="-540" y="648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311015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D5FD-ABDB-4F07-A820-2B7F30C85D9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820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November 7,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November 7, 2016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JAVA Fresher Program</a:t>
            </a:r>
            <a:br>
              <a:rPr lang="en-US" altLang="en-US" smtClean="0"/>
            </a:br>
            <a:r>
              <a:rPr lang="en-US" altLang="en-US" smtClean="0"/>
              <a:t>Orientation</a:t>
            </a: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099" y="5527311"/>
            <a:ext cx="3491621" cy="439095"/>
          </a:xfrm>
        </p:spPr>
        <p:txBody>
          <a:bodyPr/>
          <a:lstStyle/>
          <a:p>
            <a:r>
              <a:rPr lang="en-US" altLang="en-US" dirty="0" smtClean="0"/>
              <a:t>Nov </a:t>
            </a:r>
            <a:r>
              <a:rPr lang="en-US" altLang="en-US" dirty="0" smtClean="0"/>
              <a:t>2016</a:t>
            </a:r>
          </a:p>
          <a:p>
            <a:pPr algn="l"/>
            <a:endParaRPr lang="en-US" alt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1171695"/>
              </p:ext>
            </p:extLst>
          </p:nvPr>
        </p:nvGraphicFramePr>
        <p:xfrm>
          <a:off x="366713" y="1412875"/>
          <a:ext cx="8647113" cy="2279816"/>
        </p:xfrm>
        <a:graphic>
          <a:graphicData uri="http://schemas.openxmlformats.org/drawingml/2006/table">
            <a:tbl>
              <a:tblPr/>
              <a:tblGrid>
                <a:gridCol w="815975"/>
                <a:gridCol w="784225"/>
                <a:gridCol w="2732088"/>
                <a:gridCol w="1371600"/>
                <a:gridCol w="2943225"/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Creation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Quoc Nguyen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8708727"/>
              </p:ext>
            </p:extLst>
          </p:nvPr>
        </p:nvGraphicFramePr>
        <p:xfrm>
          <a:off x="4643438" y="2547938"/>
          <a:ext cx="4152899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91"/>
                <a:gridCol w="3020095"/>
                <a:gridCol w="519113"/>
              </a:tblGrid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Objectives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3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Audiences	 &amp; Prerequisites</a:t>
                      </a:r>
                      <a:endParaRPr kumimoji="0" 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old" pitchFamily="34" charset="0"/>
                        <a:ea typeface="+mn-ea"/>
                        <a:cs typeface="Arial Bold" pitchFamily="34" charset="0"/>
                      </a:endParaRPr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4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III.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Program Structure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5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IV.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Course Delivery Methodology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6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V.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Passing Criteria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7</a:t>
                      </a:r>
                      <a:endParaRPr lang="en-US" sz="14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VI.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Course</a:t>
                      </a:r>
                      <a:r>
                        <a:rPr lang="en-US" sz="1400" b="1" baseline="0" dirty="0" smtClean="0"/>
                        <a:t> Administration</a:t>
                      </a:r>
                      <a:endParaRPr lang="en-US" sz="1400" b="1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8</a:t>
                      </a:r>
                      <a:endParaRPr lang="en-US" sz="1400" b="1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2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Agenda</a:t>
            </a:r>
          </a:p>
        </p:txBody>
      </p:sp>
      <p:pic>
        <p:nvPicPr>
          <p:cNvPr id="4" name="Picture 4" descr="https://radbusinessassociation.files.wordpress.com/2012/05/agend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9" y="1217374"/>
            <a:ext cx="3458046" cy="392612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757404"/>
          </a:xfrm>
        </p:spPr>
        <p:txBody>
          <a:bodyPr/>
          <a:lstStyle/>
          <a:p>
            <a:r>
              <a:rPr lang="en-US" dirty="0" smtClean="0"/>
              <a:t>After successfully completion of the training program, you will be able to</a:t>
            </a:r>
          </a:p>
          <a:p>
            <a:pPr lvl="1"/>
            <a:r>
              <a:rPr lang="en-US" altLang="en-US" dirty="0" smtClean="0"/>
              <a:t> Gain essential understandings from Java EE</a:t>
            </a:r>
          </a:p>
          <a:p>
            <a:pPr lvl="1"/>
            <a:r>
              <a:rPr lang="en-US" altLang="en-US" dirty="0" smtClean="0"/>
              <a:t> Understand the Agile Software Development</a:t>
            </a:r>
          </a:p>
          <a:p>
            <a:pPr lvl="1"/>
            <a:r>
              <a:rPr lang="en-US" altLang="en-US" dirty="0" smtClean="0"/>
              <a:t> Collaborate effectively in a Teamwork environment`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Audiences and Prerequisite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This program is designed for:</a:t>
            </a:r>
          </a:p>
          <a:p>
            <a:pPr lvl="1"/>
            <a:r>
              <a:rPr lang="en-US" altLang="en-US" smtClean="0"/>
              <a:t> New grads of IT faculty</a:t>
            </a:r>
          </a:p>
          <a:p>
            <a:pPr lvl="1"/>
            <a:r>
              <a:rPr lang="en-US" altLang="en-US" smtClean="0"/>
              <a:t> Junior/non-Java developers</a:t>
            </a:r>
          </a:p>
          <a:p>
            <a:r>
              <a:rPr lang="en-US" altLang="en-US" smtClean="0"/>
              <a:t> The following are prerequisites:</a:t>
            </a:r>
          </a:p>
          <a:p>
            <a:pPr lvl="1"/>
            <a:r>
              <a:rPr lang="en-US" smtClean="0"/>
              <a:t> Must have Bachelor degree in Computer Science/Information Technology (or equivalent)</a:t>
            </a:r>
          </a:p>
          <a:p>
            <a:pPr lvl="1"/>
            <a:r>
              <a:rPr lang="en-US" smtClean="0"/>
              <a:t> Must achieve at Intermediate level of English or above</a:t>
            </a:r>
          </a:p>
          <a:p>
            <a:pPr lvl="1"/>
            <a:r>
              <a:rPr lang="en-US" smtClean="0"/>
              <a:t> Must be available full day for 2 months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Course Administration 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In order to complete the course you must:</a:t>
            </a:r>
          </a:p>
          <a:p>
            <a:pPr lvl="1"/>
            <a:r>
              <a:rPr lang="en-US" altLang="en-US" smtClean="0"/>
              <a:t> Sign in the Class Attendance List</a:t>
            </a:r>
          </a:p>
          <a:p>
            <a:pPr lvl="1"/>
            <a:r>
              <a:rPr lang="en-US" altLang="en-US" smtClean="0"/>
              <a:t> Participate in the course</a:t>
            </a:r>
          </a:p>
          <a:p>
            <a:pPr lvl="1"/>
            <a:r>
              <a:rPr lang="en-US" altLang="en-US" smtClean="0"/>
              <a:t> Provide your feedback in the End of Course Evaluation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Program Structure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4340171" y="6195960"/>
            <a:ext cx="683045" cy="302395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End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085975" y="761803"/>
            <a:ext cx="5182896" cy="5434157"/>
            <a:chOff x="2085975" y="761803"/>
            <a:chExt cx="5182896" cy="5434157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087271" y="5097709"/>
              <a:ext cx="5181600" cy="884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085975" y="2521978"/>
              <a:ext cx="5181600" cy="2265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87271" y="1243657"/>
              <a:ext cx="5181600" cy="91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4336549" y="761803"/>
              <a:ext cx="683045" cy="302395"/>
            </a:xfrm>
            <a:prstGeom prst="ellipse">
              <a:avLst/>
            </a:prstGeom>
            <a:noFill/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Start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087880" y="975360"/>
              <a:ext cx="1767840" cy="258795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MS PGothic" pitchFamily="34" charset="-128"/>
                </a:rPr>
                <a:t>1. Curriculum Orientation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087880" y="2266998"/>
              <a:ext cx="1767840" cy="258795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MS PGothic" pitchFamily="34" charset="-128"/>
                </a:rPr>
                <a:t>2. Core Curriculum Program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99284" y="1394169"/>
              <a:ext cx="1334716" cy="22127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Program Orientation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907753" y="1809317"/>
              <a:ext cx="3517777" cy="22127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ISMS (Information Security Management System) Awareness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63140" y="2644140"/>
              <a:ext cx="1508760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Java Fundamentals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99284" y="2644140"/>
              <a:ext cx="134233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OOP &amp; UML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561384" y="2644140"/>
              <a:ext cx="155569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Test Driven Development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 smtClean="0"/>
                <a:t>(TDD) with JUnit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63140" y="3050190"/>
              <a:ext cx="1508760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 smtClean="0"/>
                <a:t>HTML/CSS and HTML5/CSS3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91664" y="3050190"/>
              <a:ext cx="134233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JavaScript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561384" y="3050190"/>
              <a:ext cx="155569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JSP/Servlet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263140" y="3458194"/>
              <a:ext cx="1508760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CSS-Bootstrap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91664" y="3458194"/>
              <a:ext cx="134233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AngularJS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561384" y="3458194"/>
              <a:ext cx="155569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b="1" dirty="0"/>
                <a:t>Build Automation with Maven and Ant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263140" y="3864863"/>
              <a:ext cx="1508760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b="1"/>
                <a:t>SQL and No SQL</a:t>
              </a:r>
              <a:endParaRPr lang="en-US" sz="900" b="1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991664" y="3870912"/>
              <a:ext cx="134233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b="1"/>
                <a:t>Spring Framework</a:t>
              </a:r>
              <a:endParaRPr lang="en-US" sz="900" b="1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561384" y="3870912"/>
              <a:ext cx="155569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b="1"/>
                <a:t>Version control and Collaboration Tools</a:t>
              </a:r>
              <a:endParaRPr lang="en-US" sz="900" b="1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855720" y="5260182"/>
              <a:ext cx="1705664" cy="2262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Project Assignment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55720" y="5659995"/>
              <a:ext cx="1705664" cy="22621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Presentation</a:t>
              </a:r>
              <a:r>
                <a:rPr kumimoji="0" lang="en-US" sz="9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 &amp; Evaluation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87880" y="4845634"/>
              <a:ext cx="1767840" cy="25879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MS PGothic" pitchFamily="34" charset="-128"/>
                </a:rPr>
                <a:t>3. Assignment &amp; Evaluation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662832" y="1074461"/>
              <a:ext cx="0" cy="1547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23" idx="0"/>
            </p:cNvCxnSpPr>
            <p:nvPr/>
          </p:nvCxnSpPr>
          <p:spPr bwMode="auto">
            <a:xfrm>
              <a:off x="4676775" y="2172880"/>
              <a:ext cx="0" cy="3490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23" idx="2"/>
              <a:endCxn id="28" idx="0"/>
            </p:cNvCxnSpPr>
            <p:nvPr/>
          </p:nvCxnSpPr>
          <p:spPr bwMode="auto">
            <a:xfrm>
              <a:off x="4676775" y="4787962"/>
              <a:ext cx="1296" cy="3097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29" idx="0"/>
            </p:cNvCxnSpPr>
            <p:nvPr/>
          </p:nvCxnSpPr>
          <p:spPr bwMode="auto">
            <a:xfrm>
              <a:off x="4676775" y="6004560"/>
              <a:ext cx="4919" cy="191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7" idx="2"/>
              <a:endCxn id="8" idx="0"/>
            </p:cNvCxnSpPr>
            <p:nvPr/>
          </p:nvCxnSpPr>
          <p:spPr bwMode="auto">
            <a:xfrm>
              <a:off x="4666642" y="1615440"/>
              <a:ext cx="0" cy="193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4662832" y="5486400"/>
              <a:ext cx="0" cy="1735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10" idx="3"/>
              <a:endCxn id="11" idx="1"/>
            </p:cNvCxnSpPr>
            <p:nvPr/>
          </p:nvCxnSpPr>
          <p:spPr bwMode="auto">
            <a:xfrm>
              <a:off x="3771900" y="2804196"/>
              <a:ext cx="2273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11" idx="3"/>
              <a:endCxn id="12" idx="1"/>
            </p:cNvCxnSpPr>
            <p:nvPr/>
          </p:nvCxnSpPr>
          <p:spPr bwMode="auto">
            <a:xfrm>
              <a:off x="5341620" y="2804196"/>
              <a:ext cx="2197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13" idx="3"/>
              <a:endCxn id="14" idx="1"/>
            </p:cNvCxnSpPr>
            <p:nvPr/>
          </p:nvCxnSpPr>
          <p:spPr bwMode="auto">
            <a:xfrm>
              <a:off x="3771900" y="3210246"/>
              <a:ext cx="2197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14" idx="3"/>
              <a:endCxn id="15" idx="1"/>
            </p:cNvCxnSpPr>
            <p:nvPr/>
          </p:nvCxnSpPr>
          <p:spPr bwMode="auto">
            <a:xfrm>
              <a:off x="5334000" y="3210246"/>
              <a:ext cx="2273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16" idx="3"/>
              <a:endCxn id="17" idx="1"/>
            </p:cNvCxnSpPr>
            <p:nvPr/>
          </p:nvCxnSpPr>
          <p:spPr bwMode="auto">
            <a:xfrm>
              <a:off x="3771900" y="3618250"/>
              <a:ext cx="2197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17" idx="3"/>
              <a:endCxn id="19" idx="1"/>
            </p:cNvCxnSpPr>
            <p:nvPr/>
          </p:nvCxnSpPr>
          <p:spPr bwMode="auto">
            <a:xfrm>
              <a:off x="5334000" y="3618250"/>
              <a:ext cx="2273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20" idx="3"/>
              <a:endCxn id="21" idx="1"/>
            </p:cNvCxnSpPr>
            <p:nvPr/>
          </p:nvCxnSpPr>
          <p:spPr bwMode="auto">
            <a:xfrm>
              <a:off x="3771900" y="4024919"/>
              <a:ext cx="219764" cy="6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21" idx="3"/>
              <a:endCxn id="22" idx="1"/>
            </p:cNvCxnSpPr>
            <p:nvPr/>
          </p:nvCxnSpPr>
          <p:spPr bwMode="auto">
            <a:xfrm>
              <a:off x="5334000" y="4030968"/>
              <a:ext cx="22738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Rectangle 65"/>
            <p:cNvSpPr/>
            <p:nvPr/>
          </p:nvSpPr>
          <p:spPr bwMode="auto">
            <a:xfrm>
              <a:off x="2263140" y="4283629"/>
              <a:ext cx="1508760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b="1"/>
                <a:t>Agile Software Dev. with Scrum</a:t>
              </a:r>
              <a:endParaRPr lang="en-US" sz="900" b="1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991664" y="4289678"/>
              <a:ext cx="1342336" cy="32011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b="1"/>
                <a:t>JIRA Agile</a:t>
              </a:r>
              <a:endParaRPr lang="en-US" sz="900" b="1" dirty="0"/>
            </a:p>
          </p:txBody>
        </p:sp>
        <p:cxnSp>
          <p:nvCxnSpPr>
            <p:cNvPr id="71" name="Straight Arrow Connector 70"/>
            <p:cNvCxnSpPr>
              <a:stCxn id="66" idx="3"/>
              <a:endCxn id="68" idx="1"/>
            </p:cNvCxnSpPr>
            <p:nvPr/>
          </p:nvCxnSpPr>
          <p:spPr bwMode="auto">
            <a:xfrm>
              <a:off x="3771900" y="4443685"/>
              <a:ext cx="219764" cy="6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384652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IV. Course Delivery Methodology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Focus on practice</a:t>
            </a:r>
          </a:p>
          <a:p>
            <a:r>
              <a:rPr lang="en-US" altLang="en-US" dirty="0" smtClean="0"/>
              <a:t> In addition to the lectures, there will be:</a:t>
            </a:r>
          </a:p>
          <a:p>
            <a:pPr lvl="1"/>
            <a:r>
              <a:rPr lang="en-US" altLang="en-US" dirty="0" smtClean="0"/>
              <a:t> Demo</a:t>
            </a:r>
          </a:p>
          <a:p>
            <a:pPr lvl="1"/>
            <a:r>
              <a:rPr lang="en-US" altLang="en-US" dirty="0" smtClean="0"/>
              <a:t> Exercise</a:t>
            </a:r>
          </a:p>
          <a:p>
            <a:pPr lvl="1"/>
            <a:r>
              <a:rPr lang="en-US" altLang="en-US" dirty="0" smtClean="0"/>
              <a:t> Mini-test</a:t>
            </a:r>
          </a:p>
          <a:p>
            <a:pPr lvl="2"/>
            <a:r>
              <a:rPr lang="en-US" altLang="en-US" dirty="0" smtClean="0"/>
              <a:t> Allow Second Try</a:t>
            </a:r>
          </a:p>
          <a:p>
            <a:pPr lvl="2"/>
            <a:r>
              <a:rPr lang="en-US" altLang="en-US" dirty="0" smtClean="0"/>
              <a:t> Three Second Try at max/program</a:t>
            </a:r>
          </a:p>
          <a:p>
            <a:r>
              <a:rPr lang="en-US" altLang="en-US" dirty="0" smtClean="0"/>
              <a:t> Final project assignment</a:t>
            </a:r>
          </a:p>
          <a:p>
            <a:r>
              <a:rPr lang="en-US" altLang="en-US" dirty="0" smtClean="0"/>
              <a:t> Presentation and Evaluation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047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V. Passing Criteria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Fully attend the training </a:t>
            </a:r>
          </a:p>
          <a:p>
            <a:r>
              <a:rPr lang="en-US" altLang="en-US" smtClean="0"/>
              <a:t> Passing score: 70%</a:t>
            </a:r>
          </a:p>
          <a:p>
            <a:r>
              <a:rPr lang="en-US" altLang="en-US" smtClean="0"/>
              <a:t> 100% CSC Policy &amp; Security compliance</a:t>
            </a:r>
            <a:endParaRPr lang="en-US" altLang="en-US" dirty="0" smtClean="0"/>
          </a:p>
        </p:txBody>
      </p:sp>
      <p:pic>
        <p:nvPicPr>
          <p:cNvPr id="4" name="Picture 2" descr="https://encrypted-tbn3.gstatic.com/images?q=tbn:ANd9GcQxdeT86A7TUqxFaxQSClG0f3B5lmpCQCl8aSSjia_U6aTz0bk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010" y="2950397"/>
            <a:ext cx="2562225" cy="2857500"/>
          </a:xfrm>
          <a:prstGeom prst="rect">
            <a:avLst/>
          </a:prstGeom>
          <a:noFill/>
        </p:spPr>
      </p:pic>
      <p:pic>
        <p:nvPicPr>
          <p:cNvPr id="5" name="Picture 2" descr="C:\Users\bmai\AppData\Local\Microsoft\Windows\Temporary Internet Files\Content.IE5\73R3LYF2\MC90043482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339" y="2738705"/>
            <a:ext cx="3384693" cy="338469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76291" y="3594883"/>
            <a:ext cx="203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Certificate of Completion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Points to Remember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0682649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xmlns="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B589B-7B99-49D5-858F-D16B67E825F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240FE1-7998-4F77-8B1A-D78B81BDD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8836C4-3B2B-466C-AF39-3D5CD5A13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341</Words>
  <Application>Microsoft Office PowerPoint</Application>
  <PresentationFormat>On-screen Show (4:3)</PresentationFormat>
  <Paragraphs>94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~0682649</vt:lpstr>
      <vt:lpstr>JAVA Fresher Program Orientation</vt:lpstr>
      <vt:lpstr>Agenda</vt:lpstr>
      <vt:lpstr>I. Objectives</vt:lpstr>
      <vt:lpstr>II. Audiences and Prerequisite</vt:lpstr>
      <vt:lpstr>VI. Course Administration </vt:lpstr>
      <vt:lpstr>III. Program Structure</vt:lpstr>
      <vt:lpstr>IV. Course Delivery Methodology</vt:lpstr>
      <vt:lpstr>V. Passing Criteria</vt:lpstr>
      <vt:lpstr>Points to Remember</vt:lpstr>
      <vt:lpstr>Q&amp;A</vt:lpstr>
      <vt:lpstr> Thank You</vt:lpstr>
      <vt:lpstr>Revision History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2015-11-20T22:46:32Z</dcterms:created>
  <dcterms:modified xsi:type="dcterms:W3CDTF">2016-11-07T01:22:19Z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