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52" r:id="rId4"/>
  </p:sldMasterIdLst>
  <p:notesMasterIdLst>
    <p:notesMasterId r:id="rId79"/>
  </p:notesMasterIdLst>
  <p:handoutMasterIdLst>
    <p:handoutMasterId r:id="rId80"/>
  </p:handoutMasterIdLst>
  <p:sldIdLst>
    <p:sldId id="453" r:id="rId5"/>
    <p:sldId id="288" r:id="rId6"/>
    <p:sldId id="448" r:id="rId7"/>
    <p:sldId id="449" r:id="rId8"/>
    <p:sldId id="450" r:id="rId9"/>
    <p:sldId id="452" r:id="rId10"/>
    <p:sldId id="486" r:id="rId11"/>
    <p:sldId id="451" r:id="rId12"/>
    <p:sldId id="454" r:id="rId13"/>
    <p:sldId id="350" r:id="rId14"/>
    <p:sldId id="455" r:id="rId15"/>
    <p:sldId id="456" r:id="rId16"/>
    <p:sldId id="457" r:id="rId17"/>
    <p:sldId id="354" r:id="rId18"/>
    <p:sldId id="355" r:id="rId19"/>
    <p:sldId id="372" r:id="rId20"/>
    <p:sldId id="481" r:id="rId21"/>
    <p:sldId id="482" r:id="rId22"/>
    <p:sldId id="483" r:id="rId23"/>
    <p:sldId id="484" r:id="rId24"/>
    <p:sldId id="485" r:id="rId25"/>
    <p:sldId id="313" r:id="rId26"/>
    <p:sldId id="339" r:id="rId27"/>
    <p:sldId id="340" r:id="rId28"/>
    <p:sldId id="341" r:id="rId29"/>
    <p:sldId id="362" r:id="rId30"/>
    <p:sldId id="342" r:id="rId31"/>
    <p:sldId id="361" r:id="rId32"/>
    <p:sldId id="344" r:id="rId33"/>
    <p:sldId id="487" r:id="rId34"/>
    <p:sldId id="345" r:id="rId35"/>
    <p:sldId id="488" r:id="rId36"/>
    <p:sldId id="315" r:id="rId37"/>
    <p:sldId id="346" r:id="rId38"/>
    <p:sldId id="373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37" r:id="rId75"/>
    <p:sldId id="374" r:id="rId76"/>
    <p:sldId id="300" r:id="rId77"/>
    <p:sldId id="301" r:id="rId7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027" autoAdjust="0"/>
  </p:normalViewPr>
  <p:slideViewPr>
    <p:cSldViewPr snapToGrid="0">
      <p:cViewPr varScale="1">
        <p:scale>
          <a:sx n="65" d="100"/>
          <a:sy n="65" d="100"/>
        </p:scale>
        <p:origin x="1356" y="72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813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354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3411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6139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717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71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9651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72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314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bookBlue_Co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62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29, 2016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bookBlue_Co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87797EDC-5349-4A06-9264-0E24A4C5C309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29, 2016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9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29, 2016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029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18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386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323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07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10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11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1543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044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91714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2F151C7-1421-438E-93B8-E11E105BAA91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29, 2016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20" r:id="rId10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://www.google.com/url?sa=i&amp;source=imgres&amp;cd=&amp;cad=rja&amp;uact=8&amp;ved=0ahUKEwiq1-avrbPJAhUGKpQKHcoPAAcQjRwICTAA&amp;url=http://pingax.com/mongodb-introduction-part-2/&amp;psig=AFQjCNFmXMNV1NkvPPMUuTRTifVZTL7dRw&amp;ust=1448808228730760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NoSQL</a:t>
            </a:r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66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Lam Le</a:t>
            </a:r>
            <a:br>
              <a:rPr lang="en-US" altLang="en-US" dirty="0" smtClean="0"/>
            </a:br>
            <a:r>
              <a:rPr lang="en-US" altLang="en-US" dirty="0" smtClean="0"/>
              <a:t>Software Engineer</a:t>
            </a:r>
          </a:p>
          <a:p>
            <a:pPr eaLnBrk="1" hangingPunct="1"/>
            <a:r>
              <a:rPr lang="en-US" altLang="en-US" dirty="0" smtClean="0"/>
              <a:t>05/22/2016</a:t>
            </a:r>
          </a:p>
        </p:txBody>
      </p:sp>
    </p:spTree>
    <p:extLst>
      <p:ext uri="{BB962C8B-B14F-4D97-AF65-F5344CB8AC3E}">
        <p14:creationId xmlns:p14="http://schemas.microsoft.com/office/powerpoint/2010/main" val="2349921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1059834"/>
            <a:ext cx="8408987" cy="26776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wide </a:t>
            </a:r>
            <a:r>
              <a:rPr lang="en-US" dirty="0"/>
              <a:t>variety of different database technologies </a:t>
            </a:r>
            <a:r>
              <a:rPr lang="en-US" dirty="0" smtClean="0"/>
              <a:t>support</a:t>
            </a:r>
          </a:p>
          <a:p>
            <a:pPr marL="0" indent="0">
              <a:buNone/>
            </a:pPr>
            <a:r>
              <a:rPr lang="en-US" dirty="0" smtClean="0"/>
              <a:t>-massive </a:t>
            </a:r>
            <a:r>
              <a:rPr lang="en-US" dirty="0"/>
              <a:t>volumes </a:t>
            </a:r>
          </a:p>
          <a:p>
            <a:pPr marL="0" indent="0">
              <a:buNone/>
            </a:pPr>
            <a:r>
              <a:rPr lang="en-US" dirty="0" smtClean="0"/>
              <a:t>-fast development</a:t>
            </a:r>
          </a:p>
          <a:p>
            <a:pPr marL="0" indent="0">
              <a:buNone/>
            </a:pPr>
            <a:r>
              <a:rPr lang="en-US" dirty="0" smtClean="0"/>
              <a:t>-high scalability</a:t>
            </a:r>
          </a:p>
          <a:p>
            <a:pPr marL="0" indent="0">
              <a:buNone/>
            </a:pPr>
            <a:r>
              <a:rPr lang="en-US" dirty="0" smtClean="0"/>
              <a:t>-reduce cost</a:t>
            </a:r>
          </a:p>
          <a:p>
            <a:pPr marL="0" indent="0">
              <a:buNone/>
            </a:pPr>
            <a:r>
              <a:rPr lang="en-US" altLang="en-US" dirty="0" smtClean="0"/>
              <a:t>The name</a:t>
            </a:r>
            <a:r>
              <a:rPr lang="en-US" altLang="en-US" dirty="0"/>
              <a:t> </a:t>
            </a:r>
            <a:r>
              <a:rPr lang="en-US" altLang="en-US" dirty="0" smtClean="0"/>
              <a:t>NoSQL stands </a:t>
            </a:r>
            <a:r>
              <a:rPr lang="en-US" altLang="en-US" dirty="0"/>
              <a:t>for Not Only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8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477875"/>
          </a:xfrm>
        </p:spPr>
        <p:txBody>
          <a:bodyPr/>
          <a:lstStyle/>
          <a:p>
            <a:r>
              <a:rPr lang="en-US" dirty="0"/>
              <a:t>Large data </a:t>
            </a:r>
            <a:r>
              <a:rPr lang="en-US" dirty="0" smtClean="0"/>
              <a:t>volumes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Queries return </a:t>
            </a:r>
            <a:r>
              <a:rPr lang="en-US" dirty="0"/>
              <a:t>answers quickly</a:t>
            </a:r>
          </a:p>
          <a:p>
            <a:r>
              <a:rPr lang="en-US" dirty="0"/>
              <a:t>Mostly query, few updates</a:t>
            </a:r>
          </a:p>
          <a:p>
            <a:r>
              <a:rPr lang="en-US" dirty="0"/>
              <a:t>Asynchronous Inserts &amp; Updates</a:t>
            </a:r>
          </a:p>
          <a:p>
            <a:r>
              <a:rPr lang="en-US" dirty="0" smtClean="0"/>
              <a:t>Schema-less</a:t>
            </a:r>
          </a:p>
          <a:p>
            <a:r>
              <a:rPr lang="en-US" dirty="0"/>
              <a:t>Adopt CAP </a:t>
            </a:r>
            <a:r>
              <a:rPr lang="en-US" dirty="0" smtClean="0"/>
              <a:t>Theorem</a:t>
            </a:r>
            <a:endParaRPr lang="en-US" dirty="0"/>
          </a:p>
          <a:p>
            <a:r>
              <a:rPr lang="en-US" dirty="0" smtClean="0"/>
              <a:t>Refuse ACID (RDBMS) </a:t>
            </a:r>
            <a:r>
              <a:rPr lang="en-US" dirty="0"/>
              <a:t>– </a:t>
            </a:r>
            <a:r>
              <a:rPr lang="en-US" dirty="0" smtClean="0"/>
              <a:t>Adopt base </a:t>
            </a:r>
            <a:r>
              <a:rPr lang="en-US" dirty="0" err="1" smtClean="0"/>
              <a:t>BASE</a:t>
            </a:r>
            <a:r>
              <a:rPr lang="en-US" dirty="0" smtClean="0"/>
              <a:t> properties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38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2031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/>
              <a:t>each </a:t>
            </a:r>
            <a:r>
              <a:rPr lang="en-US" dirty="0"/>
              <a:t>client always has the same view of the data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/>
              <a:t>all </a:t>
            </a:r>
            <a:r>
              <a:rPr lang="en-US" dirty="0"/>
              <a:t>clients can always read and write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Tolerance: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dirty="0" smtClean="0"/>
              <a:t>continues </a:t>
            </a:r>
            <a:r>
              <a:rPr lang="en-US" dirty="0"/>
              <a:t>to function even if there is a no communications between two nodes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mtClean="0"/>
              <a:t>CAP </a:t>
            </a:r>
            <a:r>
              <a:rPr lang="en-US" dirty="0" smtClean="0"/>
              <a:t>Theorem state </a:t>
            </a:r>
            <a:r>
              <a:rPr lang="en-US" dirty="0"/>
              <a:t>states </a:t>
            </a:r>
            <a:r>
              <a:rPr lang="en-US" dirty="0" smtClean="0"/>
              <a:t>that </a:t>
            </a:r>
            <a:r>
              <a:rPr lang="en-US" dirty="0"/>
              <a:t>it is impossible for a distributed computer system to simultaneously provide all three of the </a:t>
            </a:r>
            <a:r>
              <a:rPr lang="en-US" dirty="0" smtClean="0"/>
              <a:t>above guarantees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7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2769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" y="981869"/>
            <a:ext cx="9012983" cy="4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ACID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3539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Atomicity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transaction involving two or more discrete pieces of information, either all of the pieces are committed or none 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A transaction either creates a new and valid state of data, or, if any failure occurs, returns all data to its state before the transaction was started.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A transaction in process and not yet committed must remain isolated from any other transaction.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Committed data is saved by the system such that, even in the event of a failure and system restart, the data is available in its correct state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435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908215"/>
          </a:xfrm>
        </p:spPr>
        <p:txBody>
          <a:bodyPr/>
          <a:lstStyle/>
          <a:p>
            <a:r>
              <a:rPr lang="en-US" altLang="en-US" b="1" dirty="0"/>
              <a:t>Basic availability</a:t>
            </a:r>
            <a:r>
              <a:rPr lang="en-US" altLang="en-US" dirty="0"/>
              <a:t>: Each request is guaranteed a response—successful </a:t>
            </a:r>
            <a:r>
              <a:rPr lang="en-US" altLang="en-US" dirty="0" smtClean="0"/>
              <a:t>or failed </a:t>
            </a:r>
            <a:r>
              <a:rPr lang="en-US" altLang="en-US" dirty="0"/>
              <a:t>execution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/>
              <a:t>Soft state</a:t>
            </a:r>
            <a:r>
              <a:rPr lang="en-US" altLang="en-US" dirty="0"/>
              <a:t>: The state of the system may change over time, at times </a:t>
            </a:r>
            <a:r>
              <a:rPr lang="en-US" altLang="en-US" dirty="0" smtClean="0"/>
              <a:t>without any </a:t>
            </a:r>
            <a:r>
              <a:rPr lang="en-US" altLang="en-US" dirty="0"/>
              <a:t>input (for eventual consistency).</a:t>
            </a:r>
          </a:p>
          <a:p>
            <a:r>
              <a:rPr lang="en-US" altLang="en-US" b="1" dirty="0" smtClean="0"/>
              <a:t>Eventual </a:t>
            </a:r>
            <a:r>
              <a:rPr lang="en-US" altLang="en-US" b="1" dirty="0"/>
              <a:t>consistency</a:t>
            </a:r>
            <a:r>
              <a:rPr lang="en-US" altLang="en-US" dirty="0"/>
              <a:t>: The database may be momentarily inconsistent </a:t>
            </a:r>
            <a:r>
              <a:rPr lang="en-US" altLang="en-US" dirty="0" smtClean="0"/>
              <a:t>but will </a:t>
            </a:r>
            <a:r>
              <a:rPr lang="en-US" altLang="en-US" dirty="0"/>
              <a:t>be consistent eventually.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03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Storage Types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899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5125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Text Box 78"/>
            <p:cNvSpPr txBox="1">
              <a:spLocks noChangeArrowheads="1"/>
            </p:cNvSpPr>
            <p:nvPr/>
          </p:nvSpPr>
          <p:spPr bwMode="auto">
            <a:xfrm>
              <a:off x="4401" y="3698"/>
              <a:ext cx="1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131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786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JSON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412532"/>
            <a:ext cx="8408987" cy="1477328"/>
          </a:xfrm>
        </p:spPr>
        <p:txBody>
          <a:bodyPr/>
          <a:lstStyle/>
          <a:p>
            <a:r>
              <a:rPr lang="en-US" dirty="0"/>
              <a:t>JSON stands for JavaScript Object Notation</a:t>
            </a:r>
          </a:p>
          <a:p>
            <a:r>
              <a:rPr lang="en-US" dirty="0"/>
              <a:t>JSON is a lightweight data-interchange format</a:t>
            </a:r>
          </a:p>
          <a:p>
            <a:r>
              <a:rPr lang="en-US" dirty="0"/>
              <a:t>JSON is language independent </a:t>
            </a:r>
            <a:r>
              <a:rPr lang="en-US" b="1" dirty="0" smtClean="0"/>
              <a:t>*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240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Bold" panose="020B0704020202020204" pitchFamily="34" charset="0"/>
                <a:cs typeface="Arial Bold" panose="020B0704020202020204" pitchFamily="34" charset="0"/>
              </a:rPr>
              <a:t>Why JSON?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412532"/>
            <a:ext cx="8408987" cy="3108543"/>
          </a:xfrm>
        </p:spPr>
        <p:txBody>
          <a:bodyPr/>
          <a:lstStyle/>
          <a:p>
            <a:r>
              <a:rPr lang="en-US" dirty="0"/>
              <a:t>It is used while writing JavaScript based applications that includes browser extensions and websites.</a:t>
            </a:r>
          </a:p>
          <a:p>
            <a:r>
              <a:rPr lang="en-US" dirty="0"/>
              <a:t>JSON format is used for serializing and transmitting structured data over network connection.</a:t>
            </a:r>
          </a:p>
          <a:p>
            <a:r>
              <a:rPr lang="en-US" dirty="0"/>
              <a:t>It is primarily used to transmit data between a server and web applications.</a:t>
            </a:r>
          </a:p>
          <a:p>
            <a:r>
              <a:rPr lang="en-US" dirty="0"/>
              <a:t>Web services and APIs use JSON format to provide public data.</a:t>
            </a:r>
          </a:p>
          <a:p>
            <a:r>
              <a:rPr lang="en-US" dirty="0"/>
              <a:t>It can be used with modern programming languages</a:t>
            </a:r>
            <a:r>
              <a:rPr lang="en-US" dirty="0" smtClean="0"/>
              <a:t>.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318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Bold" panose="020B0704020202020204" pitchFamily="34" charset="0"/>
                <a:cs typeface="Arial Bold" panose="020B0704020202020204" pitchFamily="34" charset="0"/>
              </a:rPr>
              <a:t>JSON Syntax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412532"/>
            <a:ext cx="8408987" cy="2976199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includes the </a:t>
            </a:r>
            <a:r>
              <a:rPr lang="en-US" dirty="0" smtClean="0"/>
              <a:t>following</a:t>
            </a:r>
            <a:endParaRPr lang="en-US" altLang="en-US" dirty="0"/>
          </a:p>
          <a:p>
            <a:pPr lvl="1"/>
            <a:r>
              <a:rPr lang="en-US" dirty="0"/>
              <a:t>Data is represented in name/value pairs.</a:t>
            </a:r>
          </a:p>
          <a:p>
            <a:pPr lvl="1"/>
            <a:r>
              <a:rPr lang="en-US" dirty="0"/>
              <a:t>Curly braces hold objects and each name is followed by ':'(colon), the name/value pairs are separated by , (comma).</a:t>
            </a:r>
          </a:p>
          <a:p>
            <a:pPr lvl="1"/>
            <a:r>
              <a:rPr lang="en-US" dirty="0"/>
              <a:t>Square brackets hold arrays and values are separated by ,(comma).</a:t>
            </a:r>
            <a:endParaRPr lang="en-US" dirty="0" smtClean="0"/>
          </a:p>
          <a:p>
            <a:r>
              <a:rPr lang="en-US" dirty="0"/>
              <a:t>JSON supports the following two data </a:t>
            </a:r>
            <a:r>
              <a:rPr lang="en-US" dirty="0" smtClean="0"/>
              <a:t>structures</a:t>
            </a:r>
          </a:p>
          <a:p>
            <a:pPr lvl="1"/>
            <a:r>
              <a:rPr lang="en-US" b="1" dirty="0"/>
              <a:t>Collection of name/value pairs</a:t>
            </a:r>
            <a:r>
              <a:rPr lang="en-US" dirty="0"/>
              <a:t> − This Data Structure is supported by different programming languages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Ordered list of values</a:t>
            </a:r>
            <a:r>
              <a:rPr lang="en-US" dirty="0"/>
              <a:t> − It includes array, list, vector or sequence etc.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326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23368"/>
              </p:ext>
            </p:extLst>
          </p:nvPr>
        </p:nvGraphicFramePr>
        <p:xfrm>
          <a:off x="4643438" y="2547936"/>
          <a:ext cx="4152899" cy="179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RDBMS</a:t>
                      </a:r>
                      <a:endParaRPr lang="en-US" sz="1400" b="1" dirty="0"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06</a:t>
                      </a:r>
                      <a:endParaRPr kumimoji="0" lang="en-US" sz="1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old" panose="020B0704020202020204" pitchFamily="34" charset="0"/>
                        <a:ea typeface="+mn-ea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 Bold" panose="020B0704020202020204" pitchFamily="34" charset="0"/>
                          <a:cs typeface="Arial Bold" panose="020B0704020202020204" pitchFamily="34" charset="0"/>
                        </a:rPr>
                        <a:t>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NoSQL</a:t>
                      </a:r>
                      <a:r>
                        <a:rPr kumimoji="0" lang="en-US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	</a:t>
                      </a:r>
                      <a:endParaRPr lang="en-US" sz="1400" b="1" dirty="0"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10</a:t>
                      </a:r>
                      <a:endParaRPr kumimoji="0" lang="en-US" sz="1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old" panose="020B0704020202020204" pitchFamily="34" charset="0"/>
                        <a:ea typeface="+mn-ea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 Bold" panose="020B0704020202020204" pitchFamily="34" charset="0"/>
                          <a:cs typeface="Arial Bold" panose="020B0704020202020204" pitchFamily="34" charset="0"/>
                        </a:rPr>
                        <a:t>III.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NoSQL Storage Types</a:t>
                      </a: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28</a:t>
                      </a:r>
                      <a:endParaRPr kumimoji="0" lang="en-US" sz="1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old" panose="020B0704020202020204" pitchFamily="34" charset="0"/>
                        <a:ea typeface="+mn-ea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 Bold" panose="020B0704020202020204" pitchFamily="34" charset="0"/>
                          <a:cs typeface="Arial Bold" panose="020B0704020202020204" pitchFamily="34" charset="0"/>
                        </a:rPr>
                        <a:t>IV.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MongoDB</a:t>
                      </a:r>
                      <a:r>
                        <a:rPr lang="en-US" sz="1400" b="1" dirty="0" smtClean="0">
                          <a:latin typeface="Arial Bold" panose="020B0704020202020204" pitchFamily="34" charset="0"/>
                          <a:cs typeface="Arial Bold" panose="020B0704020202020204" pitchFamily="34" charset="0"/>
                        </a:rPr>
                        <a:t> </a:t>
                      </a:r>
                      <a:endParaRPr lang="en-US" sz="1400" b="1" dirty="0"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anose="020B0704020202020204" pitchFamily="34" charset="0"/>
                          <a:ea typeface="+mn-ea"/>
                          <a:cs typeface="Arial Bold" panose="020B0704020202020204" pitchFamily="34" charset="0"/>
                        </a:rPr>
                        <a:t>42</a:t>
                      </a:r>
                      <a:endParaRPr kumimoji="0" lang="en-US" sz="1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old" panose="020B0704020202020204" pitchFamily="34" charset="0"/>
                        <a:ea typeface="+mn-ea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Arial Bold" panose="020B0704020202020204" pitchFamily="34" charset="0"/>
                        <a:cs typeface="Arial Bold" panose="020B0704020202020204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2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39598"/>
                </a:solidFill>
              </a:rPr>
              <a:t>Agenda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 smtClean="0">
                <a:latin typeface="Arial Bold" panose="020B0704020202020204" pitchFamily="34" charset="0"/>
                <a:cs typeface="Arial Bold" panose="020B0704020202020204" pitchFamily="34" charset="0"/>
              </a:rPr>
              <a:t>JSON Data Types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63951"/>
              </p:ext>
            </p:extLst>
          </p:nvPr>
        </p:nvGraphicFramePr>
        <p:xfrm>
          <a:off x="366713" y="1241775"/>
          <a:ext cx="4945452" cy="4163958"/>
        </p:xfrm>
        <a:graphic>
          <a:graphicData uri="http://schemas.openxmlformats.org/drawingml/2006/table">
            <a:tbl>
              <a:tblPr/>
              <a:tblGrid>
                <a:gridCol w="2472726">
                  <a:extLst>
                    <a:ext uri="{9D8B030D-6E8A-4147-A177-3AD203B41FA5}">
                      <a16:colId xmlns:a16="http://schemas.microsoft.com/office/drawing/2014/main" val="2231340534"/>
                    </a:ext>
                  </a:extLst>
                </a:gridCol>
                <a:gridCol w="2472726">
                  <a:extLst>
                    <a:ext uri="{9D8B030D-6E8A-4147-A177-3AD203B41FA5}">
                      <a16:colId xmlns:a16="http://schemas.microsoft.com/office/drawing/2014/main" val="2756772519"/>
                    </a:ext>
                  </a:extLst>
                </a:gridCol>
              </a:tblGrid>
              <a:tr h="5171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double- precision floating-point format in JavaScript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36181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double-quoted Unicode with backslash escaping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538783"/>
                  </a:ext>
                </a:extLst>
              </a:tr>
              <a:tr h="3329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Boolean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true or false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615564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Array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 ordered sequence of values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25165"/>
                  </a:ext>
                </a:extLst>
              </a:tr>
              <a:tr h="76105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it can be a string, a number, true or false, null etc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37258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Object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an unordered collection of </a:t>
                      </a:r>
                      <a:r>
                        <a:rPr lang="en-US" sz="1600" dirty="0" err="1">
                          <a:effectLst/>
                        </a:rPr>
                        <a:t>key:value</a:t>
                      </a:r>
                      <a:r>
                        <a:rPr lang="en-US" sz="1600" dirty="0">
                          <a:effectLst/>
                        </a:rPr>
                        <a:t> pairs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147211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Whitespace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can be used between any pair of tokens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642235"/>
                  </a:ext>
                </a:extLst>
              </a:tr>
              <a:tr h="3329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null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empty</a:t>
                      </a:r>
                    </a:p>
                  </a:txBody>
                  <a:tcPr marL="22701" marR="22701" marT="22701" marB="22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37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4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latin typeface="Arial Bold" panose="020B0704020202020204" pitchFamily="34" charset="0"/>
                <a:cs typeface="Arial Bold" panose="020B0704020202020204" pitchFamily="34" charset="0"/>
              </a:rPr>
              <a:t>JSON </a:t>
            </a:r>
            <a:r>
              <a:rPr lang="en-US" altLang="en-US" b="0" dirty="0" smtClean="0">
                <a:latin typeface="Arial Bold" panose="020B0704020202020204" pitchFamily="34" charset="0"/>
                <a:cs typeface="Arial Bold" panose="020B0704020202020204" pitchFamily="34" charset="0"/>
              </a:rPr>
              <a:t>Schema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412532"/>
            <a:ext cx="8408987" cy="2394502"/>
          </a:xfrm>
        </p:spPr>
        <p:txBody>
          <a:bodyPr/>
          <a:lstStyle/>
          <a:p>
            <a:r>
              <a:rPr lang="en-US" dirty="0"/>
              <a:t>JSON Schema is a specification for JSON based format for defining the structure of JSON </a:t>
            </a:r>
            <a:r>
              <a:rPr lang="en-US" dirty="0" smtClean="0"/>
              <a:t>data</a:t>
            </a:r>
          </a:p>
          <a:p>
            <a:endParaRPr lang="en-US" altLang="en-US" dirty="0"/>
          </a:p>
          <a:p>
            <a:pPr lvl="1"/>
            <a:r>
              <a:rPr lang="en-US" dirty="0"/>
              <a:t>Describes your existing data format.</a:t>
            </a:r>
            <a:endParaRPr lang="en-US" dirty="0" smtClean="0"/>
          </a:p>
          <a:p>
            <a:pPr lvl="1"/>
            <a:r>
              <a:rPr lang="en-US" dirty="0"/>
              <a:t>Clear, human- and machine-readable documentation.</a:t>
            </a:r>
            <a:endParaRPr lang="en-US" dirty="0" smtClean="0"/>
          </a:p>
          <a:p>
            <a:pPr lvl="1"/>
            <a:r>
              <a:rPr lang="en-US" dirty="0"/>
              <a:t>Complete structural validation, useful for automated testing.</a:t>
            </a:r>
            <a:endParaRPr lang="en-US" dirty="0" smtClean="0"/>
          </a:p>
          <a:p>
            <a:pPr lvl="1"/>
            <a:r>
              <a:rPr lang="en-US" dirty="0"/>
              <a:t>Complete structural validation, validating client-submitted data</a:t>
            </a:r>
            <a:r>
              <a:rPr 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60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Storage types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73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Column-oriented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Store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749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Column-oriented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9" y="1223493"/>
            <a:ext cx="7704851" cy="157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3" y="4314820"/>
            <a:ext cx="3366128" cy="104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6" y="4244091"/>
            <a:ext cx="3328986" cy="118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 bwMode="auto">
          <a:xfrm rot="3252897">
            <a:off x="4494658" y="3271208"/>
            <a:ext cx="1412478" cy="50477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rgbClr val="002060"/>
                </a:solidFill>
              </a:rPr>
              <a:t>Column-Oriented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5" name="Left Arrow 4"/>
          <p:cNvSpPr/>
          <p:nvPr/>
        </p:nvSpPr>
        <p:spPr bwMode="auto">
          <a:xfrm rot="18944928">
            <a:off x="2421228" y="3281279"/>
            <a:ext cx="1351896" cy="484632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900" dirty="0" smtClean="0"/>
              <a:t>Row-Oriented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54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Column-oriented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477328"/>
          </a:xfrm>
        </p:spPr>
        <p:txBody>
          <a:bodyPr/>
          <a:lstStyle/>
          <a:p>
            <a:r>
              <a:rPr lang="en-US" dirty="0"/>
              <a:t>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err="1" smtClean="0"/>
              <a:t>MonetDB</a:t>
            </a:r>
            <a:endParaRPr lang="en-US" dirty="0" smtClean="0"/>
          </a:p>
          <a:p>
            <a:r>
              <a:rPr lang="en-US" dirty="0"/>
              <a:t>Amazon </a:t>
            </a:r>
            <a:r>
              <a:rPr lang="en-US" dirty="0" smtClean="0"/>
              <a:t>Redshift</a:t>
            </a:r>
          </a:p>
          <a:p>
            <a:r>
              <a:rPr lang="en-US" dirty="0"/>
              <a:t>Google </a:t>
            </a:r>
            <a:r>
              <a:rPr lang="en-US" dirty="0" err="1"/>
              <a:t>Datastore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09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Document-oriented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354217"/>
          </a:xfrm>
        </p:spPr>
        <p:txBody>
          <a:bodyPr/>
          <a:lstStyle/>
          <a:p>
            <a:r>
              <a:rPr lang="en-GB" altLang="en-US" dirty="0"/>
              <a:t>Can model more complex objects</a:t>
            </a:r>
          </a:p>
          <a:p>
            <a:r>
              <a:rPr lang="en-GB" altLang="en-US" dirty="0" smtClean="0"/>
              <a:t>Data </a:t>
            </a:r>
            <a:r>
              <a:rPr lang="en-GB" altLang="en-US" dirty="0"/>
              <a:t>model: collection of documents</a:t>
            </a:r>
          </a:p>
          <a:p>
            <a:r>
              <a:rPr lang="en-GB" altLang="en-US" dirty="0"/>
              <a:t>Document: </a:t>
            </a:r>
            <a:r>
              <a:rPr lang="en-US" dirty="0"/>
              <a:t>Using XML, JSON, BSON, or YAML</a:t>
            </a:r>
            <a:r>
              <a:rPr lang="en-GB" altLang="en-US" dirty="0" smtClean="0"/>
              <a:t>, </a:t>
            </a:r>
            <a:r>
              <a:rPr lang="en-GB" altLang="en-US" dirty="0"/>
              <a:t>other semi-structured formats.</a:t>
            </a:r>
          </a:p>
        </p:txBody>
      </p:sp>
    </p:spTree>
    <p:extLst>
      <p:ext uri="{BB962C8B-B14F-4D97-AF65-F5344CB8AC3E}">
        <p14:creationId xmlns:p14="http://schemas.microsoft.com/office/powerpoint/2010/main" val="67883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Document-oriented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3" y="1377168"/>
            <a:ext cx="2826448" cy="175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16" y="2627290"/>
            <a:ext cx="4552212" cy="3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945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Document-oriented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477328"/>
          </a:xfrm>
        </p:spPr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 err="1" smtClean="0"/>
              <a:t>CouchDB</a:t>
            </a:r>
            <a:endParaRPr lang="en-US" dirty="0"/>
          </a:p>
          <a:p>
            <a:r>
              <a:rPr lang="en-US" dirty="0" smtClean="0"/>
              <a:t>Apache </a:t>
            </a:r>
            <a:r>
              <a:rPr lang="en-US" dirty="0"/>
              <a:t>Cassandra</a:t>
            </a:r>
          </a:p>
          <a:p>
            <a:r>
              <a:rPr lang="en-US" dirty="0" err="1" smtClean="0"/>
              <a:t>Terrastore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9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677656"/>
          </a:xfrm>
        </p:spPr>
        <p:txBody>
          <a:bodyPr/>
          <a:lstStyle/>
          <a:p>
            <a:r>
              <a:rPr lang="en-US" dirty="0"/>
              <a:t>Closely related to a document store</a:t>
            </a:r>
          </a:p>
          <a:p>
            <a:r>
              <a:rPr lang="en-US" dirty="0" smtClean="0"/>
              <a:t>Focus </a:t>
            </a:r>
            <a:r>
              <a:rPr lang="en-US" dirty="0"/>
              <a:t>on scaling to huge amounts of data</a:t>
            </a:r>
          </a:p>
          <a:p>
            <a:r>
              <a:rPr lang="en-US" dirty="0"/>
              <a:t>Designed to handle massive load</a:t>
            </a:r>
          </a:p>
          <a:p>
            <a:r>
              <a:rPr lang="en-US" dirty="0"/>
              <a:t>Based on Amazon’s dynamo paper</a:t>
            </a:r>
          </a:p>
          <a:p>
            <a:r>
              <a:rPr lang="en-US" dirty="0"/>
              <a:t>Data model: (global) collection of Key-value pairs</a:t>
            </a:r>
          </a:p>
          <a:p>
            <a:r>
              <a:rPr lang="en-US" dirty="0"/>
              <a:t>Dynamo ring partitioning and 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9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Key-value store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277547"/>
          </a:xfrm>
        </p:spPr>
        <p:txBody>
          <a:bodyPr/>
          <a:lstStyle/>
          <a:p>
            <a:r>
              <a:rPr lang="en-US" dirty="0" err="1"/>
              <a:t>Redis</a:t>
            </a:r>
            <a:endParaRPr lang="en-US" dirty="0"/>
          </a:p>
          <a:p>
            <a:r>
              <a:rPr lang="en-US" dirty="0" err="1"/>
              <a:t>DynamoDB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LevelDB</a:t>
            </a:r>
            <a:endParaRPr lang="en-US" dirty="0"/>
          </a:p>
          <a:p>
            <a:r>
              <a:rPr lang="en-US" dirty="0" err="1" smtClean="0"/>
              <a:t>BerkeleyDB</a:t>
            </a:r>
            <a:endParaRPr lang="en-US" dirty="0" smtClean="0"/>
          </a:p>
          <a:p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err="1"/>
              <a:t>Riak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2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Assessment Disciplines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7328"/>
          </a:xfrm>
        </p:spPr>
        <p:txBody>
          <a:bodyPr/>
          <a:lstStyle/>
          <a:p>
            <a:r>
              <a:rPr lang="en-US" altLang="en-US" dirty="0" smtClean="0"/>
              <a:t>Class Participation: 30% </a:t>
            </a:r>
          </a:p>
          <a:p>
            <a:r>
              <a:rPr lang="en-US" altLang="en-US" dirty="0" smtClean="0"/>
              <a:t>Final Exam: 70%</a:t>
            </a:r>
          </a:p>
          <a:p>
            <a:r>
              <a:rPr lang="en-US" altLang="en-US" dirty="0" smtClean="0"/>
              <a:t>Passing Scores: 70%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838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Key-value store databases</a:t>
            </a:r>
            <a:endParaRPr lang="en-US" dirty="0"/>
          </a:p>
        </p:txBody>
      </p:sp>
      <p:pic>
        <p:nvPicPr>
          <p:cNvPr id="1028" name="Picture 4" descr="http://ptgmedia.pearsoncmg.com/images/art_sadalage_nosql/elementLinks/fi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48" y="2036712"/>
            <a:ext cx="3810000" cy="344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nformit.com/content/images/art_sadalage_nosql/elementLinks/fig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7" y="2036712"/>
            <a:ext cx="3534878" cy="344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0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tore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special category of NoSQL databases </a:t>
            </a:r>
            <a:r>
              <a:rPr lang="en-US" dirty="0" smtClean="0"/>
              <a:t>where relationships </a:t>
            </a:r>
            <a:r>
              <a:rPr lang="en-US" dirty="0"/>
              <a:t>are represented as graphs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885861"/>
            <a:ext cx="564515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74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store databases</a:t>
            </a:r>
            <a:endParaRPr lang="en-US" dirty="0"/>
          </a:p>
        </p:txBody>
      </p:sp>
      <p:pic>
        <p:nvPicPr>
          <p:cNvPr id="2050" name="Picture 2" descr="http://ptgmedia.pearsoncmg.com/images/art_sadalage_nosql/elementLinks/fig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4" y="2261960"/>
            <a:ext cx="3650164" cy="30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nformit.com/content/images/art_sadalage_nosql/elementLink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261960"/>
            <a:ext cx="4429488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694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store databases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077218"/>
          </a:xfrm>
        </p:spPr>
        <p:txBody>
          <a:bodyPr/>
          <a:lstStyle/>
          <a:p>
            <a:r>
              <a:rPr lang="en-US" dirty="0"/>
              <a:t>Neo4j</a:t>
            </a:r>
          </a:p>
          <a:p>
            <a:r>
              <a:rPr lang="en-US" dirty="0" err="1" smtClean="0"/>
              <a:t>FlockDB</a:t>
            </a:r>
            <a:endParaRPr 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03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1" y="970946"/>
            <a:ext cx="8077489" cy="508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58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MongoDB</a:t>
            </a: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899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5125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 dirty="0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5130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31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179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66713" y="1412532"/>
            <a:ext cx="8408987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MongoDB is a scalable, high-performance, </a:t>
            </a:r>
            <a:r>
              <a:rPr lang="en-US" kern="0" dirty="0" smtClean="0"/>
              <a:t>open </a:t>
            </a:r>
            <a:r>
              <a:rPr lang="en-US" kern="0" dirty="0"/>
              <a:t>source, schema-free, document-oriented database</a:t>
            </a:r>
          </a:p>
          <a:p>
            <a:endParaRPr lang="en-US" kern="0" dirty="0" smtClean="0"/>
          </a:p>
          <a:p>
            <a:pPr marL="0" indent="0">
              <a:buFontTx/>
              <a:buNone/>
            </a:pP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br>
              <a:rPr lang="en-US" kern="0" dirty="0" smtClean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1042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862322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database that </a:t>
            </a:r>
            <a:r>
              <a:rPr lang="en-US" dirty="0"/>
              <a:t>worked with documents rather than rows and that was blindingly fast, </a:t>
            </a:r>
            <a:r>
              <a:rPr lang="en-US" dirty="0" smtClean="0"/>
              <a:t>massively scalable</a:t>
            </a:r>
            <a:r>
              <a:rPr lang="en-US" dirty="0"/>
              <a:t>, and easy to use. </a:t>
            </a:r>
            <a:endParaRPr lang="en-US" dirty="0" smtClean="0"/>
          </a:p>
          <a:p>
            <a:r>
              <a:rPr lang="en-US" dirty="0"/>
              <a:t>MongoDB is a perfect fit for </a:t>
            </a:r>
            <a:r>
              <a:rPr lang="en-US" dirty="0" smtClean="0"/>
              <a:t>resolving, such </a:t>
            </a:r>
            <a:r>
              <a:rPr lang="en-US" dirty="0"/>
              <a:t>as analytics </a:t>
            </a:r>
            <a:r>
              <a:rPr lang="en-US" dirty="0" smtClean="0"/>
              <a:t>and </a:t>
            </a:r>
            <a:r>
              <a:rPr lang="en-US" dirty="0"/>
              <a:t>complex </a:t>
            </a:r>
            <a:r>
              <a:rPr lang="en-US" dirty="0" smtClean="0"/>
              <a:t>data structures.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should always </a:t>
            </a:r>
            <a:r>
              <a:rPr lang="en-US" dirty="0" smtClean="0"/>
              <a:t>be more </a:t>
            </a:r>
            <a:r>
              <a:rPr lang="en-US" dirty="0"/>
              <a:t>than one copy of the database (Horizontal </a:t>
            </a:r>
            <a:r>
              <a:rPr lang="en-US" dirty="0" smtClean="0"/>
              <a:t>scaling).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using MongoDB?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Education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6" y="1806867"/>
            <a:ext cx="25050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30" y="1689080"/>
            <a:ext cx="21907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8021" y="2732750"/>
            <a:ext cx="84089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Financial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9" y="3071304"/>
            <a:ext cx="28765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55" y="3627457"/>
            <a:ext cx="27622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43" y="4969677"/>
            <a:ext cx="2752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80" y="4988727"/>
            <a:ext cx="24288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4758827"/>
            <a:ext cx="1285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55" y="2877573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30" y="3787277"/>
            <a:ext cx="22764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86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using MongoDB?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Government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06" y="1836783"/>
            <a:ext cx="31527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36" y="1698670"/>
            <a:ext cx="13049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55" y="1650374"/>
            <a:ext cx="12192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06" y="3735008"/>
            <a:ext cx="2962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05" y="3063495"/>
            <a:ext cx="16478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61" y="3163508"/>
            <a:ext cx="13811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47" y="4713332"/>
            <a:ext cx="17716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73" y="5070519"/>
            <a:ext cx="3219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48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Duration and Course Timetable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677108"/>
          </a:xfrm>
        </p:spPr>
        <p:txBody>
          <a:bodyPr/>
          <a:lstStyle/>
          <a:p>
            <a:r>
              <a:rPr lang="en-US" altLang="en-US" dirty="0" smtClean="0"/>
              <a:t>Course Duration</a:t>
            </a:r>
            <a:r>
              <a:rPr lang="en-US" altLang="en-US" smtClean="0"/>
              <a:t>: </a:t>
            </a:r>
            <a:r>
              <a:rPr lang="en-US" altLang="en-US" dirty="0"/>
              <a:t>9</a:t>
            </a:r>
            <a:r>
              <a:rPr lang="en-US" altLang="en-US" smtClean="0"/>
              <a:t> </a:t>
            </a:r>
            <a:r>
              <a:rPr lang="en-US" altLang="en-US" dirty="0" err="1" smtClean="0"/>
              <a:t>hrs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10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using MongoDB?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Healthcare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22" y="1941289"/>
            <a:ext cx="23145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66" y="1555527"/>
            <a:ext cx="27051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133725"/>
            <a:ext cx="2600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23" y="3779010"/>
            <a:ext cx="22002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846624"/>
            <a:ext cx="25717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04" y="4466620"/>
            <a:ext cx="1638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9" y="4900613"/>
            <a:ext cx="24098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5147657"/>
            <a:ext cx="2657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17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using MongoDB?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Media and Entertainment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5" y="3509493"/>
            <a:ext cx="21717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421640"/>
            <a:ext cx="24288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58" y="2973275"/>
            <a:ext cx="33909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3949588"/>
            <a:ext cx="27717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33" y="1634745"/>
            <a:ext cx="2409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15" y="5474527"/>
            <a:ext cx="23812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36" y="5641214"/>
            <a:ext cx="3248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5" y="2563432"/>
            <a:ext cx="3019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63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using MongoDB?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Retail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7" y="1856101"/>
            <a:ext cx="3238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81" y="2357774"/>
            <a:ext cx="17907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56" y="2962275"/>
            <a:ext cx="15621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6" y="4576762"/>
            <a:ext cx="22002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4238625"/>
            <a:ext cx="3333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491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using MongoDB?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9" y="1854155"/>
            <a:ext cx="236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35" y="1501395"/>
            <a:ext cx="32861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9" y="4414838"/>
            <a:ext cx="3200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09" y="4526789"/>
            <a:ext cx="2924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9" y="3950459"/>
            <a:ext cx="27908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77" y="3196845"/>
            <a:ext cx="2200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69" y="5631355"/>
            <a:ext cx="20669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3" y="1248982"/>
            <a:ext cx="25431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885" y="5357813"/>
            <a:ext cx="29527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026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using MongoDB?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Telecommunications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7" y="1780572"/>
            <a:ext cx="24765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34" y="1690084"/>
            <a:ext cx="23336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7367" y="2740398"/>
            <a:ext cx="84089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Travel and Hospitality</a:t>
            </a:r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81" y="1690084"/>
            <a:ext cx="1762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7" y="3220725"/>
            <a:ext cx="24193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58" y="3185308"/>
            <a:ext cx="23145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43" y="3203798"/>
            <a:ext cx="2514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00" y="4462597"/>
            <a:ext cx="34099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30" y="3937491"/>
            <a:ext cx="24098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450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MongoDB’s</a:t>
            </a:r>
            <a:r>
              <a:rPr lang="en-US" dirty="0"/>
              <a:t>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326791"/>
          </a:xfrm>
        </p:spPr>
        <p:txBody>
          <a:bodyPr/>
          <a:lstStyle/>
          <a:p>
            <a:r>
              <a:rPr lang="en-US" dirty="0"/>
              <a:t>Using Document-Oriented Storage (BSON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BSON is an open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/>
              <a:t>BSON is a binary form of </a:t>
            </a:r>
            <a:r>
              <a:rPr lang="en-US" dirty="0" smtClean="0"/>
              <a:t>JSON</a:t>
            </a:r>
          </a:p>
          <a:p>
            <a:pPr lvl="1"/>
            <a:r>
              <a:rPr lang="en-US" dirty="0"/>
              <a:t>BSON is much easier to traverse </a:t>
            </a:r>
            <a:r>
              <a:rPr lang="en-US" dirty="0" smtClean="0"/>
              <a:t>and </a:t>
            </a:r>
            <a:r>
              <a:rPr lang="en-US" dirty="0"/>
              <a:t>index very </a:t>
            </a:r>
            <a:r>
              <a:rPr lang="en-US" dirty="0" smtClean="0"/>
              <a:t>quickly</a:t>
            </a:r>
          </a:p>
          <a:p>
            <a:pPr lvl="1"/>
            <a:r>
              <a:rPr lang="en-US" dirty="0"/>
              <a:t>BSON is </a:t>
            </a:r>
            <a:r>
              <a:rPr lang="en-US" dirty="0" smtClean="0"/>
              <a:t>easy </a:t>
            </a:r>
            <a:r>
              <a:rPr lang="en-US" dirty="0"/>
              <a:t>and quick to convert </a:t>
            </a:r>
            <a:r>
              <a:rPr lang="en-US" dirty="0" smtClean="0"/>
              <a:t>BSON to </a:t>
            </a:r>
            <a:r>
              <a:rPr lang="en-US" dirty="0"/>
              <a:t>a programming language’s native data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BSON also provides some extensions to JSON (</a:t>
            </a:r>
            <a:r>
              <a:rPr lang="en-US" dirty="0" smtClean="0"/>
              <a:t>store binary </a:t>
            </a:r>
            <a:r>
              <a:rPr lang="en-US" dirty="0"/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4282718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MongoDB’s</a:t>
            </a:r>
            <a:r>
              <a:rPr lang="en-US" dirty="0"/>
              <a:t>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118050"/>
          </a:xfrm>
        </p:spPr>
        <p:txBody>
          <a:bodyPr/>
          <a:lstStyle/>
          <a:p>
            <a:r>
              <a:rPr lang="en-US" dirty="0"/>
              <a:t>Supporting Dynamic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Compare to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/>
              <a:t>Indexing Your </a:t>
            </a:r>
            <a:r>
              <a:rPr lang="en-US" dirty="0" smtClean="0"/>
              <a:t>Documents</a:t>
            </a:r>
          </a:p>
          <a:p>
            <a:r>
              <a:rPr lang="en-US" dirty="0"/>
              <a:t>Leveraging Geospatial </a:t>
            </a:r>
            <a:r>
              <a:rPr lang="en-US" dirty="0" smtClean="0"/>
              <a:t>Indexes</a:t>
            </a:r>
          </a:p>
          <a:p>
            <a:r>
              <a:rPr lang="en-US" dirty="0"/>
              <a:t>Profiling </a:t>
            </a:r>
            <a:r>
              <a:rPr lang="en-US" dirty="0" smtClean="0"/>
              <a:t>Queries</a:t>
            </a:r>
          </a:p>
          <a:p>
            <a:r>
              <a:rPr lang="en-US" dirty="0"/>
              <a:t>Updating Information </a:t>
            </a:r>
            <a:r>
              <a:rPr lang="en-US" dirty="0" smtClean="0"/>
              <a:t>In-Place</a:t>
            </a:r>
          </a:p>
          <a:p>
            <a:pPr lvl="1"/>
            <a:r>
              <a:rPr lang="en-US" dirty="0"/>
              <a:t>MongoDB can update the data wherever it happens to </a:t>
            </a:r>
            <a:r>
              <a:rPr lang="en-US" dirty="0" smtClean="0"/>
              <a:t>be</a:t>
            </a:r>
            <a:endParaRPr lang="en-US" dirty="0"/>
          </a:p>
          <a:p>
            <a:r>
              <a:rPr lang="en-US" dirty="0"/>
              <a:t>Storing Binary </a:t>
            </a:r>
            <a:r>
              <a:rPr lang="en-US" dirty="0" smtClean="0"/>
              <a:t>Data</a:t>
            </a:r>
          </a:p>
          <a:p>
            <a:pPr lvl="1"/>
            <a:r>
              <a:rPr lang="en-US" i="1" dirty="0" err="1"/>
              <a:t>GridFS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err="1"/>
              <a:t>MongoDB’s</a:t>
            </a:r>
            <a:r>
              <a:rPr lang="en-US" dirty="0"/>
              <a:t> solution to storing binary data in the </a:t>
            </a:r>
            <a:r>
              <a:rPr lang="en-US" dirty="0" smtClean="0"/>
              <a:t>database</a:t>
            </a:r>
          </a:p>
          <a:p>
            <a:r>
              <a:rPr lang="en-US" dirty="0"/>
              <a:t>Replicating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MongoDB provided a safety net with a feature called </a:t>
            </a:r>
            <a:r>
              <a:rPr lang="en-US" dirty="0" smtClean="0"/>
              <a:t>“</a:t>
            </a:r>
            <a:r>
              <a:rPr lang="en-US" i="1" dirty="0" smtClean="0"/>
              <a:t>replica sets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MongoDB’s</a:t>
            </a:r>
            <a:r>
              <a:rPr lang="en-US" dirty="0"/>
              <a:t>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437317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auto-</a:t>
            </a:r>
            <a:r>
              <a:rPr lang="en-US" i="1" dirty="0" err="1" smtClean="0"/>
              <a:t>sharding</a:t>
            </a:r>
            <a:r>
              <a:rPr lang="en-US" dirty="0" smtClean="0"/>
              <a:t>”  is one of </a:t>
            </a:r>
            <a:r>
              <a:rPr lang="en-US" dirty="0" err="1"/>
              <a:t>MongoDB’s</a:t>
            </a:r>
            <a:r>
              <a:rPr lang="en-US" dirty="0"/>
              <a:t> most significant and oft-used </a:t>
            </a:r>
            <a:r>
              <a:rPr lang="en-US" dirty="0" smtClean="0"/>
              <a:t>features</a:t>
            </a:r>
          </a:p>
          <a:p>
            <a:r>
              <a:rPr lang="en-US" dirty="0"/>
              <a:t>Using Map and Reduce </a:t>
            </a:r>
            <a:r>
              <a:rPr lang="en-US" dirty="0" smtClean="0"/>
              <a:t>Functions</a:t>
            </a:r>
          </a:p>
          <a:p>
            <a:r>
              <a:rPr lang="en-US" dirty="0"/>
              <a:t>The MongoDB Aggregation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2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Data Model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72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vs</a:t>
            </a:r>
            <a:r>
              <a:rPr lang="en-US" dirty="0" smtClean="0"/>
              <a:t> MongoDB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358050"/>
            <a:ext cx="89725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033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RDBMS</a:t>
            </a:r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899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3717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11" y="1070624"/>
            <a:ext cx="7109810" cy="501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05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01" y="972756"/>
            <a:ext cx="6490953" cy="53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20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31106"/>
          </a:xfrm>
        </p:spPr>
        <p:txBody>
          <a:bodyPr/>
          <a:lstStyle/>
          <a:p>
            <a:r>
              <a:rPr lang="en-US" dirty="0"/>
              <a:t>Database is a physical container for collections. </a:t>
            </a:r>
            <a:endParaRPr lang="en-US" dirty="0" smtClean="0"/>
          </a:p>
          <a:p>
            <a:r>
              <a:rPr lang="en-US" dirty="0"/>
              <a:t>MongoDB server typically has multiple databases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4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262432"/>
          </a:xfrm>
        </p:spPr>
        <p:txBody>
          <a:bodyPr/>
          <a:lstStyle/>
          <a:p>
            <a:r>
              <a:rPr lang="en-US" dirty="0"/>
              <a:t>Collection is a group of MongoDB </a:t>
            </a:r>
            <a:r>
              <a:rPr lang="en-US" dirty="0" smtClean="0"/>
              <a:t>documents</a:t>
            </a:r>
          </a:p>
          <a:p>
            <a:r>
              <a:rPr lang="en-US" dirty="0"/>
              <a:t>A collection exists within </a:t>
            </a:r>
            <a:r>
              <a:rPr lang="en-US" dirty="0" smtClean="0"/>
              <a:t>a single database</a:t>
            </a:r>
          </a:p>
          <a:p>
            <a:r>
              <a:rPr lang="en-US" dirty="0"/>
              <a:t>Collections do not enforce a </a:t>
            </a:r>
            <a:r>
              <a:rPr lang="en-US" dirty="0" smtClean="0"/>
              <a:t>schema</a:t>
            </a:r>
          </a:p>
          <a:p>
            <a:r>
              <a:rPr lang="en-US" dirty="0"/>
              <a:t>Documents within a collection can have different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All </a:t>
            </a:r>
            <a:r>
              <a:rPr lang="en-US" dirty="0"/>
              <a:t>documents in a collection are of similar or related purpose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96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31106"/>
          </a:xfrm>
        </p:spPr>
        <p:txBody>
          <a:bodyPr/>
          <a:lstStyle/>
          <a:p>
            <a:r>
              <a:rPr lang="en-US" dirty="0"/>
              <a:t>A document is a set of key-value </a:t>
            </a:r>
            <a:r>
              <a:rPr lang="en-US" dirty="0" smtClean="0"/>
              <a:t>pairs</a:t>
            </a:r>
          </a:p>
          <a:p>
            <a:r>
              <a:rPr lang="en-US" dirty="0"/>
              <a:t>Documents have dynamic </a:t>
            </a:r>
            <a:r>
              <a:rPr lang="en-US" dirty="0" smtClean="0"/>
              <a:t>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1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4" descr="http://pingax.com/wp-content/uploads/2014/05/mongodb_doc_sampl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8" y="1479885"/>
            <a:ext cx="72771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4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schema </a:t>
            </a:r>
            <a:r>
              <a:rPr lang="en-US" dirty="0"/>
              <a:t>in MongoDB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662541"/>
          </a:xfrm>
        </p:spPr>
        <p:txBody>
          <a:bodyPr/>
          <a:lstStyle/>
          <a:p>
            <a:r>
              <a:rPr lang="en-US" b="1" dirty="0"/>
              <a:t>One: </a:t>
            </a:r>
            <a:r>
              <a:rPr lang="en-US" dirty="0"/>
              <a:t>favor embedding unless there is a compelling reason not to</a:t>
            </a:r>
          </a:p>
          <a:p>
            <a:r>
              <a:rPr lang="en-US" b="1" dirty="0"/>
              <a:t>Two: </a:t>
            </a:r>
            <a:r>
              <a:rPr lang="en-US" dirty="0"/>
              <a:t>needing to access an object on its own is a compelling reason not to embed it</a:t>
            </a:r>
          </a:p>
          <a:p>
            <a:r>
              <a:rPr lang="en-US" b="1" dirty="0"/>
              <a:t>Three:</a:t>
            </a:r>
            <a:r>
              <a:rPr lang="en-US" dirty="0"/>
              <a:t> </a:t>
            </a:r>
            <a:r>
              <a:rPr lang="en-US" dirty="0" smtClean="0"/>
              <a:t>arrays </a:t>
            </a:r>
            <a:r>
              <a:rPr lang="en-US" dirty="0"/>
              <a:t>should not grow without bound. </a:t>
            </a:r>
          </a:p>
          <a:p>
            <a:r>
              <a:rPr lang="en-US" b="1" dirty="0"/>
              <a:t>Four: </a:t>
            </a: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be afraid of application-level joins: </a:t>
            </a:r>
            <a:endParaRPr lang="en-US" dirty="0" smtClean="0"/>
          </a:p>
          <a:p>
            <a:r>
              <a:rPr lang="en-US" b="1" dirty="0" smtClean="0"/>
              <a:t>Five: </a:t>
            </a:r>
            <a:r>
              <a:rPr lang="en-US" dirty="0"/>
              <a:t>c</a:t>
            </a:r>
            <a:r>
              <a:rPr lang="en-US" dirty="0" smtClean="0"/>
              <a:t>onsider the write/read ratio.</a:t>
            </a:r>
          </a:p>
          <a:p>
            <a:r>
              <a:rPr lang="en-US" b="1" dirty="0" smtClean="0"/>
              <a:t>Six</a:t>
            </a:r>
            <a:r>
              <a:rPr lang="en-US" b="1" dirty="0"/>
              <a:t>:</a:t>
            </a:r>
            <a:r>
              <a:rPr lang="en-US" dirty="0"/>
              <a:t> h</a:t>
            </a:r>
            <a:r>
              <a:rPr lang="en-US" dirty="0" smtClean="0"/>
              <a:t>ow </a:t>
            </a:r>
            <a:r>
              <a:rPr lang="en-US" dirty="0"/>
              <a:t>you model your data depends – entirely – on your particular application’s data access patterns.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22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398127"/>
          </a:xfrm>
        </p:spPr>
        <p:txBody>
          <a:bodyPr/>
          <a:lstStyle/>
          <a:p>
            <a:r>
              <a:rPr lang="hu-HU" dirty="0"/>
              <a:t>Create</a:t>
            </a:r>
          </a:p>
          <a:p>
            <a:pPr lvl="1"/>
            <a:r>
              <a:rPr lang="hu-HU" dirty="0"/>
              <a:t>db.collection.insert( &lt;document&gt; ) </a:t>
            </a:r>
          </a:p>
          <a:p>
            <a:pPr lvl="1"/>
            <a:r>
              <a:rPr lang="hu-HU" dirty="0"/>
              <a:t>db.collection.save( &lt;document&gt; ) </a:t>
            </a:r>
          </a:p>
          <a:p>
            <a:pPr lvl="1"/>
            <a:r>
              <a:rPr lang="hu-HU" dirty="0"/>
              <a:t>db.collection.update( &lt;query&gt;, &lt;update&gt;, { upsert: true } ) </a:t>
            </a:r>
          </a:p>
          <a:p>
            <a:r>
              <a:rPr lang="hu-HU" dirty="0"/>
              <a:t>Read</a:t>
            </a:r>
          </a:p>
          <a:p>
            <a:pPr lvl="1"/>
            <a:r>
              <a:rPr lang="hu-HU" dirty="0"/>
              <a:t>db.collection.find( &lt;query&gt;, &lt;projection&gt; )</a:t>
            </a:r>
          </a:p>
          <a:p>
            <a:pPr lvl="1"/>
            <a:r>
              <a:rPr lang="hu-HU" dirty="0"/>
              <a:t>db.collection.findOne( &lt;query&gt;, &lt;projection&gt; ) </a:t>
            </a:r>
          </a:p>
          <a:p>
            <a:r>
              <a:rPr lang="hu-HU" dirty="0"/>
              <a:t>Update</a:t>
            </a:r>
          </a:p>
          <a:p>
            <a:pPr lvl="1"/>
            <a:r>
              <a:rPr lang="hu-HU" dirty="0"/>
              <a:t>db.collection.update( &lt;query&gt;, &lt;update&gt;, &lt;options&gt; ) </a:t>
            </a:r>
          </a:p>
          <a:p>
            <a:r>
              <a:rPr lang="hu-HU" dirty="0"/>
              <a:t>Delete</a:t>
            </a:r>
          </a:p>
          <a:p>
            <a:pPr lvl="1"/>
            <a:r>
              <a:rPr lang="hu-HU" dirty="0"/>
              <a:t>db.collection.remove( &lt;query&gt;, &lt;justOne&gt;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4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696123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INSERT INTO 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VALUES ('John', 'Doe')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:'John',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'Doe'})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06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document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945422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UPDATE t 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='Smith' 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='Doe'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:'Doe'},{$set:{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:'Smith'}})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11717"/>
            <a:ext cx="8408987" cy="785813"/>
          </a:xfrm>
        </p:spPr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477328"/>
          </a:xfrm>
        </p:spPr>
        <p:txBody>
          <a:bodyPr/>
          <a:lstStyle/>
          <a:p>
            <a:r>
              <a:rPr lang="en-US" dirty="0" smtClean="0"/>
              <a:t>Data organized </a:t>
            </a:r>
            <a:r>
              <a:rPr lang="en-US" dirty="0"/>
              <a:t>by tables, records and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Have relationship between tables</a:t>
            </a:r>
          </a:p>
          <a:p>
            <a:r>
              <a:rPr lang="en-US" dirty="0" smtClean="0"/>
              <a:t>Use SQL to manipulate data</a:t>
            </a:r>
          </a:p>
          <a:p>
            <a:r>
              <a:rPr lang="en-US" dirty="0" smtClean="0"/>
              <a:t>Mainly used in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documents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194721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DELETE FROM t 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='John'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:'John'})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4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945422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db.t.drop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6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all documents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164217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SELECT id, name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db.t.find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db.t.find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({},{name:1})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“WHERE”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413516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SELECT * FROM t 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'John‘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SELECT id, age FROM t 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='John'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='Smith'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db.t.find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:'John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'})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db.t.find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:'John',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:'Smith'},{age:1})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804118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SELECT COUNT(*)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 WHERE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country='US'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db.t.count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country:'US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72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145203"/>
          </a:xfrm>
        </p:spPr>
        <p:txBody>
          <a:bodyPr/>
          <a:lstStyle/>
          <a:p>
            <a:r>
              <a:rPr lang="en-US" dirty="0"/>
              <a:t>“Means” GROUP BY, SUM(), </a:t>
            </a:r>
            <a:r>
              <a:rPr lang="en-US" dirty="0" smtClean="0"/>
              <a:t>…</a:t>
            </a:r>
          </a:p>
          <a:p>
            <a:r>
              <a:rPr lang="en-US" dirty="0"/>
              <a:t>2 ways to </a:t>
            </a:r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Map-Reduce</a:t>
            </a:r>
          </a:p>
          <a:p>
            <a:pPr lvl="1"/>
            <a:r>
              <a:rPr lang="en-US" dirty="0"/>
              <a:t>Aggregation Framework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93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</a:t>
            </a:r>
            <a:r>
              <a:rPr lang="en-US" dirty="0" smtClean="0"/>
              <a:t>Framework (AF)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305520"/>
          </a:xfrm>
        </p:spPr>
        <p:txBody>
          <a:bodyPr/>
          <a:lstStyle/>
          <a:p>
            <a:r>
              <a:rPr lang="en-US" dirty="0"/>
              <a:t>Available from MongoDB </a:t>
            </a:r>
            <a:r>
              <a:rPr lang="en-US" dirty="0" smtClean="0"/>
              <a:t>2.2</a:t>
            </a:r>
          </a:p>
          <a:p>
            <a:r>
              <a:rPr lang="en-US" dirty="0"/>
              <a:t>Easier and faster than </a:t>
            </a:r>
            <a:r>
              <a:rPr lang="en-US" dirty="0" smtClean="0"/>
              <a:t>Map-Reduce</a:t>
            </a:r>
          </a:p>
          <a:p>
            <a:r>
              <a:rPr lang="en-US" dirty="0"/>
              <a:t>Some </a:t>
            </a:r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AF </a:t>
            </a:r>
            <a:r>
              <a:rPr lang="en-US" dirty="0"/>
              <a:t>is perfect for simple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Map-Reduce </a:t>
            </a:r>
            <a:r>
              <a:rPr lang="en-US" dirty="0"/>
              <a:t>can be needed </a:t>
            </a:r>
            <a:r>
              <a:rPr lang="en-US" dirty="0" smtClean="0"/>
              <a:t>for complex situations</a:t>
            </a:r>
          </a:p>
          <a:p>
            <a:r>
              <a:rPr lang="en-US" dirty="0"/>
              <a:t>Documents are modified </a:t>
            </a:r>
            <a:r>
              <a:rPr lang="en-US" dirty="0" smtClean="0"/>
              <a:t>through pipelines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7" y="3763850"/>
            <a:ext cx="7925291" cy="207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527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Sample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773614"/>
          </a:xfrm>
        </p:spPr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fn,count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(*) AS total FROM people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682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 'M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%'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db.people.aggregate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({$match:{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:{$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:'M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'}}},</a:t>
            </a:r>
          </a:p>
          <a:p>
            <a:pPr marL="1682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id:"$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",total:{$sum:1}}})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73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167021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sort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{$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sort: {total: -1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r>
              <a:rPr lang="en-US" dirty="0" smtClean="0"/>
              <a:t>$limit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{$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limit: 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$skip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{$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skip: 100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$unwind</a:t>
            </a:r>
          </a:p>
          <a:p>
            <a:pPr lvl="1"/>
            <a:r>
              <a:rPr lang="en-US" dirty="0" smtClean="0"/>
              <a:t>Splits </a:t>
            </a:r>
            <a:r>
              <a:rPr lang="en-US" dirty="0"/>
              <a:t>a document with an </a:t>
            </a:r>
            <a:r>
              <a:rPr lang="en-US" dirty="0" smtClean="0"/>
              <a:t>array into </a:t>
            </a:r>
            <a:r>
              <a:rPr lang="en-US" dirty="0"/>
              <a:t>multiple documents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53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Replication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Replication is the process of synchronizing data across multiple </a:t>
            </a:r>
            <a:r>
              <a:rPr lang="en-US" dirty="0" smtClean="0"/>
              <a:t>servers.</a:t>
            </a:r>
            <a:endParaRPr lang="en-US" dirty="0"/>
          </a:p>
          <a:p>
            <a:r>
              <a:rPr lang="en-US" dirty="0" smtClean="0"/>
              <a:t>Replication </a:t>
            </a:r>
            <a:r>
              <a:rPr lang="en-US" dirty="0"/>
              <a:t>provides redundancy and increases data high </a:t>
            </a:r>
            <a:r>
              <a:rPr lang="en-US" dirty="0" smtClean="0"/>
              <a:t>availability.</a:t>
            </a:r>
            <a:endParaRPr lang="en-US" dirty="0"/>
          </a:p>
        </p:txBody>
      </p:sp>
      <p:pic>
        <p:nvPicPr>
          <p:cNvPr id="6" name="Picture 4" descr="Diagram of a 3 member replica set that consists of a primary and two secondar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0" y="2255243"/>
            <a:ext cx="4741659" cy="17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 of an election of a new primary. In a three member replica set with two secondaries, the primary becomes unreachable. The loss of a primary triggers an election where one of the secondaries becomes the new prim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89" y="3060134"/>
            <a:ext cx="4104456" cy="31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42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477328"/>
          </a:xfrm>
        </p:spPr>
        <p:txBody>
          <a:bodyPr/>
          <a:lstStyle/>
          <a:p>
            <a:r>
              <a:rPr lang="en-US" dirty="0" smtClean="0"/>
              <a:t>Understandable data structure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Manipulation </a:t>
            </a:r>
            <a:r>
              <a:rPr lang="en-US" dirty="0" smtClean="0"/>
              <a:t>Language : SQL</a:t>
            </a:r>
          </a:p>
          <a:p>
            <a:r>
              <a:rPr lang="en-US" dirty="0" smtClean="0"/>
              <a:t>Avoid anomalies data </a:t>
            </a:r>
          </a:p>
          <a:p>
            <a:r>
              <a:rPr lang="en-US" dirty="0" smtClean="0"/>
              <a:t>Support multi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 smtClean="0"/>
              <a:t>Sharding</a:t>
            </a:r>
            <a:r>
              <a:rPr lang="en-US" dirty="0" smtClean="0"/>
              <a:t> </a:t>
            </a:r>
            <a:r>
              <a:rPr lang="en-US" dirty="0"/>
              <a:t>(Horizontal scaling)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954107"/>
          </a:xfrm>
        </p:spPr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is a method for storing data across multiple machines</a:t>
            </a:r>
            <a:r>
              <a:rPr lang="en-US" b="1" dirty="0"/>
              <a:t>	</a:t>
            </a:r>
          </a:p>
          <a:p>
            <a:r>
              <a:rPr lang="en-US" dirty="0"/>
              <a:t>When HDD, CPU or RAM limits are reached.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Diagram of a large collection with data distributed across 4 shard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1" y="2975021"/>
            <a:ext cx="3028759" cy="29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 of a sample sharded cluster for production purposes.  Contains exactly 3 config servers, 2 or more ``mongos`` query routers, and at least 2 shards. The shards are replica se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18" y="2734837"/>
            <a:ext cx="4589000" cy="31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4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899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5125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 dirty="0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5130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31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542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899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5125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 dirty="0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5130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31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35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702192"/>
              </p:ext>
            </p:extLst>
          </p:nvPr>
        </p:nvGraphicFramePr>
        <p:xfrm>
          <a:off x="152400" y="1600200"/>
          <a:ext cx="8647113" cy="2485556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11/11/2015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document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Kien Tran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12/1/2015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Adding Sections :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Introduction to XML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Introduction to JSON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Phu Nguyen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154436"/>
          </a:xfrm>
        </p:spPr>
        <p:txBody>
          <a:bodyPr/>
          <a:lstStyle/>
          <a:p>
            <a:r>
              <a:rPr lang="en-US" dirty="0"/>
              <a:t>Issues with </a:t>
            </a:r>
            <a:r>
              <a:rPr lang="en-US" dirty="0" smtClean="0"/>
              <a:t>scaling</a:t>
            </a:r>
          </a:p>
          <a:p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/>
              <a:t>Development time</a:t>
            </a:r>
          </a:p>
          <a:p>
            <a:r>
              <a:rPr lang="en-US" dirty="0" smtClean="0"/>
              <a:t>Complexity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Relational databases were not designed to cope new challenges, storage and processing power available today.</a:t>
            </a:r>
          </a:p>
        </p:txBody>
      </p:sp>
    </p:spTree>
    <p:extLst>
      <p:ext uri="{BB962C8B-B14F-4D97-AF65-F5344CB8AC3E}">
        <p14:creationId xmlns:p14="http://schemas.microsoft.com/office/powerpoint/2010/main" val="264942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NoSQL</a:t>
            </a:r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899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780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_present_template2">
  <a:themeElements>
    <a:clrScheme name="Custom 26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name="csc_present_template2" id="{566D0710-2B76-47D3-99B7-3963D37AF59C}" vid="{042D8DBA-7840-49BA-8F9D-A672A7AD53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0AF7E-57A5-486C-A203-DF57CAD56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302EF0-963A-42C2-8119-6ACB9971A470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151C02D-3FAB-4303-812F-EEB59C1A2F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csc_present_template2</Template>
  <TotalTime>0</TotalTime>
  <Words>1495</Words>
  <Application>Microsoft Office PowerPoint</Application>
  <PresentationFormat>On-screen Show (4:3)</PresentationFormat>
  <Paragraphs>364</Paragraphs>
  <Slides>74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MS PGothic</vt:lpstr>
      <vt:lpstr>Arial</vt:lpstr>
      <vt:lpstr>Arial Bold</vt:lpstr>
      <vt:lpstr>Calibri</vt:lpstr>
      <vt:lpstr>Courier New</vt:lpstr>
      <vt:lpstr>Gotham Book</vt:lpstr>
      <vt:lpstr>Wingdings</vt:lpstr>
      <vt:lpstr>csc_present_template2</vt:lpstr>
      <vt:lpstr>NoSQL</vt:lpstr>
      <vt:lpstr>Agenda</vt:lpstr>
      <vt:lpstr>Assessment Disciplines</vt:lpstr>
      <vt:lpstr>Duration and Course Timetable</vt:lpstr>
      <vt:lpstr>RDBMS</vt:lpstr>
      <vt:lpstr>RDBMS</vt:lpstr>
      <vt:lpstr>RDBMS advantages</vt:lpstr>
      <vt:lpstr>RDBMS limitations</vt:lpstr>
      <vt:lpstr>NoSQL</vt:lpstr>
      <vt:lpstr>What is NoSQL?</vt:lpstr>
      <vt:lpstr>NoSQL Characteristics</vt:lpstr>
      <vt:lpstr>CAP Theorem</vt:lpstr>
      <vt:lpstr>CAP Theorem</vt:lpstr>
      <vt:lpstr>ACID</vt:lpstr>
      <vt:lpstr>BASE</vt:lpstr>
      <vt:lpstr>NoSQL Storage Types </vt:lpstr>
      <vt:lpstr>JSON</vt:lpstr>
      <vt:lpstr>Why JSON?</vt:lpstr>
      <vt:lpstr>JSON Syntax</vt:lpstr>
      <vt:lpstr>JSON Data Types</vt:lpstr>
      <vt:lpstr>JSON Schema</vt:lpstr>
      <vt:lpstr>Storage types</vt:lpstr>
      <vt:lpstr>Column-oriented databases</vt:lpstr>
      <vt:lpstr>Column-oriented databases</vt:lpstr>
      <vt:lpstr>Document-oriented database</vt:lpstr>
      <vt:lpstr>Document-oriented database</vt:lpstr>
      <vt:lpstr>Document-oriented database</vt:lpstr>
      <vt:lpstr>Key-value store databases</vt:lpstr>
      <vt:lpstr>Key-value store databases</vt:lpstr>
      <vt:lpstr>Key-value store databases</vt:lpstr>
      <vt:lpstr>Graph store databases</vt:lpstr>
      <vt:lpstr>Graph store databases</vt:lpstr>
      <vt:lpstr>Graph store databases</vt:lpstr>
      <vt:lpstr>Comparing the models</vt:lpstr>
      <vt:lpstr>MongoDB </vt:lpstr>
      <vt:lpstr>What is MongoDB?</vt:lpstr>
      <vt:lpstr>MongoDB Philosophy</vt:lpstr>
      <vt:lpstr>Who's using MongoDB? </vt:lpstr>
      <vt:lpstr>Who's using MongoDB? </vt:lpstr>
      <vt:lpstr>Who's using MongoDB? </vt:lpstr>
      <vt:lpstr>Who's using MongoDB? </vt:lpstr>
      <vt:lpstr>Who's using MongoDB? </vt:lpstr>
      <vt:lpstr>Who's using MongoDB? </vt:lpstr>
      <vt:lpstr>Who's using MongoDB? </vt:lpstr>
      <vt:lpstr>MongoDB’s features </vt:lpstr>
      <vt:lpstr>MongoDB’s features </vt:lpstr>
      <vt:lpstr>MongoDB’s features </vt:lpstr>
      <vt:lpstr>Data Model</vt:lpstr>
      <vt:lpstr>RDBMS vs MongoDB </vt:lpstr>
      <vt:lpstr>Relational database model</vt:lpstr>
      <vt:lpstr>MongoDB database model</vt:lpstr>
      <vt:lpstr>Database </vt:lpstr>
      <vt:lpstr>Collection </vt:lpstr>
      <vt:lpstr>Document </vt:lpstr>
      <vt:lpstr>Sample Data</vt:lpstr>
      <vt:lpstr>Design schema in MongoDB </vt:lpstr>
      <vt:lpstr>CRUD</vt:lpstr>
      <vt:lpstr>Inserting a document</vt:lpstr>
      <vt:lpstr>Updating a document </vt:lpstr>
      <vt:lpstr>Removing documents </vt:lpstr>
      <vt:lpstr>Dropping a collection </vt:lpstr>
      <vt:lpstr>Selecting all documents </vt:lpstr>
      <vt:lpstr>Specifying a “WHERE” clause </vt:lpstr>
      <vt:lpstr>Counting </vt:lpstr>
      <vt:lpstr>Aggregation </vt:lpstr>
      <vt:lpstr>Aggregation Framework (AF) </vt:lpstr>
      <vt:lpstr>AF Sample </vt:lpstr>
      <vt:lpstr>Other operators </vt:lpstr>
      <vt:lpstr>MongoDB Replication </vt:lpstr>
      <vt:lpstr>MongoDB Sharding (Horizontal scaling) </vt:lpstr>
      <vt:lpstr>Q&amp;A </vt:lpstr>
      <vt:lpstr>Thank you</vt:lpstr>
      <vt:lpstr>Revision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2015-11-18T02:27:30Z</dcterms:created>
  <dcterms:modified xsi:type="dcterms:W3CDTF">2016-05-29T16:46:10Z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