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71" r:id="rId4"/>
  </p:sldMasterIdLst>
  <p:notesMasterIdLst>
    <p:notesMasterId r:id="rId82"/>
  </p:notesMasterIdLst>
  <p:handoutMasterIdLst>
    <p:handoutMasterId r:id="rId83"/>
  </p:handoutMasterIdLst>
  <p:sldIdLst>
    <p:sldId id="257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328" r:id="rId17"/>
    <p:sldId id="304" r:id="rId18"/>
    <p:sldId id="303" r:id="rId19"/>
    <p:sldId id="329" r:id="rId20"/>
    <p:sldId id="330" r:id="rId21"/>
    <p:sldId id="331" r:id="rId22"/>
    <p:sldId id="311" r:id="rId23"/>
    <p:sldId id="332" r:id="rId24"/>
    <p:sldId id="333" r:id="rId25"/>
    <p:sldId id="334" r:id="rId26"/>
    <p:sldId id="305" r:id="rId27"/>
    <p:sldId id="335" r:id="rId28"/>
    <p:sldId id="307" r:id="rId29"/>
    <p:sldId id="312" r:id="rId30"/>
    <p:sldId id="313" r:id="rId31"/>
    <p:sldId id="336" r:id="rId32"/>
    <p:sldId id="314" r:id="rId33"/>
    <p:sldId id="337" r:id="rId34"/>
    <p:sldId id="315" r:id="rId35"/>
    <p:sldId id="316" r:id="rId36"/>
    <p:sldId id="317" r:id="rId37"/>
    <p:sldId id="338" r:id="rId38"/>
    <p:sldId id="340" r:id="rId39"/>
    <p:sldId id="341" r:id="rId40"/>
    <p:sldId id="319" r:id="rId41"/>
    <p:sldId id="309" r:id="rId42"/>
    <p:sldId id="344" r:id="rId43"/>
    <p:sldId id="354" r:id="rId44"/>
    <p:sldId id="342" r:id="rId45"/>
    <p:sldId id="343" r:id="rId46"/>
    <p:sldId id="347" r:id="rId47"/>
    <p:sldId id="345" r:id="rId48"/>
    <p:sldId id="348" r:id="rId49"/>
    <p:sldId id="350" r:id="rId50"/>
    <p:sldId id="351" r:id="rId51"/>
    <p:sldId id="349" r:id="rId52"/>
    <p:sldId id="346" r:id="rId53"/>
    <p:sldId id="352" r:id="rId54"/>
    <p:sldId id="353" r:id="rId55"/>
    <p:sldId id="355" r:id="rId56"/>
    <p:sldId id="356" r:id="rId57"/>
    <p:sldId id="357" r:id="rId58"/>
    <p:sldId id="358" r:id="rId59"/>
    <p:sldId id="359" r:id="rId60"/>
    <p:sldId id="360" r:id="rId61"/>
    <p:sldId id="361" r:id="rId62"/>
    <p:sldId id="324" r:id="rId63"/>
    <p:sldId id="362" r:id="rId64"/>
    <p:sldId id="363" r:id="rId65"/>
    <p:sldId id="325" r:id="rId66"/>
    <p:sldId id="364" r:id="rId67"/>
    <p:sldId id="366" r:id="rId68"/>
    <p:sldId id="327" r:id="rId69"/>
    <p:sldId id="326" r:id="rId70"/>
    <p:sldId id="310" r:id="rId71"/>
    <p:sldId id="367" r:id="rId72"/>
    <p:sldId id="369" r:id="rId73"/>
    <p:sldId id="368" r:id="rId74"/>
    <p:sldId id="370" r:id="rId75"/>
    <p:sldId id="371" r:id="rId76"/>
    <p:sldId id="297" r:id="rId77"/>
    <p:sldId id="298" r:id="rId78"/>
    <p:sldId id="299" r:id="rId79"/>
    <p:sldId id="300" r:id="rId80"/>
    <p:sldId id="301" r:id="rId8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86">
          <p15:clr>
            <a:srgbClr val="A4A3A4"/>
          </p15:clr>
        </p15:guide>
        <p15:guide id="3" orient="horz" pos="894">
          <p15:clr>
            <a:srgbClr val="A4A3A4"/>
          </p15:clr>
        </p15:guide>
        <p15:guide id="4" orient="horz" pos="3890">
          <p15:clr>
            <a:srgbClr val="A4A3A4"/>
          </p15:clr>
        </p15:guide>
        <p15:guide id="5" orient="horz" pos="4235">
          <p15:clr>
            <a:srgbClr val="A4A3A4"/>
          </p15:clr>
        </p15:guide>
        <p15:guide id="6" orient="horz" pos="206">
          <p15:clr>
            <a:srgbClr val="A4A3A4"/>
          </p15:clr>
        </p15:guide>
        <p15:guide id="7" pos="2885">
          <p15:clr>
            <a:srgbClr val="A4A3A4"/>
          </p15:clr>
        </p15:guide>
        <p15:guide id="8" pos="222">
          <p15:clr>
            <a:srgbClr val="A4A3A4"/>
          </p15:clr>
        </p15:guide>
        <p15:guide id="9" pos="510">
          <p15:clr>
            <a:srgbClr val="A4A3A4"/>
          </p15:clr>
        </p15:guide>
        <p15:guide id="10" pos="898">
          <p15:clr>
            <a:srgbClr val="A4A3A4"/>
          </p15:clr>
        </p15:guide>
        <p15:guide id="11" pos="4867">
          <p15:clr>
            <a:srgbClr val="A4A3A4"/>
          </p15:clr>
        </p15:guide>
        <p15:guide id="12" pos="5246">
          <p15:clr>
            <a:srgbClr val="A4A3A4"/>
          </p15:clr>
        </p15:guide>
        <p15:guide id="13" pos="55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725" autoAdjust="0"/>
  </p:normalViewPr>
  <p:slideViewPr>
    <p:cSldViewPr snapToGrid="0">
      <p:cViewPr varScale="1">
        <p:scale>
          <a:sx n="101" d="100"/>
          <a:sy n="101" d="100"/>
        </p:scale>
        <p:origin x="126" y="120"/>
      </p:cViewPr>
      <p:guideLst>
        <p:guide orient="horz" pos="2160"/>
        <p:guide orient="horz" pos="286"/>
        <p:guide orient="horz" pos="894"/>
        <p:guide orient="horz" pos="3890"/>
        <p:guide orient="horz" pos="4235"/>
        <p:guide orient="horz" pos="206"/>
        <p:guide pos="2885"/>
        <p:guide pos="222"/>
        <p:guide pos="510"/>
        <p:guide pos="898"/>
        <p:guide pos="4867"/>
        <p:guide pos="5246"/>
        <p:guide pos="55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2346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EF02802-FAD7-4B03-936F-6FEF8234A331}" type="datetimeFigureOut">
              <a:rPr lang="en-US"/>
              <a:pPr>
                <a:defRPr/>
              </a:pPr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BA8873B-5BED-4988-B6D5-588CC0DE58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689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2226" tIns="46113" rIns="92226" bIns="46113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2226" tIns="46113" rIns="92226" bIns="46113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415B122-7894-40B8-B6E6-1E2E4C2F004E}" type="datetimeFigureOut">
              <a:rPr lang="en-US"/>
              <a:pPr>
                <a:defRPr/>
              </a:pPr>
              <a:t>12/8/2015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26" tIns="46113" rIns="92226" bIns="4611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2226" tIns="46113" rIns="92226" bIns="4611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2226" tIns="46113" rIns="92226" bIns="46113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2226" tIns="46113" rIns="92226" bIns="4611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C0DD5FD-ABDB-4F07-A820-2B7F30C85D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9423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312917-23CF-46FC-8146-E7DE7F759DF6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1015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:\p2\008_Presentations\Presentation Formats\0002-17 New Brand Template\Support\PowerPoint images\jumpYellow_Cover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352425" y="327025"/>
            <a:ext cx="977900" cy="544513"/>
            <a:chOff x="0" y="0"/>
            <a:chExt cx="616" cy="343"/>
          </a:xfrm>
        </p:grpSpPr>
        <p:sp>
          <p:nvSpPr>
            <p:cNvPr id="6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10" name="Text Box 66"/>
          <p:cNvSpPr txBox="1">
            <a:spLocks noChangeArrowheads="1"/>
          </p:cNvSpPr>
          <p:nvPr userDrawn="1"/>
        </p:nvSpPr>
        <p:spPr bwMode="auto">
          <a:xfrm>
            <a:off x="366713" y="6575425"/>
            <a:ext cx="38084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defTabSz="820738" eaLnBrk="0" hangingPunct="0">
              <a:spcBef>
                <a:spcPct val="50000"/>
              </a:spcBef>
              <a:defRPr/>
            </a:pPr>
            <a:r>
              <a:rPr lang="en-US" sz="1100" dirty="0">
                <a:solidFill>
                  <a:schemeClr val="bg1"/>
                </a:solidFill>
              </a:rPr>
              <a:t>CSC Proprietary and Confidential</a:t>
            </a:r>
          </a:p>
        </p:txBody>
      </p:sp>
      <p:sp>
        <p:nvSpPr>
          <p:cNvPr id="2878539" name="Rectangle 75"/>
          <p:cNvSpPr>
            <a:spLocks noGrp="1" noChangeArrowheads="1"/>
          </p:cNvSpPr>
          <p:nvPr>
            <p:ph type="ctrTitle"/>
          </p:nvPr>
        </p:nvSpPr>
        <p:spPr>
          <a:xfrm>
            <a:off x="3708875" y="4731809"/>
            <a:ext cx="4746968" cy="626400"/>
          </a:xfr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78540" name="Rectangle 76"/>
          <p:cNvSpPr>
            <a:spLocks noGrp="1" noChangeArrowheads="1"/>
          </p:cNvSpPr>
          <p:nvPr>
            <p:ph type="subTitle" idx="1"/>
          </p:nvPr>
        </p:nvSpPr>
        <p:spPr>
          <a:xfrm>
            <a:off x="4973099" y="5527311"/>
            <a:ext cx="3491621" cy="193899"/>
          </a:xfrm>
        </p:spPr>
        <p:txBody>
          <a:bodyPr/>
          <a:lstStyle>
            <a:lvl1pPr marL="0" indent="0" algn="r">
              <a:spcBef>
                <a:spcPts val="4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9470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and 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p2\008_Presentations\Presentation Formats\0002-17 New Brand Template\Support\PowerPoint images\jumpYellow_Cover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352425" y="327025"/>
            <a:ext cx="977900" cy="544513"/>
            <a:chOff x="0" y="0"/>
            <a:chExt cx="616" cy="343"/>
          </a:xfrm>
        </p:grpSpPr>
        <p:sp>
          <p:nvSpPr>
            <p:cNvPr id="6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10" name="Text Box 66"/>
          <p:cNvSpPr txBox="1">
            <a:spLocks noChangeArrowheads="1"/>
          </p:cNvSpPr>
          <p:nvPr userDrawn="1"/>
        </p:nvSpPr>
        <p:spPr bwMode="auto">
          <a:xfrm>
            <a:off x="366713" y="6575425"/>
            <a:ext cx="38084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defTabSz="820738" eaLnBrk="0" hangingPunct="0">
              <a:spcBef>
                <a:spcPct val="50000"/>
              </a:spcBef>
              <a:defRPr/>
            </a:pPr>
            <a:r>
              <a:rPr lang="en-US" sz="1100" dirty="0">
                <a:solidFill>
                  <a:schemeClr val="bg1"/>
                </a:solidFill>
              </a:rPr>
              <a:t>CSC Proprietary and Confidential</a:t>
            </a: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8426450" y="6599238"/>
            <a:ext cx="36512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fld id="{43B9B002-C133-4CA7-91FF-B3FBECC67B11}" type="slidenum">
              <a:rPr lang="en-US" altLang="en-US" sz="1000">
                <a:solidFill>
                  <a:schemeClr val="bg1"/>
                </a:solidFill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en-US" sz="1000">
                <a:solidFill>
                  <a:schemeClr val="bg1"/>
                </a:solidFill>
              </a:rPr>
              <a:t>    </a:t>
            </a:r>
          </a:p>
        </p:txBody>
      </p:sp>
      <p:sp>
        <p:nvSpPr>
          <p:cNvPr id="12" name="Text Box 115"/>
          <p:cNvSpPr txBox="1">
            <a:spLocks noChangeArrowheads="1"/>
          </p:cNvSpPr>
          <p:nvPr userDrawn="1"/>
        </p:nvSpPr>
        <p:spPr bwMode="auto">
          <a:xfrm>
            <a:off x="6564313" y="6599238"/>
            <a:ext cx="182880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 defTabSz="820738" eaLnBrk="0" hangingPunct="0">
              <a:spcBef>
                <a:spcPct val="50000"/>
              </a:spcBef>
              <a:defRPr/>
            </a:pPr>
            <a:fld id="{03C7D0F0-10D5-4191-B6F4-99306F468FEF}" type="datetime4">
              <a:rPr lang="en-US" sz="1000">
                <a:solidFill>
                  <a:schemeClr val="bg1"/>
                </a:solidFill>
              </a:rPr>
              <a:pPr algn="r" defTabSz="820738" eaLnBrk="0" hangingPunct="0">
                <a:spcBef>
                  <a:spcPct val="50000"/>
                </a:spcBef>
                <a:defRPr/>
              </a:pPr>
              <a:t>December 8, 2015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4" name="Rectangle 75"/>
          <p:cNvSpPr>
            <a:spLocks noGrp="1" noChangeArrowheads="1"/>
          </p:cNvSpPr>
          <p:nvPr>
            <p:ph type="ctrTitle"/>
          </p:nvPr>
        </p:nvSpPr>
        <p:spPr>
          <a:xfrm>
            <a:off x="3708875" y="4731809"/>
            <a:ext cx="4746968" cy="626400"/>
          </a:xfr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76"/>
          <p:cNvSpPr>
            <a:spLocks noGrp="1" noChangeArrowheads="1"/>
          </p:cNvSpPr>
          <p:nvPr>
            <p:ph type="subTitle" idx="1"/>
          </p:nvPr>
        </p:nvSpPr>
        <p:spPr>
          <a:xfrm>
            <a:off x="4973099" y="5527311"/>
            <a:ext cx="3491621" cy="193899"/>
          </a:xfrm>
        </p:spPr>
        <p:txBody>
          <a:bodyPr/>
          <a:lstStyle>
            <a:lvl1pPr marL="0" indent="0" algn="r">
              <a:spcBef>
                <a:spcPts val="4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910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5962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1589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961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7200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412532"/>
            <a:ext cx="4151312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87" y="1412532"/>
            <a:ext cx="4151313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2496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2" y="457200"/>
            <a:ext cx="8408987" cy="7253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713" y="1412532"/>
            <a:ext cx="4151376" cy="350865"/>
          </a:xfrm>
          <a:solidFill>
            <a:srgbClr val="588BA3"/>
          </a:solidFill>
        </p:spPr>
        <p:txBody>
          <a:bodyPr lIns="36576" tIns="36576" rIns="36576" bIns="36576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713" y="1870946"/>
            <a:ext cx="4151376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387" y="1412532"/>
            <a:ext cx="4151313" cy="350865"/>
          </a:xfrm>
          <a:solidFill>
            <a:schemeClr val="accent2"/>
          </a:solidFill>
        </p:spPr>
        <p:txBody>
          <a:bodyPr lIns="36576" tIns="36576" rIns="36576" bIns="36576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387" y="1881337"/>
            <a:ext cx="4151313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668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7200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6865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 userDrawn="1"/>
        </p:nvSpPr>
        <p:spPr bwMode="auto">
          <a:xfrm>
            <a:off x="350838" y="5986463"/>
            <a:ext cx="8442325" cy="519112"/>
          </a:xfrm>
          <a:prstGeom prst="rect">
            <a:avLst/>
          </a:prstGeom>
          <a:solidFill>
            <a:srgbClr val="939598"/>
          </a:solidFill>
          <a:ln w="12700">
            <a:noFill/>
            <a:miter lim="800000"/>
            <a:headEnd/>
            <a:tailEnd/>
          </a:ln>
        </p:spPr>
        <p:txBody>
          <a:bodyPr lIns="0" tIns="0" rIns="-5080" bIns="0" anchor="ctr"/>
          <a:lstStyle/>
          <a:p>
            <a:pPr algn="ctr" eaLnBrk="0" hangingPunct="0">
              <a:lnSpc>
                <a:spcPct val="90000"/>
              </a:lnSpc>
              <a:spcBef>
                <a:spcPts val="400"/>
              </a:spcBef>
              <a:defRPr/>
            </a:pPr>
            <a:endParaRPr lang="en-US" sz="1400" dirty="0">
              <a:latin typeface="Arial Bold" pitchFamily="34" charset="0"/>
              <a:ea typeface="Gotham Book" charset="0"/>
              <a:cs typeface="Arial Bold" pitchFamily="34" charset="0"/>
              <a:sym typeface="Gotham Book" charset="0"/>
            </a:endParaRPr>
          </a:p>
        </p:txBody>
      </p:sp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352425" y="327025"/>
            <a:ext cx="977900" cy="544513"/>
            <a:chOff x="0" y="0"/>
            <a:chExt cx="616" cy="343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7175500" cy="785813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7693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26919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7200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65760" y="1421078"/>
            <a:ext cx="8434388" cy="1589088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7355209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6713" y="457200"/>
            <a:ext cx="8408987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1412875"/>
            <a:ext cx="8407400" cy="158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29570" name="Text Box 66"/>
          <p:cNvSpPr txBox="1">
            <a:spLocks noChangeArrowheads="1"/>
          </p:cNvSpPr>
          <p:nvPr/>
        </p:nvSpPr>
        <p:spPr bwMode="auto">
          <a:xfrm>
            <a:off x="366713" y="6575425"/>
            <a:ext cx="38084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defTabSz="820738" eaLnBrk="0" hangingPunct="0">
              <a:spcBef>
                <a:spcPct val="50000"/>
              </a:spcBef>
              <a:defRPr/>
            </a:pPr>
            <a:r>
              <a:rPr lang="en-US" sz="1100" dirty="0">
                <a:solidFill>
                  <a:srgbClr val="777777"/>
                </a:solidFill>
              </a:rPr>
              <a:t>CSC Proprietary and Confidential</a:t>
            </a:r>
          </a:p>
        </p:txBody>
      </p:sp>
      <p:grpSp>
        <p:nvGrpSpPr>
          <p:cNvPr id="1029" name="Group 7"/>
          <p:cNvGrpSpPr>
            <a:grpSpLocks/>
          </p:cNvGrpSpPr>
          <p:nvPr/>
        </p:nvGrpSpPr>
        <p:grpSpPr bwMode="auto">
          <a:xfrm>
            <a:off x="366713" y="6240463"/>
            <a:ext cx="460375" cy="255587"/>
            <a:chOff x="0" y="0"/>
            <a:chExt cx="616" cy="343"/>
          </a:xfrm>
        </p:grpSpPr>
        <p:sp>
          <p:nvSpPr>
            <p:cNvPr id="16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7" name="Freeform 4"/>
            <p:cNvSpPr>
              <a:spLocks/>
            </p:cNvSpPr>
            <p:nvPr/>
          </p:nvSpPr>
          <p:spPr bwMode="auto">
            <a:xfrm>
              <a:off x="74" y="89"/>
              <a:ext cx="151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387" y="89"/>
              <a:ext cx="149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240" y="89"/>
              <a:ext cx="127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11" name="Text Box 115"/>
          <p:cNvSpPr txBox="1">
            <a:spLocks noChangeArrowheads="1"/>
          </p:cNvSpPr>
          <p:nvPr/>
        </p:nvSpPr>
        <p:spPr bwMode="auto">
          <a:xfrm>
            <a:off x="8426450" y="6599238"/>
            <a:ext cx="36512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fld id="{72F1FA01-5690-495E-9FC7-C8666C6D4A10}" type="slidenum">
              <a:rPr lang="en-US" altLang="en-US" sz="1000">
                <a:solidFill>
                  <a:srgbClr val="777777"/>
                </a:solidFill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en-US" sz="1000">
                <a:solidFill>
                  <a:srgbClr val="777777"/>
                </a:solidFill>
              </a:rPr>
              <a:t>    </a:t>
            </a:r>
          </a:p>
        </p:txBody>
      </p:sp>
      <p:sp>
        <p:nvSpPr>
          <p:cNvPr id="12" name="Text Box 115"/>
          <p:cNvSpPr txBox="1">
            <a:spLocks noChangeArrowheads="1"/>
          </p:cNvSpPr>
          <p:nvPr/>
        </p:nvSpPr>
        <p:spPr bwMode="auto">
          <a:xfrm>
            <a:off x="6564313" y="6599238"/>
            <a:ext cx="182880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 defTabSz="820738" eaLnBrk="0" hangingPunct="0">
              <a:spcBef>
                <a:spcPct val="50000"/>
              </a:spcBef>
              <a:defRPr/>
            </a:pPr>
            <a:fld id="{03C7D0F0-10D5-4191-B6F4-99306F468FEF}" type="datetime4">
              <a:rPr lang="en-US" sz="1000">
                <a:solidFill>
                  <a:srgbClr val="777777"/>
                </a:solidFill>
              </a:rPr>
              <a:pPr algn="r" defTabSz="820738" eaLnBrk="0" hangingPunct="0">
                <a:spcBef>
                  <a:spcPct val="50000"/>
                </a:spcBef>
                <a:defRPr/>
              </a:pPr>
              <a:t>December 8, 2015</a:t>
            </a:fld>
            <a:endParaRPr lang="en-US" sz="1000" dirty="0">
              <a:solidFill>
                <a:srgbClr val="777777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13" r:id="rId3"/>
    <p:sldLayoutId id="2147483714" r:id="rId4"/>
    <p:sldLayoutId id="2147483715" r:id="rId5"/>
    <p:sldLayoutId id="2147483716" r:id="rId6"/>
    <p:sldLayoutId id="2147483721" r:id="rId7"/>
    <p:sldLayoutId id="2147483717" r:id="rId8"/>
    <p:sldLayoutId id="2147483718" r:id="rId9"/>
  </p:sldLayoutIdLst>
  <p:transition/>
  <p:timing>
    <p:tnLst>
      <p:par>
        <p:cTn id="1" dur="indefinite" restart="never" nodeType="tmRoot"/>
      </p:par>
    </p:tnLst>
  </p:timing>
  <p:txStyles>
    <p:titleStyle>
      <a:lvl1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+mj-lt"/>
          <a:ea typeface="+mj-ea"/>
          <a:cs typeface="+mj-cs"/>
        </a:defRPr>
      </a:lvl1pPr>
      <a:lvl2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2pPr>
      <a:lvl3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3pPr>
      <a:lvl4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4pPr>
      <a:lvl5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5pPr>
      <a:lvl6pPr marL="4572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6pPr>
      <a:lvl7pPr marL="9144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7pPr>
      <a:lvl8pPr marL="13716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8pPr>
      <a:lvl9pPr marL="18288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9pPr>
    </p:titleStyle>
    <p:bodyStyle>
      <a:lvl1pPr marL="166688" indent="-166688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1313" indent="-173038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2pPr>
      <a:lvl3pPr marL="506413" indent="-163513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</a:defRPr>
      </a:lvl3pPr>
      <a:lvl4pPr marL="688975" indent="-18097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8524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</a:defRPr>
      </a:lvl5pPr>
      <a:lvl6pPr marL="13096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6pPr>
      <a:lvl7pPr marL="17668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7pPr>
      <a:lvl8pPr marL="22240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8pPr>
      <a:lvl9pPr marL="26812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7"/>
          <p:cNvSpPr>
            <a:spLocks noGrp="1"/>
          </p:cNvSpPr>
          <p:nvPr>
            <p:ph type="ctrTitle"/>
          </p:nvPr>
        </p:nvSpPr>
        <p:spPr>
          <a:xfrm>
            <a:off x="3708400" y="4732338"/>
            <a:ext cx="4748213" cy="6254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Spring Core</a:t>
            </a:r>
          </a:p>
        </p:txBody>
      </p:sp>
      <p:sp>
        <p:nvSpPr>
          <p:cNvPr id="5123" name="Subtitle 19"/>
          <p:cNvSpPr>
            <a:spLocks noGrp="1"/>
          </p:cNvSpPr>
          <p:nvPr>
            <p:ph type="subTitle" idx="1"/>
          </p:nvPr>
        </p:nvSpPr>
        <p:spPr>
          <a:xfrm>
            <a:off x="4973638" y="5527675"/>
            <a:ext cx="3490912" cy="632994"/>
          </a:xfrm>
        </p:spPr>
        <p:txBody>
          <a:bodyPr/>
          <a:lstStyle/>
          <a:p>
            <a:r>
              <a:rPr lang="en-US" altLang="en-US" dirty="0"/>
              <a:t>Kien Tran</a:t>
            </a:r>
            <a:br>
              <a:rPr lang="en-US" altLang="en-US" dirty="0"/>
            </a:br>
            <a:r>
              <a:rPr lang="en-US" altLang="en-US" dirty="0"/>
              <a:t>Principal Software </a:t>
            </a:r>
            <a:r>
              <a:rPr lang="en-US" altLang="en-US" dirty="0" smtClean="0"/>
              <a:t>Engineer</a:t>
            </a:r>
          </a:p>
          <a:p>
            <a:r>
              <a:rPr lang="en-US" altLang="en-US" dirty="0" smtClean="0"/>
              <a:t>12/05/2015</a:t>
            </a:r>
            <a:endParaRPr lang="en-US" altLang="en-US" dirty="0"/>
          </a:p>
        </p:txBody>
      </p:sp>
      <p:grpSp>
        <p:nvGrpSpPr>
          <p:cNvPr id="5124" name="Group 21"/>
          <p:cNvGrpSpPr>
            <a:grpSpLocks/>
          </p:cNvGrpSpPr>
          <p:nvPr/>
        </p:nvGrpSpPr>
        <p:grpSpPr bwMode="auto">
          <a:xfrm>
            <a:off x="366713" y="5803900"/>
            <a:ext cx="2736850" cy="720725"/>
            <a:chOff x="3804" y="3596"/>
            <a:chExt cx="1724" cy="454"/>
          </a:xfrm>
        </p:grpSpPr>
        <p:sp>
          <p:nvSpPr>
            <p:cNvPr id="5125" name="Line 73"/>
            <p:cNvSpPr>
              <a:spLocks noChangeShapeType="1"/>
            </p:cNvSpPr>
            <p:nvPr/>
          </p:nvSpPr>
          <p:spPr bwMode="auto">
            <a:xfrm flipH="1">
              <a:off x="3804" y="3964"/>
              <a:ext cx="17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6" name="Line 74"/>
            <p:cNvSpPr>
              <a:spLocks noChangeShapeType="1"/>
            </p:cNvSpPr>
            <p:nvPr/>
          </p:nvSpPr>
          <p:spPr bwMode="auto">
            <a:xfrm flipV="1">
              <a:off x="3815" y="3621"/>
              <a:ext cx="0" cy="397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" name="Line 75"/>
            <p:cNvSpPr>
              <a:spLocks noChangeShapeType="1"/>
            </p:cNvSpPr>
            <p:nvPr/>
          </p:nvSpPr>
          <p:spPr bwMode="auto">
            <a:xfrm flipH="1">
              <a:off x="3804" y="3653"/>
              <a:ext cx="17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" name="Line 76"/>
            <p:cNvSpPr>
              <a:spLocks noChangeShapeType="1"/>
            </p:cNvSpPr>
            <p:nvPr/>
          </p:nvSpPr>
          <p:spPr bwMode="auto">
            <a:xfrm flipH="1">
              <a:off x="3804" y="3854"/>
              <a:ext cx="17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" name="Text Box 78"/>
            <p:cNvSpPr txBox="1">
              <a:spLocks noChangeArrowheads="1"/>
            </p:cNvSpPr>
            <p:nvPr/>
          </p:nvSpPr>
          <p:spPr bwMode="auto">
            <a:xfrm>
              <a:off x="4401" y="3699"/>
              <a:ext cx="8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 b="1" i="1">
                  <a:solidFill>
                    <a:schemeClr val="bg1"/>
                  </a:solidFill>
                </a:rPr>
                <a:t>Client Logo</a:t>
              </a:r>
            </a:p>
          </p:txBody>
        </p:sp>
        <p:sp>
          <p:nvSpPr>
            <p:cNvPr id="5130" name="Oval 79"/>
            <p:cNvSpPr>
              <a:spLocks noChangeArrowheads="1"/>
            </p:cNvSpPr>
            <p:nvPr/>
          </p:nvSpPr>
          <p:spPr bwMode="auto">
            <a:xfrm>
              <a:off x="4082" y="3653"/>
              <a:ext cx="319" cy="320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131" name="Line 80"/>
            <p:cNvSpPr>
              <a:spLocks noChangeShapeType="1"/>
            </p:cNvSpPr>
            <p:nvPr/>
          </p:nvSpPr>
          <p:spPr bwMode="auto">
            <a:xfrm flipV="1">
              <a:off x="5528" y="3596"/>
              <a:ext cx="0" cy="45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5613"/>
            <a:ext cx="8408987" cy="78581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Course Administration 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66713" y="1412875"/>
            <a:ext cx="8408987" cy="1757363"/>
          </a:xfrm>
        </p:spPr>
        <p:txBody>
          <a:bodyPr/>
          <a:lstStyle/>
          <a:p>
            <a:r>
              <a:rPr lang="en-US" altLang="en-US" smtClean="0"/>
              <a:t>In order to complete the course you must:</a:t>
            </a:r>
          </a:p>
          <a:p>
            <a:pPr lvl="1"/>
            <a:r>
              <a:rPr lang="en-US" altLang="en-US" smtClean="0"/>
              <a:t>Sign in the Class Attendance List</a:t>
            </a:r>
          </a:p>
          <a:p>
            <a:pPr lvl="1"/>
            <a:r>
              <a:rPr lang="en-US" altLang="en-US" smtClean="0"/>
              <a:t>Participate in the course</a:t>
            </a:r>
          </a:p>
          <a:p>
            <a:pPr lvl="1"/>
            <a:r>
              <a:rPr lang="en-US" altLang="en-US" smtClean="0"/>
              <a:t>Provide your feedback in the End of Course Evaluation</a:t>
            </a:r>
          </a:p>
          <a:p>
            <a:endParaRPr lang="en-US" altLang="en-US" smtClean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3708400" y="4732338"/>
            <a:ext cx="4748213" cy="625475"/>
          </a:xfrm>
        </p:spPr>
        <p:txBody>
          <a:bodyPr/>
          <a:lstStyle/>
          <a:p>
            <a:r>
              <a:rPr lang="en-US" altLang="en-US" dirty="0" smtClean="0"/>
              <a:t>Introduction</a:t>
            </a:r>
          </a:p>
        </p:txBody>
      </p:sp>
      <p:sp>
        <p:nvSpPr>
          <p:cNvPr id="15363" name="Subtitle 2"/>
          <p:cNvSpPr>
            <a:spLocks noGrp="1"/>
          </p:cNvSpPr>
          <p:nvPr>
            <p:ph type="subTitle" idx="1"/>
          </p:nvPr>
        </p:nvSpPr>
        <p:spPr>
          <a:xfrm>
            <a:off x="4973638" y="5527675"/>
            <a:ext cx="3490912" cy="193675"/>
          </a:xfrm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5613"/>
            <a:ext cx="8408987" cy="785812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What is Spring Framework ?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66713" y="1412875"/>
            <a:ext cx="8408987" cy="2339102"/>
          </a:xfrm>
        </p:spPr>
        <p:txBody>
          <a:bodyPr/>
          <a:lstStyle/>
          <a:p>
            <a:r>
              <a:rPr lang="en-US" dirty="0"/>
              <a:t>The Spring Framework is an open source application framework created to </a:t>
            </a:r>
            <a:r>
              <a:rPr lang="en-US" dirty="0" smtClean="0"/>
              <a:t>simplify the </a:t>
            </a:r>
            <a:r>
              <a:rPr lang="en-US" dirty="0"/>
              <a:t>development of enterprise Java </a:t>
            </a:r>
            <a:r>
              <a:rPr lang="en-US" dirty="0" smtClean="0"/>
              <a:t>software.</a:t>
            </a:r>
          </a:p>
          <a:p>
            <a:r>
              <a:rPr lang="en-US" dirty="0"/>
              <a:t>The framework </a:t>
            </a:r>
            <a:r>
              <a:rPr lang="en-US" dirty="0" smtClean="0"/>
              <a:t>provides </a:t>
            </a:r>
            <a:r>
              <a:rPr lang="en-US" dirty="0"/>
              <a:t>developers with a component model and a set of simplified and consistent </a:t>
            </a:r>
            <a:r>
              <a:rPr lang="en-US" dirty="0" smtClean="0"/>
              <a:t>APIs that </a:t>
            </a:r>
            <a:r>
              <a:rPr lang="en-US" dirty="0"/>
              <a:t>effectively insulate developers from the complexity and error-prone </a:t>
            </a:r>
            <a:r>
              <a:rPr lang="en-US" dirty="0" smtClean="0"/>
              <a:t>boilerplate code </a:t>
            </a:r>
            <a:r>
              <a:rPr lang="en-US" dirty="0"/>
              <a:t>required to create complex </a:t>
            </a:r>
            <a:r>
              <a:rPr lang="en-US" dirty="0" smtClean="0"/>
              <a:t>applications.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altLang="en-US" dirty="0" smtClean="0"/>
          </a:p>
        </p:txBody>
      </p:sp>
      <p:pic>
        <p:nvPicPr>
          <p:cNvPr id="1026" name="Picture 2" descr="https://spring.io/img/spring-by-pivotal-9066b55828deb3c10e27e609af322c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77" y="3524629"/>
            <a:ext cx="76200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it?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4758226"/>
          </a:xfrm>
        </p:spPr>
        <p:txBody>
          <a:bodyPr/>
          <a:lstStyle/>
          <a:p>
            <a:r>
              <a:rPr lang="en-US" dirty="0" smtClean="0"/>
              <a:t>Quality: </a:t>
            </a:r>
          </a:p>
          <a:p>
            <a:pPr lvl="1"/>
            <a:r>
              <a:rPr lang="en-US" dirty="0" smtClean="0"/>
              <a:t>High-quality </a:t>
            </a:r>
            <a:r>
              <a:rPr lang="en-US" dirty="0"/>
              <a:t>open source </a:t>
            </a:r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Well-designed </a:t>
            </a:r>
            <a:r>
              <a:rPr lang="en-US" dirty="0"/>
              <a:t>web MVC framework</a:t>
            </a:r>
            <a:endParaRPr lang="en-US" dirty="0" smtClean="0"/>
          </a:p>
          <a:p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About 20</a:t>
            </a:r>
            <a:r>
              <a:rPr lang="en-US" dirty="0"/>
              <a:t> </a:t>
            </a:r>
            <a:r>
              <a:rPr lang="en-US" dirty="0" smtClean="0"/>
              <a:t>modules, </a:t>
            </a:r>
            <a:r>
              <a:rPr lang="en-US" dirty="0"/>
              <a:t>giving developers the freedom to choose </a:t>
            </a:r>
            <a:endParaRPr lang="en-US" dirty="0" smtClean="0"/>
          </a:p>
          <a:p>
            <a:pPr lvl="1"/>
            <a:r>
              <a:rPr lang="en-US" dirty="0" smtClean="0"/>
              <a:t>Using existing technologies, also other frameworks</a:t>
            </a:r>
          </a:p>
          <a:p>
            <a:r>
              <a:rPr lang="en-US" dirty="0"/>
              <a:t>Promotes best </a:t>
            </a:r>
            <a:r>
              <a:rPr lang="en-US" dirty="0" smtClean="0"/>
              <a:t>practices</a:t>
            </a:r>
            <a:endParaRPr lang="en-US" dirty="0"/>
          </a:p>
          <a:p>
            <a:pPr lvl="1"/>
            <a:r>
              <a:rPr lang="en-US" dirty="0" smtClean="0"/>
              <a:t>Develop </a:t>
            </a:r>
            <a:r>
              <a:rPr lang="en-US" dirty="0"/>
              <a:t>enterprise-class applications using POJOs</a:t>
            </a:r>
            <a:endParaRPr lang="en-US" dirty="0" smtClean="0"/>
          </a:p>
          <a:p>
            <a:r>
              <a:rPr lang="en-US" dirty="0"/>
              <a:t>Modest learning </a:t>
            </a:r>
            <a:r>
              <a:rPr lang="en-US" dirty="0" smtClean="0"/>
              <a:t>curve</a:t>
            </a:r>
            <a:endParaRPr lang="en-US" dirty="0"/>
          </a:p>
          <a:p>
            <a:pPr lvl="1"/>
            <a:r>
              <a:rPr lang="en-US" dirty="0" smtClean="0"/>
              <a:t>Consistency </a:t>
            </a:r>
            <a:r>
              <a:rPr lang="en-US" dirty="0"/>
              <a:t>and simplicity of the </a:t>
            </a:r>
            <a:r>
              <a:rPr lang="en-US" dirty="0" smtClean="0"/>
              <a:t>APIs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undreds </a:t>
            </a:r>
            <a:r>
              <a:rPr lang="en-US" dirty="0"/>
              <a:t>of resources </a:t>
            </a:r>
            <a:r>
              <a:rPr lang="en-US" dirty="0" smtClean="0"/>
              <a:t>online</a:t>
            </a:r>
          </a:p>
          <a:p>
            <a:r>
              <a:rPr lang="en-US" dirty="0" smtClean="0"/>
              <a:t>Popularity</a:t>
            </a:r>
            <a:endParaRPr lang="en-US" dirty="0"/>
          </a:p>
          <a:p>
            <a:pPr lvl="1"/>
            <a:r>
              <a:rPr lang="en-US" dirty="0"/>
              <a:t>M</a:t>
            </a:r>
            <a:r>
              <a:rPr lang="en-US" dirty="0" smtClean="0"/>
              <a:t>yriad </a:t>
            </a:r>
            <a:r>
              <a:rPr lang="en-US" dirty="0"/>
              <a:t>publications, websites, and job </a:t>
            </a:r>
            <a:r>
              <a:rPr lang="en-US" dirty="0" smtClean="0"/>
              <a:t>postings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4504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3708400" y="4732338"/>
            <a:ext cx="4748213" cy="625475"/>
          </a:xfrm>
        </p:spPr>
        <p:txBody>
          <a:bodyPr/>
          <a:lstStyle/>
          <a:p>
            <a:r>
              <a:rPr lang="en-US" altLang="en-US" dirty="0"/>
              <a:t>Features of Spring</a:t>
            </a:r>
            <a:endParaRPr lang="en-US" altLang="en-US" dirty="0" smtClean="0"/>
          </a:p>
        </p:txBody>
      </p:sp>
      <p:sp>
        <p:nvSpPr>
          <p:cNvPr id="15363" name="Subtitle 2"/>
          <p:cNvSpPr>
            <a:spLocks noGrp="1"/>
          </p:cNvSpPr>
          <p:nvPr>
            <p:ph type="subTitle" idx="1"/>
          </p:nvPr>
        </p:nvSpPr>
        <p:spPr>
          <a:xfrm>
            <a:off x="4973638" y="5527675"/>
            <a:ext cx="3490912" cy="193675"/>
          </a:xfrm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9003544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Spring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1357295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ightweight </a:t>
            </a:r>
            <a:r>
              <a:rPr lang="en-US" dirty="0"/>
              <a:t>framework </a:t>
            </a:r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educing complexity in </a:t>
            </a:r>
            <a:r>
              <a:rPr lang="en-US" dirty="0"/>
              <a:t>application </a:t>
            </a:r>
            <a:r>
              <a:rPr lang="en-US" dirty="0" smtClean="0"/>
              <a:t>code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on't </a:t>
            </a:r>
            <a:r>
              <a:rPr lang="en-US" dirty="0"/>
              <a:t>have a high startup </a:t>
            </a:r>
            <a:r>
              <a:rPr lang="en-US" dirty="0" smtClean="0"/>
              <a:t>time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on't </a:t>
            </a:r>
            <a:r>
              <a:rPr lang="en-US" dirty="0"/>
              <a:t>involve </a:t>
            </a:r>
            <a:r>
              <a:rPr lang="en-US" dirty="0" smtClean="0"/>
              <a:t>huge binary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986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Spring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637097"/>
          </a:xfrm>
        </p:spPr>
        <p:txBody>
          <a:bodyPr/>
          <a:lstStyle/>
          <a:p>
            <a:r>
              <a:rPr lang="en-US" dirty="0" smtClean="0"/>
              <a:t>Inversion </a:t>
            </a:r>
            <a:r>
              <a:rPr lang="en-US" dirty="0"/>
              <a:t>of Control (</a:t>
            </a:r>
            <a:r>
              <a:rPr lang="en-US" dirty="0" err="1"/>
              <a:t>IoC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Providing </a:t>
            </a:r>
            <a:r>
              <a:rPr lang="en-US" dirty="0"/>
              <a:t>an implementation for </a:t>
            </a:r>
            <a:r>
              <a:rPr lang="en-US" dirty="0" err="1"/>
              <a:t>IoC</a:t>
            </a:r>
            <a:r>
              <a:rPr lang="en-US" dirty="0"/>
              <a:t> supporting </a:t>
            </a:r>
            <a:r>
              <a:rPr lang="en-US" dirty="0" smtClean="0"/>
              <a:t>injection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808" y="2319403"/>
            <a:ext cx="4714993" cy="3816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664523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Spring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997196"/>
          </a:xfrm>
        </p:spPr>
        <p:txBody>
          <a:bodyPr/>
          <a:lstStyle/>
          <a:p>
            <a:r>
              <a:rPr lang="en-US" dirty="0" smtClean="0"/>
              <a:t>Aspect-oriented </a:t>
            </a:r>
            <a:r>
              <a:rPr lang="en-US" dirty="0"/>
              <a:t>Programming (AOP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solates </a:t>
            </a:r>
            <a:r>
              <a:rPr lang="en-US" dirty="0"/>
              <a:t>supporting functions from the main </a:t>
            </a:r>
            <a:r>
              <a:rPr lang="en-US" dirty="0" smtClean="0"/>
              <a:t>program's business logic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ther </a:t>
            </a:r>
            <a:r>
              <a:rPr lang="en-US" dirty="0"/>
              <a:t>system concerns </a:t>
            </a:r>
            <a:r>
              <a:rPr lang="en-US" dirty="0" smtClean="0"/>
              <a:t>such as </a:t>
            </a:r>
            <a:r>
              <a:rPr lang="en-US" dirty="0"/>
              <a:t>logging, security, auditing, </a:t>
            </a:r>
            <a:r>
              <a:rPr lang="en-US" dirty="0" smtClean="0"/>
              <a:t>locking…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540" y="2470461"/>
            <a:ext cx="59912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378106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Spring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406813"/>
          </a:xfrm>
        </p:spPr>
        <p:txBody>
          <a:bodyPr/>
          <a:lstStyle/>
          <a:p>
            <a:r>
              <a:rPr lang="en-US" dirty="0"/>
              <a:t>Spring MVC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uilding </a:t>
            </a:r>
            <a:r>
              <a:rPr lang="en-US" dirty="0"/>
              <a:t>robust and maintainable </a:t>
            </a:r>
            <a:r>
              <a:rPr lang="en-US" dirty="0" smtClean="0"/>
              <a:t>web applications</a:t>
            </a:r>
          </a:p>
          <a:p>
            <a:r>
              <a:rPr lang="en-US" dirty="0"/>
              <a:t>Spring </a:t>
            </a:r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Providing </a:t>
            </a:r>
            <a:r>
              <a:rPr lang="en-US" dirty="0"/>
              <a:t>security mechanism </a:t>
            </a:r>
            <a:r>
              <a:rPr lang="en-US" dirty="0" smtClean="0"/>
              <a:t>for Spring-based applications</a:t>
            </a:r>
          </a:p>
          <a:p>
            <a:r>
              <a:rPr lang="en-US" dirty="0"/>
              <a:t>JDBC exception </a:t>
            </a:r>
            <a:r>
              <a:rPr lang="en-US" dirty="0" smtClean="0"/>
              <a:t>handling</a:t>
            </a:r>
          </a:p>
          <a:p>
            <a:pPr lvl="1"/>
            <a:r>
              <a:rPr lang="en-US" dirty="0" smtClean="0"/>
              <a:t>Reducing the </a:t>
            </a:r>
            <a:r>
              <a:rPr lang="en-US" dirty="0"/>
              <a:t>amount of boilerplate code </a:t>
            </a:r>
            <a:r>
              <a:rPr lang="en-US" dirty="0" smtClean="0"/>
              <a:t>in </a:t>
            </a:r>
            <a:r>
              <a:rPr lang="en-US" dirty="0"/>
              <a:t>the exception handling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9812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 of Spring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76999"/>
          </a:xfrm>
        </p:spPr>
        <p:txBody>
          <a:bodyPr/>
          <a:lstStyle/>
          <a:p>
            <a:r>
              <a:rPr lang="en-US" dirty="0"/>
              <a:t>Spring Web Services</a:t>
            </a:r>
          </a:p>
        </p:txBody>
      </p:sp>
      <p:pic>
        <p:nvPicPr>
          <p:cNvPr id="4098" name="Picture 2" descr="Logo Spring 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092" y="1481070"/>
            <a:ext cx="3695208" cy="246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nordicapis.com/wp-content/uploads/soap_vs_re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813" y="3583860"/>
            <a:ext cx="36195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9815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5613"/>
            <a:ext cx="8408987" cy="78581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66713" y="1412875"/>
            <a:ext cx="8408987" cy="1076325"/>
          </a:xfrm>
        </p:spPr>
        <p:txBody>
          <a:bodyPr/>
          <a:lstStyle/>
          <a:p>
            <a:r>
              <a:rPr lang="en-US" altLang="en-US" smtClean="0"/>
              <a:t>Your role</a:t>
            </a:r>
          </a:p>
          <a:p>
            <a:r>
              <a:rPr lang="en-US" altLang="en-US" smtClean="0"/>
              <a:t>Your background and experience in the subject</a:t>
            </a:r>
          </a:p>
          <a:p>
            <a:r>
              <a:rPr lang="en-US" altLang="en-US" smtClean="0"/>
              <a:t>What do you want from this course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 of Spring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886397"/>
          </a:xfrm>
        </p:spPr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Batch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erform </a:t>
            </a:r>
            <a:r>
              <a:rPr lang="en-US" dirty="0"/>
              <a:t>bulk </a:t>
            </a:r>
            <a:r>
              <a:rPr lang="en-US" dirty="0" smtClean="0"/>
              <a:t>operations on </a:t>
            </a:r>
            <a:r>
              <a:rPr lang="en-US" dirty="0"/>
              <a:t>data</a:t>
            </a:r>
            <a:br>
              <a:rPr lang="en-US" dirty="0"/>
            </a:b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009" y="2400032"/>
            <a:ext cx="280035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61206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 of Spring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886397"/>
          </a:xfrm>
        </p:spPr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Social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ntegration </a:t>
            </a:r>
            <a:r>
              <a:rPr lang="en-US" dirty="0"/>
              <a:t>into social-networking sites</a:t>
            </a:r>
            <a:br>
              <a:rPr lang="en-US" dirty="0"/>
            </a:br>
            <a:endParaRPr lang="en-US" dirty="0"/>
          </a:p>
        </p:txBody>
      </p:sp>
      <p:pic>
        <p:nvPicPr>
          <p:cNvPr id="6146" name="Picture 2" descr="http://a3ab771892fd198a96736e50.javacodegeeks.netdna-cdn.com/wp-content/uploads/2014/07/spring-social-proj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26" y="2936293"/>
            <a:ext cx="2441642" cy="244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Kevin\Desktop\flat-social-icons-png-zip\flat-social-icons_0002_faceboo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524" y="4304830"/>
            <a:ext cx="1073105" cy="107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Kevin\Desktop\flat-social-icons-png-zip\flat-social-icons_0008_twit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350" y="5377935"/>
            <a:ext cx="1160173" cy="116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Kevin\Desktop\flat-social-icons-png-zip\flat-social-icons_0001_google-plu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826" y="4157083"/>
            <a:ext cx="1225259" cy="12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Kevin\Desktop\flat-social-icons-png-zip\flat-social-icons_0005_pinteres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270" y="2293355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:\Users\Kevin\Desktop\flat-social-icons-png-zip\flat-social-icons_0006_linkedi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273" y="1823098"/>
            <a:ext cx="1309687" cy="130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86447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 of Spring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886397"/>
          </a:xfrm>
        </p:spPr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Mobile</a:t>
            </a:r>
          </a:p>
          <a:p>
            <a:pPr lvl="1"/>
            <a:r>
              <a:rPr lang="en-US" dirty="0" smtClean="0"/>
              <a:t>Develop mobile web </a:t>
            </a:r>
            <a:r>
              <a:rPr lang="en-US" dirty="0"/>
              <a:t>applications</a:t>
            </a:r>
            <a:br>
              <a:rPr lang="en-US" dirty="0"/>
            </a:b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96" y="2648018"/>
            <a:ext cx="5920823" cy="273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683159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3708400" y="4732338"/>
            <a:ext cx="4748213" cy="625475"/>
          </a:xfrm>
        </p:spPr>
        <p:txBody>
          <a:bodyPr/>
          <a:lstStyle/>
          <a:p>
            <a:r>
              <a:rPr lang="en-US" dirty="0"/>
              <a:t>Spring Framework Architecture</a:t>
            </a:r>
            <a:endParaRPr lang="en-US" altLang="en-US" dirty="0" smtClean="0"/>
          </a:p>
        </p:txBody>
      </p:sp>
      <p:sp>
        <p:nvSpPr>
          <p:cNvPr id="15363" name="Subtitle 2"/>
          <p:cNvSpPr>
            <a:spLocks noGrp="1"/>
          </p:cNvSpPr>
          <p:nvPr>
            <p:ph type="subTitle" idx="1"/>
          </p:nvPr>
        </p:nvSpPr>
        <p:spPr>
          <a:xfrm>
            <a:off x="4973638" y="5527675"/>
            <a:ext cx="3490912" cy="193675"/>
          </a:xfrm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3617655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Framework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33" y="1236372"/>
            <a:ext cx="7212017" cy="488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890060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Core Container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85" y="2417084"/>
            <a:ext cx="8408987" cy="4025717"/>
          </a:xfrm>
        </p:spPr>
        <p:txBody>
          <a:bodyPr/>
          <a:lstStyle/>
          <a:p>
            <a:r>
              <a:rPr lang="en-US" dirty="0"/>
              <a:t>Core </a:t>
            </a:r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most </a:t>
            </a:r>
            <a:r>
              <a:rPr lang="en-US" dirty="0" smtClean="0"/>
              <a:t>important component </a:t>
            </a:r>
            <a:r>
              <a:rPr lang="en-US" dirty="0"/>
              <a:t>of the Spring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Providing </a:t>
            </a:r>
            <a:r>
              <a:rPr lang="en-US" dirty="0" err="1" smtClean="0"/>
              <a:t>IoC</a:t>
            </a:r>
            <a:r>
              <a:rPr lang="en-US" dirty="0" smtClean="0"/>
              <a:t> and Dependency Injection</a:t>
            </a:r>
          </a:p>
          <a:p>
            <a:r>
              <a:rPr lang="en-US" dirty="0"/>
              <a:t>Beans </a:t>
            </a:r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Providing </a:t>
            </a:r>
            <a:r>
              <a:rPr lang="en-US" dirty="0" err="1" smtClean="0"/>
              <a:t>BeanFactory</a:t>
            </a:r>
            <a:endParaRPr lang="en-US" dirty="0"/>
          </a:p>
          <a:p>
            <a:r>
              <a:rPr lang="en-US" dirty="0"/>
              <a:t>Context </a:t>
            </a:r>
            <a:r>
              <a:rPr lang="en-US" dirty="0" smtClean="0"/>
              <a:t>module</a:t>
            </a:r>
          </a:p>
          <a:p>
            <a:pPr lvl="1"/>
            <a:r>
              <a:rPr lang="en-US" dirty="0" err="1" smtClean="0"/>
              <a:t>ApplicationContext</a:t>
            </a:r>
            <a:r>
              <a:rPr lang="en-US" dirty="0" smtClean="0"/>
              <a:t> - </a:t>
            </a:r>
            <a:r>
              <a:rPr lang="en-US" dirty="0"/>
              <a:t>loads Spring </a:t>
            </a:r>
            <a:r>
              <a:rPr lang="en-US" dirty="0" smtClean="0"/>
              <a:t>bean definitions </a:t>
            </a:r>
            <a:r>
              <a:rPr lang="en-US" dirty="0"/>
              <a:t>and wires them </a:t>
            </a:r>
            <a:r>
              <a:rPr lang="en-US" dirty="0" smtClean="0"/>
              <a:t>together</a:t>
            </a:r>
          </a:p>
          <a:p>
            <a:r>
              <a:rPr lang="en-US" dirty="0"/>
              <a:t>Spring Expression Language (</a:t>
            </a:r>
            <a:r>
              <a:rPr lang="en-US" dirty="0" err="1"/>
              <a:t>SpEL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Providing powerful expression </a:t>
            </a:r>
            <a:r>
              <a:rPr lang="en-US" dirty="0"/>
              <a:t>language supporting the features for querying and </a:t>
            </a:r>
            <a:r>
              <a:rPr lang="en-US" dirty="0" smtClean="0"/>
              <a:t>manipulating an </a:t>
            </a:r>
            <a:r>
              <a:rPr lang="en-US" dirty="0"/>
              <a:t>object graph at runtime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19" y="888442"/>
            <a:ext cx="6906108" cy="13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602363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AOP module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06" y="2270492"/>
            <a:ext cx="8408987" cy="1631216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roviding </a:t>
            </a:r>
            <a:r>
              <a:rPr lang="en-US" dirty="0"/>
              <a:t>an AOP </a:t>
            </a:r>
            <a:r>
              <a:rPr lang="en-US" dirty="0" smtClean="0"/>
              <a:t>implementation</a:t>
            </a:r>
          </a:p>
          <a:p>
            <a:r>
              <a:rPr lang="en-US" dirty="0"/>
              <a:t>Spring integrates with </a:t>
            </a:r>
            <a:r>
              <a:rPr lang="en-US" dirty="0" err="1"/>
              <a:t>AspectJ</a:t>
            </a:r>
            <a:r>
              <a:rPr lang="en-US" dirty="0"/>
              <a:t>, which is an extension of </a:t>
            </a:r>
            <a:r>
              <a:rPr lang="en-US" dirty="0" smtClean="0"/>
              <a:t>AOP</a:t>
            </a:r>
          </a:p>
          <a:p>
            <a:r>
              <a:rPr lang="en-US" dirty="0"/>
              <a:t>The Spring Framework </a:t>
            </a:r>
            <a:r>
              <a:rPr lang="en-US" dirty="0" smtClean="0"/>
              <a:t>uses AOP </a:t>
            </a:r>
            <a:r>
              <a:rPr lang="en-US" dirty="0"/>
              <a:t>for providing most of the infrastructure logic in it</a:t>
            </a:r>
            <a:br>
              <a:rPr lang="en-US" dirty="0"/>
            </a:b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452" y="1051237"/>
            <a:ext cx="3950571" cy="94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691349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access/integration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06" y="3279969"/>
            <a:ext cx="8408987" cy="2406813"/>
          </a:xfrm>
        </p:spPr>
        <p:txBody>
          <a:bodyPr/>
          <a:lstStyle/>
          <a:p>
            <a:r>
              <a:rPr lang="en-US" dirty="0"/>
              <a:t>JDBC </a:t>
            </a:r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Providing </a:t>
            </a:r>
            <a:r>
              <a:rPr lang="en-US" dirty="0"/>
              <a:t>solution for </a:t>
            </a:r>
            <a:r>
              <a:rPr lang="en-US" dirty="0" smtClean="0"/>
              <a:t>various problems </a:t>
            </a:r>
            <a:r>
              <a:rPr lang="en-US" dirty="0"/>
              <a:t>identified using </a:t>
            </a:r>
            <a:r>
              <a:rPr lang="en-US" dirty="0" smtClean="0"/>
              <a:t>JDBC</a:t>
            </a:r>
          </a:p>
          <a:p>
            <a:r>
              <a:rPr lang="en-US" dirty="0"/>
              <a:t>ORM </a:t>
            </a:r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Providing </a:t>
            </a:r>
            <a:r>
              <a:rPr lang="en-US" dirty="0"/>
              <a:t>a high-level abstraction for ORM APIs, including </a:t>
            </a:r>
            <a:r>
              <a:rPr lang="en-US" dirty="0" smtClean="0"/>
              <a:t>JPA and Hibernate</a:t>
            </a:r>
          </a:p>
          <a:p>
            <a:r>
              <a:rPr lang="en-US" dirty="0"/>
              <a:t>OXM </a:t>
            </a:r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/>
              <a:t>Object/XML </a:t>
            </a:r>
            <a:r>
              <a:rPr lang="en-US" dirty="0" smtClean="0"/>
              <a:t>mapping, also </a:t>
            </a:r>
            <a:r>
              <a:rPr lang="en-US" dirty="0"/>
              <a:t>integration </a:t>
            </a:r>
            <a:r>
              <a:rPr lang="en-US" dirty="0" smtClean="0"/>
              <a:t>with Castor</a:t>
            </a:r>
            <a:r>
              <a:rPr lang="en-US" dirty="0"/>
              <a:t>, JAXB, </a:t>
            </a:r>
            <a:r>
              <a:rPr lang="en-US" dirty="0" err="1"/>
              <a:t>XmlBeans</a:t>
            </a:r>
            <a:r>
              <a:rPr lang="en-US" dirty="0"/>
              <a:t>, and the </a:t>
            </a:r>
            <a:r>
              <a:rPr lang="en-US" dirty="0" err="1"/>
              <a:t>XStream</a:t>
            </a:r>
            <a:r>
              <a:rPr lang="en-US" dirty="0"/>
              <a:t> framework</a:t>
            </a:r>
            <a:r>
              <a:rPr lang="en-US" dirty="0" smtClean="0"/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680" y="846517"/>
            <a:ext cx="3675845" cy="227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268661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access/integration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06" y="3279969"/>
            <a:ext cx="8408987" cy="2256002"/>
          </a:xfrm>
        </p:spPr>
        <p:txBody>
          <a:bodyPr/>
          <a:lstStyle/>
          <a:p>
            <a:r>
              <a:rPr lang="en-US" dirty="0"/>
              <a:t>JMS </a:t>
            </a:r>
            <a:r>
              <a:rPr lang="en-US" dirty="0" smtClean="0"/>
              <a:t>module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roduce </a:t>
            </a:r>
            <a:r>
              <a:rPr lang="en-US" dirty="0"/>
              <a:t>and consume </a:t>
            </a:r>
            <a:r>
              <a:rPr lang="en-US" dirty="0" smtClean="0"/>
              <a:t>messages</a:t>
            </a:r>
          </a:p>
          <a:p>
            <a:pPr lvl="1"/>
            <a:r>
              <a:rPr lang="en-US" dirty="0"/>
              <a:t>Java Message </a:t>
            </a:r>
            <a:r>
              <a:rPr lang="en-US" dirty="0" smtClean="0"/>
              <a:t>Oriented Middleware </a:t>
            </a:r>
            <a:r>
              <a:rPr lang="en-US" dirty="0"/>
              <a:t>(MOM) API for sending messages between two or more clients</a:t>
            </a:r>
            <a:r>
              <a:rPr lang="en-US" dirty="0" smtClean="0"/>
              <a:t>.</a:t>
            </a:r>
          </a:p>
          <a:p>
            <a:r>
              <a:rPr lang="en-US" dirty="0"/>
              <a:t>Transaction </a:t>
            </a:r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Provides abstraction mechanism </a:t>
            </a:r>
            <a:r>
              <a:rPr lang="en-US" dirty="0"/>
              <a:t>to supports programmatic and declarative </a:t>
            </a:r>
            <a:r>
              <a:rPr lang="en-US" dirty="0" smtClean="0"/>
              <a:t>transaction management </a:t>
            </a:r>
            <a:r>
              <a:rPr lang="en-US" dirty="0"/>
              <a:t>for classes.</a:t>
            </a:r>
            <a:endParaRPr 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680" y="846517"/>
            <a:ext cx="3675845" cy="227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879539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module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12" y="3628890"/>
            <a:ext cx="8408987" cy="1895904"/>
          </a:xfrm>
        </p:spPr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for developing </a:t>
            </a:r>
            <a:r>
              <a:rPr lang="en-US" dirty="0" smtClean="0"/>
              <a:t>robust and </a:t>
            </a:r>
            <a:r>
              <a:rPr lang="en-US" dirty="0"/>
              <a:t>maintainable web application in a simplified </a:t>
            </a:r>
            <a:r>
              <a:rPr lang="en-US" dirty="0" smtClean="0"/>
              <a:t>approach</a:t>
            </a:r>
          </a:p>
          <a:p>
            <a:r>
              <a:rPr lang="en-US" dirty="0"/>
              <a:t>Servlet </a:t>
            </a:r>
            <a:r>
              <a:rPr lang="en-US" dirty="0" smtClean="0"/>
              <a:t>module</a:t>
            </a:r>
          </a:p>
          <a:p>
            <a:pPr lvl="1"/>
            <a:r>
              <a:rPr lang="en-US" dirty="0"/>
              <a:t>Model-</a:t>
            </a:r>
            <a:r>
              <a:rPr lang="en-US" dirty="0" err="1"/>
              <a:t>ViewController</a:t>
            </a:r>
            <a:r>
              <a:rPr lang="en-US" dirty="0"/>
              <a:t> (MVC) implementation that helps to build enterprise </a:t>
            </a:r>
            <a:r>
              <a:rPr lang="en-US" dirty="0" smtClean="0"/>
              <a:t>web applications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069" y="811369"/>
            <a:ext cx="4139874" cy="2585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179124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5613"/>
            <a:ext cx="8408987" cy="78581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66713" y="1412875"/>
            <a:ext cx="8408987" cy="1476375"/>
          </a:xfrm>
        </p:spPr>
        <p:txBody>
          <a:bodyPr/>
          <a:lstStyle/>
          <a:p>
            <a:r>
              <a:rPr lang="en-US" altLang="en-US" smtClean="0"/>
              <a:t>At the end of the course, you will have acquired sufficient knowledge to:</a:t>
            </a:r>
          </a:p>
          <a:p>
            <a:r>
              <a:rPr lang="en-US" altLang="en-US" smtClean="0"/>
              <a:t> perform objective 1</a:t>
            </a:r>
          </a:p>
          <a:p>
            <a:r>
              <a:rPr lang="en-US" altLang="en-US" smtClean="0"/>
              <a:t> perform objective 2</a:t>
            </a:r>
          </a:p>
          <a:p>
            <a:endParaRPr lang="en-US" altLang="en-US" smtClean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module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12" y="3551617"/>
            <a:ext cx="8408987" cy="1397306"/>
          </a:xfrm>
        </p:spPr>
        <p:txBody>
          <a:bodyPr/>
          <a:lstStyle/>
          <a:p>
            <a:r>
              <a:rPr lang="en-US" dirty="0" smtClean="0"/>
              <a:t>Struts module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/>
              <a:t>integration of </a:t>
            </a:r>
            <a:r>
              <a:rPr lang="en-US" dirty="0" smtClean="0"/>
              <a:t>Struts Web </a:t>
            </a:r>
            <a:r>
              <a:rPr lang="en-US" dirty="0"/>
              <a:t>tier within a Spring </a:t>
            </a:r>
            <a:r>
              <a:rPr lang="en-US" dirty="0" smtClean="0"/>
              <a:t>application</a:t>
            </a:r>
          </a:p>
          <a:p>
            <a:r>
              <a:rPr lang="en-US" dirty="0" err="1"/>
              <a:t>Portlet</a:t>
            </a:r>
            <a:r>
              <a:rPr lang="en-US" dirty="0"/>
              <a:t> </a:t>
            </a:r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/>
              <a:t>for easier development of </a:t>
            </a:r>
            <a:r>
              <a:rPr lang="en-US" dirty="0" smtClean="0"/>
              <a:t>web application </a:t>
            </a:r>
            <a:r>
              <a:rPr lang="en-US" dirty="0"/>
              <a:t>using </a:t>
            </a:r>
            <a:r>
              <a:rPr lang="en-US" dirty="0" smtClean="0"/>
              <a:t>Spring with </a:t>
            </a:r>
            <a:r>
              <a:rPr lang="en-US" dirty="0" err="1"/>
              <a:t>Portlet</a:t>
            </a:r>
            <a:r>
              <a:rPr lang="en-US" dirty="0"/>
              <a:t>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069" y="837126"/>
            <a:ext cx="4139874" cy="2585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265145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module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954107"/>
          </a:xfrm>
        </p:spPr>
        <p:txBody>
          <a:bodyPr/>
          <a:lstStyle/>
          <a:p>
            <a:r>
              <a:rPr lang="en-US" dirty="0" smtClean="0"/>
              <a:t>Helps </a:t>
            </a:r>
            <a:r>
              <a:rPr lang="en-US" dirty="0"/>
              <a:t>to test applications developed </a:t>
            </a:r>
            <a:r>
              <a:rPr lang="en-US" dirty="0" smtClean="0"/>
              <a:t>using the </a:t>
            </a:r>
            <a:r>
              <a:rPr lang="en-US" dirty="0"/>
              <a:t>Spring </a:t>
            </a:r>
            <a:r>
              <a:rPr lang="en-US" dirty="0" smtClean="0"/>
              <a:t>Framework</a:t>
            </a:r>
          </a:p>
          <a:p>
            <a:r>
              <a:rPr lang="en-US" dirty="0" smtClean="0"/>
              <a:t>Using </a:t>
            </a:r>
            <a:r>
              <a:rPr lang="en-US" dirty="0" err="1"/>
              <a:t>JUnit</a:t>
            </a:r>
            <a:r>
              <a:rPr lang="en-US" dirty="0"/>
              <a:t> or </a:t>
            </a:r>
            <a:r>
              <a:rPr lang="en-US" dirty="0" err="1" smtClean="0"/>
              <a:t>TestNG</a:t>
            </a:r>
            <a:r>
              <a:rPr lang="en-US" dirty="0" smtClean="0"/>
              <a:t>, </a:t>
            </a:r>
            <a:r>
              <a:rPr lang="en-US" dirty="0"/>
              <a:t>also helps in creating </a:t>
            </a:r>
            <a:r>
              <a:rPr lang="en-US" dirty="0" smtClean="0"/>
              <a:t>mock object </a:t>
            </a:r>
            <a:r>
              <a:rPr lang="en-US" dirty="0"/>
              <a:t>to perform unit testing in </a:t>
            </a:r>
            <a:r>
              <a:rPr lang="en-US" dirty="0" smtClean="0"/>
              <a:t>isolation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8737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3708400" y="4732338"/>
            <a:ext cx="4748213" cy="625475"/>
          </a:xfrm>
        </p:spPr>
        <p:txBody>
          <a:bodyPr/>
          <a:lstStyle/>
          <a:p>
            <a:r>
              <a:rPr lang="en-US" dirty="0"/>
              <a:t>Inversion of Control in Spring</a:t>
            </a:r>
            <a:br>
              <a:rPr lang="en-US" dirty="0"/>
            </a:br>
            <a:endParaRPr lang="en-US" altLang="en-US" dirty="0" smtClean="0"/>
          </a:p>
        </p:txBody>
      </p:sp>
      <p:sp>
        <p:nvSpPr>
          <p:cNvPr id="15363" name="Subtitle 2"/>
          <p:cNvSpPr>
            <a:spLocks noGrp="1"/>
          </p:cNvSpPr>
          <p:nvPr>
            <p:ph type="subTitle" idx="1"/>
          </p:nvPr>
        </p:nvSpPr>
        <p:spPr>
          <a:xfrm>
            <a:off x="4973638" y="5527675"/>
            <a:ext cx="3490912" cy="193675"/>
          </a:xfrm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7505704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Inversion of Control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1231106"/>
          </a:xfrm>
        </p:spPr>
        <p:txBody>
          <a:bodyPr/>
          <a:lstStyle/>
          <a:p>
            <a:r>
              <a:rPr lang="en-US" dirty="0" err="1"/>
              <a:t>IoC</a:t>
            </a:r>
            <a:r>
              <a:rPr lang="en-US" dirty="0"/>
              <a:t> is a programming technique in which object coupling </a:t>
            </a:r>
            <a:r>
              <a:rPr lang="en-US" dirty="0" smtClean="0"/>
              <a:t>is bound </a:t>
            </a:r>
            <a:r>
              <a:rPr lang="en-US" dirty="0"/>
              <a:t>at runtime by an assembler object and is usually not known at compile </a:t>
            </a:r>
            <a:r>
              <a:rPr lang="en-US" dirty="0" smtClean="0"/>
              <a:t>time using </a:t>
            </a:r>
            <a:r>
              <a:rPr lang="en-US" dirty="0"/>
              <a:t>static </a:t>
            </a:r>
            <a:r>
              <a:rPr lang="en-US" dirty="0" smtClean="0"/>
              <a:t>analysis</a:t>
            </a:r>
          </a:p>
          <a:p>
            <a:r>
              <a:rPr lang="en-US" dirty="0" err="1"/>
              <a:t>IoC</a:t>
            </a:r>
            <a:r>
              <a:rPr lang="en-US" dirty="0"/>
              <a:t> is a more general concept, whereas DI is a concrete design </a:t>
            </a:r>
            <a:r>
              <a:rPr lang="en-US" dirty="0" smtClean="0"/>
              <a:t>pattern</a:t>
            </a:r>
            <a:endParaRPr lang="en-US" dirty="0"/>
          </a:p>
        </p:txBody>
      </p:sp>
      <p:pic>
        <p:nvPicPr>
          <p:cNvPr id="1026" name="Picture 2" descr="C:\Users\Kevin\Downloads\spring_i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37" y="2934571"/>
            <a:ext cx="8556243" cy="289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601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Inversion of Control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Kevin\Downloads\spring_ioc_s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153" y="1114961"/>
            <a:ext cx="4809438" cy="130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56" y="2676726"/>
            <a:ext cx="3107834" cy="2145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279" y="2673562"/>
            <a:ext cx="4597758" cy="1075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http://thepublicchurch.org/wp-content/uploads/2015/02/WhatsYourProble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72" y="5002364"/>
            <a:ext cx="1699460" cy="155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15" y="3800584"/>
            <a:ext cx="4766885" cy="102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425844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Inversion of Control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350" y="4992859"/>
            <a:ext cx="8408987" cy="276999"/>
          </a:xfrm>
        </p:spPr>
        <p:txBody>
          <a:bodyPr/>
          <a:lstStyle/>
          <a:p>
            <a:r>
              <a:rPr lang="en-US" dirty="0" smtClean="0"/>
              <a:t>How about Excel/CSV or XML format or … 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47" y="1171977"/>
            <a:ext cx="4387888" cy="231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110" y="3206838"/>
            <a:ext cx="4993388" cy="1339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700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Inversion of Control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954655"/>
          </a:xfrm>
        </p:spPr>
        <p:txBody>
          <a:bodyPr/>
          <a:lstStyle/>
          <a:p>
            <a:r>
              <a:rPr lang="en-US" dirty="0"/>
              <a:t>Each object is responsible for obtaining its own references to the objects it collaborates with (its dependencies</a:t>
            </a:r>
            <a:r>
              <a:rPr lang="en-US" dirty="0" smtClean="0"/>
              <a:t>)</a:t>
            </a:r>
          </a:p>
          <a:p>
            <a:pPr lvl="2">
              <a:buFont typeface="Wingdings"/>
              <a:buChar char="à"/>
            </a:pPr>
            <a:r>
              <a:rPr lang="en-US" dirty="0" smtClean="0"/>
              <a:t> </a:t>
            </a:r>
            <a:r>
              <a:rPr lang="en-US" b="1" dirty="0" smtClean="0"/>
              <a:t>Tight coupling</a:t>
            </a:r>
          </a:p>
          <a:p>
            <a:pPr lvl="2">
              <a:buFont typeface="Wingdings"/>
              <a:buChar char="à"/>
            </a:pPr>
            <a:r>
              <a:rPr lang="en-US" dirty="0" smtClean="0"/>
              <a:t> </a:t>
            </a:r>
            <a:r>
              <a:rPr lang="en-US" b="1" dirty="0" smtClean="0"/>
              <a:t>Hard-to-test code</a:t>
            </a:r>
          </a:p>
          <a:p>
            <a:r>
              <a:rPr lang="en-US" dirty="0" smtClean="0"/>
              <a:t> </a:t>
            </a:r>
            <a:r>
              <a:rPr lang="en-US" dirty="0"/>
              <a:t>Java </a:t>
            </a:r>
            <a:r>
              <a:rPr lang="en-US" dirty="0" smtClean="0"/>
              <a:t>components/classes </a:t>
            </a:r>
            <a:r>
              <a:rPr lang="en-US" dirty="0"/>
              <a:t>should be as independent as possible</a:t>
            </a:r>
            <a:r>
              <a:rPr lang="en-US" dirty="0" smtClean="0"/>
              <a:t>.</a:t>
            </a:r>
          </a:p>
          <a:p>
            <a:pPr lvl="2">
              <a:buFont typeface="Wingdings"/>
              <a:buChar char="à"/>
            </a:pPr>
            <a:r>
              <a:rPr lang="en-US" dirty="0" smtClean="0"/>
              <a:t> </a:t>
            </a:r>
            <a:r>
              <a:rPr lang="en-US" b="1" dirty="0" smtClean="0"/>
              <a:t>Reusability</a:t>
            </a:r>
            <a:endParaRPr lang="en-US" b="1" dirty="0"/>
          </a:p>
          <a:p>
            <a:pPr lvl="2">
              <a:buFont typeface="Wingdings"/>
              <a:buChar char="à"/>
            </a:pPr>
            <a:r>
              <a:rPr lang="en-US" dirty="0" smtClean="0"/>
              <a:t> </a:t>
            </a:r>
            <a:r>
              <a:rPr lang="en-US" b="1" dirty="0" smtClean="0"/>
              <a:t>Flexibility</a:t>
            </a:r>
            <a:endParaRPr lang="en-US" b="1" dirty="0"/>
          </a:p>
          <a:p>
            <a:pPr lvl="2">
              <a:buFont typeface="Wingdings"/>
              <a:buChar char="à"/>
            </a:pPr>
            <a:r>
              <a:rPr lang="en-US" dirty="0" smtClean="0"/>
              <a:t> </a:t>
            </a:r>
            <a:r>
              <a:rPr lang="en-US" b="1" dirty="0" smtClean="0"/>
              <a:t>Testability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64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394502"/>
          </a:xfrm>
        </p:spPr>
        <p:txBody>
          <a:bodyPr/>
          <a:lstStyle/>
          <a:p>
            <a:r>
              <a:rPr lang="en-US" dirty="0"/>
              <a:t>Dependency Injection (DI) is a design pattern in which an object's </a:t>
            </a:r>
            <a:r>
              <a:rPr lang="en-US" dirty="0" smtClean="0"/>
              <a:t>dependency is </a:t>
            </a:r>
            <a:r>
              <a:rPr lang="en-US" dirty="0"/>
              <a:t>injected by the framework rather than by the object </a:t>
            </a:r>
            <a:r>
              <a:rPr lang="en-US" dirty="0" smtClean="0"/>
              <a:t>itself</a:t>
            </a:r>
          </a:p>
          <a:p>
            <a:r>
              <a:rPr lang="en-US" dirty="0"/>
              <a:t>The advantages of </a:t>
            </a:r>
            <a:r>
              <a:rPr lang="en-US" dirty="0" smtClean="0"/>
              <a:t>DI</a:t>
            </a:r>
          </a:p>
          <a:p>
            <a:pPr lvl="1"/>
            <a:r>
              <a:rPr lang="en-US" dirty="0"/>
              <a:t>Loosely coupled </a:t>
            </a:r>
            <a:r>
              <a:rPr lang="en-US" dirty="0" smtClean="0"/>
              <a:t>architecture.</a:t>
            </a:r>
          </a:p>
          <a:p>
            <a:pPr lvl="1"/>
            <a:r>
              <a:rPr lang="en-US" dirty="0" smtClean="0"/>
              <a:t>Separation </a:t>
            </a:r>
            <a:r>
              <a:rPr lang="en-US" dirty="0"/>
              <a:t>of </a:t>
            </a:r>
            <a:r>
              <a:rPr lang="en-US" dirty="0" smtClean="0"/>
              <a:t>responsibility.</a:t>
            </a:r>
          </a:p>
          <a:p>
            <a:pPr lvl="1"/>
            <a:r>
              <a:rPr lang="en-US" dirty="0" smtClean="0"/>
              <a:t>Configuration </a:t>
            </a:r>
            <a:r>
              <a:rPr lang="en-US" dirty="0"/>
              <a:t>and code are separate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Improves testability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122" name="Picture 2" descr="ioc-and-mapper-in-c-1-6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31" y="3322748"/>
            <a:ext cx="4160267" cy="312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720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3708400" y="4732338"/>
            <a:ext cx="4748213" cy="625475"/>
          </a:xfrm>
        </p:spPr>
        <p:txBody>
          <a:bodyPr/>
          <a:lstStyle/>
          <a:p>
            <a:r>
              <a:rPr lang="en-US" altLang="en-US" dirty="0" smtClean="0"/>
              <a:t>Spring Bean</a:t>
            </a:r>
          </a:p>
        </p:txBody>
      </p:sp>
      <p:sp>
        <p:nvSpPr>
          <p:cNvPr id="15363" name="Subtitle 2"/>
          <p:cNvSpPr>
            <a:spLocks noGrp="1"/>
          </p:cNvSpPr>
          <p:nvPr>
            <p:ph type="subTitle" idx="1"/>
          </p:nvPr>
        </p:nvSpPr>
        <p:spPr>
          <a:xfrm>
            <a:off x="4973638" y="5527675"/>
            <a:ext cx="3490912" cy="193675"/>
          </a:xfrm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9888053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553998"/>
          </a:xfrm>
        </p:spPr>
        <p:txBody>
          <a:bodyPr/>
          <a:lstStyle/>
          <a:p>
            <a:r>
              <a:rPr lang="en-US" dirty="0"/>
              <a:t>Beans are reusable software components that are managed by the 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r>
              <a:rPr lang="en-US" dirty="0"/>
              <a:t>. </a:t>
            </a:r>
          </a:p>
        </p:txBody>
      </p:sp>
      <p:pic>
        <p:nvPicPr>
          <p:cNvPr id="4" name="Picture 2" descr="container 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583" y="2326358"/>
            <a:ext cx="5554902" cy="330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89624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80440"/>
              </p:ext>
            </p:extLst>
          </p:nvPr>
        </p:nvGraphicFramePr>
        <p:xfrm>
          <a:off x="4643438" y="2547938"/>
          <a:ext cx="4152899" cy="259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91"/>
                <a:gridCol w="3020095"/>
                <a:gridCol w="519113"/>
              </a:tblGrid>
              <a:tr h="3707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I.</a:t>
                      </a:r>
                    </a:p>
                  </a:txBody>
                  <a:tcPr marL="91457" marR="91457" marT="45714" marB="4571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old" pitchFamily="34" charset="0"/>
                          <a:ea typeface="+mn-ea"/>
                          <a:cs typeface="Arial Bold" pitchFamily="34" charset="0"/>
                        </a:rPr>
                        <a:t>Introduction</a:t>
                      </a:r>
                      <a:endParaRPr lang="en-US" sz="18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old" pitchFamily="34" charset="0"/>
                          <a:ea typeface="+mn-ea"/>
                          <a:cs typeface="Arial Bold" pitchFamily="34" charset="0"/>
                        </a:rPr>
                        <a:t>xx</a:t>
                      </a:r>
                      <a:endParaRPr lang="en-US" sz="18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II.</a:t>
                      </a:r>
                    </a:p>
                  </a:txBody>
                  <a:tcPr marL="91457" marR="91457" marT="45714" marB="4571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old" pitchFamily="34" charset="0"/>
                          <a:ea typeface="+mn-ea"/>
                          <a:cs typeface="Arial Bold" pitchFamily="34" charset="0"/>
                        </a:rPr>
                        <a:t>Features of Spring	</a:t>
                      </a:r>
                      <a:endParaRPr lang="en-US" sz="18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old" pitchFamily="34" charset="0"/>
                          <a:ea typeface="+mn-ea"/>
                          <a:cs typeface="Arial Bold" pitchFamily="34" charset="0"/>
                        </a:rPr>
                        <a:t>xx</a:t>
                      </a:r>
                      <a:endParaRPr lang="en-US" sz="18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III.</a:t>
                      </a:r>
                    </a:p>
                  </a:txBody>
                  <a:tcPr marL="91457" marR="91457" marT="45714" marB="4571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old" pitchFamily="34" charset="0"/>
                          <a:ea typeface="+mn-ea"/>
                          <a:cs typeface="Arial Bold" pitchFamily="34" charset="0"/>
                        </a:rPr>
                        <a:t>Spring Framework Architecture</a:t>
                      </a:r>
                      <a:endParaRPr lang="en-US" sz="18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old" pitchFamily="34" charset="0"/>
                          <a:ea typeface="+mn-ea"/>
                          <a:cs typeface="Arial Bold" pitchFamily="34" charset="0"/>
                        </a:rPr>
                        <a:t>xx</a:t>
                      </a:r>
                      <a:endParaRPr lang="en-US" sz="18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IV.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7" marR="91457" marT="45714" marB="4571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old" pitchFamily="34" charset="0"/>
                          <a:ea typeface="+mn-ea"/>
                          <a:cs typeface="Arial Bold" pitchFamily="34" charset="0"/>
                        </a:rPr>
                        <a:t>Inversion of Control in Spring</a:t>
                      </a:r>
                      <a:endParaRPr lang="en-US" sz="18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Arial Bold" pitchFamily="34" charset="0"/>
                          <a:cs typeface="Arial Bold" pitchFamily="34" charset="0"/>
                        </a:rPr>
                        <a:t>xx</a:t>
                      </a:r>
                      <a:endParaRPr lang="en-US" sz="18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V.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7" marR="91457" marT="45714" marB="4571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old" pitchFamily="34" charset="0"/>
                          <a:ea typeface="+mn-ea"/>
                          <a:cs typeface="Arial Bold" pitchFamily="34" charset="0"/>
                        </a:rPr>
                        <a:t>Spring Bean</a:t>
                      </a:r>
                      <a:endParaRPr lang="en-US" sz="18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Arial Bold" pitchFamily="34" charset="0"/>
                          <a:cs typeface="Arial Bold" pitchFamily="34" charset="0"/>
                        </a:rPr>
                        <a:t>xx</a:t>
                      </a:r>
                      <a:endParaRPr lang="en-US" sz="18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VI.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7" marR="91457" marT="45714" marB="4571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old" pitchFamily="34" charset="0"/>
                          <a:ea typeface="+mn-ea"/>
                          <a:cs typeface="Arial Bold" pitchFamily="34" charset="0"/>
                        </a:rPr>
                        <a:t>Using Spring Annotations</a:t>
                      </a:r>
                      <a:endParaRPr lang="en-US" sz="18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Arial Bold" pitchFamily="34" charset="0"/>
                          <a:cs typeface="Arial Bold" pitchFamily="34" charset="0"/>
                        </a:rPr>
                        <a:t>xx</a:t>
                      </a:r>
                      <a:endParaRPr lang="en-US" sz="18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7" marR="91457" marT="45714" marB="4571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225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939598"/>
                </a:solidFill>
              </a:rPr>
              <a:t>Agenda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Bean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1634294"/>
          </a:xfrm>
        </p:spPr>
        <p:txBody>
          <a:bodyPr/>
          <a:lstStyle/>
          <a:p>
            <a:r>
              <a:rPr lang="en-US" dirty="0"/>
              <a:t>There are following three important methods to provide configuration metadata to the Spring </a:t>
            </a:r>
            <a:r>
              <a:rPr lang="en-US" dirty="0" smtClean="0"/>
              <a:t>Container</a:t>
            </a:r>
          </a:p>
          <a:p>
            <a:pPr lvl="1"/>
            <a:r>
              <a:rPr lang="en-US" dirty="0"/>
              <a:t>XML based configuration </a:t>
            </a:r>
            <a:r>
              <a:rPr lang="en-US" dirty="0" smtClean="0"/>
              <a:t>file</a:t>
            </a:r>
          </a:p>
          <a:p>
            <a:pPr lvl="1"/>
            <a:r>
              <a:rPr lang="en-US" dirty="0"/>
              <a:t>Annotation-based </a:t>
            </a:r>
            <a:r>
              <a:rPr lang="en-US" dirty="0" smtClean="0"/>
              <a:t>configuration</a:t>
            </a:r>
          </a:p>
          <a:p>
            <a:pPr lvl="1"/>
            <a:r>
              <a:rPr lang="en-US" dirty="0"/>
              <a:t>Java-based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454429954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Container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553998"/>
          </a:xfrm>
        </p:spPr>
        <p:txBody>
          <a:bodyPr/>
          <a:lstStyle/>
          <a:p>
            <a:r>
              <a:rPr lang="en-US" dirty="0"/>
              <a:t>In a Spring application, objects </a:t>
            </a:r>
            <a:r>
              <a:rPr lang="en-US" dirty="0" smtClean="0"/>
              <a:t>are created</a:t>
            </a:r>
            <a:r>
              <a:rPr lang="en-US" dirty="0"/>
              <a:t>, are wired together, and live in the </a:t>
            </a:r>
            <a:r>
              <a:rPr lang="en-US" dirty="0" smtClean="0"/>
              <a:t>Spring container.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249" y="2332217"/>
            <a:ext cx="4930194" cy="3545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06014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Container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1274195"/>
          </a:xfrm>
        </p:spPr>
        <p:txBody>
          <a:bodyPr/>
          <a:lstStyle/>
          <a:p>
            <a:r>
              <a:rPr lang="en-US" dirty="0"/>
              <a:t>Spring comes with several container implementations that can be categorized into two distinct </a:t>
            </a:r>
            <a:r>
              <a:rPr lang="en-US" dirty="0" smtClean="0"/>
              <a:t>types</a:t>
            </a:r>
          </a:p>
          <a:p>
            <a:pPr lvl="1"/>
            <a:r>
              <a:rPr lang="en-US" dirty="0"/>
              <a:t>Bean </a:t>
            </a:r>
            <a:r>
              <a:rPr lang="en-US" dirty="0" smtClean="0"/>
              <a:t>factories</a:t>
            </a:r>
            <a:endParaRPr lang="en-US" dirty="0"/>
          </a:p>
          <a:p>
            <a:pPr lvl="1"/>
            <a:r>
              <a:rPr lang="en-US" dirty="0"/>
              <a:t>Application </a:t>
            </a:r>
            <a:r>
              <a:rPr lang="en-US" dirty="0" smtClean="0"/>
              <a:t>contexts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13229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an application context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3262432"/>
          </a:xfrm>
        </p:spPr>
        <p:txBody>
          <a:bodyPr/>
          <a:lstStyle/>
          <a:p>
            <a:r>
              <a:rPr lang="en-US" b="1" dirty="0" err="1" smtClean="0"/>
              <a:t>AnnotationConfigApplicationContext</a:t>
            </a:r>
            <a:r>
              <a:rPr lang="en-US" dirty="0" smtClean="0"/>
              <a:t>: </a:t>
            </a:r>
            <a:r>
              <a:rPr lang="en-US" dirty="0"/>
              <a:t>Loads a Spring application </a:t>
            </a:r>
            <a:r>
              <a:rPr lang="en-US" dirty="0" smtClean="0"/>
              <a:t>context from </a:t>
            </a:r>
            <a:r>
              <a:rPr lang="en-US" dirty="0"/>
              <a:t>one or more Java-based configuration </a:t>
            </a:r>
            <a:r>
              <a:rPr lang="en-US" dirty="0" smtClean="0"/>
              <a:t>classes</a:t>
            </a:r>
          </a:p>
          <a:p>
            <a:r>
              <a:rPr lang="en-US" b="1" dirty="0" err="1" smtClean="0"/>
              <a:t>AnnotationConfigWebApplicationContext</a:t>
            </a:r>
            <a:r>
              <a:rPr lang="en-US" dirty="0" smtClean="0"/>
              <a:t>: </a:t>
            </a:r>
            <a:r>
              <a:rPr lang="en-US" dirty="0"/>
              <a:t>Loads a Spring web </a:t>
            </a:r>
            <a:r>
              <a:rPr lang="en-US" dirty="0" smtClean="0"/>
              <a:t>application context </a:t>
            </a:r>
            <a:r>
              <a:rPr lang="en-US" dirty="0"/>
              <a:t>from one or more Java-based configuration </a:t>
            </a:r>
            <a:r>
              <a:rPr lang="en-US" dirty="0" smtClean="0"/>
              <a:t>classes</a:t>
            </a:r>
          </a:p>
          <a:p>
            <a:r>
              <a:rPr lang="en-US" b="1" dirty="0" err="1" smtClean="0"/>
              <a:t>ClassPathXmlApplicationContext</a:t>
            </a:r>
            <a:r>
              <a:rPr lang="en-US" dirty="0" smtClean="0"/>
              <a:t>: </a:t>
            </a:r>
            <a:r>
              <a:rPr lang="en-US" dirty="0"/>
              <a:t>Loads a context definition from one </a:t>
            </a:r>
            <a:r>
              <a:rPr lang="en-US" dirty="0" smtClean="0"/>
              <a:t>or more </a:t>
            </a:r>
            <a:r>
              <a:rPr lang="en-US" dirty="0"/>
              <a:t>XML files located in the </a:t>
            </a:r>
            <a:r>
              <a:rPr lang="en-US" dirty="0" err="1" smtClean="0"/>
              <a:t>classpath</a:t>
            </a:r>
            <a:endParaRPr lang="en-US" dirty="0" smtClean="0"/>
          </a:p>
          <a:p>
            <a:r>
              <a:rPr lang="en-US" b="1" dirty="0" err="1" smtClean="0"/>
              <a:t>FileSystemXmlApplicationContext</a:t>
            </a:r>
            <a:r>
              <a:rPr lang="en-US" dirty="0" smtClean="0"/>
              <a:t>: </a:t>
            </a:r>
            <a:r>
              <a:rPr lang="en-US" dirty="0"/>
              <a:t>Loads a context definition from one </a:t>
            </a:r>
            <a:r>
              <a:rPr lang="en-US" dirty="0" smtClean="0"/>
              <a:t>or more </a:t>
            </a:r>
            <a:r>
              <a:rPr lang="en-US" dirty="0"/>
              <a:t>XML files in the </a:t>
            </a:r>
            <a:r>
              <a:rPr lang="en-US" dirty="0" err="1" smtClean="0"/>
              <a:t>filesystem</a:t>
            </a:r>
            <a:endParaRPr lang="en-US" dirty="0"/>
          </a:p>
          <a:p>
            <a:r>
              <a:rPr lang="en-US" b="1" dirty="0" err="1" smtClean="0"/>
              <a:t>XmlWebApplicationContext</a:t>
            </a:r>
            <a:r>
              <a:rPr lang="en-US" dirty="0" smtClean="0"/>
              <a:t>: </a:t>
            </a:r>
            <a:r>
              <a:rPr lang="en-US" dirty="0"/>
              <a:t>Loads context definitions from one or </a:t>
            </a:r>
            <a:r>
              <a:rPr lang="en-US" dirty="0" smtClean="0"/>
              <a:t>more XML </a:t>
            </a:r>
            <a:r>
              <a:rPr lang="en-US" dirty="0"/>
              <a:t>files contained in a web </a:t>
            </a:r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14407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Spring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Kevin\Downloads\spring_hello_s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129" y="728527"/>
            <a:ext cx="6684135" cy="588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252657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Spring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76999"/>
          </a:xfrm>
        </p:spPr>
        <p:txBody>
          <a:bodyPr/>
          <a:lstStyle/>
          <a:p>
            <a:r>
              <a:rPr lang="en-US" dirty="0"/>
              <a:t>Required Libraries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549" y="1936327"/>
            <a:ext cx="4898465" cy="3128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053683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Spring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76999"/>
          </a:xfrm>
        </p:spPr>
        <p:txBody>
          <a:bodyPr/>
          <a:lstStyle/>
          <a:p>
            <a:r>
              <a:rPr lang="en-US" dirty="0" smtClean="0"/>
              <a:t>POJO – Spring Bean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376" y="2089060"/>
            <a:ext cx="4544864" cy="2573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875368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Spring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76999"/>
          </a:xfrm>
        </p:spPr>
        <p:txBody>
          <a:bodyPr/>
          <a:lstStyle/>
          <a:p>
            <a:r>
              <a:rPr lang="en-US" dirty="0"/>
              <a:t>Bean Configuration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687" y="2052907"/>
            <a:ext cx="5950554" cy="2325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5415756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Spring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76999"/>
          </a:xfrm>
        </p:spPr>
        <p:txBody>
          <a:bodyPr/>
          <a:lstStyle/>
          <a:p>
            <a:r>
              <a:rPr lang="en-US" dirty="0" smtClean="0"/>
              <a:t>Main Program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06" y="1994615"/>
            <a:ext cx="7313720" cy="161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87277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in Spring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769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Kevin\Downloads\spring_di_ty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713" y="1180630"/>
            <a:ext cx="4635724" cy="462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856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5613"/>
            <a:ext cx="8408987" cy="78581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Course Audience and Prerequisite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66713" y="1412875"/>
            <a:ext cx="8408987" cy="2517775"/>
          </a:xfrm>
        </p:spPr>
        <p:txBody>
          <a:bodyPr/>
          <a:lstStyle/>
          <a:p>
            <a:r>
              <a:rPr lang="en-US" altLang="en-US" smtClean="0"/>
              <a:t>The course is for &lt;whom&gt;</a:t>
            </a:r>
          </a:p>
          <a:p>
            <a:r>
              <a:rPr lang="en-US" altLang="en-US" smtClean="0"/>
              <a:t>The following are prerequisites to &lt;course&gt;:</a:t>
            </a:r>
          </a:p>
          <a:p>
            <a:pPr lvl="1"/>
            <a:r>
              <a:rPr lang="en-US" altLang="en-US" smtClean="0"/>
              <a:t>&lt;knowledge&gt;</a:t>
            </a:r>
          </a:p>
          <a:p>
            <a:pPr lvl="1"/>
            <a:r>
              <a:rPr lang="en-US" altLang="en-US" smtClean="0"/>
              <a:t>&lt;experiences&gt;</a:t>
            </a:r>
          </a:p>
          <a:p>
            <a:pPr lvl="1"/>
            <a:r>
              <a:rPr lang="en-US" altLang="en-US" smtClean="0"/>
              <a:t>&lt;course&gt;</a:t>
            </a:r>
          </a:p>
          <a:p>
            <a:pPr lvl="1"/>
            <a:r>
              <a:rPr lang="en-US" altLang="en-US" smtClean="0"/>
              <a:t>…</a:t>
            </a:r>
          </a:p>
          <a:p>
            <a:endParaRPr lang="en-US" altLang="en-US" smtClean="0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Constructor-based 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830997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process of injecting the dependencies of an </a:t>
            </a:r>
            <a:r>
              <a:rPr lang="en-US" dirty="0" smtClean="0"/>
              <a:t>object through </a:t>
            </a:r>
            <a:r>
              <a:rPr lang="en-US" dirty="0"/>
              <a:t>its constructor argument at the time of instantiating it.</a:t>
            </a:r>
            <a:br>
              <a:rPr lang="en-US" dirty="0"/>
            </a:b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864" y="4237150"/>
            <a:ext cx="6178136" cy="123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57" y="2506585"/>
            <a:ext cx="4817057" cy="145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636742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Setter-based Dependency Injection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830997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method of injecting the dependencies of an object </a:t>
            </a:r>
            <a:r>
              <a:rPr lang="en-US" dirty="0" smtClean="0"/>
              <a:t>using the </a:t>
            </a:r>
            <a:r>
              <a:rPr lang="en-US" dirty="0"/>
              <a:t>setter method</a:t>
            </a:r>
            <a:br>
              <a:rPr lang="en-US" dirty="0"/>
            </a:b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44" y="2052370"/>
            <a:ext cx="4663859" cy="2313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153" y="4488888"/>
            <a:ext cx="6021186" cy="1600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772009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inner beans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553998"/>
          </a:xfrm>
        </p:spPr>
        <p:txBody>
          <a:bodyPr/>
          <a:lstStyle/>
          <a:p>
            <a:r>
              <a:rPr lang="en-US" dirty="0"/>
              <a:t>Similar to the concept of inner classes in Java, it is also possible to define a </a:t>
            </a:r>
            <a:r>
              <a:rPr lang="en-US" dirty="0" smtClean="0"/>
              <a:t>bean inside </a:t>
            </a:r>
            <a:r>
              <a:rPr lang="en-US" dirty="0"/>
              <a:t>another </a:t>
            </a:r>
            <a:r>
              <a:rPr lang="en-US" dirty="0" smtClean="0"/>
              <a:t>bean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91" y="2143729"/>
            <a:ext cx="3984464" cy="1810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755" y="2148189"/>
            <a:ext cx="4059145" cy="1226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69" y="4069725"/>
            <a:ext cx="7721932" cy="2018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2484612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Injecting primary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07" y="1781913"/>
            <a:ext cx="5766862" cy="110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188" y="3186985"/>
            <a:ext cx="6110587" cy="280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3911369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Collection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87" y="1350605"/>
            <a:ext cx="7978108" cy="3105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9450697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Collection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76999"/>
          </a:xfrm>
        </p:spPr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926" y="1777285"/>
            <a:ext cx="5025252" cy="1803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77446" y="3834781"/>
            <a:ext cx="84089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166688" indent="-166688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1313" indent="-173038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506413" indent="-163513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688975" indent="-18097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8524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13096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17668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22240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26812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Set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926" y="4181474"/>
            <a:ext cx="5211466" cy="1858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9463115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Collection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76999"/>
          </a:xfrm>
        </p:spPr>
        <p:txBody>
          <a:bodyPr/>
          <a:lstStyle/>
          <a:p>
            <a:r>
              <a:rPr lang="en-US" dirty="0" smtClean="0"/>
              <a:t>Map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534" y="1674253"/>
            <a:ext cx="5252612" cy="1893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16082" y="3760928"/>
            <a:ext cx="84089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166688" indent="-166688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1313" indent="-173038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506413" indent="-163513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688975" indent="-18097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8524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13096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17668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22240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26812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Props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533" y="4128684"/>
            <a:ext cx="5801836" cy="1847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715567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Autowiring</a:t>
            </a:r>
            <a:r>
              <a:rPr lang="en-US" dirty="0"/>
              <a:t> in Spring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1908215"/>
          </a:xfrm>
        </p:spPr>
        <p:txBody>
          <a:bodyPr/>
          <a:lstStyle/>
          <a:p>
            <a:r>
              <a:rPr lang="en-US" dirty="0"/>
              <a:t>Spring container can automatically </a:t>
            </a:r>
            <a:r>
              <a:rPr lang="en-US" dirty="0" err="1" smtClean="0"/>
              <a:t>autowire</a:t>
            </a:r>
            <a:r>
              <a:rPr lang="en-US" dirty="0" smtClean="0"/>
              <a:t> relationships </a:t>
            </a:r>
            <a:r>
              <a:rPr lang="en-US" dirty="0"/>
              <a:t>between collaborating beans by inspecting the contents of </a:t>
            </a:r>
            <a:r>
              <a:rPr lang="en-US" dirty="0" err="1" smtClean="0"/>
              <a:t>BeanFactory</a:t>
            </a:r>
            <a:endParaRPr lang="en-US" dirty="0" smtClean="0"/>
          </a:p>
          <a:p>
            <a:r>
              <a:rPr lang="en-US" dirty="0" err="1"/>
              <a:t>Autowiring</a:t>
            </a:r>
            <a:r>
              <a:rPr lang="en-US" dirty="0"/>
              <a:t> </a:t>
            </a:r>
            <a:r>
              <a:rPr lang="en-US" dirty="0" smtClean="0"/>
              <a:t>helps us reduce </a:t>
            </a:r>
            <a:r>
              <a:rPr lang="en-US" dirty="0"/>
              <a:t>some of these configurations by intelligently guessing what the reference is</a:t>
            </a:r>
            <a:r>
              <a:rPr lang="en-US" dirty="0" smtClean="0"/>
              <a:t>.</a:t>
            </a:r>
          </a:p>
          <a:p>
            <a:r>
              <a:rPr lang="en-US" dirty="0"/>
              <a:t>Spring wires a bean's properties automatically by setting the </a:t>
            </a:r>
            <a:r>
              <a:rPr lang="en-US" dirty="0" err="1"/>
              <a:t>autowire</a:t>
            </a:r>
            <a:r>
              <a:rPr lang="en-US" dirty="0"/>
              <a:t> property </a:t>
            </a:r>
            <a:r>
              <a:rPr lang="en-US" dirty="0" smtClean="0"/>
              <a:t>on each </a:t>
            </a:r>
            <a:r>
              <a:rPr lang="en-US" dirty="0"/>
              <a:t>&lt;bean&gt; tag that you want to </a:t>
            </a:r>
            <a:r>
              <a:rPr lang="en-US" dirty="0" err="1"/>
              <a:t>autowire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55297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Autowiring</a:t>
            </a:r>
            <a:r>
              <a:rPr lang="en-US" dirty="0"/>
              <a:t> modes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" y="1315054"/>
            <a:ext cx="8458217" cy="46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449642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Autowiring</a:t>
            </a:r>
            <a:r>
              <a:rPr lang="en-US" dirty="0"/>
              <a:t> '</a:t>
            </a:r>
            <a:r>
              <a:rPr lang="en-US" dirty="0" err="1"/>
              <a:t>byName</a:t>
            </a:r>
            <a:r>
              <a:rPr lang="en-US" dirty="0"/>
              <a:t>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769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91" y="3593205"/>
            <a:ext cx="8052425" cy="177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90" y="1384411"/>
            <a:ext cx="4575471" cy="1989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632924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5613"/>
            <a:ext cx="8408987" cy="78581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Assessment Disciplines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66713" y="1412875"/>
            <a:ext cx="8408987" cy="1477328"/>
          </a:xfrm>
        </p:spPr>
        <p:txBody>
          <a:bodyPr/>
          <a:lstStyle/>
          <a:p>
            <a:r>
              <a:rPr lang="en-US" altLang="en-US" dirty="0" smtClean="0"/>
              <a:t>Mini Test: 30%</a:t>
            </a:r>
          </a:p>
          <a:p>
            <a:r>
              <a:rPr lang="en-US" altLang="en-US" dirty="0" smtClean="0"/>
              <a:t>Final Exam: 70%</a:t>
            </a:r>
          </a:p>
          <a:p>
            <a:r>
              <a:rPr lang="en-US" altLang="en-US" dirty="0" smtClean="0"/>
              <a:t>Passing Scores: 70%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Autowiring</a:t>
            </a:r>
            <a:r>
              <a:rPr lang="en-US" dirty="0"/>
              <a:t> '</a:t>
            </a:r>
            <a:r>
              <a:rPr lang="en-US" dirty="0" err="1"/>
              <a:t>byType</a:t>
            </a:r>
            <a:r>
              <a:rPr lang="en-US" dirty="0"/>
              <a:t>'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65" y="1648497"/>
            <a:ext cx="8679172" cy="1932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3905434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Autowiring</a:t>
            </a:r>
            <a:r>
              <a:rPr lang="en-US" dirty="0"/>
              <a:t> by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13" y="1708866"/>
            <a:ext cx="4000299" cy="1553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65" y="3463546"/>
            <a:ext cx="7890669" cy="1803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425913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Bean's Scope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7" y="1295639"/>
            <a:ext cx="8358388" cy="452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0251656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Scope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769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8434" name="Picture 2" descr="http://docs.spring.io/spring/docs/current/spring-framework-reference/html/images/single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83" y="922318"/>
            <a:ext cx="8112661" cy="403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84" y="4958367"/>
            <a:ext cx="8484950" cy="11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537620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Scope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769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46" y="4858702"/>
            <a:ext cx="7496175" cy="1013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 descr="http://cdn.javabeat.net/wp-content/uploads/2013/03/prototy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46" y="1077277"/>
            <a:ext cx="76200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806556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Life Cycle of Bean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677108"/>
          </a:xfrm>
        </p:spPr>
        <p:txBody>
          <a:bodyPr/>
          <a:lstStyle/>
          <a:p>
            <a:r>
              <a:rPr lang="en-US" dirty="0"/>
              <a:t>Post-initialization callback </a:t>
            </a:r>
            <a:r>
              <a:rPr lang="en-US" dirty="0" smtClean="0"/>
              <a:t>methods</a:t>
            </a:r>
          </a:p>
          <a:p>
            <a:r>
              <a:rPr lang="en-US" dirty="0"/>
              <a:t>Pre-destruction callback </a:t>
            </a:r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27" y="2255143"/>
            <a:ext cx="7943804" cy="3488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9373622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3708400" y="4732338"/>
            <a:ext cx="4748213" cy="625475"/>
          </a:xfrm>
        </p:spPr>
        <p:txBody>
          <a:bodyPr/>
          <a:lstStyle/>
          <a:p>
            <a:r>
              <a:rPr lang="en-US" dirty="0"/>
              <a:t>Using Spring Annotations</a:t>
            </a:r>
            <a:br>
              <a:rPr lang="en-US" dirty="0"/>
            </a:br>
            <a:endParaRPr lang="en-US" altLang="en-US" dirty="0" smtClean="0"/>
          </a:p>
        </p:txBody>
      </p:sp>
      <p:sp>
        <p:nvSpPr>
          <p:cNvPr id="15363" name="Subtitle 2"/>
          <p:cNvSpPr>
            <a:spLocks noGrp="1"/>
          </p:cNvSpPr>
          <p:nvPr>
            <p:ph type="subTitle" idx="1"/>
          </p:nvPr>
        </p:nvSpPr>
        <p:spPr>
          <a:xfrm>
            <a:off x="4973638" y="5527675"/>
            <a:ext cx="3490912" cy="193675"/>
          </a:xfrm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39261950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Stereotypes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3914918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smtClean="0"/>
              <a:t>Component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generic stereotype that Spring will recognize as a Spring-managed</a:t>
            </a:r>
            <a:br>
              <a:rPr lang="en-US" dirty="0"/>
            </a:br>
            <a:r>
              <a:rPr lang="en-US" dirty="0"/>
              <a:t>component</a:t>
            </a:r>
            <a:r>
              <a:rPr lang="en-US" dirty="0" smtClean="0"/>
              <a:t>.</a:t>
            </a:r>
          </a:p>
          <a:p>
            <a:r>
              <a:rPr lang="en-US" dirty="0"/>
              <a:t>@</a:t>
            </a:r>
            <a:r>
              <a:rPr lang="en-US" dirty="0" smtClean="0"/>
              <a:t>Repository</a:t>
            </a:r>
          </a:p>
          <a:p>
            <a:pPr lvl="1"/>
            <a:r>
              <a:rPr lang="en-US" dirty="0"/>
              <a:t>This is a specialization of the @Component annotation and it fulfills the idea of the data </a:t>
            </a:r>
            <a:r>
              <a:rPr lang="en-US" dirty="0" smtClean="0"/>
              <a:t>access object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@</a:t>
            </a:r>
            <a:r>
              <a:rPr lang="en-US" dirty="0" smtClean="0"/>
              <a:t>Service</a:t>
            </a:r>
          </a:p>
          <a:p>
            <a:pPr lvl="1"/>
            <a:r>
              <a:rPr lang="en-US" dirty="0"/>
              <a:t>This is a specialization of the @Component annotation and it fulfills the idea of a service layer</a:t>
            </a:r>
            <a:r>
              <a:rPr lang="en-US" dirty="0" smtClean="0"/>
              <a:t>.</a:t>
            </a:r>
          </a:p>
          <a:p>
            <a:r>
              <a:rPr lang="en-US" dirty="0"/>
              <a:t>@</a:t>
            </a:r>
            <a:r>
              <a:rPr lang="en-US" dirty="0" smtClean="0"/>
              <a:t>Controller</a:t>
            </a:r>
          </a:p>
          <a:p>
            <a:pPr lvl="1"/>
            <a:r>
              <a:rPr lang="en-US" dirty="0"/>
              <a:t>This is also a specialization of the @Component annotation and normally is used on </a:t>
            </a:r>
            <a:r>
              <a:rPr lang="en-US" dirty="0" smtClean="0"/>
              <a:t>a web </a:t>
            </a:r>
            <a:r>
              <a:rPr lang="en-US" dirty="0"/>
              <a:t>context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85740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034403"/>
          </a:xfrm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/>
              <a:t>container to actually create </a:t>
            </a:r>
            <a:r>
              <a:rPr lang="en-US" dirty="0" smtClean="0"/>
              <a:t>the instance </a:t>
            </a:r>
            <a:r>
              <a:rPr lang="en-US" dirty="0"/>
              <a:t>and assign it to the declared </a:t>
            </a:r>
            <a:r>
              <a:rPr lang="en-US" dirty="0" smtClean="0"/>
              <a:t>variable</a:t>
            </a:r>
          </a:p>
          <a:p>
            <a:r>
              <a:rPr lang="en-US" dirty="0"/>
              <a:t>The @</a:t>
            </a:r>
            <a:r>
              <a:rPr lang="en-US" dirty="0" err="1"/>
              <a:t>Autowired</a:t>
            </a:r>
            <a:r>
              <a:rPr lang="en-US" dirty="0"/>
              <a:t> annotation can be used to </a:t>
            </a:r>
            <a:r>
              <a:rPr lang="en-US" dirty="0" err="1"/>
              <a:t>autowire</a:t>
            </a:r>
            <a:r>
              <a:rPr lang="en-US" dirty="0"/>
              <a:t> bean </a:t>
            </a:r>
            <a:r>
              <a:rPr lang="en-US" dirty="0" smtClean="0"/>
              <a:t>on</a:t>
            </a:r>
          </a:p>
          <a:p>
            <a:pPr lvl="1"/>
            <a:r>
              <a:rPr lang="en-US" dirty="0"/>
              <a:t>Setter Methods</a:t>
            </a:r>
          </a:p>
          <a:p>
            <a:pPr lvl="1"/>
            <a:r>
              <a:rPr lang="en-US" dirty="0" smtClean="0"/>
              <a:t>Properties</a:t>
            </a:r>
          </a:p>
          <a:p>
            <a:pPr lvl="1"/>
            <a:r>
              <a:rPr lang="en-US" dirty="0"/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3596049147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76999"/>
          </a:xfrm>
        </p:spPr>
        <p:txBody>
          <a:bodyPr/>
          <a:lstStyle/>
          <a:p>
            <a:r>
              <a:rPr lang="en-US" dirty="0" smtClean="0"/>
              <a:t>XML Configuration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99" y="2054650"/>
            <a:ext cx="6704383" cy="2156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506503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5613"/>
            <a:ext cx="8408987" cy="78581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Duration and Course Timetable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66713" y="1412875"/>
            <a:ext cx="8408987" cy="1797050"/>
          </a:xfrm>
        </p:spPr>
        <p:txBody>
          <a:bodyPr/>
          <a:lstStyle/>
          <a:p>
            <a:r>
              <a:rPr lang="en-US" altLang="en-US" smtClean="0"/>
              <a:t>Course Duration: &lt;hrs&gt;</a:t>
            </a:r>
          </a:p>
          <a:p>
            <a:r>
              <a:rPr lang="en-US" altLang="en-US" smtClean="0"/>
              <a:t>Course Timetable: </a:t>
            </a:r>
          </a:p>
          <a:p>
            <a:pPr lvl="1"/>
            <a:r>
              <a:rPr lang="en-US" altLang="en-US" smtClean="0"/>
              <a:t>From &lt;time&gt; to &lt;time&gt;</a:t>
            </a:r>
          </a:p>
          <a:p>
            <a:pPr lvl="1"/>
            <a:r>
              <a:rPr lang="en-US" altLang="en-US" smtClean="0"/>
              <a:t>Break &lt;x&gt; minutes from &lt;time&gt; to &lt;time&gt;</a:t>
            </a:r>
          </a:p>
          <a:p>
            <a:endParaRPr lang="en-US" altLang="en-US" smtClean="0"/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> on Setter 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09" y="1378039"/>
            <a:ext cx="6328429" cy="26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2" y="4327032"/>
            <a:ext cx="7578439" cy="166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08543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> on Properties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23" y="1497033"/>
            <a:ext cx="6292371" cy="3126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44948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> on Constructors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14" y="1481072"/>
            <a:ext cx="5962425" cy="2125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210833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>
          <a:xfrm>
            <a:off x="3708400" y="4732338"/>
            <a:ext cx="4748213" cy="625475"/>
          </a:xfrm>
        </p:spPr>
        <p:txBody>
          <a:bodyPr/>
          <a:lstStyle/>
          <a:p>
            <a:r>
              <a:rPr lang="en-US" altLang="en-US" smtClean="0"/>
              <a:t>Points to Remember</a:t>
            </a:r>
          </a:p>
        </p:txBody>
      </p:sp>
      <p:sp>
        <p:nvSpPr>
          <p:cNvPr id="17411" name="Subtitle 2"/>
          <p:cNvSpPr>
            <a:spLocks noGrp="1"/>
          </p:cNvSpPr>
          <p:nvPr>
            <p:ph type="subTitle" idx="1"/>
          </p:nvPr>
        </p:nvSpPr>
        <p:spPr>
          <a:xfrm>
            <a:off x="4973638" y="5527675"/>
            <a:ext cx="3490912" cy="193675"/>
          </a:xfrm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ctrTitle"/>
          </p:nvPr>
        </p:nvSpPr>
        <p:spPr>
          <a:xfrm>
            <a:off x="3708400" y="4732338"/>
            <a:ext cx="4748213" cy="625475"/>
          </a:xfrm>
        </p:spPr>
        <p:txBody>
          <a:bodyPr/>
          <a:lstStyle/>
          <a:p>
            <a:r>
              <a:rPr lang="en-US" altLang="en-US" smtClean="0"/>
              <a:t>Q&amp;A</a:t>
            </a:r>
          </a:p>
        </p:txBody>
      </p:sp>
      <p:sp>
        <p:nvSpPr>
          <p:cNvPr id="18435" name="Subtitle 2"/>
          <p:cNvSpPr>
            <a:spLocks noGrp="1"/>
          </p:cNvSpPr>
          <p:nvPr>
            <p:ph type="subTitle" idx="1"/>
          </p:nvPr>
        </p:nvSpPr>
        <p:spPr>
          <a:xfrm>
            <a:off x="4973638" y="5527675"/>
            <a:ext cx="3490912" cy="193675"/>
          </a:xfrm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ubtitle 2"/>
          <p:cNvSpPr>
            <a:spLocks noGrp="1"/>
          </p:cNvSpPr>
          <p:nvPr>
            <p:ph type="subTitle" idx="1"/>
          </p:nvPr>
        </p:nvSpPr>
        <p:spPr>
          <a:xfrm>
            <a:off x="4973638" y="5527675"/>
            <a:ext cx="3490912" cy="193675"/>
          </a:xfrm>
        </p:spPr>
        <p:txBody>
          <a:bodyPr/>
          <a:lstStyle/>
          <a:p>
            <a:endParaRPr lang="en-US" altLang="en-US" smtClean="0"/>
          </a:p>
        </p:txBody>
      </p:sp>
      <p:grpSp>
        <p:nvGrpSpPr>
          <p:cNvPr id="19459" name="Group 21"/>
          <p:cNvGrpSpPr>
            <a:grpSpLocks/>
          </p:cNvGrpSpPr>
          <p:nvPr/>
        </p:nvGrpSpPr>
        <p:grpSpPr bwMode="auto">
          <a:xfrm>
            <a:off x="366713" y="5803900"/>
            <a:ext cx="2736850" cy="720725"/>
            <a:chOff x="3804" y="3596"/>
            <a:chExt cx="1724" cy="454"/>
          </a:xfrm>
        </p:grpSpPr>
        <p:sp>
          <p:nvSpPr>
            <p:cNvPr id="19461" name="Line 73"/>
            <p:cNvSpPr>
              <a:spLocks noChangeShapeType="1"/>
            </p:cNvSpPr>
            <p:nvPr/>
          </p:nvSpPr>
          <p:spPr bwMode="auto">
            <a:xfrm flipH="1">
              <a:off x="3804" y="3964"/>
              <a:ext cx="17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2" name="Line 74"/>
            <p:cNvSpPr>
              <a:spLocks noChangeShapeType="1"/>
            </p:cNvSpPr>
            <p:nvPr/>
          </p:nvSpPr>
          <p:spPr bwMode="auto">
            <a:xfrm flipV="1">
              <a:off x="3815" y="3621"/>
              <a:ext cx="0" cy="397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3" name="Line 75"/>
            <p:cNvSpPr>
              <a:spLocks noChangeShapeType="1"/>
            </p:cNvSpPr>
            <p:nvPr/>
          </p:nvSpPr>
          <p:spPr bwMode="auto">
            <a:xfrm flipH="1">
              <a:off x="3804" y="3653"/>
              <a:ext cx="17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4" name="Line 76"/>
            <p:cNvSpPr>
              <a:spLocks noChangeShapeType="1"/>
            </p:cNvSpPr>
            <p:nvPr/>
          </p:nvSpPr>
          <p:spPr bwMode="auto">
            <a:xfrm flipH="1">
              <a:off x="3804" y="3854"/>
              <a:ext cx="17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5" name="Text Box 78"/>
            <p:cNvSpPr txBox="1">
              <a:spLocks noChangeArrowheads="1"/>
            </p:cNvSpPr>
            <p:nvPr/>
          </p:nvSpPr>
          <p:spPr bwMode="auto">
            <a:xfrm>
              <a:off x="4401" y="3699"/>
              <a:ext cx="8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 b="1" i="1">
                  <a:solidFill>
                    <a:schemeClr val="bg1"/>
                  </a:solidFill>
                </a:rPr>
                <a:t>Client Logo</a:t>
              </a:r>
            </a:p>
          </p:txBody>
        </p:sp>
        <p:sp>
          <p:nvSpPr>
            <p:cNvPr id="19466" name="Oval 79"/>
            <p:cNvSpPr>
              <a:spLocks noChangeArrowheads="1"/>
            </p:cNvSpPr>
            <p:nvPr/>
          </p:nvSpPr>
          <p:spPr bwMode="auto">
            <a:xfrm>
              <a:off x="4082" y="3653"/>
              <a:ext cx="319" cy="320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9467" name="Line 80"/>
            <p:cNvSpPr>
              <a:spLocks noChangeShapeType="1"/>
            </p:cNvSpPr>
            <p:nvPr/>
          </p:nvSpPr>
          <p:spPr bwMode="auto">
            <a:xfrm flipV="1">
              <a:off x="5528" y="3596"/>
              <a:ext cx="0" cy="45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0" name="Title 3"/>
          <p:cNvSpPr>
            <a:spLocks noGrp="1"/>
          </p:cNvSpPr>
          <p:nvPr>
            <p:ph type="ctrTitle"/>
          </p:nvPr>
        </p:nvSpPr>
        <p:spPr>
          <a:xfrm>
            <a:off x="4014788" y="3697288"/>
            <a:ext cx="4578350" cy="7239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/>
            </a:r>
            <a:br>
              <a:rPr lang="en-US" altLang="en-US" sz="2800" smtClean="0"/>
            </a:br>
            <a:r>
              <a:rPr lang="en-US" altLang="en-US" sz="2800" smtClean="0"/>
              <a:t>Thank You</a:t>
            </a: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5613"/>
            <a:ext cx="8408987" cy="78581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Revision History</a:t>
            </a:r>
            <a:endParaRPr lang="en-US" dirty="0"/>
          </a:p>
        </p:txBody>
      </p:sp>
      <p:graphicFrame>
        <p:nvGraphicFramePr>
          <p:cNvPr id="4" name="Group 7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842687"/>
              </p:ext>
            </p:extLst>
          </p:nvPr>
        </p:nvGraphicFramePr>
        <p:xfrm>
          <a:off x="152400" y="1600200"/>
          <a:ext cx="8647113" cy="2124368"/>
        </p:xfrm>
        <a:graphic>
          <a:graphicData uri="http://schemas.openxmlformats.org/drawingml/2006/table">
            <a:tbl>
              <a:tblPr/>
              <a:tblGrid>
                <a:gridCol w="942975"/>
                <a:gridCol w="657225"/>
                <a:gridCol w="2732088"/>
                <a:gridCol w="1371600"/>
                <a:gridCol w="2943225"/>
              </a:tblGrid>
              <a:tr h="4662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Updated by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Reviewed and Approved By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8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12/05/2015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Document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Kien Tran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5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8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9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8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8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1507" name="Rectangle 1"/>
            <p:cNvSpPr>
              <a:spLocks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/>
            </a:p>
          </p:txBody>
        </p:sp>
        <p:pic>
          <p:nvPicPr>
            <p:cNvPr id="21508" name="Picture 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1" y="1887"/>
              <a:ext cx="2658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5613"/>
            <a:ext cx="8408987" cy="78581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Further References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66713" y="1412875"/>
            <a:ext cx="8408987" cy="1476375"/>
          </a:xfrm>
        </p:spPr>
        <p:txBody>
          <a:bodyPr/>
          <a:lstStyle/>
          <a:p>
            <a:r>
              <a:rPr lang="en-US" altLang="en-US" smtClean="0"/>
              <a:t>&lt;Source 1&gt;</a:t>
            </a:r>
          </a:p>
          <a:p>
            <a:r>
              <a:rPr lang="en-US" altLang="en-US" smtClean="0"/>
              <a:t>&lt;Source 2&gt;</a:t>
            </a:r>
          </a:p>
          <a:p>
            <a:r>
              <a:rPr lang="en-US" altLang="en-US" smtClean="0"/>
              <a:t>…</a:t>
            </a:r>
          </a:p>
          <a:p>
            <a:endParaRPr lang="en-US" altLang="en-US" smtClean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5613"/>
            <a:ext cx="8408987" cy="78581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Set Up Environment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66713" y="1412875"/>
            <a:ext cx="8408987" cy="1757363"/>
          </a:xfrm>
        </p:spPr>
        <p:txBody>
          <a:bodyPr/>
          <a:lstStyle/>
          <a:p>
            <a:r>
              <a:rPr lang="en-US" altLang="en-US" smtClean="0"/>
              <a:t>To complete the course, your PC must install:</a:t>
            </a:r>
          </a:p>
          <a:p>
            <a:pPr lvl="1"/>
            <a:r>
              <a:rPr lang="en-US" altLang="en-US" smtClean="0"/>
              <a:t>Software 1</a:t>
            </a:r>
          </a:p>
          <a:p>
            <a:pPr lvl="1"/>
            <a:r>
              <a:rPr lang="en-US" altLang="en-US" smtClean="0"/>
              <a:t>Software 2</a:t>
            </a:r>
          </a:p>
          <a:p>
            <a:pPr lvl="1"/>
            <a:r>
              <a:rPr lang="en-US" altLang="en-US" smtClean="0"/>
              <a:t>…</a:t>
            </a:r>
          </a:p>
          <a:p>
            <a:endParaRPr lang="en-US" altLang="en-US" smtClean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~0682649">
  <a:themeElements>
    <a:clrScheme name="Custom 30">
      <a:dk1>
        <a:srgbClr val="000000"/>
      </a:dk1>
      <a:lt1>
        <a:srgbClr val="FFFFFF"/>
      </a:lt1>
      <a:dk2>
        <a:srgbClr val="EE2525"/>
      </a:dk2>
      <a:lt2>
        <a:srgbClr val="969696"/>
      </a:lt2>
      <a:accent1>
        <a:srgbClr val="588BA3"/>
      </a:accent1>
      <a:accent2>
        <a:srgbClr val="003F60"/>
      </a:accent2>
      <a:accent3>
        <a:srgbClr val="FFFFFF"/>
      </a:accent3>
      <a:accent4>
        <a:srgbClr val="000000"/>
      </a:accent4>
      <a:accent5>
        <a:srgbClr val="588BA3"/>
      </a:accent5>
      <a:accent6>
        <a:srgbClr val="005882"/>
      </a:accent6>
      <a:hlink>
        <a:srgbClr val="588BA3"/>
      </a:hlink>
      <a:folHlink>
        <a:srgbClr val="588BA3"/>
      </a:folHlink>
    </a:clrScheme>
    <a:fontScheme name="CS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SLC08_Final 1">
        <a:dk1>
          <a:srgbClr val="000000"/>
        </a:dk1>
        <a:lt1>
          <a:srgbClr val="FFFFFF"/>
        </a:lt1>
        <a:dk2>
          <a:srgbClr val="CF001E"/>
        </a:dk2>
        <a:lt2>
          <a:srgbClr val="808080"/>
        </a:lt2>
        <a:accent1>
          <a:srgbClr val="2C7C58"/>
        </a:accent1>
        <a:accent2>
          <a:srgbClr val="1B51FF"/>
        </a:accent2>
        <a:accent3>
          <a:srgbClr val="FFFFFF"/>
        </a:accent3>
        <a:accent4>
          <a:srgbClr val="000000"/>
        </a:accent4>
        <a:accent5>
          <a:srgbClr val="ACBFB4"/>
        </a:accent5>
        <a:accent6>
          <a:srgbClr val="1749E7"/>
        </a:accent6>
        <a:hlink>
          <a:srgbClr val="660066"/>
        </a:hlink>
        <a:folHlink>
          <a:srgbClr val="FF8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2">
        <a:dk1>
          <a:srgbClr val="000000"/>
        </a:dk1>
        <a:lt1>
          <a:srgbClr val="FFFFFF"/>
        </a:lt1>
        <a:dk2>
          <a:srgbClr val="EA2839"/>
        </a:dk2>
        <a:lt2>
          <a:srgbClr val="F2AF00"/>
        </a:lt2>
        <a:accent1>
          <a:srgbClr val="B6BF00"/>
        </a:accent1>
        <a:accent2>
          <a:srgbClr val="557630"/>
        </a:accent2>
        <a:accent3>
          <a:srgbClr val="FFFFFF"/>
        </a:accent3>
        <a:accent4>
          <a:srgbClr val="000000"/>
        </a:accent4>
        <a:accent5>
          <a:srgbClr val="D7DCAA"/>
        </a:accent5>
        <a:accent6>
          <a:srgbClr val="4C6A2A"/>
        </a:accent6>
        <a:hlink>
          <a:srgbClr val="6AADE4"/>
        </a:hlink>
        <a:folHlink>
          <a:srgbClr val="0051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3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6AADE4"/>
        </a:accent1>
        <a:accent2>
          <a:srgbClr val="124570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0F3E65"/>
        </a:accent6>
        <a:hlink>
          <a:srgbClr val="B6BF00"/>
        </a:hlink>
        <a:folHlink>
          <a:srgbClr val="8500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4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124570"/>
        </a:accent1>
        <a:accent2>
          <a:srgbClr val="6AADE4"/>
        </a:accent2>
        <a:accent3>
          <a:srgbClr val="FFFFFF"/>
        </a:accent3>
        <a:accent4>
          <a:srgbClr val="000000"/>
        </a:accent4>
        <a:accent5>
          <a:srgbClr val="AAB0BB"/>
        </a:accent5>
        <a:accent6>
          <a:srgbClr val="5F9CCF"/>
        </a:accent6>
        <a:hlink>
          <a:srgbClr val="850057"/>
        </a:hlink>
        <a:folHlink>
          <a:srgbClr val="B6B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5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6AADE4"/>
        </a:accent1>
        <a:accent2>
          <a:srgbClr val="850057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78004E"/>
        </a:accent6>
        <a:hlink>
          <a:srgbClr val="B6BF00"/>
        </a:hlink>
        <a:folHlink>
          <a:srgbClr val="1245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Deep Midnight">
      <a:srgbClr val="003F60"/>
    </a:custClr>
    <a:custClr name="CSC Midnight">
      <a:srgbClr val="005882"/>
    </a:custClr>
    <a:custClr name="Light Midnight">
      <a:srgbClr val="588BA3"/>
    </a:custClr>
    <a:custClr name="Dark Plum">
      <a:srgbClr val="382658"/>
    </a:custClr>
    <a:custClr name="CSC Plum">
      <a:srgbClr val="850057"/>
    </a:custClr>
    <a:custClr name="Dark Charcoal">
      <a:srgbClr val="636466"/>
    </a:custClr>
    <a:custClr name="CSC Charcoal">
      <a:srgbClr val="939598"/>
    </a:custClr>
    <a:custClr name="Asparagus">
      <a:srgbClr val="88BA41"/>
    </a:custClr>
    <a:custClr name="Sunset">
      <a:srgbClr val="FFCF01"/>
    </a:custClr>
    <a:custClr name="CSC Red">
      <a:srgbClr val="EE2525"/>
    </a:custClr>
  </a:custClrLst>
  <a:extLst>
    <a:ext uri="{05A4C25C-085E-4340-85A3-A5531E510DB2}">
      <thm15:themeFamily xmlns:thm15="http://schemas.microsoft.com/office/thememl/2012/main" name="Instructional_Design_TEMP-02_2015.pptx" id="{5B140DC9-3D9C-4311-A93E-D7E4AC513E5A}" vid="{51811B96-9BEC-4CA9-8C55-581809B688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133D2F2FB8974E95A905D6081A39A3" ma:contentTypeVersion="0" ma:contentTypeDescription="Create a new document." ma:contentTypeScope="" ma:versionID="91717e8ca3bfdd2be0a0c3ee789c030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022916f55ab85163ee9a5069dec31d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C0AF7E-57A5-486C-A203-DF57CAD56D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151C02D-3FAB-4303-812F-EEB59C1A2F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302EF0-963A-42C2-8119-6ACB9971A470}">
  <ds:schemaRefs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Instructional_Design_TEMP-02_2015</Template>
  <TotalTime>0</TotalTime>
  <Words>1362</Words>
  <Application>Microsoft Office PowerPoint</Application>
  <PresentationFormat>On-screen Show (4:3)</PresentationFormat>
  <Paragraphs>268</Paragraphs>
  <Slides>77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4" baseType="lpstr">
      <vt:lpstr>MS PGothic</vt:lpstr>
      <vt:lpstr>Arial</vt:lpstr>
      <vt:lpstr>Arial Bold</vt:lpstr>
      <vt:lpstr>Calibri</vt:lpstr>
      <vt:lpstr>Gotham Book</vt:lpstr>
      <vt:lpstr>Wingdings</vt:lpstr>
      <vt:lpstr>~0682649</vt:lpstr>
      <vt:lpstr>Spring Core</vt:lpstr>
      <vt:lpstr>Introduction</vt:lpstr>
      <vt:lpstr>Course Objectives</vt:lpstr>
      <vt:lpstr>Agenda</vt:lpstr>
      <vt:lpstr>Course Audience and Prerequisite</vt:lpstr>
      <vt:lpstr>Assessment Disciplines</vt:lpstr>
      <vt:lpstr>Duration and Course Timetable</vt:lpstr>
      <vt:lpstr>Further References</vt:lpstr>
      <vt:lpstr>Set Up Environment</vt:lpstr>
      <vt:lpstr>Course Administration </vt:lpstr>
      <vt:lpstr>Introduction</vt:lpstr>
      <vt:lpstr>What is Spring Framework ?</vt:lpstr>
      <vt:lpstr>Why use it?  </vt:lpstr>
      <vt:lpstr>Features of Spring</vt:lpstr>
      <vt:lpstr>Features of Spring </vt:lpstr>
      <vt:lpstr>Features of Spring </vt:lpstr>
      <vt:lpstr>Features of Spring </vt:lpstr>
      <vt:lpstr>Features of Spring </vt:lpstr>
      <vt:lpstr>Other features of Spring </vt:lpstr>
      <vt:lpstr>Other features of Spring </vt:lpstr>
      <vt:lpstr>Other features of Spring </vt:lpstr>
      <vt:lpstr>Other features of Spring </vt:lpstr>
      <vt:lpstr>Spring Framework Architecture</vt:lpstr>
      <vt:lpstr>Spring Framework Architecture</vt:lpstr>
      <vt:lpstr>Spring Core Container </vt:lpstr>
      <vt:lpstr>The AOP module </vt:lpstr>
      <vt:lpstr>Data access/integration </vt:lpstr>
      <vt:lpstr>Data access/integration </vt:lpstr>
      <vt:lpstr>The Web module </vt:lpstr>
      <vt:lpstr>The Web module </vt:lpstr>
      <vt:lpstr>The Test module </vt:lpstr>
      <vt:lpstr>Inversion of Control in Spring </vt:lpstr>
      <vt:lpstr>Understanding Inversion of Control </vt:lpstr>
      <vt:lpstr>Understanding Inversion of Control </vt:lpstr>
      <vt:lpstr>Understanding Inversion of Control </vt:lpstr>
      <vt:lpstr>Understanding Inversion of Control </vt:lpstr>
      <vt:lpstr>Dependency Injection </vt:lpstr>
      <vt:lpstr>Spring Bean</vt:lpstr>
      <vt:lpstr>Beans </vt:lpstr>
      <vt:lpstr>Spring Bean Configuration</vt:lpstr>
      <vt:lpstr>Spring Container </vt:lpstr>
      <vt:lpstr>Spring Container </vt:lpstr>
      <vt:lpstr>Working with an application context </vt:lpstr>
      <vt:lpstr>Sample Spring Application</vt:lpstr>
      <vt:lpstr>Sample Spring Application</vt:lpstr>
      <vt:lpstr>Sample Spring Application</vt:lpstr>
      <vt:lpstr>Sample Spring Application</vt:lpstr>
      <vt:lpstr>Sample Spring Application</vt:lpstr>
      <vt:lpstr>Dependency Injection in Spring </vt:lpstr>
      <vt:lpstr>Spring Constructor-based Dependency Injection</vt:lpstr>
      <vt:lpstr>Spring Setter-based Dependency Injection </vt:lpstr>
      <vt:lpstr>Injecting inner beans </vt:lpstr>
      <vt:lpstr>Injecting primary data types</vt:lpstr>
      <vt:lpstr>Injecting Collection </vt:lpstr>
      <vt:lpstr>Injecting Collection </vt:lpstr>
      <vt:lpstr>Injecting Collection </vt:lpstr>
      <vt:lpstr>Autowiring in Spring </vt:lpstr>
      <vt:lpstr>Autowiring modes </vt:lpstr>
      <vt:lpstr>Spring Autowiring 'byName'</vt:lpstr>
      <vt:lpstr>Spring Autowiring 'byType' </vt:lpstr>
      <vt:lpstr>Spring Autowiring by Constructor</vt:lpstr>
      <vt:lpstr>Bean's Scope </vt:lpstr>
      <vt:lpstr>Singleton Scope </vt:lpstr>
      <vt:lpstr>Prototype Scope </vt:lpstr>
      <vt:lpstr>Life Cycle of Bean</vt:lpstr>
      <vt:lpstr>Using Spring Annotations </vt:lpstr>
      <vt:lpstr>Spring Stereotypes </vt:lpstr>
      <vt:lpstr>@Autowired  </vt:lpstr>
      <vt:lpstr>@Autowired  </vt:lpstr>
      <vt:lpstr>@Autowired on Setter Methods </vt:lpstr>
      <vt:lpstr>@Autowired on Properties </vt:lpstr>
      <vt:lpstr>@Autowired on Constructors </vt:lpstr>
      <vt:lpstr>Points to Remember</vt:lpstr>
      <vt:lpstr>Q&amp;A</vt:lpstr>
      <vt:lpstr> Thank You</vt:lpstr>
      <vt:lpstr>Revision History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2015-12-04T10:20:50Z</dcterms:created>
  <dcterms:modified xsi:type="dcterms:W3CDTF">2015-12-08T10:27:43Z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0x010100CE133D2F2FB8974E95A905D6081A39A3</vt:lpwstr>
  </property>
</Properties>
</file>