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71" r:id="rId4"/>
  </p:sldMasterIdLst>
  <p:notesMasterIdLst>
    <p:notesMasterId r:id="rId96"/>
  </p:notesMasterIdLst>
  <p:handoutMasterIdLst>
    <p:handoutMasterId r:id="rId97"/>
  </p:handoutMasterIdLst>
  <p:sldIdLst>
    <p:sldId id="257" r:id="rId5"/>
    <p:sldId id="286" r:id="rId6"/>
    <p:sldId id="287" r:id="rId7"/>
    <p:sldId id="288" r:id="rId8"/>
    <p:sldId id="289" r:id="rId9"/>
    <p:sldId id="290" r:id="rId10"/>
    <p:sldId id="291" r:id="rId11"/>
    <p:sldId id="292" r:id="rId12"/>
    <p:sldId id="293" r:id="rId13"/>
    <p:sldId id="294" r:id="rId14"/>
    <p:sldId id="376" r:id="rId15"/>
    <p:sldId id="377" r:id="rId16"/>
    <p:sldId id="378" r:id="rId17"/>
    <p:sldId id="425" r:id="rId18"/>
    <p:sldId id="379" r:id="rId19"/>
    <p:sldId id="380" r:id="rId20"/>
    <p:sldId id="381" r:id="rId21"/>
    <p:sldId id="382" r:id="rId22"/>
    <p:sldId id="383" r:id="rId23"/>
    <p:sldId id="417" r:id="rId24"/>
    <p:sldId id="418" r:id="rId25"/>
    <p:sldId id="419" r:id="rId26"/>
    <p:sldId id="420" r:id="rId27"/>
    <p:sldId id="421" r:id="rId28"/>
    <p:sldId id="422" r:id="rId29"/>
    <p:sldId id="423" r:id="rId30"/>
    <p:sldId id="424" r:id="rId31"/>
    <p:sldId id="295"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442" r:id="rId47"/>
    <p:sldId id="443" r:id="rId48"/>
    <p:sldId id="444" r:id="rId49"/>
    <p:sldId id="445" r:id="rId50"/>
    <p:sldId id="446" r:id="rId51"/>
    <p:sldId id="426" r:id="rId52"/>
    <p:sldId id="447" r:id="rId53"/>
    <p:sldId id="448" r:id="rId54"/>
    <p:sldId id="449" r:id="rId55"/>
    <p:sldId id="450" r:id="rId56"/>
    <p:sldId id="451" r:id="rId57"/>
    <p:sldId id="452" r:id="rId58"/>
    <p:sldId id="427" r:id="rId59"/>
    <p:sldId id="432" r:id="rId60"/>
    <p:sldId id="428" r:id="rId61"/>
    <p:sldId id="429" r:id="rId62"/>
    <p:sldId id="430" r:id="rId63"/>
    <p:sldId id="431" r:id="rId64"/>
    <p:sldId id="433" r:id="rId65"/>
    <p:sldId id="434" r:id="rId66"/>
    <p:sldId id="435" r:id="rId67"/>
    <p:sldId id="436" r:id="rId68"/>
    <p:sldId id="437" r:id="rId69"/>
    <p:sldId id="438" r:id="rId70"/>
    <p:sldId id="439" r:id="rId71"/>
    <p:sldId id="440" r:id="rId72"/>
    <p:sldId id="441" r:id="rId73"/>
    <p:sldId id="384"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298" r:id="rId92"/>
    <p:sldId id="299" r:id="rId93"/>
    <p:sldId id="300" r:id="rId94"/>
    <p:sldId id="301" r:id="rId95"/>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86">
          <p15:clr>
            <a:srgbClr val="A4A3A4"/>
          </p15:clr>
        </p15:guide>
        <p15:guide id="3" orient="horz" pos="894">
          <p15:clr>
            <a:srgbClr val="A4A3A4"/>
          </p15:clr>
        </p15:guide>
        <p15:guide id="4" orient="horz" pos="3890">
          <p15:clr>
            <a:srgbClr val="A4A3A4"/>
          </p15:clr>
        </p15:guide>
        <p15:guide id="5" orient="horz" pos="4235">
          <p15:clr>
            <a:srgbClr val="A4A3A4"/>
          </p15:clr>
        </p15:guide>
        <p15:guide id="6" orient="horz" pos="206">
          <p15:clr>
            <a:srgbClr val="A4A3A4"/>
          </p15:clr>
        </p15:guide>
        <p15:guide id="7" pos="2885">
          <p15:clr>
            <a:srgbClr val="A4A3A4"/>
          </p15:clr>
        </p15:guide>
        <p15:guide id="8" pos="222">
          <p15:clr>
            <a:srgbClr val="A4A3A4"/>
          </p15:clr>
        </p15:guide>
        <p15:guide id="9" pos="510">
          <p15:clr>
            <a:srgbClr val="A4A3A4"/>
          </p15:clr>
        </p15:guide>
        <p15:guide id="10" pos="898">
          <p15:clr>
            <a:srgbClr val="A4A3A4"/>
          </p15:clr>
        </p15:guide>
        <p15:guide id="11" pos="4867">
          <p15:clr>
            <a:srgbClr val="A4A3A4"/>
          </p15:clr>
        </p15:guide>
        <p15:guide id="12" pos="5246">
          <p15:clr>
            <a:srgbClr val="A4A3A4"/>
          </p15:clr>
        </p15:guide>
        <p15:guide id="13" pos="5539">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725" autoAdjust="0"/>
  </p:normalViewPr>
  <p:slideViewPr>
    <p:cSldViewPr snapToGrid="0">
      <p:cViewPr varScale="1">
        <p:scale>
          <a:sx n="74" d="100"/>
          <a:sy n="74" d="100"/>
        </p:scale>
        <p:origin x="-1086" y="-90"/>
      </p:cViewPr>
      <p:guideLst>
        <p:guide orient="horz" pos="2160"/>
        <p:guide orient="horz" pos="286"/>
        <p:guide orient="horz" pos="894"/>
        <p:guide orient="horz" pos="3890"/>
        <p:guide orient="horz" pos="4235"/>
        <p:guide orient="horz" pos="206"/>
        <p:guide pos="2885"/>
        <p:guide pos="222"/>
        <p:guide pos="510"/>
        <p:guide pos="898"/>
        <p:guide pos="4867"/>
        <p:guide pos="5246"/>
        <p:guide pos="55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234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12/9/2015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12/9/2015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a:p>
        </p:txBody>
      </p:sp>
    </p:spTree>
    <p:extLst>
      <p:ext uri="{BB962C8B-B14F-4D97-AF65-F5344CB8AC3E}">
        <p14:creationId xmlns:p14="http://schemas.microsoft.com/office/powerpoint/2010/main" val="3110153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2"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352425" y="327025"/>
            <a:ext cx="977900"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0" name="Text Box 66"/>
          <p:cNvSpPr txBox="1">
            <a:spLocks noChangeArrowheads="1"/>
          </p:cNvSpPr>
          <p:nvPr userDrawn="1"/>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2878539" name="Rectangle 75"/>
          <p:cNvSpPr>
            <a:spLocks noGrp="1" noChangeArrowheads="1"/>
          </p:cNvSpPr>
          <p:nvPr>
            <p:ph type="ctrTitle"/>
          </p:nvPr>
        </p:nvSpPr>
        <p:spPr>
          <a:xfrm>
            <a:off x="3708875" y="4731809"/>
            <a:ext cx="4746968" cy="626400"/>
          </a:xfrm>
        </p:spPr>
        <p:txBody>
          <a:bodyPr/>
          <a:lstStyle>
            <a:lvl1pPr algn="r">
              <a:defRPr sz="2400">
                <a:solidFill>
                  <a:schemeClr val="bg1"/>
                </a:solidFill>
              </a:defRPr>
            </a:lvl1pPr>
          </a:lstStyle>
          <a:p>
            <a:r>
              <a:rPr lang="en-US" smtClean="0"/>
              <a:t>Click to edit Master title style</a:t>
            </a:r>
            <a:endParaRPr lang="en-US" dirty="0"/>
          </a:p>
        </p:txBody>
      </p:sp>
      <p:sp>
        <p:nvSpPr>
          <p:cNvPr id="2878540" name="Rectangle 76"/>
          <p:cNvSpPr>
            <a:spLocks noGrp="1" noChangeArrowheads="1"/>
          </p:cNvSpPr>
          <p:nvPr>
            <p:ph type="subTitle" idx="1"/>
          </p:nvPr>
        </p:nvSpPr>
        <p:spPr>
          <a:xfrm>
            <a:off x="4973099" y="5527311"/>
            <a:ext cx="3491621" cy="193899"/>
          </a:xfrm>
        </p:spPr>
        <p:txBody>
          <a:bodyPr/>
          <a:lstStyle>
            <a:lvl1pPr marL="0" indent="0" algn="r">
              <a:spcBef>
                <a:spcPts val="400"/>
              </a:spcBef>
              <a:buFontTx/>
              <a:buNone/>
              <a:defRPr sz="1400">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298349470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Section and Thank You Slide">
    <p:spTree>
      <p:nvGrpSpPr>
        <p:cNvPr id="1" name=""/>
        <p:cNvGrpSpPr/>
        <p:nvPr/>
      </p:nvGrpSpPr>
      <p:grpSpPr>
        <a:xfrm>
          <a:off x="0" y="0"/>
          <a:ext cx="0" cy="0"/>
          <a:chOff x="0" y="0"/>
          <a:chExt cx="0" cy="0"/>
        </a:xfrm>
      </p:grpSpPr>
      <p:pic>
        <p:nvPicPr>
          <p:cNvPr id="4"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352425" y="327025"/>
            <a:ext cx="977900"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0" name="Text Box 66"/>
          <p:cNvSpPr txBox="1">
            <a:spLocks noChangeArrowheads="1"/>
          </p:cNvSpPr>
          <p:nvPr userDrawn="1"/>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11" name="Text Box 115"/>
          <p:cNvSpPr txBox="1">
            <a:spLocks noChangeArrowheads="1"/>
          </p:cNvSpPr>
          <p:nvPr userDrawn="1"/>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12" name="Text Box 115"/>
          <p:cNvSpPr txBox="1">
            <a:spLocks noChangeArrowheads="1"/>
          </p:cNvSpPr>
          <p:nvPr userDrawn="1"/>
        </p:nvSpPr>
        <p:spPr bwMode="auto">
          <a:xfrm>
            <a:off x="6564313" y="6599238"/>
            <a:ext cx="18288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December 9, 2015</a:t>
            </a:fld>
            <a:endParaRPr lang="en-US" sz="1000" dirty="0">
              <a:solidFill>
                <a:schemeClr val="bg1"/>
              </a:solidFill>
            </a:endParaRPr>
          </a:p>
        </p:txBody>
      </p:sp>
      <p:sp>
        <p:nvSpPr>
          <p:cNvPr id="14" name="Rectangle 75"/>
          <p:cNvSpPr>
            <a:spLocks noGrp="1" noChangeArrowheads="1"/>
          </p:cNvSpPr>
          <p:nvPr>
            <p:ph type="ctrTitle"/>
          </p:nvPr>
        </p:nvSpPr>
        <p:spPr>
          <a:xfrm>
            <a:off x="3708875" y="4731809"/>
            <a:ext cx="4746968" cy="626400"/>
          </a:xfrm>
        </p:spPr>
        <p:txBody>
          <a:bodyPr/>
          <a:lstStyle>
            <a:lvl1pPr algn="r">
              <a:defRPr sz="2400">
                <a:solidFill>
                  <a:schemeClr val="bg1"/>
                </a:solidFill>
              </a:defRPr>
            </a:lvl1pPr>
          </a:lstStyle>
          <a:p>
            <a:r>
              <a:rPr lang="en-US" smtClean="0"/>
              <a:t>Click to edit Master title style</a:t>
            </a:r>
            <a:endParaRPr lang="en-US" dirty="0"/>
          </a:p>
        </p:txBody>
      </p:sp>
      <p:sp>
        <p:nvSpPr>
          <p:cNvPr id="15" name="Rectangle 76"/>
          <p:cNvSpPr>
            <a:spLocks noGrp="1" noChangeArrowheads="1"/>
          </p:cNvSpPr>
          <p:nvPr>
            <p:ph type="subTitle" idx="1"/>
          </p:nvPr>
        </p:nvSpPr>
        <p:spPr>
          <a:xfrm>
            <a:off x="4973099" y="5527311"/>
            <a:ext cx="3491621" cy="193899"/>
          </a:xfrm>
        </p:spPr>
        <p:txBody>
          <a:bodyPr/>
          <a:lstStyle>
            <a:lvl1pPr marL="0" indent="0" algn="r">
              <a:spcBef>
                <a:spcPts val="400"/>
              </a:spcBef>
              <a:buFontTx/>
              <a:buNone/>
              <a:defRPr sz="1400">
                <a:solidFill>
                  <a:schemeClr val="bg1"/>
                </a:solidFill>
              </a:defRPr>
            </a:lvl1pPr>
          </a:lstStyle>
          <a:p>
            <a:r>
              <a:rPr lang="en-US" smtClean="0"/>
              <a:t>Click to edit Master subtitle style</a:t>
            </a:r>
            <a:endParaRPr lang="en-US" dirty="0"/>
          </a:p>
        </p:txBody>
      </p:sp>
    </p:spTree>
    <p:extLst>
      <p:ext uri="{BB962C8B-B14F-4D97-AF65-F5344CB8AC3E}">
        <p14:creationId xmlns:p14="http://schemas.microsoft.com/office/powerpoint/2010/main" val="11686910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5962"/>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6713" y="1412532"/>
            <a:ext cx="8408987" cy="1589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68961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66713" y="1412532"/>
            <a:ext cx="4151312"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4387" y="1412532"/>
            <a:ext cx="4151313" cy="159736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122496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6712" y="457200"/>
            <a:ext cx="8408987" cy="725300"/>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66713" y="1412532"/>
            <a:ext cx="4151376" cy="350865"/>
          </a:xfrm>
          <a:solidFill>
            <a:srgbClr val="588BA3"/>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6713" y="1870946"/>
            <a:ext cx="4151376"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4387" y="1412532"/>
            <a:ext cx="4151313" cy="350865"/>
          </a:xfrm>
          <a:solidFill>
            <a:schemeClr val="accent2"/>
          </a:solidFill>
        </p:spPr>
        <p:txBody>
          <a:bodyPr lIns="36576" tIns="36576" rIns="36576" bIns="36576">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4387" y="1881337"/>
            <a:ext cx="4151313" cy="159736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3668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6256865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p:cNvSpPr>
            <a:spLocks/>
          </p:cNvSpPr>
          <p:nvPr userDrawn="1"/>
        </p:nvSpPr>
        <p:spPr bwMode="auto">
          <a:xfrm>
            <a:off x="350838" y="5986463"/>
            <a:ext cx="8442325" cy="519112"/>
          </a:xfrm>
          <a:prstGeom prst="rect">
            <a:avLst/>
          </a:prstGeom>
          <a:solidFill>
            <a:srgbClr val="939598"/>
          </a:solidFill>
          <a:ln w="12700">
            <a:noFill/>
            <a:miter lim="800000"/>
            <a:headEnd/>
            <a:tailEnd/>
          </a:ln>
        </p:spPr>
        <p:txBody>
          <a:bodyPr lIns="0" tIns="0" rIns="-5080" bIns="0" anchor="ctr"/>
          <a:lstStyle/>
          <a:p>
            <a:pPr algn="ctr" eaLnBrk="0" hangingPunct="0">
              <a:lnSpc>
                <a:spcPct val="90000"/>
              </a:lnSpc>
              <a:spcBef>
                <a:spcPts val="400"/>
              </a:spcBef>
              <a:defRPr/>
            </a:pPr>
            <a:endParaRPr lang="en-US" sz="1400" dirty="0">
              <a:latin typeface="Arial Bold" pitchFamily="34" charset="0"/>
              <a:ea typeface="Gotham Book" charset="0"/>
              <a:cs typeface="Arial Bold" pitchFamily="34" charset="0"/>
              <a:sym typeface="Gotham Book" charset="0"/>
            </a:endParaRPr>
          </a:p>
        </p:txBody>
      </p:sp>
      <p:grpSp>
        <p:nvGrpSpPr>
          <p:cNvPr id="4" name="Group 7"/>
          <p:cNvGrpSpPr>
            <a:grpSpLocks/>
          </p:cNvGrpSpPr>
          <p:nvPr userDrawn="1"/>
        </p:nvGrpSpPr>
        <p:grpSpPr bwMode="auto">
          <a:xfrm>
            <a:off x="352425" y="327025"/>
            <a:ext cx="977900" cy="544513"/>
            <a:chOff x="0" y="0"/>
            <a:chExt cx="616" cy="343"/>
          </a:xfrm>
        </p:grpSpPr>
        <p:sp>
          <p:nvSpPr>
            <p:cNvPr id="5"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6"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7"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8"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2" name="Title 1"/>
          <p:cNvSpPr>
            <a:spLocks noGrp="1"/>
          </p:cNvSpPr>
          <p:nvPr>
            <p:ph type="title"/>
          </p:nvPr>
        </p:nvSpPr>
        <p:spPr>
          <a:xfrm>
            <a:off x="1600200" y="457200"/>
            <a:ext cx="7175500" cy="785813"/>
          </a:xfrm>
        </p:spPr>
        <p:txBody>
          <a:bodyPr/>
          <a:lstStyle>
            <a:lvl1pPr algn="r">
              <a:defRPr>
                <a:solidFill>
                  <a:schemeClr val="bg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04769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026919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6713" y="457200"/>
            <a:ext cx="8408987" cy="785813"/>
          </a:xfrm>
        </p:spPr>
        <p:txBody>
          <a:bodyPr/>
          <a:lstStyle>
            <a:lvl1pPr>
              <a:defRPr>
                <a:solidFill>
                  <a:schemeClr val="bg1">
                    <a:lumMod val="50000"/>
                  </a:schemeClr>
                </a:solidFill>
              </a:defRPr>
            </a:lvl1pPr>
          </a:lstStyle>
          <a:p>
            <a:r>
              <a:rPr lang="en-US" smtClean="0"/>
              <a:t>Click to edit Master title style</a:t>
            </a:r>
            <a:endParaRPr lang="en-US" dirty="0"/>
          </a:p>
        </p:txBody>
      </p:sp>
      <p:sp>
        <p:nvSpPr>
          <p:cNvPr id="3" name="Table Placeholder 2"/>
          <p:cNvSpPr>
            <a:spLocks noGrp="1"/>
          </p:cNvSpPr>
          <p:nvPr>
            <p:ph type="tbl" idx="1"/>
          </p:nvPr>
        </p:nvSpPr>
        <p:spPr>
          <a:xfrm>
            <a:off x="365760" y="1421078"/>
            <a:ext cx="8434388" cy="1589088"/>
          </a:xfrm>
        </p:spPr>
        <p:txBody>
          <a:bodyPr/>
          <a:lstStyle/>
          <a:p>
            <a:pPr lvl="0"/>
            <a:r>
              <a:rPr lang="en-US" noProof="0" smtClean="0"/>
              <a:t>Click icon to add table</a:t>
            </a:r>
            <a:endParaRPr lang="en-US" noProof="0"/>
          </a:p>
        </p:txBody>
      </p:sp>
    </p:spTree>
    <p:extLst>
      <p:ext uri="{BB962C8B-B14F-4D97-AF65-F5344CB8AC3E}">
        <p14:creationId xmlns:p14="http://schemas.microsoft.com/office/powerpoint/2010/main" val="1173552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457200"/>
            <a:ext cx="840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65125" y="1412875"/>
            <a:ext cx="8407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29570" name="Text Box 66"/>
          <p:cNvSpPr txBox="1">
            <a:spLocks noChangeArrowheads="1"/>
          </p:cNvSpPr>
          <p:nvPr/>
        </p:nvSpPr>
        <p:spPr bwMode="auto">
          <a:xfrm>
            <a:off x="366713" y="6575425"/>
            <a:ext cx="3808412"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rgbClr val="777777"/>
                </a:solidFill>
              </a:rPr>
              <a:t>CSC Proprietary and Confidential</a:t>
            </a:r>
          </a:p>
        </p:txBody>
      </p:sp>
      <p:grpSp>
        <p:nvGrpSpPr>
          <p:cNvPr id="1029" name="Group 7"/>
          <p:cNvGrpSpPr>
            <a:grpSpLocks/>
          </p:cNvGrpSpPr>
          <p:nvPr/>
        </p:nvGrpSpPr>
        <p:grpSpPr bwMode="auto">
          <a:xfrm>
            <a:off x="366713" y="6240463"/>
            <a:ext cx="460375" cy="255587"/>
            <a:chOff x="0" y="0"/>
            <a:chExt cx="616" cy="343"/>
          </a:xfrm>
        </p:grpSpPr>
        <p:sp>
          <p:nvSpPr>
            <p:cNvPr id="1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a:p>
          </p:txBody>
        </p:sp>
        <p:sp>
          <p:nvSpPr>
            <p:cNvPr id="17" name="Freeform 4"/>
            <p:cNvSpPr>
              <a:spLocks/>
            </p:cNvSpPr>
            <p:nvPr/>
          </p:nvSpPr>
          <p:spPr bwMode="auto">
            <a:xfrm>
              <a:off x="74" y="89"/>
              <a:ext cx="151"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18" name="Freeform 5"/>
            <p:cNvSpPr>
              <a:spLocks/>
            </p:cNvSpPr>
            <p:nvPr/>
          </p:nvSpPr>
          <p:spPr bwMode="auto">
            <a:xfrm>
              <a:off x="387" y="89"/>
              <a:ext cx="149"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sp>
          <p:nvSpPr>
            <p:cNvPr id="19" name="Freeform 6"/>
            <p:cNvSpPr>
              <a:spLocks/>
            </p:cNvSpPr>
            <p:nvPr/>
          </p:nvSpPr>
          <p:spPr bwMode="auto">
            <a:xfrm>
              <a:off x="240" y="89"/>
              <a:ext cx="127"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a:p>
          </p:txBody>
        </p:sp>
      </p:grpSp>
      <p:sp>
        <p:nvSpPr>
          <p:cNvPr id="11" name="Text Box 115"/>
          <p:cNvSpPr txBox="1">
            <a:spLocks noChangeArrowheads="1"/>
          </p:cNvSpPr>
          <p:nvPr/>
        </p:nvSpPr>
        <p:spPr bwMode="auto">
          <a:xfrm>
            <a:off x="8426450" y="6599238"/>
            <a:ext cx="365125"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72F1FA01-5690-495E-9FC7-C8666C6D4A10}" type="slidenum">
              <a:rPr lang="en-US" altLang="en-US" sz="1000">
                <a:solidFill>
                  <a:srgbClr val="777777"/>
                </a:solidFill>
              </a:rPr>
              <a:pPr algn="r">
                <a:spcBef>
                  <a:spcPct val="50000"/>
                </a:spcBef>
              </a:pPr>
              <a:t>‹#›</a:t>
            </a:fld>
            <a:r>
              <a:rPr lang="en-US" altLang="en-US" sz="1000">
                <a:solidFill>
                  <a:srgbClr val="777777"/>
                </a:solidFill>
              </a:rPr>
              <a:t>    </a:t>
            </a:r>
          </a:p>
        </p:txBody>
      </p:sp>
      <p:sp>
        <p:nvSpPr>
          <p:cNvPr id="12" name="Text Box 115"/>
          <p:cNvSpPr txBox="1">
            <a:spLocks noChangeArrowheads="1"/>
          </p:cNvSpPr>
          <p:nvPr/>
        </p:nvSpPr>
        <p:spPr bwMode="auto">
          <a:xfrm>
            <a:off x="6564313" y="6599238"/>
            <a:ext cx="18288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rgbClr val="777777"/>
                </a:solidFill>
              </a:rPr>
              <a:pPr algn="r" defTabSz="820738" eaLnBrk="0" hangingPunct="0">
                <a:spcBef>
                  <a:spcPct val="50000"/>
                </a:spcBef>
                <a:defRPr/>
              </a:pPr>
              <a:t>December 9, 2015</a:t>
            </a:fld>
            <a:endParaRPr lang="en-US" sz="1000" dirty="0">
              <a:solidFill>
                <a:srgbClr val="777777"/>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13" r:id="rId3"/>
    <p:sldLayoutId id="2147483714" r:id="rId4"/>
    <p:sldLayoutId id="2147483715" r:id="rId5"/>
    <p:sldLayoutId id="2147483716" r:id="rId6"/>
    <p:sldLayoutId id="2147483721" r:id="rId7"/>
    <p:sldLayoutId id="2147483717" r:id="rId8"/>
    <p:sldLayoutId id="2147483718" r:id="rId9"/>
  </p:sldLayoutIdLst>
  <p:transition/>
  <p:timing>
    <p:tnLst>
      <p:par>
        <p:cTn id="1" dur="indefinite" restart="never" nodeType="tmRoot"/>
      </p:par>
    </p:tnLst>
  </p:timing>
  <p:txStyles>
    <p:titleStyle>
      <a:lvl1pPr algn="l" defTabSz="944563" rtl="0" eaLnBrk="1" fontAlgn="base" hangingPunct="1">
        <a:lnSpc>
          <a:spcPct val="90000"/>
        </a:lnSpc>
        <a:spcBef>
          <a:spcPct val="40000"/>
        </a:spcBef>
        <a:spcAft>
          <a:spcPct val="0"/>
        </a:spcAft>
        <a:defRPr sz="2200" b="1">
          <a:solidFill>
            <a:srgbClr val="7F7F7F"/>
          </a:solidFill>
          <a:latin typeface="+mj-lt"/>
          <a:ea typeface="+mj-ea"/>
          <a:cs typeface="+mj-cs"/>
        </a:defRPr>
      </a:lvl1pPr>
      <a:lvl2pPr algn="l" defTabSz="944563" rtl="0" eaLnBrk="1" fontAlgn="base" hangingPunct="1">
        <a:lnSpc>
          <a:spcPct val="90000"/>
        </a:lnSpc>
        <a:spcBef>
          <a:spcPct val="40000"/>
        </a:spcBef>
        <a:spcAft>
          <a:spcPct val="0"/>
        </a:spcAft>
        <a:defRPr sz="2200" b="1">
          <a:solidFill>
            <a:srgbClr val="7F7F7F"/>
          </a:solidFill>
          <a:latin typeface="Arial" pitchFamily="34" charset="0"/>
        </a:defRPr>
      </a:lvl2pPr>
      <a:lvl3pPr algn="l" defTabSz="944563" rtl="0" eaLnBrk="1" fontAlgn="base" hangingPunct="1">
        <a:lnSpc>
          <a:spcPct val="90000"/>
        </a:lnSpc>
        <a:spcBef>
          <a:spcPct val="40000"/>
        </a:spcBef>
        <a:spcAft>
          <a:spcPct val="0"/>
        </a:spcAft>
        <a:defRPr sz="2200" b="1">
          <a:solidFill>
            <a:srgbClr val="7F7F7F"/>
          </a:solidFill>
          <a:latin typeface="Arial" pitchFamily="34" charset="0"/>
        </a:defRPr>
      </a:lvl3pPr>
      <a:lvl4pPr algn="l" defTabSz="944563" rtl="0" eaLnBrk="1" fontAlgn="base" hangingPunct="1">
        <a:lnSpc>
          <a:spcPct val="90000"/>
        </a:lnSpc>
        <a:spcBef>
          <a:spcPct val="40000"/>
        </a:spcBef>
        <a:spcAft>
          <a:spcPct val="0"/>
        </a:spcAft>
        <a:defRPr sz="2200" b="1">
          <a:solidFill>
            <a:srgbClr val="7F7F7F"/>
          </a:solidFill>
          <a:latin typeface="Arial" pitchFamily="34" charset="0"/>
        </a:defRPr>
      </a:lvl4pPr>
      <a:lvl5pPr algn="l" defTabSz="944563" rtl="0" eaLnBrk="1" fontAlgn="base" hangingPunct="1">
        <a:lnSpc>
          <a:spcPct val="90000"/>
        </a:lnSpc>
        <a:spcBef>
          <a:spcPct val="40000"/>
        </a:spcBef>
        <a:spcAft>
          <a:spcPct val="0"/>
        </a:spcAft>
        <a:defRPr sz="2200" b="1">
          <a:solidFill>
            <a:srgbClr val="7F7F7F"/>
          </a:solidFill>
          <a:latin typeface="Arial" pitchFamily="34" charset="0"/>
        </a:defRPr>
      </a:lvl5pPr>
      <a:lvl6pPr marL="457200" algn="l" defTabSz="944563" rtl="0" eaLnBrk="1" fontAlgn="base" hangingPunct="1">
        <a:lnSpc>
          <a:spcPct val="90000"/>
        </a:lnSpc>
        <a:spcBef>
          <a:spcPct val="40000"/>
        </a:spcBef>
        <a:spcAft>
          <a:spcPct val="0"/>
        </a:spcAft>
        <a:defRPr sz="2200" b="1">
          <a:solidFill>
            <a:schemeClr val="tx1"/>
          </a:solidFill>
          <a:latin typeface="Arial" pitchFamily="34" charset="0"/>
        </a:defRPr>
      </a:lvl6pPr>
      <a:lvl7pPr marL="914400" algn="l" defTabSz="944563" rtl="0" eaLnBrk="1" fontAlgn="base" hangingPunct="1">
        <a:lnSpc>
          <a:spcPct val="90000"/>
        </a:lnSpc>
        <a:spcBef>
          <a:spcPct val="40000"/>
        </a:spcBef>
        <a:spcAft>
          <a:spcPct val="0"/>
        </a:spcAft>
        <a:defRPr sz="2200" b="1">
          <a:solidFill>
            <a:schemeClr val="tx1"/>
          </a:solidFill>
          <a:latin typeface="Arial" pitchFamily="34" charset="0"/>
        </a:defRPr>
      </a:lvl7pPr>
      <a:lvl8pPr marL="1371600" algn="l" defTabSz="944563" rtl="0" eaLnBrk="1" fontAlgn="base" hangingPunct="1">
        <a:lnSpc>
          <a:spcPct val="90000"/>
        </a:lnSpc>
        <a:spcBef>
          <a:spcPct val="40000"/>
        </a:spcBef>
        <a:spcAft>
          <a:spcPct val="0"/>
        </a:spcAft>
        <a:defRPr sz="2200" b="1">
          <a:solidFill>
            <a:schemeClr val="tx1"/>
          </a:solidFill>
          <a:latin typeface="Arial" pitchFamily="34" charset="0"/>
        </a:defRPr>
      </a:lvl8pPr>
      <a:lvl9pPr marL="1828800" algn="l" defTabSz="944563" rtl="0" eaLnBrk="1" fontAlgn="base" hangingPunct="1">
        <a:lnSpc>
          <a:spcPct val="90000"/>
        </a:lnSpc>
        <a:spcBef>
          <a:spcPct val="40000"/>
        </a:spcBef>
        <a:spcAft>
          <a:spcPct val="0"/>
        </a:spcAft>
        <a:defRPr sz="2200" b="1">
          <a:solidFill>
            <a:schemeClr val="tx1"/>
          </a:solidFill>
          <a:latin typeface="Arial" pitchFamily="34" charset="0"/>
        </a:defRPr>
      </a:lvl9pPr>
    </p:titleStyle>
    <p:body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a:xfrm>
            <a:off x="3708400" y="4732338"/>
            <a:ext cx="4748213" cy="625475"/>
          </a:xfrm>
        </p:spPr>
        <p:txBody>
          <a:bodyPr/>
          <a:lstStyle/>
          <a:p>
            <a:pPr eaLnBrk="1" hangingPunct="1"/>
            <a:r>
              <a:rPr lang="en-US" altLang="en-US" dirty="0" smtClean="0"/>
              <a:t>Spring Data</a:t>
            </a:r>
          </a:p>
        </p:txBody>
      </p:sp>
      <p:sp>
        <p:nvSpPr>
          <p:cNvPr id="5123" name="Subtitle 19"/>
          <p:cNvSpPr>
            <a:spLocks noGrp="1"/>
          </p:cNvSpPr>
          <p:nvPr>
            <p:ph type="subTitle" idx="1"/>
          </p:nvPr>
        </p:nvSpPr>
        <p:spPr>
          <a:xfrm>
            <a:off x="4973638" y="5527675"/>
            <a:ext cx="3490912" cy="632994"/>
          </a:xfrm>
        </p:spPr>
        <p:txBody>
          <a:bodyPr/>
          <a:lstStyle/>
          <a:p>
            <a:pPr eaLnBrk="1" hangingPunct="1"/>
            <a:r>
              <a:rPr lang="en-US" altLang="en-US" dirty="0" smtClean="0"/>
              <a:t>Kien Tran</a:t>
            </a:r>
            <a:br>
              <a:rPr lang="en-US" altLang="en-US" dirty="0" smtClean="0"/>
            </a:br>
            <a:r>
              <a:rPr lang="en-US" altLang="en-US" dirty="0" smtClean="0"/>
              <a:t>Principal Software Engineer</a:t>
            </a:r>
          </a:p>
          <a:p>
            <a:pPr eaLnBrk="1" hangingPunct="1"/>
            <a:r>
              <a:rPr lang="en-US" altLang="en-US" dirty="0" smtClean="0"/>
              <a:t>11/11/2015</a:t>
            </a:r>
          </a:p>
        </p:txBody>
      </p:sp>
      <p:grpSp>
        <p:nvGrpSpPr>
          <p:cNvPr id="5124" name="Group 21"/>
          <p:cNvGrpSpPr>
            <a:grpSpLocks/>
          </p:cNvGrpSpPr>
          <p:nvPr/>
        </p:nvGrpSpPr>
        <p:grpSpPr bwMode="auto">
          <a:xfrm>
            <a:off x="366713" y="5803900"/>
            <a:ext cx="2736850" cy="720725"/>
            <a:chOff x="3804" y="3596"/>
            <a:chExt cx="1724" cy="454"/>
          </a:xfrm>
        </p:grpSpPr>
        <p:sp>
          <p:nvSpPr>
            <p:cNvPr id="5125" name="Line 73"/>
            <p:cNvSpPr>
              <a:spLocks noChangeShapeType="1"/>
            </p:cNvSpPr>
            <p:nvPr/>
          </p:nvSpPr>
          <p:spPr bwMode="auto">
            <a:xfrm flipH="1">
              <a:off x="3804" y="3964"/>
              <a:ext cx="1724"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6" name="Line 74"/>
            <p:cNvSpPr>
              <a:spLocks noChangeShapeType="1"/>
            </p:cNvSpPr>
            <p:nvPr/>
          </p:nvSpPr>
          <p:spPr bwMode="auto">
            <a:xfrm flipV="1">
              <a:off x="3815" y="3621"/>
              <a:ext cx="0" cy="397"/>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7" name="Line 75"/>
            <p:cNvSpPr>
              <a:spLocks noChangeShapeType="1"/>
            </p:cNvSpPr>
            <p:nvPr/>
          </p:nvSpPr>
          <p:spPr bwMode="auto">
            <a:xfrm flipH="1">
              <a:off x="3804" y="3653"/>
              <a:ext cx="1724"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76"/>
            <p:cNvSpPr>
              <a:spLocks noChangeShapeType="1"/>
            </p:cNvSpPr>
            <p:nvPr/>
          </p:nvSpPr>
          <p:spPr bwMode="auto">
            <a:xfrm flipH="1">
              <a:off x="3804" y="3854"/>
              <a:ext cx="1724"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Text Box 78"/>
            <p:cNvSpPr txBox="1">
              <a:spLocks noChangeArrowheads="1"/>
            </p:cNvSpPr>
            <p:nvPr/>
          </p:nvSpPr>
          <p:spPr bwMode="auto">
            <a:xfrm>
              <a:off x="4401" y="3699"/>
              <a:ext cx="8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dirty="0">
                  <a:solidFill>
                    <a:schemeClr val="bg1"/>
                  </a:solidFill>
                </a:rPr>
                <a:t>Client Logo</a:t>
              </a:r>
            </a:p>
          </p:txBody>
        </p:sp>
        <p:sp>
          <p:nvSpPr>
            <p:cNvPr id="5130" name="Oval 79"/>
            <p:cNvSpPr>
              <a:spLocks noChangeArrowheads="1"/>
            </p:cNvSpPr>
            <p:nvPr/>
          </p:nvSpPr>
          <p:spPr bwMode="auto">
            <a:xfrm>
              <a:off x="4082" y="3653"/>
              <a:ext cx="319" cy="320"/>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5131" name="Line 80"/>
            <p:cNvSpPr>
              <a:spLocks noChangeShapeType="1"/>
            </p:cNvSpPr>
            <p:nvPr/>
          </p:nvSpPr>
          <p:spPr bwMode="auto">
            <a:xfrm flipV="1">
              <a:off x="5528" y="3596"/>
              <a:ext cx="0" cy="454"/>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Course Administration </a:t>
            </a:r>
            <a:endParaRPr lang="en-US" dirty="0"/>
          </a:p>
        </p:txBody>
      </p:sp>
      <p:sp>
        <p:nvSpPr>
          <p:cNvPr id="14339" name="Content Placeholder 2"/>
          <p:cNvSpPr>
            <a:spLocks noGrp="1"/>
          </p:cNvSpPr>
          <p:nvPr>
            <p:ph idx="1"/>
          </p:nvPr>
        </p:nvSpPr>
        <p:spPr>
          <a:xfrm>
            <a:off x="366713" y="1412875"/>
            <a:ext cx="8408987" cy="1757363"/>
          </a:xfrm>
        </p:spPr>
        <p:txBody>
          <a:bodyPr/>
          <a:lstStyle/>
          <a:p>
            <a:r>
              <a:rPr lang="en-US" altLang="en-US" smtClean="0"/>
              <a:t>In order to complete the course you must:</a:t>
            </a:r>
          </a:p>
          <a:p>
            <a:pPr lvl="1"/>
            <a:r>
              <a:rPr lang="en-US" altLang="en-US" smtClean="0"/>
              <a:t>Sign in the Class Attendance List</a:t>
            </a:r>
          </a:p>
          <a:p>
            <a:pPr lvl="1"/>
            <a:r>
              <a:rPr lang="en-US" altLang="en-US" smtClean="0"/>
              <a:t>Participate in the course</a:t>
            </a:r>
          </a:p>
          <a:p>
            <a:pPr lvl="1"/>
            <a:r>
              <a:rPr lang="en-US" altLang="en-US" smtClean="0"/>
              <a:t>Provide your feedback in the End of Course Evaluation</a:t>
            </a:r>
          </a:p>
          <a:p>
            <a:endParaRPr lang="en-US" alt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708400" y="4732338"/>
            <a:ext cx="4748213" cy="625475"/>
          </a:xfrm>
        </p:spPr>
        <p:txBody>
          <a:bodyPr/>
          <a:lstStyle/>
          <a:p>
            <a:r>
              <a:rPr lang="en-US" altLang="en-US" dirty="0" smtClean="0"/>
              <a:t>JDBC</a:t>
            </a:r>
          </a:p>
        </p:txBody>
      </p:sp>
      <p:sp>
        <p:nvSpPr>
          <p:cNvPr id="15363" name="Subtitle 2"/>
          <p:cNvSpPr>
            <a:spLocks noGrp="1"/>
          </p:cNvSpPr>
          <p:nvPr>
            <p:ph type="subTitle" idx="1"/>
          </p:nvPr>
        </p:nvSpPr>
        <p:spPr>
          <a:xfrm>
            <a:off x="4973638" y="5527675"/>
            <a:ext cx="3490912" cy="193675"/>
          </a:xfrm>
        </p:spPr>
        <p:txBody>
          <a:bodyPr/>
          <a:lstStyle/>
          <a:p>
            <a:endParaRPr lang="en-US" altLang="en-US" smtClean="0"/>
          </a:p>
        </p:txBody>
      </p:sp>
    </p:spTree>
    <p:extLst>
      <p:ext uri="{BB962C8B-B14F-4D97-AF65-F5344CB8AC3E}">
        <p14:creationId xmlns:p14="http://schemas.microsoft.com/office/powerpoint/2010/main" val="373338511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What is JDBC?</a:t>
            </a:r>
            <a:endParaRPr lang="en-US" dirty="0"/>
          </a:p>
        </p:txBody>
      </p:sp>
      <p:sp>
        <p:nvSpPr>
          <p:cNvPr id="16387" name="Content Placeholder 2"/>
          <p:cNvSpPr>
            <a:spLocks noGrp="1"/>
          </p:cNvSpPr>
          <p:nvPr>
            <p:ph idx="1"/>
          </p:nvPr>
        </p:nvSpPr>
        <p:spPr>
          <a:xfrm>
            <a:off x="366713" y="1412875"/>
            <a:ext cx="8408987" cy="954107"/>
          </a:xfrm>
        </p:spPr>
        <p:txBody>
          <a:bodyPr/>
          <a:lstStyle/>
          <a:p>
            <a:r>
              <a:rPr lang="en-US" dirty="0"/>
              <a:t>JDBC (Java Database Connectivity) is a java API to connect and execute query with the </a:t>
            </a:r>
            <a:r>
              <a:rPr lang="en-US" dirty="0" smtClean="0"/>
              <a:t>database.</a:t>
            </a:r>
          </a:p>
          <a:p>
            <a:r>
              <a:rPr lang="en-US" dirty="0"/>
              <a:t>JDBC API uses </a:t>
            </a:r>
            <a:r>
              <a:rPr lang="en-US" dirty="0" smtClean="0"/>
              <a:t>JDBC drivers </a:t>
            </a:r>
            <a:r>
              <a:rPr lang="en-US" dirty="0"/>
              <a:t>to connect with the Relational Database.</a:t>
            </a:r>
            <a:endParaRPr lang="en-US" altLang="en-US" dirty="0" smtClean="0"/>
          </a:p>
        </p:txBody>
      </p:sp>
      <p:pic>
        <p:nvPicPr>
          <p:cNvPr id="1026" name="Picture 2" descr="C:\Users\Kevin\Downloads\spring_data_jd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16" y="2614410"/>
            <a:ext cx="7664504" cy="355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627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JDBC Components</a:t>
            </a:r>
            <a:br>
              <a:rPr lang="en-US" dirty="0"/>
            </a:br>
            <a:endParaRPr lang="en-US" dirty="0"/>
          </a:p>
        </p:txBody>
      </p:sp>
      <p:sp>
        <p:nvSpPr>
          <p:cNvPr id="3" name="Content Placeholder 2"/>
          <p:cNvSpPr>
            <a:spLocks noGrp="1"/>
          </p:cNvSpPr>
          <p:nvPr>
            <p:ph idx="1"/>
          </p:nvPr>
        </p:nvSpPr>
        <p:spPr>
          <a:xfrm>
            <a:off x="366713" y="1412532"/>
            <a:ext cx="8408987" cy="2766911"/>
          </a:xfrm>
        </p:spPr>
        <p:txBody>
          <a:bodyPr/>
          <a:lstStyle/>
          <a:p>
            <a:r>
              <a:rPr lang="en-US" dirty="0" err="1" smtClean="0"/>
              <a:t>DriverManager</a:t>
            </a:r>
            <a:endParaRPr lang="en-US" dirty="0" smtClean="0"/>
          </a:p>
          <a:p>
            <a:pPr lvl="1"/>
            <a:r>
              <a:rPr lang="en-US" dirty="0"/>
              <a:t>This class manages a list of database </a:t>
            </a:r>
            <a:r>
              <a:rPr lang="en-US" dirty="0" smtClean="0"/>
              <a:t>drivers</a:t>
            </a:r>
          </a:p>
          <a:p>
            <a:pPr lvl="1"/>
            <a:endParaRPr lang="en-US" dirty="0" smtClean="0"/>
          </a:p>
          <a:p>
            <a:r>
              <a:rPr lang="en-US" dirty="0" smtClean="0"/>
              <a:t>Connection</a:t>
            </a:r>
          </a:p>
          <a:p>
            <a:pPr lvl="1"/>
            <a:r>
              <a:rPr lang="en-US" dirty="0"/>
              <a:t>It uses a username, password, and a </a:t>
            </a:r>
            <a:r>
              <a:rPr lang="en-US" dirty="0" smtClean="0"/>
              <a:t>JDBC URL </a:t>
            </a:r>
            <a:r>
              <a:rPr lang="en-US" dirty="0"/>
              <a:t>to establish a connection to the database and returns a connection </a:t>
            </a:r>
            <a:r>
              <a:rPr lang="en-US" dirty="0" smtClean="0"/>
              <a:t>object</a:t>
            </a:r>
          </a:p>
          <a:p>
            <a:pPr lvl="1"/>
            <a:r>
              <a:rPr lang="en-US" dirty="0"/>
              <a:t>A </a:t>
            </a:r>
            <a:r>
              <a:rPr lang="en-US" dirty="0" smtClean="0"/>
              <a:t>JDBC Connection </a:t>
            </a:r>
            <a:r>
              <a:rPr lang="en-US" dirty="0"/>
              <a:t>represents a session/connection with a specific </a:t>
            </a:r>
            <a:r>
              <a:rPr lang="en-US" dirty="0" smtClean="0"/>
              <a:t>database</a:t>
            </a:r>
          </a:p>
          <a:p>
            <a:endParaRPr lang="en-US" dirty="0"/>
          </a:p>
        </p:txBody>
      </p:sp>
    </p:spTree>
    <p:extLst>
      <p:ext uri="{BB962C8B-B14F-4D97-AF65-F5344CB8AC3E}">
        <p14:creationId xmlns:p14="http://schemas.microsoft.com/office/powerpoint/2010/main" val="25325619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JDBC Components</a:t>
            </a:r>
            <a:br>
              <a:rPr lang="en-US" dirty="0"/>
            </a:br>
            <a:endParaRPr lang="en-US" dirty="0"/>
          </a:p>
        </p:txBody>
      </p:sp>
      <p:sp>
        <p:nvSpPr>
          <p:cNvPr id="3" name="Content Placeholder 2"/>
          <p:cNvSpPr>
            <a:spLocks noGrp="1"/>
          </p:cNvSpPr>
          <p:nvPr>
            <p:ph idx="1"/>
          </p:nvPr>
        </p:nvSpPr>
        <p:spPr>
          <a:xfrm>
            <a:off x="366713" y="1412532"/>
            <a:ext cx="8408987" cy="3127010"/>
          </a:xfrm>
        </p:spPr>
        <p:txBody>
          <a:bodyPr/>
          <a:lstStyle/>
          <a:p>
            <a:r>
              <a:rPr lang="en-US" dirty="0"/>
              <a:t>Statement</a:t>
            </a:r>
          </a:p>
          <a:p>
            <a:pPr lvl="1"/>
            <a:r>
              <a:rPr lang="en-US" dirty="0"/>
              <a:t>Use to execute queries and updates against the database</a:t>
            </a:r>
            <a:r>
              <a:rPr lang="en-US" dirty="0" smtClean="0"/>
              <a:t>.</a:t>
            </a:r>
          </a:p>
          <a:p>
            <a:pPr lvl="1"/>
            <a:endParaRPr lang="en-US" dirty="0"/>
          </a:p>
          <a:p>
            <a:r>
              <a:rPr lang="en-US" dirty="0" err="1"/>
              <a:t>ResultSet</a:t>
            </a:r>
            <a:endParaRPr lang="en-US" dirty="0"/>
          </a:p>
          <a:p>
            <a:pPr lvl="1"/>
            <a:r>
              <a:rPr lang="en-US" dirty="0"/>
              <a:t>Perform a query against the database to get back a </a:t>
            </a:r>
            <a:r>
              <a:rPr lang="en-US" dirty="0" err="1"/>
              <a:t>ResultSet</a:t>
            </a:r>
            <a:r>
              <a:rPr lang="en-US" dirty="0"/>
              <a:t>. Then traverse this </a:t>
            </a:r>
            <a:r>
              <a:rPr lang="en-US" dirty="0" err="1"/>
              <a:t>ResultSet</a:t>
            </a:r>
            <a:r>
              <a:rPr lang="en-US" dirty="0"/>
              <a:t> to read the result of the query</a:t>
            </a:r>
            <a:r>
              <a:rPr lang="en-US" dirty="0" smtClean="0"/>
              <a:t>.</a:t>
            </a:r>
          </a:p>
          <a:p>
            <a:pPr lvl="1"/>
            <a:endParaRPr lang="en-US" dirty="0"/>
          </a:p>
          <a:p>
            <a:r>
              <a:rPr lang="en-US" dirty="0" err="1"/>
              <a:t>SQLException</a:t>
            </a:r>
            <a:endParaRPr lang="en-US" dirty="0"/>
          </a:p>
          <a:p>
            <a:pPr lvl="1"/>
            <a:r>
              <a:rPr lang="en-US" dirty="0"/>
              <a:t>This class handles any errors that occur in a database application.</a:t>
            </a:r>
          </a:p>
        </p:txBody>
      </p:sp>
    </p:spTree>
    <p:extLst>
      <p:ext uri="{BB962C8B-B14F-4D97-AF65-F5344CB8AC3E}">
        <p14:creationId xmlns:p14="http://schemas.microsoft.com/office/powerpoint/2010/main" val="1460272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
            </a:r>
            <a:r>
              <a:rPr lang="en-US" dirty="0" smtClean="0"/>
              <a:t>inds </a:t>
            </a:r>
            <a:r>
              <a:rPr lang="en-US" dirty="0"/>
              <a:t>of Statements</a:t>
            </a:r>
          </a:p>
        </p:txBody>
      </p:sp>
      <p:sp>
        <p:nvSpPr>
          <p:cNvPr id="3" name="Content Placeholder 2"/>
          <p:cNvSpPr>
            <a:spLocks noGrp="1"/>
          </p:cNvSpPr>
          <p:nvPr>
            <p:ph idx="1"/>
          </p:nvPr>
        </p:nvSpPr>
        <p:spPr>
          <a:xfrm>
            <a:off x="366713" y="1412532"/>
            <a:ext cx="8408987" cy="2877711"/>
          </a:xfrm>
        </p:spPr>
        <p:txBody>
          <a:bodyPr/>
          <a:lstStyle/>
          <a:p>
            <a:r>
              <a:rPr lang="en-US" dirty="0" smtClean="0"/>
              <a:t>Statement</a:t>
            </a:r>
          </a:p>
          <a:p>
            <a:pPr lvl="1"/>
            <a:r>
              <a:rPr lang="en-US" dirty="0"/>
              <a:t>Execute simple </a:t>
            </a:r>
            <a:r>
              <a:rPr lang="en-US" dirty="0" smtClean="0"/>
              <a:t>SQL queries </a:t>
            </a:r>
            <a:r>
              <a:rPr lang="en-US" dirty="0"/>
              <a:t>without </a:t>
            </a:r>
            <a:r>
              <a:rPr lang="en-US" dirty="0" smtClean="0"/>
              <a:t>parameters</a:t>
            </a:r>
          </a:p>
          <a:p>
            <a:pPr lvl="1"/>
            <a:endParaRPr lang="en-US" dirty="0" smtClean="0"/>
          </a:p>
          <a:p>
            <a:r>
              <a:rPr lang="en-US" dirty="0"/>
              <a:t>Prepared </a:t>
            </a:r>
            <a:r>
              <a:rPr lang="en-US" dirty="0" smtClean="0"/>
              <a:t>Statement</a:t>
            </a:r>
          </a:p>
          <a:p>
            <a:pPr lvl="1"/>
            <a:r>
              <a:rPr lang="en-US" dirty="0"/>
              <a:t>Execute precompiled </a:t>
            </a:r>
            <a:r>
              <a:rPr lang="en-US" dirty="0" smtClean="0"/>
              <a:t>SQL queries </a:t>
            </a:r>
            <a:r>
              <a:rPr lang="en-US" dirty="0"/>
              <a:t>with or without </a:t>
            </a:r>
            <a:r>
              <a:rPr lang="en-US" dirty="0" smtClean="0"/>
              <a:t>parameters</a:t>
            </a:r>
          </a:p>
          <a:p>
            <a:pPr lvl="1"/>
            <a:endParaRPr lang="en-US" dirty="0" smtClean="0"/>
          </a:p>
          <a:p>
            <a:r>
              <a:rPr lang="en-US" dirty="0"/>
              <a:t>Callable </a:t>
            </a:r>
            <a:r>
              <a:rPr lang="en-US" dirty="0" smtClean="0"/>
              <a:t>Statement</a:t>
            </a:r>
          </a:p>
          <a:p>
            <a:pPr lvl="1"/>
            <a:r>
              <a:rPr lang="en-US" dirty="0"/>
              <a:t>Execute a call to a database stored procedure</a:t>
            </a:r>
          </a:p>
        </p:txBody>
      </p:sp>
    </p:spTree>
    <p:extLst>
      <p:ext uri="{BB962C8B-B14F-4D97-AF65-F5344CB8AC3E}">
        <p14:creationId xmlns:p14="http://schemas.microsoft.com/office/powerpoint/2010/main" val="36405839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Work With MySQL</a:t>
            </a:r>
            <a:r>
              <a:rPr lang="en-US" dirty="0"/>
              <a:t/>
            </a:r>
            <a:br>
              <a:rPr lang="en-US" dirty="0"/>
            </a:br>
            <a:endParaRPr lang="en-US" dirty="0"/>
          </a:p>
        </p:txBody>
      </p:sp>
      <p:sp>
        <p:nvSpPr>
          <p:cNvPr id="3" name="Content Placeholder 2"/>
          <p:cNvSpPr>
            <a:spLocks noGrp="1"/>
          </p:cNvSpPr>
          <p:nvPr>
            <p:ph idx="1"/>
          </p:nvPr>
        </p:nvSpPr>
        <p:spPr>
          <a:xfrm>
            <a:off x="547017" y="1850414"/>
            <a:ext cx="8408987" cy="684803"/>
          </a:xfrm>
        </p:spPr>
        <p:txBody>
          <a:bodyPr/>
          <a:lstStyle/>
          <a:p>
            <a:pPr marL="0" indent="0">
              <a:buNone/>
            </a:pPr>
            <a:r>
              <a:rPr lang="en-US" dirty="0" err="1" smtClean="0">
                <a:latin typeface="Courier New" pitchFamily="49" charset="0"/>
                <a:cs typeface="Courier New" pitchFamily="49" charset="0"/>
              </a:rPr>
              <a:t>Class.forName</a:t>
            </a:r>
            <a:r>
              <a:rPr lang="en-US" dirty="0">
                <a:latin typeface="Courier New" pitchFamily="49" charset="0"/>
                <a:cs typeface="Courier New" pitchFamily="49" charset="0"/>
              </a:rPr>
              <a:t>("</a:t>
            </a:r>
            <a:r>
              <a:rPr lang="en-US" dirty="0" err="1">
                <a:latin typeface="Courier New" pitchFamily="49" charset="0"/>
                <a:cs typeface="Courier New" pitchFamily="49" charset="0"/>
              </a:rPr>
              <a:t>com.mysql.jdbc.Driver</a:t>
            </a:r>
            <a:r>
              <a:rPr lang="en-US" dirty="0" smtClean="0">
                <a:latin typeface="Courier New" pitchFamily="49" charset="0"/>
                <a:cs typeface="Courier New" pitchFamily="49" charset="0"/>
              </a:rPr>
              <a:t>");</a:t>
            </a:r>
          </a:p>
          <a:p>
            <a:pPr marL="0" indent="0">
              <a:buNone/>
            </a:pPr>
            <a:endParaRPr lang="en-US" dirty="0">
              <a:latin typeface="Courier New" pitchFamily="49" charset="0"/>
              <a:cs typeface="Courier New" pitchFamily="49" charset="0"/>
            </a:endParaRPr>
          </a:p>
        </p:txBody>
      </p:sp>
      <p:sp>
        <p:nvSpPr>
          <p:cNvPr id="4" name="Content Placeholder 2"/>
          <p:cNvSpPr txBox="1">
            <a:spLocks/>
          </p:cNvSpPr>
          <p:nvPr/>
        </p:nvSpPr>
        <p:spPr bwMode="auto">
          <a:xfrm>
            <a:off x="366713" y="1412532"/>
            <a:ext cx="84089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Loading the JDBC Driver</a:t>
            </a:r>
          </a:p>
        </p:txBody>
      </p:sp>
      <p:sp>
        <p:nvSpPr>
          <p:cNvPr id="7" name="Content Placeholder 2"/>
          <p:cNvSpPr txBox="1">
            <a:spLocks/>
          </p:cNvSpPr>
          <p:nvPr/>
        </p:nvSpPr>
        <p:spPr bwMode="auto">
          <a:xfrm>
            <a:off x="366712" y="2382889"/>
            <a:ext cx="84089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Opening the Connection</a:t>
            </a:r>
          </a:p>
        </p:txBody>
      </p:sp>
      <p:sp>
        <p:nvSpPr>
          <p:cNvPr id="9" name="Content Placeholder 2"/>
          <p:cNvSpPr txBox="1">
            <a:spLocks/>
          </p:cNvSpPr>
          <p:nvPr/>
        </p:nvSpPr>
        <p:spPr bwMode="auto">
          <a:xfrm>
            <a:off x="583507" y="2788426"/>
            <a:ext cx="840898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dirty="0">
                <a:latin typeface="Courier New" pitchFamily="49" charset="0"/>
                <a:cs typeface="Courier New" pitchFamily="49" charset="0"/>
              </a:rPr>
              <a:t>Connection conn = null; </a:t>
            </a:r>
            <a:endParaRPr lang="en-US" dirty="0" smtClean="0">
              <a:latin typeface="Courier New" pitchFamily="49" charset="0"/>
              <a:cs typeface="Courier New" pitchFamily="49" charset="0"/>
            </a:endParaRPr>
          </a:p>
          <a:p>
            <a:pPr marL="0" indent="0">
              <a:buFontTx/>
              <a:buNone/>
            </a:pPr>
            <a:r>
              <a:rPr lang="en-US" dirty="0" smtClean="0">
                <a:latin typeface="Courier New" pitchFamily="49" charset="0"/>
                <a:cs typeface="Courier New" pitchFamily="49" charset="0"/>
              </a:rPr>
              <a:t>conn </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DriverManager.getConnection</a:t>
            </a:r>
            <a:r>
              <a:rPr lang="en-US" dirty="0" smtClean="0">
                <a:latin typeface="Courier New" pitchFamily="49" charset="0"/>
                <a:cs typeface="Courier New" pitchFamily="49" charset="0"/>
              </a:rPr>
              <a:t>(</a:t>
            </a:r>
          </a:p>
          <a:p>
            <a:pPr marL="0" indent="0">
              <a:buFontTx/>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jdbc:mysql</a:t>
            </a:r>
            <a:r>
              <a:rPr lang="en-US" dirty="0">
                <a:latin typeface="Courier New" pitchFamily="49" charset="0"/>
                <a:cs typeface="Courier New" pitchFamily="49" charset="0"/>
              </a:rPr>
              <a:t>://</a:t>
            </a:r>
            <a:r>
              <a:rPr lang="en-US" dirty="0" err="1">
                <a:latin typeface="Courier New" pitchFamily="49" charset="0"/>
                <a:cs typeface="Courier New" pitchFamily="49" charset="0"/>
              </a:rPr>
              <a:t>hostname:port</a:t>
            </a:r>
            <a:r>
              <a:rPr lang="en-US" dirty="0">
                <a:latin typeface="Courier New" pitchFamily="49" charset="0"/>
                <a:cs typeface="Courier New" pitchFamily="49" charset="0"/>
              </a:rPr>
              <a:t>/</a:t>
            </a:r>
            <a:r>
              <a:rPr lang="en-US" dirty="0" err="1">
                <a:latin typeface="Courier New" pitchFamily="49" charset="0"/>
                <a:cs typeface="Courier New" pitchFamily="49" charset="0"/>
              </a:rPr>
              <a:t>dbname</a:t>
            </a:r>
            <a:r>
              <a:rPr lang="en-US" dirty="0" smtClean="0">
                <a:latin typeface="Courier New" pitchFamily="49" charset="0"/>
                <a:cs typeface="Courier New" pitchFamily="49" charset="0"/>
              </a:rPr>
              <a:t>",</a:t>
            </a:r>
          </a:p>
          <a:p>
            <a:pPr marL="0" indent="0">
              <a:buFontTx/>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username", </a:t>
            </a:r>
            <a:endParaRPr lang="en-US" dirty="0" smtClean="0">
              <a:latin typeface="Courier New" pitchFamily="49" charset="0"/>
              <a:cs typeface="Courier New" pitchFamily="49" charset="0"/>
            </a:endParaRPr>
          </a:p>
          <a:p>
            <a:pPr marL="0" indent="0">
              <a:buFontTx/>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password");</a:t>
            </a:r>
          </a:p>
        </p:txBody>
      </p:sp>
      <p:sp>
        <p:nvSpPr>
          <p:cNvPr id="10" name="Content Placeholder 2"/>
          <p:cNvSpPr txBox="1">
            <a:spLocks/>
          </p:cNvSpPr>
          <p:nvPr/>
        </p:nvSpPr>
        <p:spPr bwMode="auto">
          <a:xfrm>
            <a:off x="274413" y="4827728"/>
            <a:ext cx="84089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Closing the Connection</a:t>
            </a:r>
          </a:p>
        </p:txBody>
      </p:sp>
      <p:sp>
        <p:nvSpPr>
          <p:cNvPr id="11" name="Content Placeholder 2"/>
          <p:cNvSpPr txBox="1">
            <a:spLocks/>
          </p:cNvSpPr>
          <p:nvPr/>
        </p:nvSpPr>
        <p:spPr bwMode="auto">
          <a:xfrm>
            <a:off x="583506" y="5280777"/>
            <a:ext cx="8408987"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pPr marL="0" indent="0">
              <a:buFontTx/>
              <a:buNone/>
            </a:pPr>
            <a:r>
              <a:rPr lang="en-US" dirty="0" err="1">
                <a:latin typeface="Courier New" pitchFamily="49" charset="0"/>
                <a:cs typeface="Courier New" pitchFamily="49" charset="0"/>
              </a:rPr>
              <a:t>conn.close</a:t>
            </a: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14475434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the Database</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074" y="3219717"/>
            <a:ext cx="5889133" cy="2656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81" y="1345840"/>
            <a:ext cx="4334387" cy="1635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5325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Database</a:t>
            </a:r>
            <a:br>
              <a:rPr lang="en-US" dirty="0"/>
            </a:b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smtClean="0"/>
              <a:t>Update records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60" y="1865357"/>
            <a:ext cx="6766453" cy="99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390325" y="3371100"/>
            <a:ext cx="84089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smtClean="0"/>
              <a:t>Delete records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60" y="3687216"/>
            <a:ext cx="5516804" cy="1125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0298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a:t>PreparedStatement</a:t>
            </a: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96" y="1485833"/>
            <a:ext cx="7587681" cy="189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2902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Introduction</a:t>
            </a:r>
            <a:endParaRPr lang="en-US" dirty="0"/>
          </a:p>
        </p:txBody>
      </p:sp>
      <p:sp>
        <p:nvSpPr>
          <p:cNvPr id="6147" name="Content Placeholder 2"/>
          <p:cNvSpPr>
            <a:spLocks noGrp="1"/>
          </p:cNvSpPr>
          <p:nvPr>
            <p:ph idx="1"/>
          </p:nvPr>
        </p:nvSpPr>
        <p:spPr>
          <a:xfrm>
            <a:off x="366713" y="1412875"/>
            <a:ext cx="8408987" cy="1076325"/>
          </a:xfrm>
        </p:spPr>
        <p:txBody>
          <a:bodyPr/>
          <a:lstStyle/>
          <a:p>
            <a:r>
              <a:rPr lang="en-US" altLang="en-US" dirty="0" smtClean="0"/>
              <a:t>Your role</a:t>
            </a:r>
          </a:p>
          <a:p>
            <a:r>
              <a:rPr lang="en-US" altLang="en-US" dirty="0" smtClean="0"/>
              <a:t>Your background and experience in the subject</a:t>
            </a:r>
          </a:p>
          <a:p>
            <a:r>
              <a:rPr lang="en-US" altLang="en-US" dirty="0" smtClean="0"/>
              <a:t>What do you want from this course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708400" y="4732338"/>
            <a:ext cx="4748213" cy="625475"/>
          </a:xfrm>
        </p:spPr>
        <p:txBody>
          <a:bodyPr/>
          <a:lstStyle/>
          <a:p>
            <a:r>
              <a:rPr lang="en-US" dirty="0"/>
              <a:t>Data Access </a:t>
            </a:r>
            <a:r>
              <a:rPr lang="en-US" dirty="0" smtClean="0"/>
              <a:t>Object</a:t>
            </a:r>
            <a:endParaRPr lang="en-US" altLang="en-US" dirty="0" smtClean="0"/>
          </a:p>
        </p:txBody>
      </p:sp>
      <p:sp>
        <p:nvSpPr>
          <p:cNvPr id="15363" name="Subtitle 2"/>
          <p:cNvSpPr>
            <a:spLocks noGrp="1"/>
          </p:cNvSpPr>
          <p:nvPr>
            <p:ph type="subTitle" idx="1"/>
          </p:nvPr>
        </p:nvSpPr>
        <p:spPr>
          <a:xfrm>
            <a:off x="4973638" y="5527675"/>
            <a:ext cx="3490912" cy="193675"/>
          </a:xfrm>
        </p:spPr>
        <p:txBody>
          <a:bodyPr/>
          <a:lstStyle/>
          <a:p>
            <a:endParaRPr lang="en-US" altLang="en-US" smtClean="0"/>
          </a:p>
        </p:txBody>
      </p:sp>
    </p:spTree>
    <p:extLst>
      <p:ext uri="{BB962C8B-B14F-4D97-AF65-F5344CB8AC3E}">
        <p14:creationId xmlns:p14="http://schemas.microsoft.com/office/powerpoint/2010/main" val="26165934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a:t>Data Access Object Pattern</a:t>
            </a:r>
          </a:p>
        </p:txBody>
      </p:sp>
      <p:sp>
        <p:nvSpPr>
          <p:cNvPr id="16387" name="Content Placeholder 2"/>
          <p:cNvSpPr>
            <a:spLocks noGrp="1"/>
          </p:cNvSpPr>
          <p:nvPr>
            <p:ph idx="1"/>
          </p:nvPr>
        </p:nvSpPr>
        <p:spPr>
          <a:xfrm>
            <a:off x="366713" y="1412875"/>
            <a:ext cx="8408987" cy="553998"/>
          </a:xfrm>
        </p:spPr>
        <p:txBody>
          <a:bodyPr/>
          <a:lstStyle/>
          <a:p>
            <a:r>
              <a:rPr lang="en-US" dirty="0"/>
              <a:t>DAO pattern is used to separate low level data accessing API or operations from high level business services</a:t>
            </a:r>
            <a:endParaRPr lang="en-US" altLang="en-US" dirty="0" smtClean="0"/>
          </a:p>
        </p:txBody>
      </p:sp>
      <p:pic>
        <p:nvPicPr>
          <p:cNvPr id="1026" name="Picture 2" descr="http://lh4.ggpht.com/_v3apX6VDfXE/S41E7fkJtvI/AAAAAAAACfA/BjQEZy6oCOg/s800/DAO-Class-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95" y="2578996"/>
            <a:ext cx="6612749" cy="302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66744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lstStyle/>
          <a:p>
            <a:endParaRPr lang="en-US"/>
          </a:p>
        </p:txBody>
      </p:sp>
      <p:pic>
        <p:nvPicPr>
          <p:cNvPr id="2050" name="Picture 2" descr="Data Access Object Pattern 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52" y="1235296"/>
            <a:ext cx="6567197" cy="450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2314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participants in Data Access Object Pattern</a:t>
            </a:r>
          </a:p>
        </p:txBody>
      </p:sp>
      <p:sp>
        <p:nvSpPr>
          <p:cNvPr id="3" name="Content Placeholder 2"/>
          <p:cNvSpPr>
            <a:spLocks noGrp="1"/>
          </p:cNvSpPr>
          <p:nvPr>
            <p:ph idx="1"/>
          </p:nvPr>
        </p:nvSpPr>
        <p:spPr>
          <a:xfrm>
            <a:off x="366713" y="1412532"/>
            <a:ext cx="8408987" cy="3985706"/>
          </a:xfrm>
        </p:spPr>
        <p:txBody>
          <a:bodyPr/>
          <a:lstStyle/>
          <a:p>
            <a:r>
              <a:rPr lang="en-US" dirty="0"/>
              <a:t>Data Access Object Interface </a:t>
            </a:r>
            <a:endParaRPr lang="en-US" dirty="0" smtClean="0"/>
          </a:p>
          <a:p>
            <a:pPr lvl="1"/>
            <a:r>
              <a:rPr lang="en-US" dirty="0"/>
              <a:t>This interface defines the standard operations to be performed on a model object(s</a:t>
            </a:r>
            <a:r>
              <a:rPr lang="en-US" dirty="0" smtClean="0"/>
              <a:t>)</a:t>
            </a:r>
          </a:p>
          <a:p>
            <a:pPr lvl="1"/>
            <a:endParaRPr lang="en-US" dirty="0" smtClean="0"/>
          </a:p>
          <a:p>
            <a:r>
              <a:rPr lang="en-US" dirty="0"/>
              <a:t>Data Access Object concrete </a:t>
            </a:r>
            <a:r>
              <a:rPr lang="en-US" dirty="0" smtClean="0"/>
              <a:t>class</a:t>
            </a:r>
          </a:p>
          <a:p>
            <a:pPr lvl="1"/>
            <a:r>
              <a:rPr lang="en-US" dirty="0"/>
              <a:t>This class implements above interface</a:t>
            </a:r>
            <a:r>
              <a:rPr lang="en-US" dirty="0" smtClean="0"/>
              <a:t>.</a:t>
            </a:r>
          </a:p>
          <a:p>
            <a:pPr lvl="1"/>
            <a:r>
              <a:rPr lang="en-US" dirty="0"/>
              <a:t>This class is responsible to get data from a data source which can be database / xml or any other storage mechanism</a:t>
            </a:r>
            <a:r>
              <a:rPr lang="en-US" dirty="0" smtClean="0"/>
              <a:t>.</a:t>
            </a:r>
          </a:p>
          <a:p>
            <a:pPr lvl="1"/>
            <a:endParaRPr lang="en-US" dirty="0" smtClean="0"/>
          </a:p>
          <a:p>
            <a:r>
              <a:rPr lang="en-US" dirty="0"/>
              <a:t>Model Object or Value </a:t>
            </a:r>
            <a:r>
              <a:rPr lang="en-US" dirty="0" smtClean="0"/>
              <a:t>Object</a:t>
            </a:r>
          </a:p>
          <a:p>
            <a:pPr lvl="1"/>
            <a:r>
              <a:rPr lang="en-US" dirty="0"/>
              <a:t>This object is simple POJO containing get/set methods to store data retrieved using DAO class</a:t>
            </a:r>
          </a:p>
        </p:txBody>
      </p:sp>
    </p:spTree>
    <p:extLst>
      <p:ext uri="{BB962C8B-B14F-4D97-AF65-F5344CB8AC3E}">
        <p14:creationId xmlns:p14="http://schemas.microsoft.com/office/powerpoint/2010/main" val="245061187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366713" y="1412532"/>
            <a:ext cx="8408987" cy="276999"/>
          </a:xfrm>
        </p:spPr>
        <p:txBody>
          <a:bodyPr/>
          <a:lstStyle/>
          <a:p>
            <a:r>
              <a:rPr lang="en-US" dirty="0"/>
              <a:t>Student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862" y="1970468"/>
            <a:ext cx="3941258" cy="2463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7279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br>
              <a:rPr lang="en-US" dirty="0"/>
            </a:b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err="1" smtClean="0"/>
              <a:t>StudentDAO</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365" y="2009106"/>
            <a:ext cx="7353831" cy="292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47494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366713" y="1412532"/>
            <a:ext cx="8408987" cy="276999"/>
          </a:xfrm>
        </p:spPr>
        <p:txBody>
          <a:bodyPr/>
          <a:lstStyle/>
          <a:p>
            <a:r>
              <a:rPr lang="en-US" dirty="0" err="1"/>
              <a:t>StudentDAOImpl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160" y="1746563"/>
            <a:ext cx="6479951" cy="505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5851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366713" y="1412532"/>
            <a:ext cx="8408987" cy="276999"/>
          </a:xfrm>
        </p:spPr>
        <p:txBody>
          <a:bodyPr/>
          <a:lstStyle/>
          <a:p>
            <a:r>
              <a:rPr lang="en-US" dirty="0" err="1"/>
              <a:t>StudentDAODemo</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427" y="1803043"/>
            <a:ext cx="5641549" cy="298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4671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708400" y="4732338"/>
            <a:ext cx="4748213" cy="625475"/>
          </a:xfrm>
        </p:spPr>
        <p:txBody>
          <a:bodyPr/>
          <a:lstStyle/>
          <a:p>
            <a:r>
              <a:rPr lang="en-US" altLang="en-US" dirty="0" smtClean="0"/>
              <a:t>Hibernate</a:t>
            </a:r>
          </a:p>
        </p:txBody>
      </p:sp>
      <p:sp>
        <p:nvSpPr>
          <p:cNvPr id="15363" name="Subtitle 2"/>
          <p:cNvSpPr>
            <a:spLocks noGrp="1"/>
          </p:cNvSpPr>
          <p:nvPr>
            <p:ph type="subTitle" idx="1"/>
          </p:nvPr>
        </p:nvSpPr>
        <p:spPr>
          <a:xfrm>
            <a:off x="4973638" y="5527675"/>
            <a:ext cx="3490912" cy="193675"/>
          </a:xfrm>
        </p:spPr>
        <p:txBody>
          <a:bodyPr/>
          <a:lstStyle/>
          <a:p>
            <a:endParaRPr lang="en-US" altLang="en-US"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Object-Relation </a:t>
            </a:r>
            <a:r>
              <a:rPr lang="en-US" altLang="ja-JP" dirty="0" err="1">
                <a:ea typeface="ＭＳ Ｐゴシック" charset="-128"/>
              </a:rPr>
              <a:t>Impedence</a:t>
            </a:r>
            <a:r>
              <a:rPr lang="en-US" altLang="ja-JP" dirty="0">
                <a:ea typeface="ＭＳ Ｐゴシック" charset="-128"/>
              </a:rPr>
              <a:t> Mismatch</a:t>
            </a:r>
            <a:endParaRPr lang="en-US" dirty="0"/>
          </a:p>
        </p:txBody>
      </p:sp>
      <p:sp>
        <p:nvSpPr>
          <p:cNvPr id="3" name="Content Placeholder 2"/>
          <p:cNvSpPr>
            <a:spLocks noGrp="1"/>
          </p:cNvSpPr>
          <p:nvPr>
            <p:ph idx="1"/>
          </p:nvPr>
        </p:nvSpPr>
        <p:spPr>
          <a:xfrm>
            <a:off x="366713" y="1412532"/>
            <a:ext cx="8408987" cy="1135696"/>
          </a:xfrm>
        </p:spPr>
        <p:txBody>
          <a:bodyPr/>
          <a:lstStyle/>
          <a:p>
            <a:r>
              <a:rPr lang="en-US" dirty="0"/>
              <a:t>Granularity </a:t>
            </a:r>
            <a:endParaRPr lang="en-US" dirty="0" smtClean="0"/>
          </a:p>
          <a:p>
            <a:pPr lvl="1"/>
            <a:r>
              <a:rPr lang="en-US" dirty="0"/>
              <a:t>Sometimes you will have an object model, which has more classes than the number of corresponding tables in the database (The object model is more granular than the relational model) and vice versa.</a:t>
            </a:r>
          </a:p>
        </p:txBody>
      </p:sp>
      <p:pic>
        <p:nvPicPr>
          <p:cNvPr id="4" name="Picture 6"/>
          <p:cNvPicPr>
            <a:picLocks noChangeAspect="1" noChangeArrowheads="1"/>
          </p:cNvPicPr>
          <p:nvPr/>
        </p:nvPicPr>
        <p:blipFill>
          <a:blip r:embed="rId2"/>
          <a:srcRect/>
          <a:stretch>
            <a:fillRect/>
          </a:stretch>
        </p:blipFill>
        <p:spPr bwMode="auto">
          <a:xfrm>
            <a:off x="639652" y="3044780"/>
            <a:ext cx="7976315" cy="2800196"/>
          </a:xfrm>
          <a:prstGeom prst="rect">
            <a:avLst/>
          </a:prstGeom>
          <a:noFill/>
          <a:ln w="9525">
            <a:noFill/>
            <a:miter lim="800000"/>
            <a:headEnd/>
            <a:tailEnd/>
          </a:ln>
        </p:spPr>
      </p:pic>
    </p:spTree>
    <p:extLst>
      <p:ext uri="{BB962C8B-B14F-4D97-AF65-F5344CB8AC3E}">
        <p14:creationId xmlns:p14="http://schemas.microsoft.com/office/powerpoint/2010/main" val="30660309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Course Objectives</a:t>
            </a:r>
            <a:endParaRPr lang="en-US" dirty="0"/>
          </a:p>
        </p:txBody>
      </p:sp>
      <p:sp>
        <p:nvSpPr>
          <p:cNvPr id="7171" name="Content Placeholder 2"/>
          <p:cNvSpPr>
            <a:spLocks noGrp="1"/>
          </p:cNvSpPr>
          <p:nvPr>
            <p:ph idx="1"/>
          </p:nvPr>
        </p:nvSpPr>
        <p:spPr>
          <a:xfrm>
            <a:off x="366713" y="1412875"/>
            <a:ext cx="8408987" cy="1476375"/>
          </a:xfrm>
        </p:spPr>
        <p:txBody>
          <a:bodyPr/>
          <a:lstStyle/>
          <a:p>
            <a:r>
              <a:rPr lang="en-US" altLang="en-US" smtClean="0"/>
              <a:t>At the end of the course, you will have acquired sufficient knowledge to:</a:t>
            </a:r>
          </a:p>
          <a:p>
            <a:r>
              <a:rPr lang="en-US" altLang="en-US" smtClean="0"/>
              <a:t> perform objective 1</a:t>
            </a:r>
          </a:p>
          <a:p>
            <a:r>
              <a:rPr lang="en-US" altLang="en-US" smtClean="0"/>
              <a:t> perform objective 2</a:t>
            </a:r>
          </a:p>
          <a:p>
            <a:endParaRPr lang="en-US" alt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Object-Relation </a:t>
            </a:r>
            <a:r>
              <a:rPr lang="en-US" altLang="ja-JP" dirty="0" err="1">
                <a:ea typeface="ＭＳ Ｐゴシック" charset="-128"/>
              </a:rPr>
              <a:t>Impedence</a:t>
            </a:r>
            <a:r>
              <a:rPr lang="en-US" altLang="ja-JP" dirty="0">
                <a:ea typeface="ＭＳ Ｐゴシック" charset="-128"/>
              </a:rPr>
              <a:t> Mismatch</a:t>
            </a:r>
            <a:endParaRPr lang="en-US" dirty="0"/>
          </a:p>
        </p:txBody>
      </p:sp>
      <p:sp>
        <p:nvSpPr>
          <p:cNvPr id="3" name="Content Placeholder 2"/>
          <p:cNvSpPr>
            <a:spLocks noGrp="1"/>
          </p:cNvSpPr>
          <p:nvPr>
            <p:ph idx="1"/>
          </p:nvPr>
        </p:nvSpPr>
        <p:spPr>
          <a:xfrm>
            <a:off x="366713" y="1412532"/>
            <a:ext cx="8408987" cy="886397"/>
          </a:xfrm>
        </p:spPr>
        <p:txBody>
          <a:bodyPr/>
          <a:lstStyle/>
          <a:p>
            <a:r>
              <a:rPr lang="en-US" dirty="0"/>
              <a:t>Subtypes (inheritance</a:t>
            </a:r>
            <a:r>
              <a:rPr lang="en-US" dirty="0" smtClean="0"/>
              <a:t>)</a:t>
            </a:r>
          </a:p>
          <a:p>
            <a:pPr lvl="1"/>
            <a:r>
              <a:rPr lang="en-US" dirty="0"/>
              <a:t>Inheritance is a natural paradigm in object-oriented programming languages. However, RDBMSs do not define anything similar on the whole.</a:t>
            </a:r>
          </a:p>
        </p:txBody>
      </p:sp>
      <p:pic>
        <p:nvPicPr>
          <p:cNvPr id="4" name="Picture 6"/>
          <p:cNvPicPr>
            <a:picLocks noChangeAspect="1" noChangeArrowheads="1"/>
          </p:cNvPicPr>
          <p:nvPr/>
        </p:nvPicPr>
        <p:blipFill>
          <a:blip r:embed="rId2"/>
          <a:srcRect/>
          <a:stretch>
            <a:fillRect/>
          </a:stretch>
        </p:blipFill>
        <p:spPr bwMode="auto">
          <a:xfrm>
            <a:off x="1078606" y="2762519"/>
            <a:ext cx="6400800" cy="3048000"/>
          </a:xfrm>
          <a:prstGeom prst="rect">
            <a:avLst/>
          </a:prstGeom>
          <a:noFill/>
          <a:ln w="9525">
            <a:noFill/>
            <a:miter lim="800000"/>
            <a:headEnd/>
            <a:tailEnd/>
          </a:ln>
        </p:spPr>
      </p:pic>
    </p:spTree>
    <p:extLst>
      <p:ext uri="{BB962C8B-B14F-4D97-AF65-F5344CB8AC3E}">
        <p14:creationId xmlns:p14="http://schemas.microsoft.com/office/powerpoint/2010/main" val="357872382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Object-Relation </a:t>
            </a:r>
            <a:r>
              <a:rPr lang="en-US" altLang="ja-JP" dirty="0" err="1">
                <a:ea typeface="ＭＳ Ｐゴシック" charset="-128"/>
              </a:rPr>
              <a:t>Impedence</a:t>
            </a:r>
            <a:r>
              <a:rPr lang="en-US" altLang="ja-JP" dirty="0">
                <a:ea typeface="ＭＳ Ｐゴシック" charset="-128"/>
              </a:rPr>
              <a:t> Mismatch</a:t>
            </a:r>
            <a:endParaRPr lang="en-US" dirty="0"/>
          </a:p>
        </p:txBody>
      </p:sp>
      <p:sp>
        <p:nvSpPr>
          <p:cNvPr id="3" name="Content Placeholder 2"/>
          <p:cNvSpPr>
            <a:spLocks noGrp="1"/>
          </p:cNvSpPr>
          <p:nvPr>
            <p:ph idx="1"/>
          </p:nvPr>
        </p:nvSpPr>
        <p:spPr>
          <a:xfrm>
            <a:off x="366713" y="1412532"/>
            <a:ext cx="8408987" cy="886397"/>
          </a:xfrm>
        </p:spPr>
        <p:txBody>
          <a:bodyPr/>
          <a:lstStyle/>
          <a:p>
            <a:r>
              <a:rPr lang="en-US" dirty="0" smtClean="0"/>
              <a:t>Identity</a:t>
            </a:r>
          </a:p>
          <a:p>
            <a:pPr lvl="1"/>
            <a:r>
              <a:rPr lang="en-US" dirty="0"/>
              <a:t>An RDBMS defines exactly one notion of 'sameness': the primary key.  Java, however, defines both object identity (a==b) and object equality (</a:t>
            </a:r>
            <a:r>
              <a:rPr lang="en-US" dirty="0" err="1"/>
              <a:t>a.equals</a:t>
            </a:r>
            <a:r>
              <a:rPr lang="en-US" dirty="0"/>
              <a:t>(b)).</a:t>
            </a:r>
          </a:p>
        </p:txBody>
      </p:sp>
    </p:spTree>
    <p:extLst>
      <p:ext uri="{BB962C8B-B14F-4D97-AF65-F5344CB8AC3E}">
        <p14:creationId xmlns:p14="http://schemas.microsoft.com/office/powerpoint/2010/main" val="24121559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ea typeface="ＭＳ Ｐゴシック" charset="-128"/>
              </a:rPr>
              <a:t>What is Object/Relation Mapping</a:t>
            </a:r>
            <a:r>
              <a:rPr lang="en-US" dirty="0"/>
              <a:t>?</a:t>
            </a:r>
          </a:p>
        </p:txBody>
      </p:sp>
      <p:sp>
        <p:nvSpPr>
          <p:cNvPr id="3" name="Content Placeholder 2"/>
          <p:cNvSpPr>
            <a:spLocks noGrp="1"/>
          </p:cNvSpPr>
          <p:nvPr>
            <p:ph idx="1"/>
          </p:nvPr>
        </p:nvSpPr>
        <p:spPr>
          <a:xfrm>
            <a:off x="366713" y="1412532"/>
            <a:ext cx="8408987" cy="1246495"/>
          </a:xfrm>
        </p:spPr>
        <p:txBody>
          <a:bodyPr/>
          <a:lstStyle/>
          <a:p>
            <a:r>
              <a:rPr lang="en-US" dirty="0"/>
              <a:t>It means how we will map the relational world with the object world. </a:t>
            </a:r>
          </a:p>
          <a:p>
            <a:pPr lvl="1"/>
            <a:r>
              <a:rPr lang="en-US" dirty="0"/>
              <a:t>In the relational world, the data is in the form of a table that contains rows and column.</a:t>
            </a:r>
          </a:p>
          <a:p>
            <a:pPr lvl="1"/>
            <a:r>
              <a:rPr lang="en-US" dirty="0"/>
              <a:t>In the object world, the data is in the form of an object.	</a:t>
            </a:r>
          </a:p>
        </p:txBody>
      </p:sp>
      <p:pic>
        <p:nvPicPr>
          <p:cNvPr id="4" name="Picture 30"/>
          <p:cNvPicPr>
            <a:picLocks noChangeAspect="1" noChangeArrowheads="1"/>
          </p:cNvPicPr>
          <p:nvPr/>
        </p:nvPicPr>
        <p:blipFill>
          <a:blip r:embed="rId2"/>
          <a:srcRect/>
          <a:stretch>
            <a:fillRect/>
          </a:stretch>
        </p:blipFill>
        <p:spPr bwMode="auto">
          <a:xfrm>
            <a:off x="1037226" y="3181082"/>
            <a:ext cx="6751272" cy="2720662"/>
          </a:xfrm>
          <a:prstGeom prst="rect">
            <a:avLst/>
          </a:prstGeom>
          <a:noFill/>
          <a:ln w="9525">
            <a:noFill/>
            <a:miter lim="800000"/>
            <a:headEnd/>
            <a:tailEnd/>
          </a:ln>
        </p:spPr>
      </p:pic>
    </p:spTree>
    <p:extLst>
      <p:ext uri="{BB962C8B-B14F-4D97-AF65-F5344CB8AC3E}">
        <p14:creationId xmlns:p14="http://schemas.microsoft.com/office/powerpoint/2010/main" val="79824105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r>
              <a:rPr lang="en-US" dirty="0" smtClean="0"/>
              <a:t>What is Hibernate?</a:t>
            </a:r>
            <a:endParaRPr lang="en-US" dirty="0"/>
          </a:p>
        </p:txBody>
      </p:sp>
      <p:sp>
        <p:nvSpPr>
          <p:cNvPr id="16387" name="Content Placeholder 2"/>
          <p:cNvSpPr>
            <a:spLocks noGrp="1"/>
          </p:cNvSpPr>
          <p:nvPr>
            <p:ph idx="1"/>
          </p:nvPr>
        </p:nvSpPr>
        <p:spPr>
          <a:xfrm>
            <a:off x="366713" y="1412875"/>
            <a:ext cx="8408987" cy="1908215"/>
          </a:xfrm>
        </p:spPr>
        <p:txBody>
          <a:bodyPr/>
          <a:lstStyle/>
          <a:p>
            <a:r>
              <a:rPr lang="en-US" dirty="0"/>
              <a:t>Hibernate is one of the most popular Object/Relational Mapping (ORM) framework in the Java </a:t>
            </a:r>
            <a:r>
              <a:rPr lang="en-US" dirty="0" smtClean="0"/>
              <a:t>world</a:t>
            </a:r>
          </a:p>
          <a:p>
            <a:r>
              <a:rPr lang="en-US" dirty="0"/>
              <a:t>It allows developers to map the object structures of normal Java classes to the relational structure of a </a:t>
            </a:r>
            <a:r>
              <a:rPr lang="en-US" dirty="0" smtClean="0"/>
              <a:t>database</a:t>
            </a:r>
          </a:p>
          <a:p>
            <a:r>
              <a:rPr lang="en-US" dirty="0"/>
              <a:t>Hibernate framework simplifies the development of java application to interact with the database</a:t>
            </a:r>
            <a:endParaRPr lang="en-US" altLang="en-US" dirty="0" smtClean="0"/>
          </a:p>
        </p:txBody>
      </p:sp>
      <p:pic>
        <p:nvPicPr>
          <p:cNvPr id="1026" name="Picture 2" descr="http://java2success.com/img/hibern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20" y="3468374"/>
            <a:ext cx="8001000"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4615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hibernates</a:t>
            </a:r>
            <a:br>
              <a:rPr lang="en-US" dirty="0"/>
            </a:br>
            <a:endParaRPr lang="en-US" dirty="0"/>
          </a:p>
        </p:txBody>
      </p:sp>
      <p:sp>
        <p:nvSpPr>
          <p:cNvPr id="3" name="Content Placeholder 2"/>
          <p:cNvSpPr>
            <a:spLocks noGrp="1"/>
          </p:cNvSpPr>
          <p:nvPr>
            <p:ph idx="1"/>
          </p:nvPr>
        </p:nvSpPr>
        <p:spPr>
          <a:xfrm>
            <a:off x="366713" y="1412532"/>
            <a:ext cx="8408987" cy="2154436"/>
          </a:xfrm>
        </p:spPr>
        <p:txBody>
          <a:bodyPr/>
          <a:lstStyle/>
          <a:p>
            <a:r>
              <a:rPr lang="en-US" dirty="0"/>
              <a:t>Supports Inheritance, Collections (</a:t>
            </a:r>
            <a:r>
              <a:rPr lang="en-US" dirty="0" err="1"/>
              <a:t>List,Set,Map</a:t>
            </a:r>
            <a:r>
              <a:rPr lang="en-US" dirty="0" smtClean="0"/>
              <a:t>)</a:t>
            </a:r>
          </a:p>
          <a:p>
            <a:r>
              <a:rPr lang="en-US" dirty="0" smtClean="0"/>
              <a:t>Supports </a:t>
            </a:r>
            <a:r>
              <a:rPr lang="en-US" dirty="0"/>
              <a:t>relationships like One-To-</a:t>
            </a:r>
            <a:r>
              <a:rPr lang="en-US" dirty="0" err="1"/>
              <a:t>Many,One</a:t>
            </a:r>
            <a:r>
              <a:rPr lang="en-US" dirty="0"/>
              <a:t>-To-One, </a:t>
            </a:r>
            <a:r>
              <a:rPr lang="en-US" dirty="0" smtClean="0"/>
              <a:t>Many-To-Many, </a:t>
            </a:r>
            <a:r>
              <a:rPr lang="en-US" dirty="0"/>
              <a:t>Many-To-One</a:t>
            </a:r>
            <a:endParaRPr lang="en-US" dirty="0" smtClean="0"/>
          </a:p>
          <a:p>
            <a:r>
              <a:rPr lang="en-US" dirty="0"/>
              <a:t>HQL (Hibernate Query Language) - database independent </a:t>
            </a:r>
            <a:r>
              <a:rPr lang="en-US" dirty="0" smtClean="0"/>
              <a:t>commands</a:t>
            </a:r>
          </a:p>
          <a:p>
            <a:r>
              <a:rPr lang="en-US" dirty="0"/>
              <a:t>Simplifies complex </a:t>
            </a:r>
            <a:r>
              <a:rPr lang="en-US" dirty="0" smtClean="0"/>
              <a:t>join</a:t>
            </a:r>
          </a:p>
          <a:p>
            <a:r>
              <a:rPr lang="en-US" dirty="0" smtClean="0"/>
              <a:t>Supports </a:t>
            </a:r>
            <a:r>
              <a:rPr lang="en-US" dirty="0"/>
              <a:t>caching </a:t>
            </a:r>
            <a:r>
              <a:rPr lang="en-US" dirty="0" smtClean="0"/>
              <a:t>mechanism </a:t>
            </a:r>
            <a:r>
              <a:rPr lang="en-US" dirty="0"/>
              <a:t>- Fast performance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68" y="4019896"/>
            <a:ext cx="5650538" cy="156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7647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Architecture</a:t>
            </a:r>
          </a:p>
        </p:txBody>
      </p:sp>
      <p:sp>
        <p:nvSpPr>
          <p:cNvPr id="3" name="Content Placeholder 2"/>
          <p:cNvSpPr>
            <a:spLocks noGrp="1"/>
          </p:cNvSpPr>
          <p:nvPr>
            <p:ph idx="1"/>
          </p:nvPr>
        </p:nvSpPr>
        <p:spPr/>
        <p:txBody>
          <a:bodyPr/>
          <a:lstStyle/>
          <a:p>
            <a:endParaRPr lang="en-US"/>
          </a:p>
        </p:txBody>
      </p:sp>
      <p:pic>
        <p:nvPicPr>
          <p:cNvPr id="3074" name="Picture 2" descr="http://www.javatpoint.com/images/hibernate/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337" y="1436844"/>
            <a:ext cx="7043716" cy="490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8192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Hibernate Architecture</a:t>
            </a:r>
            <a:br>
              <a:rPr lang="en-US" dirty="0"/>
            </a:br>
            <a:endParaRPr lang="en-US" dirty="0"/>
          </a:p>
        </p:txBody>
      </p:sp>
      <p:sp>
        <p:nvSpPr>
          <p:cNvPr id="3" name="Content Placeholder 2"/>
          <p:cNvSpPr>
            <a:spLocks noGrp="1"/>
          </p:cNvSpPr>
          <p:nvPr>
            <p:ph idx="1"/>
          </p:nvPr>
        </p:nvSpPr>
        <p:spPr>
          <a:xfrm>
            <a:off x="366713" y="1412532"/>
            <a:ext cx="8408987" cy="3557897"/>
          </a:xfrm>
        </p:spPr>
        <p:txBody>
          <a:bodyPr/>
          <a:lstStyle/>
          <a:p>
            <a:r>
              <a:rPr lang="en-US" dirty="0" err="1" smtClean="0"/>
              <a:t>SessionFactory</a:t>
            </a:r>
            <a:endParaRPr lang="en-US" dirty="0" smtClean="0"/>
          </a:p>
          <a:p>
            <a:pPr lvl="1"/>
            <a:r>
              <a:rPr lang="en-US" dirty="0"/>
              <a:t>A factory for Session and a client of </a:t>
            </a:r>
            <a:r>
              <a:rPr lang="en-US" dirty="0" err="1"/>
              <a:t>ConnectionProvider</a:t>
            </a:r>
            <a:r>
              <a:rPr lang="en-US" dirty="0"/>
              <a:t>.</a:t>
            </a:r>
            <a:endParaRPr lang="en-US" dirty="0" smtClean="0"/>
          </a:p>
          <a:p>
            <a:pPr lvl="1"/>
            <a:r>
              <a:rPr lang="en-US" dirty="0" smtClean="0"/>
              <a:t>An interface </a:t>
            </a:r>
            <a:r>
              <a:rPr lang="en-US" dirty="0"/>
              <a:t>provides factory method to get the object of </a:t>
            </a:r>
            <a:r>
              <a:rPr lang="en-US" dirty="0" smtClean="0"/>
              <a:t>Session</a:t>
            </a:r>
          </a:p>
          <a:p>
            <a:pPr marL="168275" lvl="1" indent="0">
              <a:buNone/>
            </a:pPr>
            <a:endParaRPr lang="en-US" dirty="0" smtClean="0"/>
          </a:p>
          <a:p>
            <a:r>
              <a:rPr lang="en-US" dirty="0" smtClean="0"/>
              <a:t>Session </a:t>
            </a:r>
          </a:p>
          <a:p>
            <a:pPr lvl="1"/>
            <a:r>
              <a:rPr lang="en-US" dirty="0"/>
              <a:t>A</a:t>
            </a:r>
            <a:r>
              <a:rPr lang="en-US" dirty="0" smtClean="0"/>
              <a:t>n </a:t>
            </a:r>
            <a:r>
              <a:rPr lang="en-US" dirty="0"/>
              <a:t>interface between the application and data stored in the </a:t>
            </a:r>
            <a:r>
              <a:rPr lang="en-US" dirty="0" smtClean="0"/>
              <a:t>database</a:t>
            </a:r>
          </a:p>
          <a:p>
            <a:pPr lvl="1"/>
            <a:r>
              <a:rPr lang="en-US" dirty="0"/>
              <a:t>It is a short-lived object and wraps the JDBC </a:t>
            </a:r>
            <a:r>
              <a:rPr lang="en-US" dirty="0" smtClean="0"/>
              <a:t>connection</a:t>
            </a:r>
          </a:p>
          <a:p>
            <a:pPr lvl="1"/>
            <a:r>
              <a:rPr lang="en-US" dirty="0" smtClean="0"/>
              <a:t>Provides </a:t>
            </a:r>
            <a:r>
              <a:rPr lang="en-US" dirty="0"/>
              <a:t>methods to insert, update and delete the </a:t>
            </a:r>
            <a:r>
              <a:rPr lang="en-US" dirty="0" smtClean="0"/>
              <a:t>object</a:t>
            </a:r>
          </a:p>
          <a:p>
            <a:pPr lvl="1"/>
            <a:r>
              <a:rPr lang="en-US" dirty="0" smtClean="0"/>
              <a:t>Provides </a:t>
            </a:r>
            <a:r>
              <a:rPr lang="en-US" dirty="0"/>
              <a:t>factory methods for Transaction, Query and </a:t>
            </a:r>
            <a:r>
              <a:rPr lang="en-US" dirty="0" smtClean="0"/>
              <a:t>Criteria</a:t>
            </a:r>
          </a:p>
          <a:p>
            <a:pPr marL="168275" lvl="1" indent="0">
              <a:buNone/>
            </a:pPr>
            <a:endParaRPr lang="en-US" dirty="0"/>
          </a:p>
        </p:txBody>
      </p:sp>
    </p:spTree>
    <p:extLst>
      <p:ext uri="{BB962C8B-B14F-4D97-AF65-F5344CB8AC3E}">
        <p14:creationId xmlns:p14="http://schemas.microsoft.com/office/powerpoint/2010/main" val="97101413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Hibernate Architecture</a:t>
            </a:r>
            <a:br>
              <a:rPr lang="en-US" dirty="0"/>
            </a:br>
            <a:endParaRPr lang="en-US" dirty="0"/>
          </a:p>
        </p:txBody>
      </p:sp>
      <p:sp>
        <p:nvSpPr>
          <p:cNvPr id="3" name="Content Placeholder 2"/>
          <p:cNvSpPr>
            <a:spLocks noGrp="1"/>
          </p:cNvSpPr>
          <p:nvPr>
            <p:ph idx="1"/>
          </p:nvPr>
        </p:nvSpPr>
        <p:spPr>
          <a:xfrm>
            <a:off x="366713" y="1412532"/>
            <a:ext cx="8408987" cy="2006703"/>
          </a:xfrm>
        </p:spPr>
        <p:txBody>
          <a:bodyPr/>
          <a:lstStyle/>
          <a:p>
            <a:r>
              <a:rPr lang="en-US" dirty="0" smtClean="0"/>
              <a:t>Transaction</a:t>
            </a:r>
          </a:p>
          <a:p>
            <a:pPr lvl="1"/>
            <a:r>
              <a:rPr lang="en-US" dirty="0" smtClean="0"/>
              <a:t>Provides </a:t>
            </a:r>
            <a:r>
              <a:rPr lang="en-US" dirty="0"/>
              <a:t>methods for transaction </a:t>
            </a:r>
            <a:r>
              <a:rPr lang="en-US" dirty="0" smtClean="0"/>
              <a:t>management</a:t>
            </a:r>
          </a:p>
          <a:p>
            <a:pPr lvl="1"/>
            <a:endParaRPr lang="en-US" dirty="0"/>
          </a:p>
          <a:p>
            <a:r>
              <a:rPr lang="en-US" dirty="0" smtClean="0"/>
              <a:t>Query</a:t>
            </a:r>
          </a:p>
          <a:p>
            <a:pPr lvl="1"/>
            <a:r>
              <a:rPr lang="en-US" dirty="0"/>
              <a:t>Query objects use SQL or Hibernate Query Language (HQL) string to retrieve data from the database and create objects</a:t>
            </a:r>
          </a:p>
        </p:txBody>
      </p:sp>
    </p:spTree>
    <p:extLst>
      <p:ext uri="{BB962C8B-B14F-4D97-AF65-F5344CB8AC3E}">
        <p14:creationId xmlns:p14="http://schemas.microsoft.com/office/powerpoint/2010/main" val="7367979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Sample</a:t>
            </a:r>
            <a:endParaRPr lang="en-US" dirty="0"/>
          </a:p>
        </p:txBody>
      </p:sp>
      <p:sp>
        <p:nvSpPr>
          <p:cNvPr id="3" name="Content Placeholder 2"/>
          <p:cNvSpPr>
            <a:spLocks noGrp="1"/>
          </p:cNvSpPr>
          <p:nvPr>
            <p:ph idx="1"/>
          </p:nvPr>
        </p:nvSpPr>
        <p:spPr/>
        <p:txBody>
          <a:bodyPr/>
          <a:lstStyle/>
          <a:p>
            <a:endParaRPr lang="en-US"/>
          </a:p>
        </p:txBody>
      </p:sp>
      <p:pic>
        <p:nvPicPr>
          <p:cNvPr id="4098" name="Picture 2" descr="C:\Users\Kevin\Downloads\hibernate_sampl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35" y="1089702"/>
            <a:ext cx="6610618" cy="472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06283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Configuration</a:t>
            </a:r>
            <a:r>
              <a:rPr lang="en-US" dirty="0"/>
              <a:t/>
            </a:r>
            <a:br>
              <a:rPr lang="en-US" dirty="0"/>
            </a:br>
            <a:endParaRPr lang="en-US" dirty="0"/>
          </a:p>
        </p:txBody>
      </p:sp>
      <p:sp>
        <p:nvSpPr>
          <p:cNvPr id="3" name="Content Placeholder 2"/>
          <p:cNvSpPr>
            <a:spLocks noGrp="1"/>
          </p:cNvSpPr>
          <p:nvPr>
            <p:ph idx="1"/>
          </p:nvPr>
        </p:nvSpPr>
        <p:spPr>
          <a:xfrm>
            <a:off x="366713" y="1412532"/>
            <a:ext cx="8408987" cy="276999"/>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9" y="1300766"/>
            <a:ext cx="8861154" cy="473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41560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extLst>
              <p:ext uri="{D42A27DB-BD31-4B8C-83A1-F6EECF244321}">
                <p14:modId xmlns:p14="http://schemas.microsoft.com/office/powerpoint/2010/main" val="1780352681"/>
              </p:ext>
            </p:extLst>
          </p:nvPr>
        </p:nvGraphicFramePr>
        <p:xfrm>
          <a:off x="4643438" y="2547938"/>
          <a:ext cx="4152899" cy="2595565"/>
        </p:xfrm>
        <a:graphic>
          <a:graphicData uri="http://schemas.openxmlformats.org/drawingml/2006/table">
            <a:tbl>
              <a:tblPr firstRow="1" bandRow="1">
                <a:tableStyleId>{5C22544A-7EE6-4342-B048-85BDC9FD1C3A}</a:tableStyleId>
              </a:tblPr>
              <a:tblGrid>
                <a:gridCol w="613691"/>
                <a:gridCol w="3020095"/>
                <a:gridCol w="519113"/>
              </a:tblGrid>
              <a:tr h="370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0000"/>
                          </a:solidFill>
                          <a:effectLst/>
                          <a:uLnTx/>
                          <a:uFillTx/>
                          <a:latin typeface="+mn-lt"/>
                          <a:ea typeface="+mn-ea"/>
                          <a:cs typeface="+mn-cs"/>
                        </a:rPr>
                        <a:t>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JDBC</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xx</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rPr>
                        <a:t>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Hibernate	</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xx</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rPr>
                        <a:t>III.</a:t>
                      </a: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Spring Data JDBC</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xx</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795">
                <a:tc>
                  <a:txBody>
                    <a:bodyPr/>
                    <a:lstStyle/>
                    <a:p>
                      <a:r>
                        <a:rPr lang="en-US" sz="1600" b="1" dirty="0" smtClean="0">
                          <a:solidFill>
                            <a:srgbClr val="FF0000"/>
                          </a:solidFill>
                        </a:rPr>
                        <a:t>IV.</a:t>
                      </a:r>
                      <a:endParaRPr lang="en-US" sz="16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latin typeface="Arial Bold" pitchFamily="34" charset="0"/>
                          <a:ea typeface="+mn-ea"/>
                          <a:cs typeface="Arial Bold" pitchFamily="34" charset="0"/>
                        </a:rPr>
                        <a:t>Spring Data Hibernate</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400" dirty="0" smtClean="0">
                          <a:latin typeface="Arial Bold" pitchFamily="34" charset="0"/>
                          <a:cs typeface="Arial Bold" pitchFamily="34" charset="0"/>
                        </a:rPr>
                        <a:t>xx</a:t>
                      </a: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795">
                <a:tc>
                  <a:txBody>
                    <a:bodyPr/>
                    <a:lstStyle/>
                    <a:p>
                      <a:endParaRPr lang="en-US" sz="16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795">
                <a:tc>
                  <a:txBody>
                    <a:bodyPr/>
                    <a:lstStyle/>
                    <a:p>
                      <a:endParaRPr lang="en-US" sz="16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795">
                <a:tc>
                  <a:txBody>
                    <a:bodyPr/>
                    <a:lstStyle/>
                    <a:p>
                      <a:endParaRPr lang="en-US" sz="1600" b="1" dirty="0">
                        <a:solidFill>
                          <a:srgbClr val="FF0000"/>
                        </a:solidFill>
                      </a:endParaRPr>
                    </a:p>
                  </a:txBody>
                  <a:tcPr marL="91457" marR="91457" marT="45714" marB="45714" anchor="ctr">
                    <a:lnR w="12700" cap="flat" cmpd="sng" algn="ctr">
                      <a:noFill/>
                      <a:prstDash val="solid"/>
                      <a:round/>
                      <a:headEnd type="none" w="med" len="med"/>
                      <a:tailEnd type="none" w="med" len="med"/>
                    </a:ln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dirty="0"/>
                    </a:p>
                  </a:txBody>
                  <a:tcPr marL="91457" marR="91457" marT="45714" marB="45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sp>
        <p:nvSpPr>
          <p:cNvPr id="8225" name="Title 13"/>
          <p:cNvSpPr>
            <a:spLocks noGrp="1"/>
          </p:cNvSpPr>
          <p:nvPr>
            <p:ph type="title"/>
          </p:nvPr>
        </p:nvSpPr>
        <p:spPr/>
        <p:txBody>
          <a:bodyPr/>
          <a:lstStyle/>
          <a:p>
            <a:pPr eaLnBrk="1" hangingPunct="1"/>
            <a:r>
              <a:rPr lang="en-US" altLang="en-US" smtClean="0">
                <a:solidFill>
                  <a:srgbClr val="939598"/>
                </a:solidFill>
              </a:rPr>
              <a:t>Agenda</a:t>
            </a: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smtClean="0"/>
              <a:t>Mapping </a:t>
            </a:r>
            <a:r>
              <a:rPr lang="en-US" dirty="0"/>
              <a:t>Files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93" y="1429555"/>
            <a:ext cx="4236827" cy="152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609" y="2951140"/>
            <a:ext cx="6578433" cy="314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664753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t>
            </a:r>
            <a:r>
              <a:rPr lang="en-US" dirty="0" err="1"/>
              <a:t>SessionFactory</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18" y="1390919"/>
            <a:ext cx="8268437" cy="202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66852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Hibernate to store Object to Database</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26" y="1429555"/>
            <a:ext cx="6621482" cy="227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46580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Persistence Contexts</a:t>
            </a:r>
            <a:br>
              <a:rPr lang="en-US" dirty="0"/>
            </a:br>
            <a:endParaRPr lang="en-US" dirty="0"/>
          </a:p>
        </p:txBody>
      </p:sp>
      <p:sp>
        <p:nvSpPr>
          <p:cNvPr id="3" name="Content Placeholder 2"/>
          <p:cNvSpPr>
            <a:spLocks noGrp="1"/>
          </p:cNvSpPr>
          <p:nvPr>
            <p:ph idx="1"/>
          </p:nvPr>
        </p:nvSpPr>
        <p:spPr>
          <a:xfrm>
            <a:off x="366713" y="1412532"/>
            <a:ext cx="8408987" cy="1231106"/>
          </a:xfrm>
        </p:spPr>
        <p:txBody>
          <a:bodyPr/>
          <a:lstStyle/>
          <a:p>
            <a:r>
              <a:rPr lang="en-US" b="1" dirty="0" err="1">
                <a:latin typeface="Courier New" pitchFamily="49" charset="0"/>
                <a:cs typeface="Courier New" pitchFamily="49" charset="0"/>
              </a:rPr>
              <a:t>org.hibernate.Session</a:t>
            </a:r>
            <a:r>
              <a:rPr lang="en-US" dirty="0"/>
              <a:t> API </a:t>
            </a:r>
            <a:r>
              <a:rPr lang="en-US" dirty="0" smtClean="0"/>
              <a:t>represent </a:t>
            </a:r>
            <a:r>
              <a:rPr lang="en-US" dirty="0"/>
              <a:t>a context for dealing with persistent data. This concept is called a persistence context. </a:t>
            </a:r>
            <a:endParaRPr lang="en-US" dirty="0" smtClean="0"/>
          </a:p>
          <a:p>
            <a:r>
              <a:rPr lang="en-US" dirty="0" smtClean="0"/>
              <a:t>Persistent </a:t>
            </a:r>
            <a:r>
              <a:rPr lang="en-US" dirty="0"/>
              <a:t>data has a state in relation to both a persistence context and the underlying database. </a:t>
            </a:r>
          </a:p>
        </p:txBody>
      </p:sp>
    </p:spTree>
    <p:extLst>
      <p:ext uri="{BB962C8B-B14F-4D97-AF65-F5344CB8AC3E}">
        <p14:creationId xmlns:p14="http://schemas.microsoft.com/office/powerpoint/2010/main" val="35870742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states</a:t>
            </a:r>
          </a:p>
        </p:txBody>
      </p:sp>
      <p:sp>
        <p:nvSpPr>
          <p:cNvPr id="3" name="Content Placeholder 2"/>
          <p:cNvSpPr>
            <a:spLocks noGrp="1"/>
          </p:cNvSpPr>
          <p:nvPr>
            <p:ph idx="1"/>
          </p:nvPr>
        </p:nvSpPr>
        <p:spPr/>
        <p:txBody>
          <a:bodyPr/>
          <a:lstStyle/>
          <a:p>
            <a:endParaRPr lang="en-US"/>
          </a:p>
        </p:txBody>
      </p:sp>
      <p:pic>
        <p:nvPicPr>
          <p:cNvPr id="1026" name="Picture 2" descr="http://java.uzmanprogramci.com/wp-content/uploads/2013/09/lifecycleOfHibern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2" y="1004127"/>
            <a:ext cx="8001000" cy="49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4422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states</a:t>
            </a:r>
          </a:p>
        </p:txBody>
      </p:sp>
      <p:sp>
        <p:nvSpPr>
          <p:cNvPr id="3" name="Content Placeholder 2"/>
          <p:cNvSpPr>
            <a:spLocks noGrp="1"/>
          </p:cNvSpPr>
          <p:nvPr>
            <p:ph idx="1"/>
          </p:nvPr>
        </p:nvSpPr>
        <p:spPr>
          <a:xfrm>
            <a:off x="366713" y="1412532"/>
            <a:ext cx="8408987" cy="2865400"/>
          </a:xfrm>
        </p:spPr>
        <p:txBody>
          <a:bodyPr/>
          <a:lstStyle/>
          <a:p>
            <a:r>
              <a:rPr lang="en-US" dirty="0"/>
              <a:t>transient </a:t>
            </a:r>
            <a:endParaRPr lang="en-US" dirty="0" smtClean="0"/>
          </a:p>
          <a:p>
            <a:pPr lvl="1"/>
            <a:r>
              <a:rPr lang="en-US" dirty="0" smtClean="0"/>
              <a:t>The </a:t>
            </a:r>
            <a:r>
              <a:rPr lang="en-US" dirty="0"/>
              <a:t>entity has just been instantiated and is not associated with a persistence context. </a:t>
            </a:r>
            <a:endParaRPr lang="en-US" dirty="0" smtClean="0"/>
          </a:p>
          <a:p>
            <a:pPr lvl="1"/>
            <a:r>
              <a:rPr lang="en-US" dirty="0" smtClean="0"/>
              <a:t>It </a:t>
            </a:r>
            <a:r>
              <a:rPr lang="en-US" dirty="0"/>
              <a:t>has no persistent representation in the database and no identifier value has been assigned</a:t>
            </a:r>
            <a:r>
              <a:rPr lang="en-US" dirty="0" smtClean="0"/>
              <a:t>.</a:t>
            </a:r>
          </a:p>
          <a:p>
            <a:pPr lvl="1"/>
            <a:endParaRPr lang="en-US" dirty="0"/>
          </a:p>
          <a:p>
            <a:r>
              <a:rPr lang="en-US" dirty="0" smtClean="0"/>
              <a:t>Persistent</a:t>
            </a:r>
          </a:p>
          <a:p>
            <a:pPr lvl="1"/>
            <a:r>
              <a:rPr lang="en-US" dirty="0"/>
              <a:t>the entity has an associated identifier and is associated with a persistence context. </a:t>
            </a:r>
          </a:p>
        </p:txBody>
      </p:sp>
    </p:spTree>
    <p:extLst>
      <p:ext uri="{BB962C8B-B14F-4D97-AF65-F5344CB8AC3E}">
        <p14:creationId xmlns:p14="http://schemas.microsoft.com/office/powerpoint/2010/main" val="76763355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states</a:t>
            </a:r>
          </a:p>
        </p:txBody>
      </p:sp>
      <p:sp>
        <p:nvSpPr>
          <p:cNvPr id="3" name="Content Placeholder 2"/>
          <p:cNvSpPr>
            <a:spLocks noGrp="1"/>
          </p:cNvSpPr>
          <p:nvPr>
            <p:ph idx="1"/>
          </p:nvPr>
        </p:nvSpPr>
        <p:spPr>
          <a:xfrm>
            <a:off x="366713" y="1412532"/>
            <a:ext cx="8408987" cy="2256002"/>
          </a:xfrm>
        </p:spPr>
        <p:txBody>
          <a:bodyPr/>
          <a:lstStyle/>
          <a:p>
            <a:r>
              <a:rPr lang="en-US" dirty="0"/>
              <a:t>detached </a:t>
            </a:r>
            <a:endParaRPr lang="en-US" dirty="0" smtClean="0"/>
          </a:p>
          <a:p>
            <a:pPr lvl="1"/>
            <a:r>
              <a:rPr lang="en-US" dirty="0"/>
              <a:t>the entity has an associated identifier, but is no longer associated with a persistence </a:t>
            </a:r>
            <a:r>
              <a:rPr lang="en-US" dirty="0" smtClean="0"/>
              <a:t>context</a:t>
            </a:r>
          </a:p>
          <a:p>
            <a:pPr lvl="1"/>
            <a:endParaRPr lang="en-US" dirty="0"/>
          </a:p>
          <a:p>
            <a:r>
              <a:rPr lang="en-US" dirty="0"/>
              <a:t>removed </a:t>
            </a:r>
            <a:endParaRPr lang="en-US" dirty="0" smtClean="0"/>
          </a:p>
          <a:p>
            <a:pPr lvl="1"/>
            <a:r>
              <a:rPr lang="en-US" dirty="0"/>
              <a:t>the entity has an associated identifier and is associated with a persistence context, however it is scheduled for removal from the database. </a:t>
            </a:r>
          </a:p>
        </p:txBody>
      </p:sp>
    </p:spTree>
    <p:extLst>
      <p:ext uri="{BB962C8B-B14F-4D97-AF65-F5344CB8AC3E}">
        <p14:creationId xmlns:p14="http://schemas.microsoft.com/office/powerpoint/2010/main" val="387607480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Entities</a:t>
            </a:r>
            <a:endParaRPr lang="en-US" dirty="0"/>
          </a:p>
        </p:txBody>
      </p:sp>
      <p:sp>
        <p:nvSpPr>
          <p:cNvPr id="3" name="Content Placeholder 2"/>
          <p:cNvSpPr>
            <a:spLocks noGrp="1"/>
          </p:cNvSpPr>
          <p:nvPr>
            <p:ph idx="1"/>
          </p:nvPr>
        </p:nvSpPr>
        <p:spPr>
          <a:xfrm>
            <a:off x="366713" y="1412532"/>
            <a:ext cx="8408987" cy="2618555"/>
          </a:xfrm>
        </p:spPr>
        <p:txBody>
          <a:bodyPr/>
          <a:lstStyle/>
          <a:p>
            <a:r>
              <a:rPr lang="en-US" dirty="0"/>
              <a:t>Making entities </a:t>
            </a:r>
            <a:r>
              <a:rPr lang="en-US" dirty="0" smtClean="0"/>
              <a:t>persistent</a:t>
            </a:r>
          </a:p>
          <a:p>
            <a:pPr marL="0" indent="0">
              <a:buNone/>
            </a:pP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DomesticCat</a:t>
            </a:r>
            <a:r>
              <a:rPr lang="en-US" sz="1400" dirty="0">
                <a:latin typeface="Courier New" pitchFamily="49" charset="0"/>
                <a:cs typeface="Courier New" pitchFamily="49" charset="0"/>
              </a:rPr>
              <a:t> fritz = new </a:t>
            </a:r>
            <a:r>
              <a:rPr lang="en-US" sz="1400" dirty="0" err="1">
                <a:latin typeface="Courier New" pitchFamily="49" charset="0"/>
                <a:cs typeface="Courier New" pitchFamily="49" charset="0"/>
              </a:rPr>
              <a:t>DomesticCat</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fritz.setColor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Color.GINGER</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fritz.setSex</a:t>
            </a:r>
            <a:r>
              <a:rPr lang="en-US" sz="1400" dirty="0">
                <a:latin typeface="Courier New" pitchFamily="49" charset="0"/>
                <a:cs typeface="Courier New" pitchFamily="49" charset="0"/>
              </a:rPr>
              <a:t>('M');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fritz.setName</a:t>
            </a:r>
            <a:r>
              <a:rPr lang="en-US" sz="1400" dirty="0">
                <a:latin typeface="Courier New" pitchFamily="49" charset="0"/>
                <a:cs typeface="Courier New" pitchFamily="49" charset="0"/>
              </a:rPr>
              <a:t>("Fritz");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Long </a:t>
            </a:r>
            <a:r>
              <a:rPr lang="en-US" sz="1400" dirty="0" err="1">
                <a:latin typeface="Courier New" pitchFamily="49" charset="0"/>
                <a:cs typeface="Courier New" pitchFamily="49" charset="0"/>
              </a:rPr>
              <a:t>generatedId</a:t>
            </a:r>
            <a:r>
              <a:rPr lang="en-US" sz="1400" dirty="0">
                <a:latin typeface="Courier New" pitchFamily="49" charset="0"/>
                <a:cs typeface="Courier New" pitchFamily="49" charset="0"/>
              </a:rPr>
              <a:t> = (Long) </a:t>
            </a:r>
            <a:r>
              <a:rPr lang="en-US" sz="1400" dirty="0" err="1">
                <a:latin typeface="Courier New" pitchFamily="49" charset="0"/>
                <a:cs typeface="Courier New" pitchFamily="49" charset="0"/>
              </a:rPr>
              <a:t>sess.save</a:t>
            </a:r>
            <a:r>
              <a:rPr lang="en-US" sz="1400" dirty="0">
                <a:latin typeface="Courier New" pitchFamily="49" charset="0"/>
                <a:cs typeface="Courier New" pitchFamily="49" charset="0"/>
              </a:rPr>
              <a:t>(fritz</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sess.persist</a:t>
            </a:r>
            <a:r>
              <a:rPr lang="en-US" sz="1400" dirty="0" smtClean="0">
                <a:latin typeface="Courier New" pitchFamily="49" charset="0"/>
                <a:cs typeface="Courier New" pitchFamily="49" charset="0"/>
              </a:rPr>
              <a:t>(fritz</a:t>
            </a:r>
            <a:r>
              <a:rPr lang="en-US" sz="1400" dirty="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p:txBody>
      </p:sp>
      <p:sp>
        <p:nvSpPr>
          <p:cNvPr id="4" name="Content Placeholder 2"/>
          <p:cNvSpPr txBox="1">
            <a:spLocks/>
          </p:cNvSpPr>
          <p:nvPr/>
        </p:nvSpPr>
        <p:spPr bwMode="auto">
          <a:xfrm>
            <a:off x="403204" y="5505867"/>
            <a:ext cx="8408987" cy="55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Deleting entities</a:t>
            </a:r>
            <a:endParaRPr lang="en-US" sz="1400" dirty="0" smtClean="0">
              <a:latin typeface="Courier New" pitchFamily="49" charset="0"/>
              <a:cs typeface="Courier New" pitchFamily="49" charset="0"/>
            </a:endParaRPr>
          </a:p>
          <a:p>
            <a:pPr marL="0" indent="0">
              <a:buFontTx/>
              <a:buNone/>
            </a:pP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session.delete</a:t>
            </a:r>
            <a:r>
              <a:rPr lang="en-US" sz="1400" dirty="0">
                <a:latin typeface="Courier New" pitchFamily="49" charset="0"/>
                <a:cs typeface="Courier New" pitchFamily="49" charset="0"/>
              </a:rPr>
              <a:t>( fritz );</a:t>
            </a:r>
          </a:p>
        </p:txBody>
      </p:sp>
      <p:sp>
        <p:nvSpPr>
          <p:cNvPr id="5" name="Content Placeholder 2"/>
          <p:cNvSpPr txBox="1">
            <a:spLocks/>
          </p:cNvSpPr>
          <p:nvPr/>
        </p:nvSpPr>
        <p:spPr bwMode="auto">
          <a:xfrm>
            <a:off x="403203" y="4105303"/>
            <a:ext cx="8408987" cy="111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166688" indent="-166688" algn="l" defTabSz="944563" rtl="0" eaLnBrk="1" fontAlgn="base" hangingPunct="1">
              <a:lnSpc>
                <a:spcPct val="90000"/>
              </a:lnSpc>
              <a:spcBef>
                <a:spcPct val="40000"/>
              </a:spcBef>
              <a:spcAft>
                <a:spcPct val="0"/>
              </a:spcAft>
              <a:buClr>
                <a:schemeClr val="tx2"/>
              </a:buClr>
              <a:buChar char="•"/>
              <a:defRPr sz="2000">
                <a:solidFill>
                  <a:schemeClr val="tx1"/>
                </a:solidFill>
                <a:latin typeface="+mn-lt"/>
                <a:ea typeface="+mn-ea"/>
                <a:cs typeface="+mn-cs"/>
              </a:defRPr>
            </a:lvl1pPr>
            <a:lvl2pPr marL="341313" indent="-173038"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a:solidFill>
                  <a:schemeClr val="tx1"/>
                </a:solidFill>
                <a:latin typeface="+mn-lt"/>
              </a:defRPr>
            </a:lvl2pPr>
            <a:lvl3pPr marL="506413" indent="-163513" algn="l" defTabSz="944563" rtl="0" eaLnBrk="1" fontAlgn="base" hangingPunct="1">
              <a:lnSpc>
                <a:spcPct val="90000"/>
              </a:lnSpc>
              <a:spcBef>
                <a:spcPct val="40000"/>
              </a:spcBef>
              <a:spcAft>
                <a:spcPct val="0"/>
              </a:spcAft>
              <a:buClr>
                <a:schemeClr val="tx2"/>
              </a:buClr>
              <a:buChar char="•"/>
              <a:defRPr sz="1600">
                <a:solidFill>
                  <a:schemeClr val="tx1"/>
                </a:solidFill>
                <a:latin typeface="+mn-lt"/>
              </a:defRPr>
            </a:lvl3pPr>
            <a:lvl4pPr marL="688975" indent="-18097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4pPr>
            <a:lvl5pPr marL="852488" indent="-161925" algn="l" defTabSz="944563" rtl="0" eaLnBrk="1" fontAlgn="base" hangingPunct="1">
              <a:lnSpc>
                <a:spcPct val="90000"/>
              </a:lnSpc>
              <a:spcBef>
                <a:spcPct val="40000"/>
              </a:spcBef>
              <a:spcAft>
                <a:spcPct val="0"/>
              </a:spcAft>
              <a:buClr>
                <a:schemeClr val="tx2"/>
              </a:buClr>
              <a:buFont typeface="Arial" panose="020B0604020202020204" pitchFamily="34" charset="0"/>
              <a:buChar char="»"/>
              <a:defRPr sz="1600">
                <a:solidFill>
                  <a:schemeClr val="tx1"/>
                </a:solidFill>
                <a:latin typeface="+mn-lt"/>
              </a:defRPr>
            </a:lvl5pPr>
            <a:lvl6pPr marL="13096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6pPr>
            <a:lvl7pPr marL="17668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7pPr>
            <a:lvl8pPr marL="22240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8pPr>
            <a:lvl9pPr marL="2681288" indent="-161925" algn="l" defTabSz="944563" rtl="0" eaLnBrk="1" fontAlgn="base" hangingPunct="1">
              <a:lnSpc>
                <a:spcPct val="90000"/>
              </a:lnSpc>
              <a:spcBef>
                <a:spcPct val="40000"/>
              </a:spcBef>
              <a:spcAft>
                <a:spcPct val="0"/>
              </a:spcAft>
              <a:buClr>
                <a:schemeClr val="tx2"/>
              </a:buClr>
              <a:buFont typeface="Arial" pitchFamily="34" charset="0"/>
              <a:buChar char="»"/>
              <a:defRPr sz="1600">
                <a:solidFill>
                  <a:schemeClr val="tx1"/>
                </a:solidFill>
                <a:latin typeface="+mn-lt"/>
              </a:defRPr>
            </a:lvl9pPr>
          </a:lstStyle>
          <a:p>
            <a:r>
              <a:rPr lang="en-US" dirty="0"/>
              <a:t>Loading an object</a:t>
            </a:r>
            <a:endParaRPr lang="en-US" sz="1400" dirty="0" smtClean="0">
              <a:latin typeface="Courier New" pitchFamily="49" charset="0"/>
              <a:cs typeface="Courier New" pitchFamily="49" charset="0"/>
            </a:endParaRPr>
          </a:p>
          <a:p>
            <a:pPr marL="0" indent="0">
              <a:buFontTx/>
              <a:buNone/>
            </a:pPr>
            <a:r>
              <a:rPr lang="en-US" sz="1400" dirty="0">
                <a:latin typeface="Courier New" pitchFamily="49" charset="0"/>
                <a:cs typeface="Courier New" pitchFamily="49" charset="0"/>
              </a:rPr>
              <a:t>   Cat fritz = (Cat) </a:t>
            </a:r>
            <a:r>
              <a:rPr lang="en-US" sz="1400" dirty="0" err="1">
                <a:latin typeface="Courier New" pitchFamily="49" charset="0"/>
                <a:cs typeface="Courier New" pitchFamily="49" charset="0"/>
              </a:rPr>
              <a:t>sess.load</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Cat.class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generatedId</a:t>
            </a:r>
            <a:r>
              <a:rPr lang="en-US" sz="1400" dirty="0" smtClean="0">
                <a:latin typeface="Courier New" pitchFamily="49" charset="0"/>
                <a:cs typeface="Courier New" pitchFamily="49" charset="0"/>
              </a:rPr>
              <a:t>);</a:t>
            </a:r>
          </a:p>
          <a:p>
            <a:pPr marL="0" indent="0">
              <a:buFontTx/>
              <a:buNone/>
            </a:pPr>
            <a:endParaRPr lang="en-US" sz="1400" dirty="0">
              <a:latin typeface="Courier New" pitchFamily="49" charset="0"/>
              <a:cs typeface="Courier New" pitchFamily="49" charset="0"/>
            </a:endParaRPr>
          </a:p>
          <a:p>
            <a:pPr marL="0" indent="0">
              <a:buFontTx/>
              <a:buNone/>
            </a:pPr>
            <a:r>
              <a:rPr lang="en-US" sz="1400" dirty="0" smtClean="0">
                <a:latin typeface="Courier New" pitchFamily="49" charset="0"/>
                <a:cs typeface="Courier New" pitchFamily="49" charset="0"/>
              </a:rPr>
              <a:t>   Cat </a:t>
            </a:r>
            <a:r>
              <a:rPr lang="en-US" sz="1400" dirty="0" err="1">
                <a:latin typeface="Courier New" pitchFamily="49" charset="0"/>
                <a:cs typeface="Courier New" pitchFamily="49" charset="0"/>
              </a:rPr>
              <a:t>cat</a:t>
            </a:r>
            <a:r>
              <a:rPr lang="en-US" sz="1400" dirty="0">
                <a:latin typeface="Courier New" pitchFamily="49" charset="0"/>
                <a:cs typeface="Courier New" pitchFamily="49" charset="0"/>
              </a:rPr>
              <a:t> = (Cat) </a:t>
            </a:r>
            <a:r>
              <a:rPr lang="en-US" sz="1400" dirty="0" err="1">
                <a:latin typeface="Courier New" pitchFamily="49" charset="0"/>
                <a:cs typeface="Courier New" pitchFamily="49" charset="0"/>
              </a:rPr>
              <a:t>sess.get</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Cat.class</a:t>
            </a:r>
            <a:r>
              <a:rPr lang="en-US" sz="1400" dirty="0">
                <a:latin typeface="Courier New" pitchFamily="49" charset="0"/>
                <a:cs typeface="Courier New" pitchFamily="49" charset="0"/>
              </a:rPr>
              <a:t>, id);</a:t>
            </a:r>
          </a:p>
        </p:txBody>
      </p:sp>
    </p:spTree>
    <p:extLst>
      <p:ext uri="{BB962C8B-B14F-4D97-AF65-F5344CB8AC3E}">
        <p14:creationId xmlns:p14="http://schemas.microsoft.com/office/powerpoint/2010/main" val="76835873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Data Manipulation</a:t>
            </a:r>
            <a:endParaRPr lang="en-US" dirty="0"/>
          </a:p>
        </p:txBody>
      </p:sp>
      <p:sp>
        <p:nvSpPr>
          <p:cNvPr id="3" name="Content Placeholder 2"/>
          <p:cNvSpPr>
            <a:spLocks noGrp="1"/>
          </p:cNvSpPr>
          <p:nvPr>
            <p:ph idx="1"/>
          </p:nvPr>
        </p:nvSpPr>
        <p:spPr>
          <a:xfrm>
            <a:off x="366713" y="1412532"/>
            <a:ext cx="8408987" cy="3887218"/>
          </a:xfrm>
        </p:spPr>
        <p:txBody>
          <a:bodyPr/>
          <a:lstStyle/>
          <a:p>
            <a:r>
              <a:rPr lang="en-US" dirty="0"/>
              <a:t>Hibernate Query Language (HQL</a:t>
            </a:r>
            <a:r>
              <a:rPr lang="en-US" dirty="0" smtClean="0"/>
              <a:t>)</a:t>
            </a:r>
          </a:p>
          <a:p>
            <a:pPr lvl="1"/>
            <a:r>
              <a:rPr lang="en-US" dirty="0" smtClean="0"/>
              <a:t>The </a:t>
            </a:r>
            <a:r>
              <a:rPr lang="en-US" dirty="0"/>
              <a:t>syntax is quite similar to database SQL </a:t>
            </a:r>
            <a:r>
              <a:rPr lang="en-US" dirty="0" smtClean="0"/>
              <a:t>language</a:t>
            </a:r>
          </a:p>
          <a:p>
            <a:pPr lvl="1"/>
            <a:r>
              <a:rPr lang="en-US" dirty="0"/>
              <a:t>HQL uses class name instead of table name, and property names instead of column </a:t>
            </a:r>
            <a:r>
              <a:rPr lang="en-US" dirty="0" smtClean="0"/>
              <a:t>name</a:t>
            </a:r>
          </a:p>
          <a:p>
            <a:pPr lvl="1"/>
            <a:endParaRPr lang="en-US" dirty="0"/>
          </a:p>
          <a:p>
            <a:r>
              <a:rPr lang="en-US" dirty="0"/>
              <a:t>Hibernate </a:t>
            </a:r>
            <a:r>
              <a:rPr lang="en-US" dirty="0" smtClean="0"/>
              <a:t>Criteria</a:t>
            </a:r>
          </a:p>
          <a:p>
            <a:pPr lvl="1"/>
            <a:r>
              <a:rPr lang="en-US" dirty="0" smtClean="0"/>
              <a:t>An </a:t>
            </a:r>
            <a:r>
              <a:rPr lang="en-US" dirty="0"/>
              <a:t>alternative to Hibernate Query Language (HQL</a:t>
            </a:r>
            <a:r>
              <a:rPr lang="en-US" dirty="0" smtClean="0"/>
              <a:t>)</a:t>
            </a:r>
          </a:p>
          <a:p>
            <a:pPr lvl="1"/>
            <a:r>
              <a:rPr lang="en-US" dirty="0"/>
              <a:t>It’s always a good solution in many optional search </a:t>
            </a:r>
            <a:r>
              <a:rPr lang="en-US" dirty="0" smtClean="0"/>
              <a:t>criteria</a:t>
            </a:r>
          </a:p>
          <a:p>
            <a:pPr lvl="1"/>
            <a:endParaRPr lang="en-US" dirty="0"/>
          </a:p>
          <a:p>
            <a:r>
              <a:rPr lang="en-US" dirty="0"/>
              <a:t>Native </a:t>
            </a:r>
            <a:r>
              <a:rPr lang="en-US" dirty="0" smtClean="0"/>
              <a:t>SQL</a:t>
            </a:r>
          </a:p>
          <a:p>
            <a:pPr lvl="1"/>
            <a:r>
              <a:rPr lang="en-US" dirty="0" smtClean="0"/>
              <a:t>Use </a:t>
            </a:r>
            <a:r>
              <a:rPr lang="en-US" dirty="0"/>
              <a:t>the native database SQL language directly</a:t>
            </a:r>
          </a:p>
        </p:txBody>
      </p:sp>
    </p:spTree>
    <p:extLst>
      <p:ext uri="{BB962C8B-B14F-4D97-AF65-F5344CB8AC3E}">
        <p14:creationId xmlns:p14="http://schemas.microsoft.com/office/powerpoint/2010/main" val="244480050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 Query Sample</a:t>
            </a:r>
            <a:endParaRPr lang="en-US" dirty="0"/>
          </a:p>
        </p:txBody>
      </p:sp>
      <p:sp>
        <p:nvSpPr>
          <p:cNvPr id="3" name="Content Placeholder 2"/>
          <p:cNvSpPr>
            <a:spLocks noGrp="1"/>
          </p:cNvSpPr>
          <p:nvPr>
            <p:ph idx="1"/>
          </p:nvPr>
        </p:nvSpPr>
        <p:spPr>
          <a:xfrm>
            <a:off x="366713" y="1412532"/>
            <a:ext cx="8408987" cy="2633798"/>
          </a:xfrm>
        </p:spPr>
        <p:txBody>
          <a:bodyPr/>
          <a:lstStyle/>
          <a:p>
            <a:pPr marL="0" indent="0">
              <a:buNone/>
            </a:pPr>
            <a:r>
              <a:rPr lang="en-US" sz="1400" dirty="0">
                <a:latin typeface="Courier New" pitchFamily="49" charset="0"/>
                <a:cs typeface="Courier New" pitchFamily="49" charset="0"/>
              </a:rPr>
              <a:t>from </a:t>
            </a:r>
            <a:r>
              <a:rPr lang="en-US" sz="1400" dirty="0" smtClean="0">
                <a:latin typeface="Courier New" pitchFamily="49" charset="0"/>
                <a:cs typeface="Courier New" pitchFamily="49" charset="0"/>
              </a:rPr>
              <a:t>Cat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from Formula, </a:t>
            </a:r>
            <a:r>
              <a:rPr lang="en-US" sz="1400" dirty="0" smtClean="0">
                <a:latin typeface="Courier New" pitchFamily="49" charset="0"/>
                <a:cs typeface="Courier New" pitchFamily="49" charset="0"/>
              </a:rPr>
              <a:t>Parameter</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select cat.name from </a:t>
            </a:r>
            <a:r>
              <a:rPr lang="en-US" sz="1400" dirty="0" err="1">
                <a:latin typeface="Courier New" pitchFamily="49" charset="0"/>
                <a:cs typeface="Courier New" pitchFamily="49" charset="0"/>
              </a:rPr>
              <a:t>DomesticCat</a:t>
            </a:r>
            <a:r>
              <a:rPr lang="en-US" sz="1400" dirty="0">
                <a:latin typeface="Courier New" pitchFamily="49" charset="0"/>
                <a:cs typeface="Courier New" pitchFamily="49" charset="0"/>
              </a:rPr>
              <a:t> cat where cat.name like '</a:t>
            </a:r>
            <a:r>
              <a:rPr lang="en-US" sz="1400" dirty="0" err="1">
                <a:latin typeface="Courier New" pitchFamily="49" charset="0"/>
                <a:cs typeface="Courier New" pitchFamily="49" charset="0"/>
              </a:rPr>
              <a:t>fri</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select </a:t>
            </a: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cat.weight</a:t>
            </a:r>
            <a:r>
              <a:rPr lang="en-US" sz="1400" dirty="0">
                <a:latin typeface="Courier New" pitchFamily="49" charset="0"/>
                <a:cs typeface="Courier New" pitchFamily="49" charset="0"/>
              </a:rPr>
              <a:t>), sum(</a:t>
            </a:r>
            <a:r>
              <a:rPr lang="en-US" sz="1400" dirty="0" err="1">
                <a:latin typeface="Courier New" pitchFamily="49" charset="0"/>
                <a:cs typeface="Courier New" pitchFamily="49" charset="0"/>
              </a:rPr>
              <a:t>cat.weight</a:t>
            </a:r>
            <a:r>
              <a:rPr lang="en-US" sz="1400" dirty="0">
                <a:latin typeface="Courier New" pitchFamily="49" charset="0"/>
                <a:cs typeface="Courier New" pitchFamily="49" charset="0"/>
              </a:rPr>
              <a:t>), max(</a:t>
            </a:r>
            <a:r>
              <a:rPr lang="en-US" sz="1400" dirty="0" err="1">
                <a:latin typeface="Courier New" pitchFamily="49" charset="0"/>
                <a:cs typeface="Courier New" pitchFamily="49" charset="0"/>
              </a:rPr>
              <a:t>cat.weight</a:t>
            </a:r>
            <a:r>
              <a:rPr lang="en-US" sz="1400" dirty="0">
                <a:latin typeface="Courier New" pitchFamily="49" charset="0"/>
                <a:cs typeface="Courier New" pitchFamily="49" charset="0"/>
              </a:rPr>
              <a:t>), count(cat) from Cat </a:t>
            </a:r>
            <a:r>
              <a:rPr lang="en-US" sz="1400" dirty="0" err="1" smtClean="0">
                <a:latin typeface="Courier New" pitchFamily="49" charset="0"/>
                <a:cs typeface="Courier New" pitchFamily="49" charset="0"/>
              </a:rPr>
              <a:t>cat</a:t>
            </a:r>
            <a:endParaRPr lang="en-US" sz="1400" dirty="0" smtClean="0">
              <a:latin typeface="Courier New" pitchFamily="49" charset="0"/>
              <a:cs typeface="Courier New" pitchFamily="49" charset="0"/>
            </a:endParaRP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from </a:t>
            </a:r>
            <a:r>
              <a:rPr lang="en-US" sz="1400" dirty="0" err="1">
                <a:latin typeface="Courier New" pitchFamily="49" charset="0"/>
                <a:cs typeface="Courier New" pitchFamily="49" charset="0"/>
              </a:rPr>
              <a:t>DomesticCat</a:t>
            </a:r>
            <a:r>
              <a:rPr lang="en-US" sz="1400" dirty="0">
                <a:latin typeface="Courier New" pitchFamily="49" charset="0"/>
                <a:cs typeface="Courier New" pitchFamily="49" charset="0"/>
              </a:rPr>
              <a:t> cat order by cat.name </a:t>
            </a:r>
            <a:r>
              <a:rPr lang="en-US" sz="1400" dirty="0" err="1">
                <a:latin typeface="Courier New" pitchFamily="49" charset="0"/>
                <a:cs typeface="Courier New" pitchFamily="49" charset="0"/>
              </a:rPr>
              <a:t>asc</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cat.weight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desc</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4629850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Course Audience and Prerequisite</a:t>
            </a:r>
            <a:endParaRPr lang="en-US" dirty="0"/>
          </a:p>
        </p:txBody>
      </p:sp>
      <p:sp>
        <p:nvSpPr>
          <p:cNvPr id="9219" name="Content Placeholder 2"/>
          <p:cNvSpPr>
            <a:spLocks noGrp="1"/>
          </p:cNvSpPr>
          <p:nvPr>
            <p:ph idx="1"/>
          </p:nvPr>
        </p:nvSpPr>
        <p:spPr>
          <a:xfrm>
            <a:off x="366713" y="1412875"/>
            <a:ext cx="8408987" cy="2517775"/>
          </a:xfrm>
        </p:spPr>
        <p:txBody>
          <a:bodyPr/>
          <a:lstStyle/>
          <a:p>
            <a:r>
              <a:rPr lang="en-US" altLang="en-US" smtClean="0"/>
              <a:t>The course is for &lt;whom&gt;</a:t>
            </a:r>
          </a:p>
          <a:p>
            <a:r>
              <a:rPr lang="en-US" altLang="en-US" smtClean="0"/>
              <a:t>The following are prerequisites to &lt;course&gt;:</a:t>
            </a:r>
          </a:p>
          <a:p>
            <a:pPr lvl="1"/>
            <a:r>
              <a:rPr lang="en-US" altLang="en-US" smtClean="0"/>
              <a:t>&lt;knowledge&gt;</a:t>
            </a:r>
          </a:p>
          <a:p>
            <a:pPr lvl="1"/>
            <a:r>
              <a:rPr lang="en-US" altLang="en-US" smtClean="0"/>
              <a:t>&lt;experiences&gt;</a:t>
            </a:r>
          </a:p>
          <a:p>
            <a:pPr lvl="1"/>
            <a:r>
              <a:rPr lang="en-US" altLang="en-US" smtClean="0"/>
              <a:t>&lt;course&gt;</a:t>
            </a:r>
          </a:p>
          <a:p>
            <a:pPr lvl="1"/>
            <a:r>
              <a:rPr lang="en-US" altLang="en-US" smtClean="0"/>
              <a:t>…</a:t>
            </a:r>
          </a:p>
          <a:p>
            <a:endParaRPr lang="en-US" altLang="en-US" smtClean="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Query Sample</a:t>
            </a:r>
            <a:r>
              <a:rPr lang="en-US" dirty="0"/>
              <a:t/>
            </a:r>
            <a:br>
              <a:rPr lang="en-US" dirty="0"/>
            </a:br>
            <a:endParaRPr lang="en-US" dirty="0"/>
          </a:p>
        </p:txBody>
      </p:sp>
      <p:sp>
        <p:nvSpPr>
          <p:cNvPr id="3" name="Content Placeholder 2"/>
          <p:cNvSpPr>
            <a:spLocks noGrp="1"/>
          </p:cNvSpPr>
          <p:nvPr>
            <p:ph idx="1"/>
          </p:nvPr>
        </p:nvSpPr>
        <p:spPr>
          <a:xfrm>
            <a:off x="366713" y="1412532"/>
            <a:ext cx="8408987" cy="3280129"/>
          </a:xfrm>
        </p:spPr>
        <p:txBody>
          <a:bodyPr/>
          <a:lstStyle/>
          <a:p>
            <a:pPr marL="0" indent="0">
              <a:buNone/>
            </a:pPr>
            <a:r>
              <a:rPr lang="en-US" sz="1400" dirty="0">
                <a:latin typeface="Courier New" pitchFamily="49" charset="0"/>
                <a:cs typeface="Courier New" pitchFamily="49" charset="0"/>
              </a:rPr>
              <a:t>Criteria </a:t>
            </a:r>
            <a:r>
              <a:rPr lang="en-US" sz="1400" dirty="0" err="1">
                <a:latin typeface="Courier New" pitchFamily="49" charset="0"/>
                <a:cs typeface="Courier New" pitchFamily="49" charset="0"/>
              </a:rPr>
              <a:t>crit</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sess.createCriteria</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Cat.class</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err="1" smtClean="0">
                <a:latin typeface="Courier New" pitchFamily="49" charset="0"/>
                <a:cs typeface="Courier New" pitchFamily="49" charset="0"/>
              </a:rPr>
              <a:t>crit.setMaxResults</a:t>
            </a:r>
            <a:r>
              <a:rPr lang="en-US" sz="1400" dirty="0" smtClean="0">
                <a:latin typeface="Courier New" pitchFamily="49" charset="0"/>
                <a:cs typeface="Courier New" pitchFamily="49" charset="0"/>
              </a:rPr>
              <a:t>(50</a:t>
            </a:r>
            <a:r>
              <a:rPr lang="en-US" sz="1400" dirty="0">
                <a:latin typeface="Courier New" pitchFamily="49" charset="0"/>
                <a:cs typeface="Courier New" pitchFamily="49" charset="0"/>
              </a:rPr>
              <a:t>); List cats = </a:t>
            </a:r>
            <a:r>
              <a:rPr lang="en-US" sz="1400" dirty="0" err="1">
                <a:latin typeface="Courier New" pitchFamily="49" charset="0"/>
                <a:cs typeface="Courier New" pitchFamily="49" charset="0"/>
              </a:rPr>
              <a:t>crit.list</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List cats = </a:t>
            </a:r>
            <a:r>
              <a:rPr lang="en-US" sz="1400" dirty="0" err="1">
                <a:latin typeface="Courier New" pitchFamily="49" charset="0"/>
                <a:cs typeface="Courier New" pitchFamily="49" charset="0"/>
              </a:rPr>
              <a:t>sess.createCriteria</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Cat.class</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add( </a:t>
            </a:r>
            <a:r>
              <a:rPr lang="en-US" sz="1400" dirty="0" err="1">
                <a:latin typeface="Courier New" pitchFamily="49" charset="0"/>
                <a:cs typeface="Courier New" pitchFamily="49" charset="0"/>
              </a:rPr>
              <a:t>Restrictions.like</a:t>
            </a:r>
            <a:r>
              <a:rPr lang="en-US" sz="1400" dirty="0">
                <a:latin typeface="Courier New" pitchFamily="49" charset="0"/>
                <a:cs typeface="Courier New" pitchFamily="49" charset="0"/>
              </a:rPr>
              <a:t>("name", "Fritz%") )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add( </a:t>
            </a:r>
            <a:r>
              <a:rPr lang="en-US" sz="1400" dirty="0" err="1">
                <a:latin typeface="Courier New" pitchFamily="49" charset="0"/>
                <a:cs typeface="Courier New" pitchFamily="49" charset="0"/>
              </a:rPr>
              <a:t>Restrictions.between</a:t>
            </a:r>
            <a:r>
              <a:rPr lang="en-US" sz="1400" dirty="0">
                <a:latin typeface="Courier New" pitchFamily="49" charset="0"/>
                <a:cs typeface="Courier New" pitchFamily="49" charset="0"/>
              </a:rPr>
              <a:t>("weight", </a:t>
            </a:r>
            <a:r>
              <a:rPr lang="en-US" sz="1400" dirty="0" err="1">
                <a:latin typeface="Courier New" pitchFamily="49" charset="0"/>
                <a:cs typeface="Courier New" pitchFamily="49" charset="0"/>
              </a:rPr>
              <a:t>minWeight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maxWeight</a:t>
            </a:r>
            <a:r>
              <a:rPr lang="en-US" sz="1400" dirty="0">
                <a:latin typeface="Courier New" pitchFamily="49" charset="0"/>
                <a:cs typeface="Courier New" pitchFamily="49" charset="0"/>
              </a:rPr>
              <a:t>) )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list</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List cats = </a:t>
            </a:r>
            <a:r>
              <a:rPr lang="en-US" sz="1400" dirty="0" err="1">
                <a:latin typeface="Courier New" pitchFamily="49" charset="0"/>
                <a:cs typeface="Courier New" pitchFamily="49" charset="0"/>
              </a:rPr>
              <a:t>sess.createCriteria</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Cat.class</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add( </a:t>
            </a:r>
            <a:r>
              <a:rPr lang="en-US" sz="1400" dirty="0" err="1">
                <a:latin typeface="Courier New" pitchFamily="49" charset="0"/>
                <a:cs typeface="Courier New" pitchFamily="49" charset="0"/>
              </a:rPr>
              <a:t>Restrictions.like</a:t>
            </a:r>
            <a:r>
              <a:rPr lang="en-US" sz="1400" dirty="0">
                <a:latin typeface="Courier New" pitchFamily="49" charset="0"/>
                <a:cs typeface="Courier New" pitchFamily="49" charset="0"/>
              </a:rPr>
              <a:t>("name", "F%")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addOrder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Order.desc</a:t>
            </a:r>
            <a:r>
              <a:rPr lang="en-US" sz="1400" dirty="0">
                <a:latin typeface="Courier New" pitchFamily="49" charset="0"/>
                <a:cs typeface="Courier New" pitchFamily="49" charset="0"/>
              </a:rPr>
              <a:t>("age") </a:t>
            </a:r>
            <a:r>
              <a:rPr lang="en-US" sz="1400" dirty="0" smtClean="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list();</a:t>
            </a:r>
          </a:p>
        </p:txBody>
      </p:sp>
    </p:spTree>
    <p:extLst>
      <p:ext uri="{BB962C8B-B14F-4D97-AF65-F5344CB8AC3E}">
        <p14:creationId xmlns:p14="http://schemas.microsoft.com/office/powerpoint/2010/main" val="366494789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SQL Sample</a:t>
            </a:r>
            <a:endParaRPr lang="en-US" dirty="0"/>
          </a:p>
        </p:txBody>
      </p:sp>
      <p:sp>
        <p:nvSpPr>
          <p:cNvPr id="3" name="Content Placeholder 2"/>
          <p:cNvSpPr>
            <a:spLocks noGrp="1"/>
          </p:cNvSpPr>
          <p:nvPr>
            <p:ph idx="1"/>
          </p:nvPr>
        </p:nvSpPr>
        <p:spPr>
          <a:xfrm>
            <a:off x="366713" y="1412532"/>
            <a:ext cx="8408987" cy="3274743"/>
          </a:xfrm>
        </p:spPr>
        <p:txBody>
          <a:bodyPr/>
          <a:lstStyle/>
          <a:p>
            <a:pPr marL="0" indent="0">
              <a:buNone/>
            </a:pPr>
            <a:r>
              <a:rPr lang="en-US" sz="1400" dirty="0" err="1">
                <a:latin typeface="Courier New" pitchFamily="49" charset="0"/>
                <a:cs typeface="Courier New" pitchFamily="49" charset="0"/>
              </a:rPr>
              <a:t>sess.createSQLQuery</a:t>
            </a:r>
            <a:r>
              <a:rPr lang="en-US" sz="1400" dirty="0">
                <a:latin typeface="Courier New" pitchFamily="49" charset="0"/>
                <a:cs typeface="Courier New" pitchFamily="49" charset="0"/>
              </a:rPr>
              <a:t>("SELECT * FROM CATS").list</a:t>
            </a:r>
            <a:r>
              <a:rPr lang="en-US" sz="1400" dirty="0" smtClean="0">
                <a:latin typeface="Courier New" pitchFamily="49" charset="0"/>
                <a:cs typeface="Courier New" pitchFamily="49" charset="0"/>
              </a:rPr>
              <a:t>();</a:t>
            </a:r>
          </a:p>
          <a:p>
            <a:pPr marL="0" indent="0">
              <a:buNone/>
            </a:pPr>
            <a:endParaRPr lang="en-US" sz="1400" dirty="0">
              <a:latin typeface="Courier New" pitchFamily="49" charset="0"/>
              <a:cs typeface="Courier New" pitchFamily="49" charset="0"/>
            </a:endParaRPr>
          </a:p>
          <a:p>
            <a:pPr marL="0" indent="0">
              <a:buNone/>
            </a:pPr>
            <a:r>
              <a:rPr lang="en-US" sz="1400" dirty="0" err="1">
                <a:latin typeface="Courier New" pitchFamily="49" charset="0"/>
                <a:cs typeface="Courier New" pitchFamily="49" charset="0"/>
              </a:rPr>
              <a:t>sess.createSQLQuery</a:t>
            </a:r>
            <a:r>
              <a:rPr lang="en-US" sz="1400" dirty="0">
                <a:latin typeface="Courier New" pitchFamily="49" charset="0"/>
                <a:cs typeface="Courier New" pitchFamily="49" charset="0"/>
              </a:rPr>
              <a:t>("SELECT ID, NAME, BIRTHDATE FROM CATS</a:t>
            </a:r>
            <a:r>
              <a:rPr lang="en-US" sz="1400" dirty="0" smtClean="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addEntity</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Cat.class</a:t>
            </a:r>
            <a:r>
              <a:rPr lang="en-US" sz="1400" dirty="0" smtClean="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list();</a:t>
            </a:r>
          </a:p>
          <a:p>
            <a:pPr marL="0" indent="0">
              <a:buNone/>
            </a:pPr>
            <a:endParaRPr lang="en-US" sz="1400" dirty="0">
              <a:latin typeface="Courier New" pitchFamily="49" charset="0"/>
              <a:cs typeface="Courier New" pitchFamily="49" charset="0"/>
            </a:endParaRPr>
          </a:p>
          <a:p>
            <a:pPr marL="0" indent="0">
              <a:buNone/>
            </a:pPr>
            <a:r>
              <a:rPr lang="en-US" sz="1400" dirty="0" err="1">
                <a:latin typeface="Courier New" pitchFamily="49" charset="0"/>
                <a:cs typeface="Courier New" pitchFamily="49" charset="0"/>
              </a:rPr>
              <a:t>sess.createSQLQuery</a:t>
            </a:r>
            <a:r>
              <a:rPr lang="en-US" sz="1400" dirty="0">
                <a:latin typeface="Courier New" pitchFamily="49" charset="0"/>
                <a:cs typeface="Courier New" pitchFamily="49" charset="0"/>
              </a:rPr>
              <a:t>("SELECT {cat.*}, {m.*} FROM CATS c, CATS m </a:t>
            </a:r>
            <a:endParaRPr lang="en-US" sz="1400" dirty="0" smtClean="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WHERE </a:t>
            </a:r>
            <a:r>
              <a:rPr lang="en-US" sz="1400" dirty="0" err="1">
                <a:latin typeface="Courier New" pitchFamily="49" charset="0"/>
                <a:cs typeface="Courier New" pitchFamily="49" charset="0"/>
              </a:rPr>
              <a:t>c.MOTHER_ID</a:t>
            </a:r>
            <a:r>
              <a:rPr lang="en-US" sz="1400" dirty="0">
                <a:latin typeface="Courier New" pitchFamily="49" charset="0"/>
                <a:cs typeface="Courier New" pitchFamily="49" charset="0"/>
              </a:rPr>
              <a:t> = m.ID")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addEntity</a:t>
            </a:r>
            <a:r>
              <a:rPr lang="en-US" sz="1400" dirty="0">
                <a:latin typeface="Courier New" pitchFamily="49" charset="0"/>
                <a:cs typeface="Courier New" pitchFamily="49" charset="0"/>
              </a:rPr>
              <a:t>("cat", </a:t>
            </a:r>
            <a:r>
              <a:rPr lang="en-US" sz="1400" dirty="0" err="1">
                <a:latin typeface="Courier New" pitchFamily="49" charset="0"/>
                <a:cs typeface="Courier New" pitchFamily="49" charset="0"/>
              </a:rPr>
              <a:t>Cat.class</a:t>
            </a:r>
            <a:r>
              <a:rPr lang="en-US" sz="1400" dirty="0">
                <a:latin typeface="Courier New" pitchFamily="49" charset="0"/>
                <a:cs typeface="Courier New" pitchFamily="49" charset="0"/>
              </a:rPr>
              <a:t>) </a:t>
            </a: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        .</a:t>
            </a:r>
            <a:r>
              <a:rPr lang="en-US" sz="1400" dirty="0" err="1">
                <a:latin typeface="Courier New" pitchFamily="49" charset="0"/>
                <a:cs typeface="Courier New" pitchFamily="49" charset="0"/>
              </a:rPr>
              <a:t>addEntity</a:t>
            </a:r>
            <a:r>
              <a:rPr lang="en-US" sz="1400" dirty="0">
                <a:latin typeface="Courier New" pitchFamily="49" charset="0"/>
                <a:cs typeface="Courier New" pitchFamily="49" charset="0"/>
              </a:rPr>
              <a:t>("mother", </a:t>
            </a:r>
            <a:r>
              <a:rPr lang="en-US" sz="1400" dirty="0" err="1">
                <a:latin typeface="Courier New" pitchFamily="49" charset="0"/>
                <a:cs typeface="Courier New" pitchFamily="49" charset="0"/>
              </a:rPr>
              <a:t>Cat.class</a:t>
            </a:r>
            <a:r>
              <a:rPr lang="en-US" sz="1400" dirty="0" smtClean="0">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list();</a:t>
            </a:r>
          </a:p>
          <a:p>
            <a:pPr marL="0" indent="0">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80616137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mapping types</a:t>
            </a:r>
          </a:p>
        </p:txBody>
      </p:sp>
      <p:sp>
        <p:nvSpPr>
          <p:cNvPr id="3" name="Content Placeholder 2"/>
          <p:cNvSpPr>
            <a:spLocks noGrp="1"/>
          </p:cNvSpPr>
          <p:nvPr>
            <p:ph idx="1"/>
          </p:nvPr>
        </p:nvSpPr>
        <p:spPr>
          <a:xfrm>
            <a:off x="366713" y="1412532"/>
            <a:ext cx="8408987" cy="1231106"/>
          </a:xfrm>
        </p:spPr>
        <p:txBody>
          <a:bodyPr/>
          <a:lstStyle/>
          <a:p>
            <a:r>
              <a:rPr lang="en-US" dirty="0"/>
              <a:t>The types declared and used in the mapping files are not Java data types; they are not SQL database types </a:t>
            </a:r>
            <a:r>
              <a:rPr lang="en-US" dirty="0" smtClean="0"/>
              <a:t>either</a:t>
            </a:r>
          </a:p>
          <a:p>
            <a:r>
              <a:rPr lang="en-US" dirty="0"/>
              <a:t> </a:t>
            </a:r>
            <a:r>
              <a:rPr lang="en-US" dirty="0" smtClean="0"/>
              <a:t>Converters </a:t>
            </a:r>
            <a:r>
              <a:rPr lang="en-US" dirty="0"/>
              <a:t>which can translate from Java to SQL data types and vice versa</a:t>
            </a:r>
          </a:p>
        </p:txBody>
      </p:sp>
    </p:spTree>
    <p:extLst>
      <p:ext uri="{BB962C8B-B14F-4D97-AF65-F5344CB8AC3E}">
        <p14:creationId xmlns:p14="http://schemas.microsoft.com/office/powerpoint/2010/main" val="270370272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1326523"/>
            <a:ext cx="58102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096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types</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25" y="1481071"/>
            <a:ext cx="7063302" cy="266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27429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 example (XML Mapping)</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Kevin\AppData\Local\Temp\hibernate_one_to_one_diagram-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62" y="1506828"/>
            <a:ext cx="7829924" cy="291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88080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 example (XML Mapping)</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08" y="1339402"/>
            <a:ext cx="5341533" cy="2089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674" y="3699457"/>
            <a:ext cx="5314759" cy="226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05692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Stock.hbm.xml</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02" y="1459137"/>
            <a:ext cx="7222374" cy="3370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2736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StockDetail.hbm.xml</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73" y="1275007"/>
            <a:ext cx="7972748" cy="37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09436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MainApp</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043" y="1234427"/>
            <a:ext cx="5376306" cy="442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1687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Assessment Disciplines</a:t>
            </a:r>
            <a:endParaRPr lang="en-US" dirty="0"/>
          </a:p>
        </p:txBody>
      </p:sp>
      <p:sp>
        <p:nvSpPr>
          <p:cNvPr id="10243" name="Content Placeholder 2"/>
          <p:cNvSpPr>
            <a:spLocks noGrp="1"/>
          </p:cNvSpPr>
          <p:nvPr>
            <p:ph idx="1"/>
          </p:nvPr>
        </p:nvSpPr>
        <p:spPr>
          <a:xfrm>
            <a:off x="366713" y="1412875"/>
            <a:ext cx="8408987" cy="1876425"/>
          </a:xfrm>
        </p:spPr>
        <p:txBody>
          <a:bodyPr/>
          <a:lstStyle/>
          <a:p>
            <a:r>
              <a:rPr lang="en-US" altLang="en-US" smtClean="0"/>
              <a:t>Class Participation: &lt;%&gt; </a:t>
            </a:r>
          </a:p>
          <a:p>
            <a:r>
              <a:rPr lang="en-US" altLang="en-US" smtClean="0"/>
              <a:t>Assignment: &lt;%&gt;</a:t>
            </a:r>
          </a:p>
          <a:p>
            <a:r>
              <a:rPr lang="en-US" altLang="en-US" smtClean="0"/>
              <a:t>Final Exam: &lt;%&gt;</a:t>
            </a:r>
          </a:p>
          <a:p>
            <a:r>
              <a:rPr lang="en-US" altLang="en-US" smtClean="0"/>
              <a:t>Passing Scores: &lt;%&gt;</a:t>
            </a:r>
          </a:p>
          <a:p>
            <a:endParaRPr lang="en-US" altLang="en-US" smtClean="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 example (XML Mapping)</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122" name="Picture 2" descr="C:\Users\Kevin\AppData\Local\Temp\hibernate_one_to_one_diagra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97" y="1455313"/>
            <a:ext cx="7637383" cy="303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7161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 example (XML Mapping)</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54" y="1326525"/>
            <a:ext cx="7597750" cy="202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484" y="3502573"/>
            <a:ext cx="5937967" cy="261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76450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Stock.hbm.xml</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85" y="1318877"/>
            <a:ext cx="7814558" cy="351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1116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StockDailyRecord.hbm.xml</a:t>
            </a:r>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92" y="1282521"/>
            <a:ext cx="8607708" cy="321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27220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MainApp</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314" y="1349130"/>
            <a:ext cx="5405370" cy="443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40690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example (XML Mapping)</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11266" name="Picture 2" descr="C:\Users\Kevin\AppData\Local\Temp\hibernate_one_to_one_diagram-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29" y="1519708"/>
            <a:ext cx="7457463" cy="219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29803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example (XML Mapping)</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01" y="1416675"/>
            <a:ext cx="6237434" cy="209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51" y="3940934"/>
            <a:ext cx="5741994" cy="21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57032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Stock.hbm.xml</a:t>
            </a:r>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088" y="1459337"/>
            <a:ext cx="7691934" cy="391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16012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Category.hbm.xml</a:t>
            </a: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26" y="1300764"/>
            <a:ext cx="7944725" cy="3490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5629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MainApp</a:t>
            </a:r>
            <a:endParaRPr lang="en-US" dirty="0"/>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32" y="1451958"/>
            <a:ext cx="6693178" cy="426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7932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Duration and Course Timetable</a:t>
            </a:r>
            <a:endParaRPr lang="en-US" dirty="0"/>
          </a:p>
        </p:txBody>
      </p:sp>
      <p:sp>
        <p:nvSpPr>
          <p:cNvPr id="11267" name="Content Placeholder 2"/>
          <p:cNvSpPr>
            <a:spLocks noGrp="1"/>
          </p:cNvSpPr>
          <p:nvPr>
            <p:ph idx="1"/>
          </p:nvPr>
        </p:nvSpPr>
        <p:spPr>
          <a:xfrm>
            <a:off x="366713" y="1412875"/>
            <a:ext cx="8408987" cy="1797050"/>
          </a:xfrm>
        </p:spPr>
        <p:txBody>
          <a:bodyPr/>
          <a:lstStyle/>
          <a:p>
            <a:r>
              <a:rPr lang="en-US" altLang="en-US" smtClean="0"/>
              <a:t>Course Duration: &lt;hrs&gt;</a:t>
            </a:r>
          </a:p>
          <a:p>
            <a:r>
              <a:rPr lang="en-US" altLang="en-US" smtClean="0"/>
              <a:t>Course Timetable: </a:t>
            </a:r>
          </a:p>
          <a:p>
            <a:pPr lvl="1"/>
            <a:r>
              <a:rPr lang="en-US" altLang="en-US" smtClean="0"/>
              <a:t>From &lt;time&gt; to &lt;time&gt;</a:t>
            </a:r>
          </a:p>
          <a:p>
            <a:pPr lvl="1"/>
            <a:r>
              <a:rPr lang="en-US" altLang="en-US" smtClean="0"/>
              <a:t>Break &lt;x&gt; minutes from &lt;time&gt; to &lt;time&gt;</a:t>
            </a:r>
          </a:p>
          <a:p>
            <a:endParaRPr lang="en-US" altLang="en-US" smtClean="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708400" y="4732338"/>
            <a:ext cx="4748213" cy="625475"/>
          </a:xfrm>
        </p:spPr>
        <p:txBody>
          <a:bodyPr/>
          <a:lstStyle/>
          <a:p>
            <a:r>
              <a:rPr lang="en-US" altLang="en-US" dirty="0" smtClean="0"/>
              <a:t>Spring Data JDBC</a:t>
            </a:r>
          </a:p>
        </p:txBody>
      </p:sp>
      <p:sp>
        <p:nvSpPr>
          <p:cNvPr id="15363" name="Subtitle 2"/>
          <p:cNvSpPr>
            <a:spLocks noGrp="1"/>
          </p:cNvSpPr>
          <p:nvPr>
            <p:ph type="subTitle" idx="1"/>
          </p:nvPr>
        </p:nvSpPr>
        <p:spPr>
          <a:xfrm>
            <a:off x="4973638" y="5527675"/>
            <a:ext cx="3490912" cy="193675"/>
          </a:xfrm>
        </p:spPr>
        <p:txBody>
          <a:bodyPr/>
          <a:lstStyle/>
          <a:p>
            <a:endParaRPr lang="en-US" altLang="en-US" smtClean="0"/>
          </a:p>
        </p:txBody>
      </p:sp>
    </p:spTree>
    <p:extLst>
      <p:ext uri="{BB962C8B-B14F-4D97-AF65-F5344CB8AC3E}">
        <p14:creationId xmlns:p14="http://schemas.microsoft.com/office/powerpoint/2010/main" val="885239462"/>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r>
              <a:rPr lang="en-US" dirty="0"/>
              <a:t>Problems of JDBC API</a:t>
            </a:r>
          </a:p>
        </p:txBody>
      </p:sp>
      <p:sp>
        <p:nvSpPr>
          <p:cNvPr id="16387" name="Content Placeholder 2"/>
          <p:cNvSpPr>
            <a:spLocks noGrp="1"/>
          </p:cNvSpPr>
          <p:nvPr>
            <p:ph idx="1"/>
          </p:nvPr>
        </p:nvSpPr>
        <p:spPr>
          <a:xfrm>
            <a:off x="366713" y="1412875"/>
            <a:ext cx="8408987" cy="2031325"/>
          </a:xfrm>
        </p:spPr>
        <p:txBody>
          <a:bodyPr/>
          <a:lstStyle/>
          <a:p>
            <a:r>
              <a:rPr lang="en-US" dirty="0"/>
              <a:t>N</a:t>
            </a:r>
            <a:r>
              <a:rPr lang="en-US" dirty="0" smtClean="0"/>
              <a:t>eed </a:t>
            </a:r>
            <a:r>
              <a:rPr lang="en-US" dirty="0"/>
              <a:t>to write a lot of code before and after executing the query, such as creating connection, statement, closing </a:t>
            </a:r>
            <a:r>
              <a:rPr lang="en-US" dirty="0" err="1"/>
              <a:t>resultset</a:t>
            </a:r>
            <a:r>
              <a:rPr lang="en-US" dirty="0"/>
              <a:t>, connection etc</a:t>
            </a:r>
            <a:r>
              <a:rPr lang="en-US" dirty="0" smtClean="0"/>
              <a:t>.</a:t>
            </a:r>
          </a:p>
          <a:p>
            <a:r>
              <a:rPr lang="en-US" dirty="0" smtClean="0"/>
              <a:t>Need </a:t>
            </a:r>
            <a:r>
              <a:rPr lang="en-US" dirty="0"/>
              <a:t>to perform exception handling code on the database </a:t>
            </a:r>
            <a:r>
              <a:rPr lang="en-US" dirty="0" smtClean="0"/>
              <a:t>logic</a:t>
            </a:r>
          </a:p>
          <a:p>
            <a:r>
              <a:rPr lang="en-US" dirty="0" smtClean="0"/>
              <a:t>Need </a:t>
            </a:r>
            <a:r>
              <a:rPr lang="en-US" dirty="0"/>
              <a:t>to handle </a:t>
            </a:r>
            <a:r>
              <a:rPr lang="en-US" dirty="0" smtClean="0"/>
              <a:t>transaction</a:t>
            </a:r>
          </a:p>
          <a:p>
            <a:r>
              <a:rPr lang="en-US" dirty="0"/>
              <a:t>Repetition of all these codes from one to another database logic is a time consuming task</a:t>
            </a:r>
            <a:endParaRPr lang="en-US" altLang="en-US" dirty="0" smtClean="0"/>
          </a:p>
        </p:txBody>
      </p:sp>
    </p:spTree>
    <p:extLst>
      <p:ext uri="{BB962C8B-B14F-4D97-AF65-F5344CB8AC3E}">
        <p14:creationId xmlns:p14="http://schemas.microsoft.com/office/powerpoint/2010/main" val="39665192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Spring </a:t>
            </a:r>
            <a:r>
              <a:rPr lang="en-US" dirty="0" smtClean="0"/>
              <a:t>JDBC?</a:t>
            </a:r>
            <a:endParaRPr lang="en-US" dirty="0"/>
          </a:p>
        </p:txBody>
      </p:sp>
      <p:sp>
        <p:nvSpPr>
          <p:cNvPr id="3" name="Content Placeholder 2"/>
          <p:cNvSpPr>
            <a:spLocks noGrp="1"/>
          </p:cNvSpPr>
          <p:nvPr>
            <p:ph idx="1"/>
          </p:nvPr>
        </p:nvSpPr>
        <p:spPr>
          <a:xfrm>
            <a:off x="366713" y="1412532"/>
            <a:ext cx="8408987" cy="1631216"/>
          </a:xfrm>
        </p:spPr>
        <p:txBody>
          <a:bodyPr/>
          <a:lstStyle/>
          <a:p>
            <a:r>
              <a:rPr lang="en-US" dirty="0"/>
              <a:t>Spring provides a simplification in handling database access with the Spring JDBC Template</a:t>
            </a:r>
            <a:r>
              <a:rPr lang="en-US" dirty="0" smtClean="0"/>
              <a:t>.</a:t>
            </a:r>
          </a:p>
          <a:p>
            <a:r>
              <a:rPr lang="en-US" dirty="0"/>
              <a:t>The Spring JDBC template allows to clean-up the resources automatically, e.g. release the database connections. </a:t>
            </a:r>
            <a:endParaRPr lang="en-US" dirty="0" smtClean="0"/>
          </a:p>
          <a:p>
            <a:endParaRPr lang="en-US" dirty="0"/>
          </a:p>
        </p:txBody>
      </p:sp>
    </p:spTree>
    <p:extLst>
      <p:ext uri="{BB962C8B-B14F-4D97-AF65-F5344CB8AC3E}">
        <p14:creationId xmlns:p14="http://schemas.microsoft.com/office/powerpoint/2010/main" val="337757295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an approach for JDBC database access</a:t>
            </a:r>
            <a:br>
              <a:rPr lang="en-US" dirty="0"/>
            </a:br>
            <a:endParaRPr lang="en-US" dirty="0"/>
          </a:p>
        </p:txBody>
      </p:sp>
      <p:sp>
        <p:nvSpPr>
          <p:cNvPr id="3" name="Content Placeholder 2"/>
          <p:cNvSpPr>
            <a:spLocks noGrp="1"/>
          </p:cNvSpPr>
          <p:nvPr>
            <p:ph idx="1"/>
          </p:nvPr>
        </p:nvSpPr>
        <p:spPr>
          <a:xfrm>
            <a:off x="366713" y="1412532"/>
            <a:ext cx="8408987" cy="1754326"/>
          </a:xfrm>
        </p:spPr>
        <p:txBody>
          <a:bodyPr/>
          <a:lstStyle/>
          <a:p>
            <a:r>
              <a:rPr lang="en-US" dirty="0" err="1" smtClean="0"/>
              <a:t>JdbcTemplate</a:t>
            </a:r>
            <a:endParaRPr lang="en-US" dirty="0" smtClean="0"/>
          </a:p>
          <a:p>
            <a:r>
              <a:rPr lang="en-US" dirty="0" err="1" smtClean="0"/>
              <a:t>NamedParameterJdbcTemplate</a:t>
            </a:r>
            <a:endParaRPr lang="en-US" dirty="0" smtClean="0"/>
          </a:p>
          <a:p>
            <a:r>
              <a:rPr lang="en-US" dirty="0" err="1"/>
              <a:t>SimpleJdbcInsert</a:t>
            </a:r>
            <a:r>
              <a:rPr lang="en-US" dirty="0"/>
              <a:t> and </a:t>
            </a:r>
            <a:r>
              <a:rPr lang="en-US" dirty="0" err="1" smtClean="0"/>
              <a:t>SimpleJdbcCall</a:t>
            </a:r>
            <a:endParaRPr lang="en-US" dirty="0" smtClean="0"/>
          </a:p>
          <a:p>
            <a:r>
              <a:rPr lang="en-US" dirty="0"/>
              <a:t>RDBMS Objects including </a:t>
            </a:r>
            <a:r>
              <a:rPr lang="en-US" dirty="0" err="1"/>
              <a:t>MappingSqlQuery</a:t>
            </a:r>
            <a:r>
              <a:rPr lang="en-US" dirty="0"/>
              <a:t>, </a:t>
            </a:r>
            <a:r>
              <a:rPr lang="en-US" dirty="0" err="1"/>
              <a:t>SqlUpdate</a:t>
            </a:r>
            <a:r>
              <a:rPr lang="en-US" dirty="0"/>
              <a:t> and </a:t>
            </a:r>
            <a:r>
              <a:rPr lang="en-US" dirty="0" err="1"/>
              <a:t>StoredProcedure</a:t>
            </a:r>
            <a:endParaRPr lang="en-US" dirty="0" smtClean="0"/>
          </a:p>
        </p:txBody>
      </p:sp>
    </p:spTree>
    <p:extLst>
      <p:ext uri="{BB962C8B-B14F-4D97-AF65-F5344CB8AC3E}">
        <p14:creationId xmlns:p14="http://schemas.microsoft.com/office/powerpoint/2010/main" val="215297232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JdbcTemplate</a:t>
            </a:r>
            <a:endParaRPr lang="en-US" dirty="0"/>
          </a:p>
        </p:txBody>
      </p:sp>
      <p:sp>
        <p:nvSpPr>
          <p:cNvPr id="3" name="Content Placeholder 2"/>
          <p:cNvSpPr>
            <a:spLocks noGrp="1"/>
          </p:cNvSpPr>
          <p:nvPr>
            <p:ph idx="1"/>
          </p:nvPr>
        </p:nvSpPr>
        <p:spPr>
          <a:xfrm>
            <a:off x="366713" y="1412532"/>
            <a:ext cx="8408987" cy="1397306"/>
          </a:xfrm>
        </p:spPr>
        <p:txBody>
          <a:bodyPr/>
          <a:lstStyle/>
          <a:p>
            <a:r>
              <a:rPr lang="en-US" dirty="0" smtClean="0"/>
              <a:t>The </a:t>
            </a:r>
            <a:r>
              <a:rPr lang="en-US" dirty="0"/>
              <a:t>classic Spring JDBC approach and the most </a:t>
            </a:r>
            <a:r>
              <a:rPr lang="en-US" dirty="0" smtClean="0"/>
              <a:t>popular</a:t>
            </a:r>
          </a:p>
          <a:p>
            <a:r>
              <a:rPr lang="en-US" dirty="0" smtClean="0"/>
              <a:t>Performs some tasks</a:t>
            </a:r>
          </a:p>
          <a:p>
            <a:pPr lvl="1"/>
            <a:r>
              <a:rPr lang="en-US" dirty="0"/>
              <a:t>E</a:t>
            </a:r>
            <a:r>
              <a:rPr lang="en-US" dirty="0" smtClean="0"/>
              <a:t>xecutes </a:t>
            </a:r>
            <a:r>
              <a:rPr lang="en-US" dirty="0"/>
              <a:t>SQL queries, update statements and stored procedure </a:t>
            </a:r>
            <a:r>
              <a:rPr lang="en-US" dirty="0" smtClean="0"/>
              <a:t>calls</a:t>
            </a:r>
          </a:p>
          <a:p>
            <a:pPr lvl="1"/>
            <a:r>
              <a:rPr lang="en-US" dirty="0" smtClean="0"/>
              <a:t>Performs </a:t>
            </a:r>
            <a:r>
              <a:rPr lang="en-US" dirty="0"/>
              <a:t>iteration over </a:t>
            </a:r>
            <a:r>
              <a:rPr lang="en-US" dirty="0" err="1"/>
              <a:t>ResultSets</a:t>
            </a:r>
            <a:r>
              <a:rPr lang="en-US" dirty="0"/>
              <a:t> and extraction of returned parameter values</a:t>
            </a:r>
          </a:p>
        </p:txBody>
      </p:sp>
    </p:spTree>
    <p:extLst>
      <p:ext uri="{BB962C8B-B14F-4D97-AF65-F5344CB8AC3E}">
        <p14:creationId xmlns:p14="http://schemas.microsoft.com/office/powerpoint/2010/main" val="319344228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JdbcTemplate</a:t>
            </a: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a:t>Querying (SELECT)</a:t>
            </a:r>
          </a:p>
        </p:txBody>
      </p:sp>
      <p:pic>
        <p:nvPicPr>
          <p:cNvPr id="4" name="Picture 3"/>
          <p:cNvPicPr>
            <a:picLocks noChangeAspect="1"/>
          </p:cNvPicPr>
          <p:nvPr/>
        </p:nvPicPr>
        <p:blipFill>
          <a:blip r:embed="rId2"/>
          <a:stretch>
            <a:fillRect/>
          </a:stretch>
        </p:blipFill>
        <p:spPr>
          <a:xfrm>
            <a:off x="730037" y="1933231"/>
            <a:ext cx="7419975" cy="314325"/>
          </a:xfrm>
          <a:prstGeom prst="rect">
            <a:avLst/>
          </a:prstGeom>
        </p:spPr>
      </p:pic>
      <p:pic>
        <p:nvPicPr>
          <p:cNvPr id="5" name="Picture 4"/>
          <p:cNvPicPr>
            <a:picLocks noChangeAspect="1"/>
          </p:cNvPicPr>
          <p:nvPr/>
        </p:nvPicPr>
        <p:blipFill>
          <a:blip r:embed="rId3"/>
          <a:stretch>
            <a:fillRect/>
          </a:stretch>
        </p:blipFill>
        <p:spPr>
          <a:xfrm>
            <a:off x="730037" y="2732717"/>
            <a:ext cx="6691776" cy="514006"/>
          </a:xfrm>
          <a:prstGeom prst="rect">
            <a:avLst/>
          </a:prstGeom>
        </p:spPr>
      </p:pic>
      <p:pic>
        <p:nvPicPr>
          <p:cNvPr id="6" name="Picture 5"/>
          <p:cNvPicPr>
            <a:picLocks noChangeAspect="1"/>
          </p:cNvPicPr>
          <p:nvPr/>
        </p:nvPicPr>
        <p:blipFill>
          <a:blip r:embed="rId4"/>
          <a:stretch>
            <a:fillRect/>
          </a:stretch>
        </p:blipFill>
        <p:spPr>
          <a:xfrm>
            <a:off x="730037" y="3731884"/>
            <a:ext cx="4457700" cy="676275"/>
          </a:xfrm>
          <a:prstGeom prst="rect">
            <a:avLst/>
          </a:prstGeom>
        </p:spPr>
      </p:pic>
    </p:spTree>
    <p:extLst>
      <p:ext uri="{BB962C8B-B14F-4D97-AF65-F5344CB8AC3E}">
        <p14:creationId xmlns:p14="http://schemas.microsoft.com/office/powerpoint/2010/main" val="15392447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JdbcTemplate</a:t>
            </a:r>
            <a:endParaRPr lang="en-US" dirty="0"/>
          </a:p>
        </p:txBody>
      </p:sp>
      <p:sp>
        <p:nvSpPr>
          <p:cNvPr id="3" name="Content Placeholder 2"/>
          <p:cNvSpPr>
            <a:spLocks noGrp="1"/>
          </p:cNvSpPr>
          <p:nvPr>
            <p:ph idx="1"/>
          </p:nvPr>
        </p:nvSpPr>
        <p:spPr>
          <a:xfrm>
            <a:off x="366713" y="1412532"/>
            <a:ext cx="8408987" cy="637097"/>
          </a:xfrm>
        </p:spPr>
        <p:txBody>
          <a:bodyPr/>
          <a:lstStyle/>
          <a:p>
            <a:r>
              <a:rPr lang="en-US" dirty="0" err="1" smtClean="0"/>
              <a:t>RowMapper</a:t>
            </a:r>
            <a:endParaRPr lang="en-US" dirty="0" smtClean="0"/>
          </a:p>
          <a:p>
            <a:pPr lvl="1"/>
            <a:r>
              <a:rPr lang="en-US" dirty="0" smtClean="0"/>
              <a:t>Map </a:t>
            </a:r>
            <a:r>
              <a:rPr lang="en-US" dirty="0"/>
              <a:t>the </a:t>
            </a:r>
            <a:r>
              <a:rPr lang="en-US" dirty="0" err="1"/>
              <a:t>ResultSet</a:t>
            </a:r>
            <a:r>
              <a:rPr lang="en-US" dirty="0"/>
              <a:t> data to </a:t>
            </a:r>
            <a:r>
              <a:rPr lang="en-US" dirty="0" smtClean="0"/>
              <a:t>bean </a:t>
            </a:r>
            <a:r>
              <a:rPr lang="en-US" dirty="0"/>
              <a:t>object in </a:t>
            </a:r>
            <a:r>
              <a:rPr lang="en-US" dirty="0" err="1"/>
              <a:t>queryForObject</a:t>
            </a:r>
            <a:r>
              <a:rPr lang="en-US" dirty="0"/>
              <a:t>() method</a:t>
            </a:r>
          </a:p>
        </p:txBody>
      </p:sp>
      <p:pic>
        <p:nvPicPr>
          <p:cNvPr id="4" name="Picture 3"/>
          <p:cNvPicPr>
            <a:picLocks noChangeAspect="1"/>
          </p:cNvPicPr>
          <p:nvPr/>
        </p:nvPicPr>
        <p:blipFill>
          <a:blip r:embed="rId2"/>
          <a:stretch>
            <a:fillRect/>
          </a:stretch>
        </p:blipFill>
        <p:spPr>
          <a:xfrm>
            <a:off x="524857" y="2340696"/>
            <a:ext cx="7905750" cy="2647950"/>
          </a:xfrm>
          <a:prstGeom prst="rect">
            <a:avLst/>
          </a:prstGeom>
        </p:spPr>
      </p:pic>
    </p:spTree>
    <p:extLst>
      <p:ext uri="{BB962C8B-B14F-4D97-AF65-F5344CB8AC3E}">
        <p14:creationId xmlns:p14="http://schemas.microsoft.com/office/powerpoint/2010/main" val="3071192576"/>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JdbcTemplate</a:t>
            </a: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a:t>Updating (INSERT/UPDATE/DELETE) with </a:t>
            </a:r>
            <a:r>
              <a:rPr lang="en-US" dirty="0" err="1"/>
              <a:t>jdbcTemplate</a:t>
            </a:r>
            <a:endParaRPr lang="en-US" dirty="0"/>
          </a:p>
        </p:txBody>
      </p:sp>
      <p:pic>
        <p:nvPicPr>
          <p:cNvPr id="4" name="Picture 3"/>
          <p:cNvPicPr>
            <a:picLocks noChangeAspect="1"/>
          </p:cNvPicPr>
          <p:nvPr/>
        </p:nvPicPr>
        <p:blipFill>
          <a:blip r:embed="rId2"/>
          <a:stretch>
            <a:fillRect/>
          </a:stretch>
        </p:blipFill>
        <p:spPr>
          <a:xfrm>
            <a:off x="578569" y="2045616"/>
            <a:ext cx="6147506" cy="745798"/>
          </a:xfrm>
          <a:prstGeom prst="rect">
            <a:avLst/>
          </a:prstGeom>
        </p:spPr>
      </p:pic>
      <p:pic>
        <p:nvPicPr>
          <p:cNvPr id="5" name="Picture 4"/>
          <p:cNvPicPr>
            <a:picLocks noChangeAspect="1"/>
          </p:cNvPicPr>
          <p:nvPr/>
        </p:nvPicPr>
        <p:blipFill>
          <a:blip r:embed="rId3"/>
          <a:stretch>
            <a:fillRect/>
          </a:stretch>
        </p:blipFill>
        <p:spPr>
          <a:xfrm>
            <a:off x="578569" y="3274635"/>
            <a:ext cx="5824407" cy="769463"/>
          </a:xfrm>
          <a:prstGeom prst="rect">
            <a:avLst/>
          </a:prstGeom>
        </p:spPr>
      </p:pic>
      <p:pic>
        <p:nvPicPr>
          <p:cNvPr id="6" name="Picture 5"/>
          <p:cNvPicPr>
            <a:picLocks noChangeAspect="1"/>
          </p:cNvPicPr>
          <p:nvPr/>
        </p:nvPicPr>
        <p:blipFill>
          <a:blip r:embed="rId4"/>
          <a:stretch>
            <a:fillRect/>
          </a:stretch>
        </p:blipFill>
        <p:spPr>
          <a:xfrm>
            <a:off x="578569" y="4527319"/>
            <a:ext cx="5018130" cy="742265"/>
          </a:xfrm>
          <a:prstGeom prst="rect">
            <a:avLst/>
          </a:prstGeom>
        </p:spPr>
      </p:pic>
    </p:spTree>
    <p:extLst>
      <p:ext uri="{BB962C8B-B14F-4D97-AF65-F5344CB8AC3E}">
        <p14:creationId xmlns:p14="http://schemas.microsoft.com/office/powerpoint/2010/main" val="67905672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JdbcTemplate</a:t>
            </a: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a:t>Other </a:t>
            </a:r>
            <a:r>
              <a:rPr lang="en-US" dirty="0" err="1"/>
              <a:t>jdbcTemplate</a:t>
            </a:r>
            <a:r>
              <a:rPr lang="en-US" dirty="0"/>
              <a:t> operations</a:t>
            </a:r>
          </a:p>
        </p:txBody>
      </p:sp>
      <p:pic>
        <p:nvPicPr>
          <p:cNvPr id="4" name="Picture 3"/>
          <p:cNvPicPr>
            <a:picLocks noChangeAspect="1"/>
          </p:cNvPicPr>
          <p:nvPr/>
        </p:nvPicPr>
        <p:blipFill>
          <a:blip r:embed="rId2"/>
          <a:stretch>
            <a:fillRect/>
          </a:stretch>
        </p:blipFill>
        <p:spPr>
          <a:xfrm>
            <a:off x="577089" y="2158739"/>
            <a:ext cx="7314471" cy="324390"/>
          </a:xfrm>
          <a:prstGeom prst="rect">
            <a:avLst/>
          </a:prstGeom>
        </p:spPr>
      </p:pic>
      <p:pic>
        <p:nvPicPr>
          <p:cNvPr id="5" name="Picture 4"/>
          <p:cNvPicPr>
            <a:picLocks noChangeAspect="1"/>
          </p:cNvPicPr>
          <p:nvPr/>
        </p:nvPicPr>
        <p:blipFill>
          <a:blip r:embed="rId3"/>
          <a:stretch>
            <a:fillRect/>
          </a:stretch>
        </p:blipFill>
        <p:spPr>
          <a:xfrm>
            <a:off x="577089" y="3044858"/>
            <a:ext cx="4682569" cy="745896"/>
          </a:xfrm>
          <a:prstGeom prst="rect">
            <a:avLst/>
          </a:prstGeom>
        </p:spPr>
      </p:pic>
    </p:spTree>
    <p:extLst>
      <p:ext uri="{BB962C8B-B14F-4D97-AF65-F5344CB8AC3E}">
        <p14:creationId xmlns:p14="http://schemas.microsoft.com/office/powerpoint/2010/main" val="405461132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NamedParameterJdbcTemplate</a:t>
            </a: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smtClean="0"/>
              <a:t>Support </a:t>
            </a:r>
            <a:r>
              <a:rPr lang="en-US" dirty="0"/>
              <a:t>for programming JDBC statements using named parameters</a:t>
            </a:r>
          </a:p>
        </p:txBody>
      </p:sp>
      <p:pic>
        <p:nvPicPr>
          <p:cNvPr id="4" name="Picture 3"/>
          <p:cNvPicPr>
            <a:picLocks noChangeAspect="1"/>
          </p:cNvPicPr>
          <p:nvPr/>
        </p:nvPicPr>
        <p:blipFill>
          <a:blip r:embed="rId2"/>
          <a:stretch>
            <a:fillRect/>
          </a:stretch>
        </p:blipFill>
        <p:spPr>
          <a:xfrm>
            <a:off x="535452" y="2045618"/>
            <a:ext cx="7784243" cy="1868618"/>
          </a:xfrm>
          <a:prstGeom prst="rect">
            <a:avLst/>
          </a:prstGeom>
        </p:spPr>
      </p:pic>
    </p:spTree>
    <p:extLst>
      <p:ext uri="{BB962C8B-B14F-4D97-AF65-F5344CB8AC3E}">
        <p14:creationId xmlns:p14="http://schemas.microsoft.com/office/powerpoint/2010/main" val="19565038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Further References</a:t>
            </a:r>
            <a:endParaRPr lang="en-US" dirty="0"/>
          </a:p>
        </p:txBody>
      </p:sp>
      <p:sp>
        <p:nvSpPr>
          <p:cNvPr id="12291" name="Content Placeholder 2"/>
          <p:cNvSpPr>
            <a:spLocks noGrp="1"/>
          </p:cNvSpPr>
          <p:nvPr>
            <p:ph idx="1"/>
          </p:nvPr>
        </p:nvSpPr>
        <p:spPr>
          <a:xfrm>
            <a:off x="366713" y="1412875"/>
            <a:ext cx="8408987" cy="1476375"/>
          </a:xfrm>
        </p:spPr>
        <p:txBody>
          <a:bodyPr/>
          <a:lstStyle/>
          <a:p>
            <a:r>
              <a:rPr lang="en-US" altLang="en-US" smtClean="0"/>
              <a:t>&lt;Source 1&gt;</a:t>
            </a:r>
          </a:p>
          <a:p>
            <a:r>
              <a:rPr lang="en-US" altLang="en-US" smtClean="0"/>
              <a:t>&lt;Source 2&gt;</a:t>
            </a:r>
          </a:p>
          <a:p>
            <a:r>
              <a:rPr lang="en-US" altLang="en-US" smtClean="0"/>
              <a:t>…</a:t>
            </a:r>
          </a:p>
          <a:p>
            <a:endParaRPr lang="en-US" altLang="en-US" smtClean="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SimpleJdbcInsert</a:t>
            </a:r>
            <a:r>
              <a:rPr lang="en-US" dirty="0"/>
              <a:t/>
            </a:r>
            <a:br>
              <a:rPr lang="en-US" dirty="0"/>
            </a:br>
            <a:endParaRPr lang="en-US" dirty="0"/>
          </a:p>
        </p:txBody>
      </p:sp>
      <p:sp>
        <p:nvSpPr>
          <p:cNvPr id="3" name="Content Placeholder 2"/>
          <p:cNvSpPr>
            <a:spLocks noGrp="1"/>
          </p:cNvSpPr>
          <p:nvPr>
            <p:ph idx="1"/>
          </p:nvPr>
        </p:nvSpPr>
        <p:spPr>
          <a:xfrm>
            <a:off x="366713" y="1412532"/>
            <a:ext cx="8408987" cy="553998"/>
          </a:xfrm>
        </p:spPr>
        <p:txBody>
          <a:bodyPr/>
          <a:lstStyle/>
          <a:p>
            <a:r>
              <a:rPr lang="en-US" dirty="0" smtClean="0"/>
              <a:t>Provides </a:t>
            </a:r>
            <a:r>
              <a:rPr lang="en-US" dirty="0"/>
              <a:t>a simplified configuration by taking advantage of database metadata that can be retrieved through the JDBC driver</a:t>
            </a:r>
          </a:p>
        </p:txBody>
      </p:sp>
      <p:pic>
        <p:nvPicPr>
          <p:cNvPr id="4" name="Picture 3"/>
          <p:cNvPicPr>
            <a:picLocks noChangeAspect="1"/>
          </p:cNvPicPr>
          <p:nvPr/>
        </p:nvPicPr>
        <p:blipFill>
          <a:blip r:embed="rId2"/>
          <a:stretch>
            <a:fillRect/>
          </a:stretch>
        </p:blipFill>
        <p:spPr>
          <a:xfrm>
            <a:off x="1073428" y="2137287"/>
            <a:ext cx="6638925" cy="4029075"/>
          </a:xfrm>
          <a:prstGeom prst="rect">
            <a:avLst/>
          </a:prstGeom>
        </p:spPr>
      </p:pic>
    </p:spTree>
    <p:extLst>
      <p:ext uri="{BB962C8B-B14F-4D97-AF65-F5344CB8AC3E}">
        <p14:creationId xmlns:p14="http://schemas.microsoft.com/office/powerpoint/2010/main" val="402852887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SimpleJdbcCall</a:t>
            </a:r>
            <a:endParaRPr lang="en-US" dirty="0"/>
          </a:p>
        </p:txBody>
      </p:sp>
      <p:sp>
        <p:nvSpPr>
          <p:cNvPr id="3" name="Content Placeholder 2"/>
          <p:cNvSpPr>
            <a:spLocks noGrp="1"/>
          </p:cNvSpPr>
          <p:nvPr>
            <p:ph idx="1"/>
          </p:nvPr>
        </p:nvSpPr>
        <p:spPr>
          <a:xfrm>
            <a:off x="366713" y="1412532"/>
            <a:ext cx="8408987" cy="276999"/>
          </a:xfrm>
        </p:spPr>
        <p:txBody>
          <a:bodyPr/>
          <a:lstStyle/>
          <a:p>
            <a:r>
              <a:rPr lang="en-US" dirty="0"/>
              <a:t>Calling a stored procedure with </a:t>
            </a:r>
            <a:r>
              <a:rPr lang="en-US" dirty="0" err="1"/>
              <a:t>SimpleJdbcCall</a:t>
            </a:r>
            <a:endParaRPr lang="en-US" dirty="0"/>
          </a:p>
        </p:txBody>
      </p:sp>
      <p:pic>
        <p:nvPicPr>
          <p:cNvPr id="4" name="Picture 3"/>
          <p:cNvPicPr>
            <a:picLocks noChangeAspect="1"/>
          </p:cNvPicPr>
          <p:nvPr/>
        </p:nvPicPr>
        <p:blipFill>
          <a:blip r:embed="rId2"/>
          <a:stretch>
            <a:fillRect/>
          </a:stretch>
        </p:blipFill>
        <p:spPr>
          <a:xfrm>
            <a:off x="772065" y="2180799"/>
            <a:ext cx="4438650" cy="2028825"/>
          </a:xfrm>
          <a:prstGeom prst="rect">
            <a:avLst/>
          </a:prstGeom>
        </p:spPr>
      </p:pic>
    </p:spTree>
    <p:extLst>
      <p:ext uri="{BB962C8B-B14F-4D97-AF65-F5344CB8AC3E}">
        <p14:creationId xmlns:p14="http://schemas.microsoft.com/office/powerpoint/2010/main" val="4150290767"/>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SimpleJdbcCall</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21225" y="1241775"/>
            <a:ext cx="5872934" cy="5044700"/>
          </a:xfrm>
          <a:prstGeom prst="rect">
            <a:avLst/>
          </a:prstGeom>
        </p:spPr>
      </p:pic>
    </p:spTree>
    <p:extLst>
      <p:ext uri="{BB962C8B-B14F-4D97-AF65-F5344CB8AC3E}">
        <p14:creationId xmlns:p14="http://schemas.microsoft.com/office/powerpoint/2010/main" val="68887840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MappingSqlQuery</a:t>
            </a:r>
            <a:endParaRPr lang="en-US" dirty="0"/>
          </a:p>
        </p:txBody>
      </p:sp>
      <p:sp>
        <p:nvSpPr>
          <p:cNvPr id="3" name="Content Placeholder 2"/>
          <p:cNvSpPr>
            <a:spLocks noGrp="1"/>
          </p:cNvSpPr>
          <p:nvPr>
            <p:ph idx="1"/>
          </p:nvPr>
        </p:nvSpPr>
        <p:spPr>
          <a:xfrm>
            <a:off x="366713" y="1412532"/>
            <a:ext cx="8408987" cy="830997"/>
          </a:xfrm>
        </p:spPr>
        <p:txBody>
          <a:bodyPr/>
          <a:lstStyle/>
          <a:p>
            <a:r>
              <a:rPr lang="en-US" dirty="0" err="1"/>
              <a:t>MappingSqlQuery</a:t>
            </a:r>
            <a:r>
              <a:rPr lang="en-US" dirty="0"/>
              <a:t> is a reusable query in which concrete subclasses must implement the abstract </a:t>
            </a:r>
            <a:r>
              <a:rPr lang="en-US" dirty="0" err="1"/>
              <a:t>mapRow</a:t>
            </a:r>
            <a:r>
              <a:rPr lang="en-US" dirty="0"/>
              <a:t>(..) method to convert each row of the supplied </a:t>
            </a:r>
            <a:r>
              <a:rPr lang="en-US" dirty="0" err="1"/>
              <a:t>ResultSet</a:t>
            </a:r>
            <a:r>
              <a:rPr lang="en-US" dirty="0"/>
              <a:t> into an object of the type specified.</a:t>
            </a:r>
          </a:p>
        </p:txBody>
      </p:sp>
      <p:pic>
        <p:nvPicPr>
          <p:cNvPr id="4" name="Picture 3"/>
          <p:cNvPicPr>
            <a:picLocks noChangeAspect="1"/>
          </p:cNvPicPr>
          <p:nvPr/>
        </p:nvPicPr>
        <p:blipFill>
          <a:blip r:embed="rId2"/>
          <a:stretch>
            <a:fillRect/>
          </a:stretch>
        </p:blipFill>
        <p:spPr>
          <a:xfrm>
            <a:off x="1273258" y="2414286"/>
            <a:ext cx="6618121" cy="3826258"/>
          </a:xfrm>
          <a:prstGeom prst="rect">
            <a:avLst/>
          </a:prstGeom>
        </p:spPr>
      </p:pic>
    </p:spTree>
    <p:extLst>
      <p:ext uri="{BB962C8B-B14F-4D97-AF65-F5344CB8AC3E}">
        <p14:creationId xmlns:p14="http://schemas.microsoft.com/office/powerpoint/2010/main" val="2790953053"/>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MappingSqlQuery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33495" y="1564849"/>
            <a:ext cx="6429306" cy="2591095"/>
          </a:xfrm>
          <a:prstGeom prst="rect">
            <a:avLst/>
          </a:prstGeom>
        </p:spPr>
      </p:pic>
    </p:spTree>
    <p:extLst>
      <p:ext uri="{BB962C8B-B14F-4D97-AF65-F5344CB8AC3E}">
        <p14:creationId xmlns:p14="http://schemas.microsoft.com/office/powerpoint/2010/main" val="2091658676"/>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SqlUpdate</a:t>
            </a:r>
            <a:endParaRPr lang="en-US" dirty="0"/>
          </a:p>
        </p:txBody>
      </p:sp>
      <p:sp>
        <p:nvSpPr>
          <p:cNvPr id="3" name="Content Placeholder 2"/>
          <p:cNvSpPr>
            <a:spLocks noGrp="1"/>
          </p:cNvSpPr>
          <p:nvPr>
            <p:ph idx="1"/>
          </p:nvPr>
        </p:nvSpPr>
        <p:spPr>
          <a:xfrm>
            <a:off x="366713" y="1412532"/>
            <a:ext cx="8408987" cy="677108"/>
          </a:xfrm>
        </p:spPr>
        <p:txBody>
          <a:bodyPr/>
          <a:lstStyle/>
          <a:p>
            <a:r>
              <a:rPr lang="en-US" dirty="0"/>
              <a:t>The </a:t>
            </a:r>
            <a:r>
              <a:rPr lang="en-US" dirty="0" err="1"/>
              <a:t>SqlUpdate</a:t>
            </a:r>
            <a:r>
              <a:rPr lang="en-US" dirty="0"/>
              <a:t> class encapsulates an SQL update. </a:t>
            </a:r>
            <a:endParaRPr lang="en-US" dirty="0" smtClean="0"/>
          </a:p>
          <a:p>
            <a:r>
              <a:rPr lang="en-US" dirty="0" smtClean="0"/>
              <a:t>Like </a:t>
            </a:r>
            <a:r>
              <a:rPr lang="en-US" dirty="0"/>
              <a:t>a query, an update object is reusable</a:t>
            </a:r>
          </a:p>
        </p:txBody>
      </p:sp>
      <p:pic>
        <p:nvPicPr>
          <p:cNvPr id="5" name="Picture 4"/>
          <p:cNvPicPr>
            <a:picLocks noChangeAspect="1"/>
          </p:cNvPicPr>
          <p:nvPr/>
        </p:nvPicPr>
        <p:blipFill>
          <a:blip r:embed="rId2"/>
          <a:stretch>
            <a:fillRect/>
          </a:stretch>
        </p:blipFill>
        <p:spPr>
          <a:xfrm>
            <a:off x="1253765" y="2175554"/>
            <a:ext cx="6020437" cy="4020259"/>
          </a:xfrm>
          <a:prstGeom prst="rect">
            <a:avLst/>
          </a:prstGeom>
        </p:spPr>
      </p:pic>
    </p:spTree>
    <p:extLst>
      <p:ext uri="{BB962C8B-B14F-4D97-AF65-F5344CB8AC3E}">
        <p14:creationId xmlns:p14="http://schemas.microsoft.com/office/powerpoint/2010/main" val="415218772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StoredProcedure</a:t>
            </a:r>
            <a:r>
              <a:rPr lang="en-US" dirty="0"/>
              <a:t/>
            </a:r>
            <a:br>
              <a:rPr lang="en-US" dirty="0"/>
            </a:br>
            <a:endParaRPr lang="en-US" dirty="0"/>
          </a:p>
        </p:txBody>
      </p:sp>
      <p:sp>
        <p:nvSpPr>
          <p:cNvPr id="3" name="Content Placeholder 2"/>
          <p:cNvSpPr>
            <a:spLocks noGrp="1"/>
          </p:cNvSpPr>
          <p:nvPr>
            <p:ph idx="1"/>
          </p:nvPr>
        </p:nvSpPr>
        <p:spPr>
          <a:xfrm>
            <a:off x="366713" y="1412532"/>
            <a:ext cx="8408987" cy="553998"/>
          </a:xfrm>
        </p:spPr>
        <p:txBody>
          <a:bodyPr/>
          <a:lstStyle/>
          <a:p>
            <a:r>
              <a:rPr lang="en-US" dirty="0"/>
              <a:t>The </a:t>
            </a:r>
            <a:r>
              <a:rPr lang="en-US" dirty="0" err="1"/>
              <a:t>StoredProcedure</a:t>
            </a:r>
            <a:r>
              <a:rPr lang="en-US" dirty="0"/>
              <a:t> class is a superclass for object abstractions of RDBMS stored procedures</a:t>
            </a:r>
          </a:p>
        </p:txBody>
      </p:sp>
      <p:pic>
        <p:nvPicPr>
          <p:cNvPr id="4" name="Picture 3"/>
          <p:cNvPicPr>
            <a:picLocks noChangeAspect="1"/>
          </p:cNvPicPr>
          <p:nvPr/>
        </p:nvPicPr>
        <p:blipFill>
          <a:blip r:embed="rId2"/>
          <a:stretch>
            <a:fillRect/>
          </a:stretch>
        </p:blipFill>
        <p:spPr>
          <a:xfrm>
            <a:off x="855629" y="2137287"/>
            <a:ext cx="7221766" cy="4159818"/>
          </a:xfrm>
          <a:prstGeom prst="rect">
            <a:avLst/>
          </a:prstGeom>
        </p:spPr>
      </p:pic>
    </p:spTree>
    <p:extLst>
      <p:ext uri="{BB962C8B-B14F-4D97-AF65-F5344CB8AC3E}">
        <p14:creationId xmlns:p14="http://schemas.microsoft.com/office/powerpoint/2010/main" val="3073638526"/>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StoredProcedure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70593" y="1424348"/>
            <a:ext cx="6427678" cy="3154543"/>
          </a:xfrm>
          <a:prstGeom prst="rect">
            <a:avLst/>
          </a:prstGeom>
        </p:spPr>
      </p:pic>
    </p:spTree>
    <p:extLst>
      <p:ext uri="{BB962C8B-B14F-4D97-AF65-F5344CB8AC3E}">
        <p14:creationId xmlns:p14="http://schemas.microsoft.com/office/powerpoint/2010/main" val="319131174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3708400" y="4732338"/>
            <a:ext cx="4748213" cy="625475"/>
          </a:xfrm>
        </p:spPr>
        <p:txBody>
          <a:bodyPr/>
          <a:lstStyle/>
          <a:p>
            <a:r>
              <a:rPr lang="en-US" altLang="en-US" smtClean="0"/>
              <a:t>Q&amp;A</a:t>
            </a:r>
          </a:p>
        </p:txBody>
      </p:sp>
      <p:sp>
        <p:nvSpPr>
          <p:cNvPr id="18435" name="Subtitle 2"/>
          <p:cNvSpPr>
            <a:spLocks noGrp="1"/>
          </p:cNvSpPr>
          <p:nvPr>
            <p:ph type="subTitle" idx="1"/>
          </p:nvPr>
        </p:nvSpPr>
        <p:spPr>
          <a:xfrm>
            <a:off x="4973638" y="5527675"/>
            <a:ext cx="3490912" cy="193675"/>
          </a:xfrm>
        </p:spPr>
        <p:txBody>
          <a:bodyPr/>
          <a:lstStyle/>
          <a:p>
            <a:endParaRPr lang="en-US" altLang="en-US" smtClean="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p:cNvSpPr>
            <a:spLocks noGrp="1"/>
          </p:cNvSpPr>
          <p:nvPr>
            <p:ph type="subTitle" idx="1"/>
          </p:nvPr>
        </p:nvSpPr>
        <p:spPr>
          <a:xfrm>
            <a:off x="4973638" y="5527675"/>
            <a:ext cx="3490912" cy="193675"/>
          </a:xfrm>
        </p:spPr>
        <p:txBody>
          <a:bodyPr/>
          <a:lstStyle/>
          <a:p>
            <a:endParaRPr lang="en-US" altLang="en-US" smtClean="0"/>
          </a:p>
        </p:txBody>
      </p:sp>
      <p:grpSp>
        <p:nvGrpSpPr>
          <p:cNvPr id="19459" name="Group 21"/>
          <p:cNvGrpSpPr>
            <a:grpSpLocks/>
          </p:cNvGrpSpPr>
          <p:nvPr/>
        </p:nvGrpSpPr>
        <p:grpSpPr bwMode="auto">
          <a:xfrm>
            <a:off x="366713" y="5803900"/>
            <a:ext cx="2736850" cy="720725"/>
            <a:chOff x="3804" y="3596"/>
            <a:chExt cx="1724" cy="454"/>
          </a:xfrm>
        </p:grpSpPr>
        <p:sp>
          <p:nvSpPr>
            <p:cNvPr id="19461" name="Line 73"/>
            <p:cNvSpPr>
              <a:spLocks noChangeShapeType="1"/>
            </p:cNvSpPr>
            <p:nvPr/>
          </p:nvSpPr>
          <p:spPr bwMode="auto">
            <a:xfrm flipH="1">
              <a:off x="3804" y="3964"/>
              <a:ext cx="1724"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74"/>
            <p:cNvSpPr>
              <a:spLocks noChangeShapeType="1"/>
            </p:cNvSpPr>
            <p:nvPr/>
          </p:nvSpPr>
          <p:spPr bwMode="auto">
            <a:xfrm flipV="1">
              <a:off x="3815" y="3621"/>
              <a:ext cx="0" cy="397"/>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5"/>
            <p:cNvSpPr>
              <a:spLocks noChangeShapeType="1"/>
            </p:cNvSpPr>
            <p:nvPr/>
          </p:nvSpPr>
          <p:spPr bwMode="auto">
            <a:xfrm flipH="1">
              <a:off x="3804" y="3653"/>
              <a:ext cx="1724"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76"/>
            <p:cNvSpPr>
              <a:spLocks noChangeShapeType="1"/>
            </p:cNvSpPr>
            <p:nvPr/>
          </p:nvSpPr>
          <p:spPr bwMode="auto">
            <a:xfrm flipH="1">
              <a:off x="3804" y="3854"/>
              <a:ext cx="1724"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5" name="Text Box 78"/>
            <p:cNvSpPr txBox="1">
              <a:spLocks noChangeArrowheads="1"/>
            </p:cNvSpPr>
            <p:nvPr/>
          </p:nvSpPr>
          <p:spPr bwMode="auto">
            <a:xfrm>
              <a:off x="4401" y="3699"/>
              <a:ext cx="8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solidFill>
                    <a:schemeClr val="bg1"/>
                  </a:solidFill>
                </a:rPr>
                <a:t>Client Logo</a:t>
              </a:r>
            </a:p>
          </p:txBody>
        </p:sp>
        <p:sp>
          <p:nvSpPr>
            <p:cNvPr id="19466" name="Oval 79"/>
            <p:cNvSpPr>
              <a:spLocks noChangeArrowheads="1"/>
            </p:cNvSpPr>
            <p:nvPr/>
          </p:nvSpPr>
          <p:spPr bwMode="auto">
            <a:xfrm>
              <a:off x="4082" y="3653"/>
              <a:ext cx="319" cy="320"/>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67" name="Line 80"/>
            <p:cNvSpPr>
              <a:spLocks noChangeShapeType="1"/>
            </p:cNvSpPr>
            <p:nvPr/>
          </p:nvSpPr>
          <p:spPr bwMode="auto">
            <a:xfrm flipV="1">
              <a:off x="5528" y="3596"/>
              <a:ext cx="0" cy="454"/>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9460" name="Title 3"/>
          <p:cNvSpPr>
            <a:spLocks noGrp="1"/>
          </p:cNvSpPr>
          <p:nvPr>
            <p:ph type="ctrTitle"/>
          </p:nvPr>
        </p:nvSpPr>
        <p:spPr>
          <a:xfrm>
            <a:off x="4014788" y="3697288"/>
            <a:ext cx="4578350" cy="723900"/>
          </a:xfrm>
        </p:spPr>
        <p:txBody>
          <a:bodyPr/>
          <a:lstStyle/>
          <a:p>
            <a:pPr eaLnBrk="1" hangingPunct="1"/>
            <a:r>
              <a:rPr lang="en-US" altLang="en-US" sz="2800" smtClean="0"/>
              <a:t/>
            </a:r>
            <a:br>
              <a:rPr lang="en-US" altLang="en-US" sz="2800" smtClean="0"/>
            </a:br>
            <a:r>
              <a:rPr lang="en-US" altLang="en-US" sz="2800" smtClean="0"/>
              <a:t>Thank You</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Set Up Environment</a:t>
            </a:r>
            <a:endParaRPr lang="en-US" dirty="0"/>
          </a:p>
        </p:txBody>
      </p:sp>
      <p:sp>
        <p:nvSpPr>
          <p:cNvPr id="13315" name="Content Placeholder 2"/>
          <p:cNvSpPr>
            <a:spLocks noGrp="1"/>
          </p:cNvSpPr>
          <p:nvPr>
            <p:ph idx="1"/>
          </p:nvPr>
        </p:nvSpPr>
        <p:spPr>
          <a:xfrm>
            <a:off x="366713" y="1412875"/>
            <a:ext cx="8408987" cy="1757363"/>
          </a:xfrm>
        </p:spPr>
        <p:txBody>
          <a:bodyPr/>
          <a:lstStyle/>
          <a:p>
            <a:r>
              <a:rPr lang="en-US" altLang="en-US" smtClean="0"/>
              <a:t>To complete the course, your PC must install:</a:t>
            </a:r>
          </a:p>
          <a:p>
            <a:pPr lvl="1"/>
            <a:r>
              <a:rPr lang="en-US" altLang="en-US" smtClean="0"/>
              <a:t>Software 1</a:t>
            </a:r>
          </a:p>
          <a:p>
            <a:pPr lvl="1"/>
            <a:r>
              <a:rPr lang="en-US" altLang="en-US" smtClean="0"/>
              <a:t>Software 2</a:t>
            </a:r>
          </a:p>
          <a:p>
            <a:pPr lvl="1"/>
            <a:r>
              <a:rPr lang="en-US" altLang="en-US" smtClean="0"/>
              <a:t>…</a:t>
            </a:r>
          </a:p>
          <a:p>
            <a:endParaRPr lang="en-US" altLang="en-US" smtClean="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455613"/>
            <a:ext cx="8408987" cy="785812"/>
          </a:xfrm>
        </p:spPr>
        <p:txBody>
          <a:bodyPr/>
          <a:lstStyle/>
          <a:p>
            <a:pPr>
              <a:defRPr/>
            </a:pPr>
            <a:r>
              <a:rPr lang="en-US" dirty="0" smtClean="0"/>
              <a:t>Revision History</a:t>
            </a:r>
            <a:endParaRPr lang="en-US" dirty="0"/>
          </a:p>
        </p:txBody>
      </p:sp>
      <p:graphicFrame>
        <p:nvGraphicFramePr>
          <p:cNvPr id="4" name="Group 77"/>
          <p:cNvGraphicFramePr>
            <a:graphicFrameLocks noGrp="1"/>
          </p:cNvGraphicFramePr>
          <p:nvPr>
            <p:ph idx="1"/>
            <p:extLst>
              <p:ext uri="{D42A27DB-BD31-4B8C-83A1-F6EECF244321}">
                <p14:modId xmlns:p14="http://schemas.microsoft.com/office/powerpoint/2010/main" val="861681137"/>
              </p:ext>
            </p:extLst>
          </p:nvPr>
        </p:nvGraphicFramePr>
        <p:xfrm>
          <a:off x="152400" y="1600200"/>
          <a:ext cx="8647113" cy="2124368"/>
        </p:xfrm>
        <a:graphic>
          <a:graphicData uri="http://schemas.openxmlformats.org/drawingml/2006/table">
            <a:tbl>
              <a:tblPr/>
              <a:tblGrid>
                <a:gridCol w="1009650"/>
                <a:gridCol w="857250"/>
                <a:gridCol w="2465388"/>
                <a:gridCol w="1371600"/>
                <a:gridCol w="2943225"/>
              </a:tblGrid>
              <a:tr h="466232">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smtClean="0">
                          <a:ln>
                            <a:noFill/>
                          </a:ln>
                          <a:solidFill>
                            <a:schemeClr val="tx1"/>
                          </a:solidFill>
                          <a:effectLst/>
                          <a:latin typeface="Arial" charset="0"/>
                        </a:rPr>
                        <a:t>Date</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smtClean="0">
                          <a:ln>
                            <a:noFill/>
                          </a:ln>
                          <a:solidFill>
                            <a:schemeClr val="tx1"/>
                          </a:solidFill>
                          <a:effectLst/>
                          <a:latin typeface="Arial" charset="0"/>
                        </a:rPr>
                        <a:t>Version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dirty="0" smtClean="0">
                          <a:ln>
                            <a:noFill/>
                          </a:ln>
                          <a:solidFill>
                            <a:schemeClr val="tx1"/>
                          </a:solidFill>
                          <a:effectLst/>
                          <a:latin typeface="Arial" charset="0"/>
                        </a:rPr>
                        <a:t>Description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smtClean="0">
                          <a:ln>
                            <a:noFill/>
                          </a:ln>
                          <a:solidFill>
                            <a:schemeClr val="tx1"/>
                          </a:solidFill>
                          <a:effectLst/>
                          <a:latin typeface="Arial" charset="0"/>
                        </a:rPr>
                        <a:t>Updated by</a:t>
                      </a:r>
                    </a:p>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1"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1" i="0" u="none" strike="noStrike" cap="none" normalizeH="0" baseline="0" smtClean="0">
                          <a:ln>
                            <a:noFill/>
                          </a:ln>
                          <a:solidFill>
                            <a:schemeClr val="tx1"/>
                          </a:solidFill>
                          <a:effectLst/>
                          <a:latin typeface="Arial" charset="0"/>
                        </a:rPr>
                        <a:t>Reviewed and Approved By</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82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lang="en-US" altLang="en-US" sz="1200" dirty="0" smtClean="0"/>
                        <a:t>11/11/2015</a:t>
                      </a:r>
                      <a:endParaRPr kumimoji="0" lang="en-US" sz="12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smtClean="0">
                          <a:ln>
                            <a:noFill/>
                          </a:ln>
                          <a:solidFill>
                            <a:schemeClr val="tx1"/>
                          </a:solidFill>
                          <a:effectLst/>
                          <a:latin typeface="Arial" charset="0"/>
                        </a:rPr>
                        <a:t>1.0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smtClean="0">
                          <a:ln>
                            <a:noFill/>
                          </a:ln>
                          <a:solidFill>
                            <a:schemeClr val="tx1"/>
                          </a:solidFill>
                          <a:effectLst/>
                          <a:latin typeface="Arial" charset="0"/>
                        </a:rPr>
                        <a:t>Initial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r>
                        <a:rPr kumimoji="0" lang="en-US" sz="1200" b="0" i="0" u="none" strike="noStrike" cap="none" normalizeH="0" baseline="0" dirty="0" smtClean="0">
                          <a:ln>
                            <a:noFill/>
                          </a:ln>
                          <a:solidFill>
                            <a:schemeClr val="tx1"/>
                          </a:solidFill>
                          <a:effectLst/>
                          <a:latin typeface="Arial" charset="0"/>
                        </a:rPr>
                        <a:t>Kien Tran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534">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8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82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5992">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82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829">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35000"/>
                        </a:spcBef>
                        <a:spcAft>
                          <a:spcPct val="0"/>
                        </a:spcAft>
                        <a:buClr>
                          <a:srgbClr val="CC0033"/>
                        </a:buClr>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
          <p:cNvGrpSpPr>
            <a:grpSpLocks/>
          </p:cNvGrpSpPr>
          <p:nvPr/>
        </p:nvGrpSpPr>
        <p:grpSpPr bwMode="auto">
          <a:xfrm>
            <a:off x="0" y="0"/>
            <a:ext cx="9144000" cy="6858000"/>
            <a:chOff x="0" y="0"/>
            <a:chExt cx="5760" cy="4320"/>
          </a:xfrm>
        </p:grpSpPr>
        <p:sp>
          <p:nvSpPr>
            <p:cNvPr id="21507" name="Rectangle 1"/>
            <p:cNvSpPr>
              <a:spLocks/>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pic>
          <p:nvPicPr>
            <p:cNvPr id="2150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 y="1887"/>
              <a:ext cx="265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0682649">
  <a:themeElements>
    <a:clrScheme name="Custom 30">
      <a:dk1>
        <a:srgbClr val="000000"/>
      </a:dk1>
      <a:lt1>
        <a:srgbClr val="FFFFFF"/>
      </a:lt1>
      <a:dk2>
        <a:srgbClr val="EE2525"/>
      </a:dk2>
      <a:lt2>
        <a:srgbClr val="969696"/>
      </a:lt2>
      <a:accent1>
        <a:srgbClr val="588BA3"/>
      </a:accent1>
      <a:accent2>
        <a:srgbClr val="003F60"/>
      </a:accent2>
      <a:accent3>
        <a:srgbClr val="FFFFFF"/>
      </a:accent3>
      <a:accent4>
        <a:srgbClr val="000000"/>
      </a:accent4>
      <a:accent5>
        <a:srgbClr val="588BA3"/>
      </a:accent5>
      <a:accent6>
        <a:srgbClr val="005882"/>
      </a:accent6>
      <a:hlink>
        <a:srgbClr val="588BA3"/>
      </a:hlink>
      <a:folHlink>
        <a:srgbClr val="588BA3"/>
      </a:folHlink>
    </a:clrScheme>
    <a:fontScheme name="CS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SLC08_Final 1">
        <a:dk1>
          <a:srgbClr val="000000"/>
        </a:dk1>
        <a:lt1>
          <a:srgbClr val="FFFFFF"/>
        </a:lt1>
        <a:dk2>
          <a:srgbClr val="CF001E"/>
        </a:dk2>
        <a:lt2>
          <a:srgbClr val="808080"/>
        </a:lt2>
        <a:accent1>
          <a:srgbClr val="2C7C58"/>
        </a:accent1>
        <a:accent2>
          <a:srgbClr val="1B51FF"/>
        </a:accent2>
        <a:accent3>
          <a:srgbClr val="FFFFFF"/>
        </a:accent3>
        <a:accent4>
          <a:srgbClr val="000000"/>
        </a:accent4>
        <a:accent5>
          <a:srgbClr val="ACBFB4"/>
        </a:accent5>
        <a:accent6>
          <a:srgbClr val="1749E7"/>
        </a:accent6>
        <a:hlink>
          <a:srgbClr val="660066"/>
        </a:hlink>
        <a:folHlink>
          <a:srgbClr val="FF8600"/>
        </a:folHlink>
      </a:clrScheme>
      <a:clrMap bg1="lt1" tx1="dk1" bg2="lt2" tx2="dk2" accent1="accent1" accent2="accent2" accent3="accent3" accent4="accent4" accent5="accent5" accent6="accent6" hlink="hlink" folHlink="folHlink"/>
    </a:extraClrScheme>
    <a:extraClrScheme>
      <a:clrScheme name="SLC08_Final 2">
        <a:dk1>
          <a:srgbClr val="000000"/>
        </a:dk1>
        <a:lt1>
          <a:srgbClr val="FFFFFF"/>
        </a:lt1>
        <a:dk2>
          <a:srgbClr val="EA2839"/>
        </a:dk2>
        <a:lt2>
          <a:srgbClr val="F2AF00"/>
        </a:lt2>
        <a:accent1>
          <a:srgbClr val="B6BF00"/>
        </a:accent1>
        <a:accent2>
          <a:srgbClr val="557630"/>
        </a:accent2>
        <a:accent3>
          <a:srgbClr val="FFFFFF"/>
        </a:accent3>
        <a:accent4>
          <a:srgbClr val="000000"/>
        </a:accent4>
        <a:accent5>
          <a:srgbClr val="D7DCAA"/>
        </a:accent5>
        <a:accent6>
          <a:srgbClr val="4C6A2A"/>
        </a:accent6>
        <a:hlink>
          <a:srgbClr val="6AADE4"/>
        </a:hlink>
        <a:folHlink>
          <a:srgbClr val="005172"/>
        </a:folHlink>
      </a:clrScheme>
      <a:clrMap bg1="lt1" tx1="dk1" bg2="lt2" tx2="dk2" accent1="accent1" accent2="accent2" accent3="accent3" accent4="accent4" accent5="accent5" accent6="accent6" hlink="hlink" folHlink="folHlink"/>
    </a:extraClrScheme>
    <a:extraClrScheme>
      <a:clrScheme name="SLC08_Final 3">
        <a:dk1>
          <a:srgbClr val="000000"/>
        </a:dk1>
        <a:lt1>
          <a:srgbClr val="FFFFFF"/>
        </a:lt1>
        <a:dk2>
          <a:srgbClr val="EE2525"/>
        </a:dk2>
        <a:lt2>
          <a:srgbClr val="969696"/>
        </a:lt2>
        <a:accent1>
          <a:srgbClr val="6AADE4"/>
        </a:accent1>
        <a:accent2>
          <a:srgbClr val="124570"/>
        </a:accent2>
        <a:accent3>
          <a:srgbClr val="FFFFFF"/>
        </a:accent3>
        <a:accent4>
          <a:srgbClr val="000000"/>
        </a:accent4>
        <a:accent5>
          <a:srgbClr val="B9D3EF"/>
        </a:accent5>
        <a:accent6>
          <a:srgbClr val="0F3E65"/>
        </a:accent6>
        <a:hlink>
          <a:srgbClr val="B6BF00"/>
        </a:hlink>
        <a:folHlink>
          <a:srgbClr val="850057"/>
        </a:folHlink>
      </a:clrScheme>
      <a:clrMap bg1="lt1" tx1="dk1" bg2="lt2" tx2="dk2" accent1="accent1" accent2="accent2" accent3="accent3" accent4="accent4" accent5="accent5" accent6="accent6" hlink="hlink" folHlink="folHlink"/>
    </a:extraClrScheme>
    <a:extraClrScheme>
      <a:clrScheme name="SLC08_Final 4">
        <a:dk1>
          <a:srgbClr val="000000"/>
        </a:dk1>
        <a:lt1>
          <a:srgbClr val="FFFFFF"/>
        </a:lt1>
        <a:dk2>
          <a:srgbClr val="EE2525"/>
        </a:dk2>
        <a:lt2>
          <a:srgbClr val="969696"/>
        </a:lt2>
        <a:accent1>
          <a:srgbClr val="124570"/>
        </a:accent1>
        <a:accent2>
          <a:srgbClr val="6AADE4"/>
        </a:accent2>
        <a:accent3>
          <a:srgbClr val="FFFFFF"/>
        </a:accent3>
        <a:accent4>
          <a:srgbClr val="000000"/>
        </a:accent4>
        <a:accent5>
          <a:srgbClr val="AAB0BB"/>
        </a:accent5>
        <a:accent6>
          <a:srgbClr val="5F9CCF"/>
        </a:accent6>
        <a:hlink>
          <a:srgbClr val="850057"/>
        </a:hlink>
        <a:folHlink>
          <a:srgbClr val="B6BF00"/>
        </a:folHlink>
      </a:clrScheme>
      <a:clrMap bg1="lt1" tx1="dk1" bg2="lt2" tx2="dk2" accent1="accent1" accent2="accent2" accent3="accent3" accent4="accent4" accent5="accent5" accent6="accent6" hlink="hlink" folHlink="folHlink"/>
    </a:extraClrScheme>
    <a:extraClrScheme>
      <a:clrScheme name="SLC08_Final 5">
        <a:dk1>
          <a:srgbClr val="000000"/>
        </a:dk1>
        <a:lt1>
          <a:srgbClr val="FFFFFF"/>
        </a:lt1>
        <a:dk2>
          <a:srgbClr val="EE2525"/>
        </a:dk2>
        <a:lt2>
          <a:srgbClr val="969696"/>
        </a:lt2>
        <a:accent1>
          <a:srgbClr val="6AADE4"/>
        </a:accent1>
        <a:accent2>
          <a:srgbClr val="850057"/>
        </a:accent2>
        <a:accent3>
          <a:srgbClr val="FFFFFF"/>
        </a:accent3>
        <a:accent4>
          <a:srgbClr val="000000"/>
        </a:accent4>
        <a:accent5>
          <a:srgbClr val="B9D3EF"/>
        </a:accent5>
        <a:accent6>
          <a:srgbClr val="78004E"/>
        </a:accent6>
        <a:hlink>
          <a:srgbClr val="B6BF00"/>
        </a:hlink>
        <a:folHlink>
          <a:srgbClr val="124570"/>
        </a:folHlink>
      </a:clrScheme>
      <a:clrMap bg1="lt1" tx1="dk1" bg2="lt2" tx2="dk2" accent1="accent1" accent2="accent2" accent3="accent3" accent4="accent4" accent5="accent5" accent6="accent6" hlink="hlink" folHlink="folHlink"/>
    </a:extraClrScheme>
  </a:extraClrSchemeLst>
  <a:custClrLst>
    <a:custClr name="Deep Midnight">
      <a:srgbClr val="003F60"/>
    </a:custClr>
    <a:custClr name="CSC Midnight">
      <a:srgbClr val="005882"/>
    </a:custClr>
    <a:custClr name="Light Midnight">
      <a:srgbClr val="588BA3"/>
    </a:custClr>
    <a:custClr name="Dark Plum">
      <a:srgbClr val="382658"/>
    </a:custClr>
    <a:custClr name="CSC Plum">
      <a:srgbClr val="850057"/>
    </a:custClr>
    <a:custClr name="Dark Charcoal">
      <a:srgbClr val="636466"/>
    </a:custClr>
    <a:custClr name="CSC Charcoal">
      <a:srgbClr val="939598"/>
    </a:custClr>
    <a:custClr name="Asparagus">
      <a:srgbClr val="88BA41"/>
    </a:custClr>
    <a:custClr name="Sunset">
      <a:srgbClr val="FFCF01"/>
    </a:custClr>
    <a:custClr name="CSC Red">
      <a:srgbClr val="EE2525"/>
    </a:custClr>
  </a:custClrLst>
  <a:extLst>
    <a:ext uri="{05A4C25C-085E-4340-85A3-A5531E510DB2}">
      <thm15:themeFamily xmlns:thm15="http://schemas.microsoft.com/office/thememl/2012/main" xmlns="" name="Instructional_Design_TEMP-02_2015.pptx" id="{5B140DC9-3D9C-4311-A93E-D7E4AC513E5A}" vid="{51811B96-9BEC-4CA9-8C55-581809B688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133D2F2FB8974E95A905D6081A39A3" ma:contentTypeVersion="0" ma:contentTypeDescription="Create a new document." ma:contentTypeScope="" ma:versionID="91717e8ca3bfdd2be0a0c3ee789c0309">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51C02D-3FAB-4303-812F-EEB59C1A2FFC}">
  <ds:schemaRefs>
    <ds:schemaRef ds:uri="http://schemas.microsoft.com/sharepoint/v3/contenttype/forms"/>
  </ds:schemaRefs>
</ds:datastoreItem>
</file>

<file path=customXml/itemProps2.xml><?xml version="1.0" encoding="utf-8"?>
<ds:datastoreItem xmlns:ds="http://schemas.openxmlformats.org/officeDocument/2006/customXml" ds:itemID="{26302EF0-963A-42C2-8119-6ACB9971A470}">
  <ds:schemaRef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00C0AF7E-57A5-486C-A203-DF57CAD56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Instructional_Design_TEMP-02_2015</Template>
  <TotalTime>0</TotalTime>
  <Words>1739</Words>
  <Application>Microsoft Office PowerPoint</Application>
  <PresentationFormat>On-screen Show (4:3)</PresentationFormat>
  <Paragraphs>326</Paragraphs>
  <Slides>91</Slides>
  <Notes>1</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~0682649</vt:lpstr>
      <vt:lpstr>Spring Data</vt:lpstr>
      <vt:lpstr>Introduction</vt:lpstr>
      <vt:lpstr>Course Objectives</vt:lpstr>
      <vt:lpstr>Agenda</vt:lpstr>
      <vt:lpstr>Course Audience and Prerequisite</vt:lpstr>
      <vt:lpstr>Assessment Disciplines</vt:lpstr>
      <vt:lpstr>Duration and Course Timetable</vt:lpstr>
      <vt:lpstr>Further References</vt:lpstr>
      <vt:lpstr>Set Up Environment</vt:lpstr>
      <vt:lpstr>Course Administration </vt:lpstr>
      <vt:lpstr>JDBC</vt:lpstr>
      <vt:lpstr>What is JDBC?</vt:lpstr>
      <vt:lpstr>Core JDBC Components </vt:lpstr>
      <vt:lpstr>Core JDBC Components </vt:lpstr>
      <vt:lpstr>Kinds of Statements</vt:lpstr>
      <vt:lpstr>JDBC: Work With MySQL </vt:lpstr>
      <vt:lpstr>Query the Database </vt:lpstr>
      <vt:lpstr>Update the Database </vt:lpstr>
      <vt:lpstr>Using PreparedStatement </vt:lpstr>
      <vt:lpstr>Data Access Object</vt:lpstr>
      <vt:lpstr>Data Access Object Pattern</vt:lpstr>
      <vt:lpstr>Sample</vt:lpstr>
      <vt:lpstr>The participants in Data Access Object Pattern</vt:lpstr>
      <vt:lpstr>Implementation</vt:lpstr>
      <vt:lpstr>Implementation </vt:lpstr>
      <vt:lpstr>Implementation</vt:lpstr>
      <vt:lpstr>Implementation</vt:lpstr>
      <vt:lpstr>Hibernate</vt:lpstr>
      <vt:lpstr>Object-Relation Impedence Mismatch</vt:lpstr>
      <vt:lpstr>Object-Relation Impedence Mismatch</vt:lpstr>
      <vt:lpstr>Object-Relation Impedence Mismatch</vt:lpstr>
      <vt:lpstr>What is Object/Relation Mapping?</vt:lpstr>
      <vt:lpstr>What is Hibernate?</vt:lpstr>
      <vt:lpstr>Advantages of hibernates </vt:lpstr>
      <vt:lpstr>Hibernate Architecture</vt:lpstr>
      <vt:lpstr>Elements of Hibernate Architecture </vt:lpstr>
      <vt:lpstr>Elements of Hibernate Architecture </vt:lpstr>
      <vt:lpstr>Hibernate Sample</vt:lpstr>
      <vt:lpstr>Hibernate Configuration </vt:lpstr>
      <vt:lpstr>Hibernate Mapping Files </vt:lpstr>
      <vt:lpstr>Build SessionFactory</vt:lpstr>
      <vt:lpstr>Using Hibernate to store Object to Database</vt:lpstr>
      <vt:lpstr>Persistence Contexts </vt:lpstr>
      <vt:lpstr>Entity states</vt:lpstr>
      <vt:lpstr>Entity states</vt:lpstr>
      <vt:lpstr>Entity states</vt:lpstr>
      <vt:lpstr>Working with Entities</vt:lpstr>
      <vt:lpstr>Hibernate Data Manipulation</vt:lpstr>
      <vt:lpstr>HQL Query Sample</vt:lpstr>
      <vt:lpstr>Criteria Query Sample </vt:lpstr>
      <vt:lpstr>Native SQL Sample</vt:lpstr>
      <vt:lpstr>Hibernate mapping types</vt:lpstr>
      <vt:lpstr>Primitive types </vt:lpstr>
      <vt:lpstr>Date and time types </vt:lpstr>
      <vt:lpstr>One-to-One example (XML Mapping) </vt:lpstr>
      <vt:lpstr>One-to-One example (XML Mapping) </vt:lpstr>
      <vt:lpstr>Stock.hbm.xml</vt:lpstr>
      <vt:lpstr>StockDetail.hbm.xml</vt:lpstr>
      <vt:lpstr>MainApp</vt:lpstr>
      <vt:lpstr>One-to-Many example (XML Mapping) </vt:lpstr>
      <vt:lpstr>One-to-Many example (XML Mapping) </vt:lpstr>
      <vt:lpstr>Stock.hbm.xml</vt:lpstr>
      <vt:lpstr>StockDailyRecord.hbm.xml</vt:lpstr>
      <vt:lpstr>MainApp</vt:lpstr>
      <vt:lpstr>Many-to-Many example (XML Mapping) </vt:lpstr>
      <vt:lpstr>Many-to-Many example (XML Mapping) </vt:lpstr>
      <vt:lpstr>Stock.hbm.xml</vt:lpstr>
      <vt:lpstr>Category.hbm.xml</vt:lpstr>
      <vt:lpstr>MainApp</vt:lpstr>
      <vt:lpstr>Spring Data JDBC</vt:lpstr>
      <vt:lpstr>Problems of JDBC API</vt:lpstr>
      <vt:lpstr>What is Spring JDBC?</vt:lpstr>
      <vt:lpstr>Choosing an approach for JDBC database access </vt:lpstr>
      <vt:lpstr>JdbcTemplate</vt:lpstr>
      <vt:lpstr>JdbcTemplate</vt:lpstr>
      <vt:lpstr>JdbcTemplate</vt:lpstr>
      <vt:lpstr>JdbcTemplate</vt:lpstr>
      <vt:lpstr>JdbcTemplate</vt:lpstr>
      <vt:lpstr>NamedParameterJdbcTemplate</vt:lpstr>
      <vt:lpstr>SimpleJdbcInsert </vt:lpstr>
      <vt:lpstr>SimpleJdbcCall</vt:lpstr>
      <vt:lpstr>SimpleJdbcCall</vt:lpstr>
      <vt:lpstr>MappingSqlQuery</vt:lpstr>
      <vt:lpstr>MappingSqlQuery</vt:lpstr>
      <vt:lpstr>SqlUpdate</vt:lpstr>
      <vt:lpstr>StoredProcedure </vt:lpstr>
      <vt:lpstr>StoredProcedure</vt:lpstr>
      <vt:lpstr>Q&amp;A</vt:lpstr>
      <vt:lpstr> Thank You</vt:lpstr>
      <vt:lpstr>Revision History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2015-11-18T02:27:30Z</dcterms:created>
  <dcterms:modified xsi:type="dcterms:W3CDTF">2015-12-09T16:28:16Z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0x010100CE133D2F2FB8974E95A905D6081A39A3</vt:lpwstr>
  </property>
</Properties>
</file>