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1" r:id="rId4"/>
  </p:sldMasterIdLst>
  <p:notesMasterIdLst>
    <p:notesMasterId r:id="rId62"/>
  </p:notesMasterIdLst>
  <p:handoutMasterIdLst>
    <p:handoutMasterId r:id="rId63"/>
  </p:handoutMasterIdLst>
  <p:sldIdLst>
    <p:sldId id="257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305" r:id="rId16"/>
    <p:sldId id="306" r:id="rId17"/>
    <p:sldId id="316" r:id="rId18"/>
    <p:sldId id="312" r:id="rId19"/>
    <p:sldId id="314" r:id="rId20"/>
    <p:sldId id="313" r:id="rId21"/>
    <p:sldId id="315" r:id="rId22"/>
    <p:sldId id="317" r:id="rId23"/>
    <p:sldId id="296" r:id="rId24"/>
    <p:sldId id="318" r:id="rId25"/>
    <p:sldId id="302" r:id="rId26"/>
    <p:sldId id="303" r:id="rId27"/>
    <p:sldId id="319" r:id="rId28"/>
    <p:sldId id="304" r:id="rId29"/>
    <p:sldId id="320" r:id="rId30"/>
    <p:sldId id="321" r:id="rId31"/>
    <p:sldId id="307" r:id="rId32"/>
    <p:sldId id="308" r:id="rId33"/>
    <p:sldId id="309" r:id="rId34"/>
    <p:sldId id="310" r:id="rId35"/>
    <p:sldId id="31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297" r:id="rId57"/>
    <p:sldId id="298" r:id="rId58"/>
    <p:sldId id="299" r:id="rId59"/>
    <p:sldId id="300" r:id="rId60"/>
    <p:sldId id="301" r:id="rId6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86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890">
          <p15:clr>
            <a:srgbClr val="A4A3A4"/>
          </p15:clr>
        </p15:guide>
        <p15:guide id="5" orient="horz" pos="4235">
          <p15:clr>
            <a:srgbClr val="A4A3A4"/>
          </p15:clr>
        </p15:guide>
        <p15:guide id="6" orient="horz" pos="206">
          <p15:clr>
            <a:srgbClr val="A4A3A4"/>
          </p15:clr>
        </p15:guide>
        <p15:guide id="7" pos="2885">
          <p15:clr>
            <a:srgbClr val="A4A3A4"/>
          </p15:clr>
        </p15:guide>
        <p15:guide id="8" pos="222">
          <p15:clr>
            <a:srgbClr val="A4A3A4"/>
          </p15:clr>
        </p15:guide>
        <p15:guide id="9" pos="510">
          <p15:clr>
            <a:srgbClr val="A4A3A4"/>
          </p15:clr>
        </p15:guide>
        <p15:guide id="10" pos="898">
          <p15:clr>
            <a:srgbClr val="A4A3A4"/>
          </p15:clr>
        </p15:guide>
        <p15:guide id="11" pos="4867">
          <p15:clr>
            <a:srgbClr val="A4A3A4"/>
          </p15:clr>
        </p15:guide>
        <p15:guide id="12" pos="5246">
          <p15:clr>
            <a:srgbClr val="A4A3A4"/>
          </p15:clr>
        </p15:guide>
        <p15:guide id="13" pos="5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725" autoAdjust="0"/>
  </p:normalViewPr>
  <p:slideViewPr>
    <p:cSldViewPr snapToGrid="0">
      <p:cViewPr varScale="1">
        <p:scale>
          <a:sx n="74" d="100"/>
          <a:sy n="74" d="100"/>
        </p:scale>
        <p:origin x="-1266" y="-90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34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F02802-FAD7-4B03-936F-6FEF8234A331}" type="datetimeFigureOut">
              <a:rPr lang="en-US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A8873B-5BED-4988-B6D5-588CC0DE5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5B122-7894-40B8-B6E6-1E2E4C2F004E}" type="datetimeFigureOut">
              <a:rPr lang="en-US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C0DD5FD-ABDB-4F07-A820-2B7F30C8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015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4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December 12, 2015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1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61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249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6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86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 userDrawn="1"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69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2691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3552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3" y="6240463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72F1FA01-5690-495E-9FC7-C8666C6D4A10}" type="slidenum">
              <a:rPr lang="en-US" altLang="en-US" sz="1000">
                <a:solidFill>
                  <a:srgbClr val="777777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December 12, 2015</a:t>
            </a:fld>
            <a:endParaRPr lang="en-US" sz="1000" dirty="0">
              <a:solidFill>
                <a:srgbClr val="77777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3" r:id="rId3"/>
    <p:sldLayoutId id="2147483714" r:id="rId4"/>
    <p:sldLayoutId id="2147483715" r:id="rId5"/>
    <p:sldLayoutId id="2147483716" r:id="rId6"/>
    <p:sldLayoutId id="2147483721" r:id="rId7"/>
    <p:sldLayoutId id="2147483717" r:id="rId8"/>
    <p:sldLayoutId id="2147483718" r:id="rId9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Spring MVC</a:t>
            </a:r>
            <a:endParaRPr lang="en-US" altLang="en-US" dirty="0" smtClean="0"/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632994"/>
          </a:xfrm>
        </p:spPr>
        <p:txBody>
          <a:bodyPr/>
          <a:lstStyle/>
          <a:p>
            <a:r>
              <a:rPr lang="en-US" altLang="en-US" dirty="0" err="1"/>
              <a:t>Kien</a:t>
            </a:r>
            <a:r>
              <a:rPr lang="en-US" altLang="en-US" dirty="0"/>
              <a:t> Tran</a:t>
            </a:r>
            <a:br>
              <a:rPr lang="en-US" altLang="en-US" dirty="0"/>
            </a:br>
            <a:r>
              <a:rPr lang="en-US" altLang="en-US" dirty="0"/>
              <a:t>Principal Software Engineer</a:t>
            </a:r>
          </a:p>
          <a:p>
            <a:r>
              <a:rPr lang="en-US" altLang="en-US" dirty="0" smtClean="0"/>
              <a:t>12/13/2015</a:t>
            </a:r>
            <a:endParaRPr lang="en-US" altLang="en-US" dirty="0"/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5125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Text Box 78"/>
            <p:cNvSpPr txBox="1">
              <a:spLocks noChangeArrowheads="1"/>
            </p:cNvSpPr>
            <p:nvPr/>
          </p:nvSpPr>
          <p:spPr bwMode="auto">
            <a:xfrm>
              <a:off x="4401" y="3699"/>
              <a:ext cx="8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b="1" i="1">
                  <a:solidFill>
                    <a:schemeClr val="bg1"/>
                  </a:solidFill>
                </a:rPr>
                <a:t>Client Logo</a:t>
              </a:r>
            </a:p>
          </p:txBody>
        </p:sp>
        <p:sp>
          <p:nvSpPr>
            <p:cNvPr id="5130" name="Oval 79"/>
            <p:cNvSpPr>
              <a:spLocks noChangeArrowheads="1"/>
            </p:cNvSpPr>
            <p:nvPr/>
          </p:nvSpPr>
          <p:spPr bwMode="auto">
            <a:xfrm>
              <a:off x="4082" y="3653"/>
              <a:ext cx="319" cy="32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31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Administration 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757363"/>
          </a:xfrm>
        </p:spPr>
        <p:txBody>
          <a:bodyPr/>
          <a:lstStyle/>
          <a:p>
            <a:r>
              <a:rPr lang="en-US" altLang="en-US" smtClean="0"/>
              <a:t>In order to complete the course you must:</a:t>
            </a:r>
          </a:p>
          <a:p>
            <a:pPr lvl="1"/>
            <a:r>
              <a:rPr lang="en-US" altLang="en-US" smtClean="0"/>
              <a:t>Sign in the Class Attendance List</a:t>
            </a:r>
          </a:p>
          <a:p>
            <a:pPr lvl="1"/>
            <a:r>
              <a:rPr lang="en-US" altLang="en-US" smtClean="0"/>
              <a:t>Participate in the course</a:t>
            </a:r>
          </a:p>
          <a:p>
            <a:pPr lvl="1"/>
            <a:r>
              <a:rPr lang="en-US" altLang="en-US" smtClean="0"/>
              <a:t>Provide your feedback in the End of Course Evaluation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dirty="0" smtClean="0"/>
              <a:t>Spring MVC</a:t>
            </a:r>
            <a:endParaRPr lang="en-US" altLang="en-US" dirty="0" smtClean="0"/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</a:t>
            </a:r>
            <a:r>
              <a:rPr lang="en-US" dirty="0"/>
              <a:t>(MVC) </a:t>
            </a:r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185214"/>
          </a:xfrm>
        </p:spPr>
        <p:txBody>
          <a:bodyPr/>
          <a:lstStyle/>
          <a:p>
            <a:r>
              <a:rPr lang="en-US" dirty="0"/>
              <a:t>MVC is an architectural pattern used in the development of web</a:t>
            </a:r>
            <a:br>
              <a:rPr lang="en-US" dirty="0"/>
            </a:br>
            <a:r>
              <a:rPr lang="en-US" dirty="0" smtClean="0"/>
              <a:t>applications</a:t>
            </a:r>
          </a:p>
          <a:p>
            <a:r>
              <a:rPr lang="en-US" dirty="0" smtClean="0"/>
              <a:t>Separate </a:t>
            </a:r>
            <a:r>
              <a:rPr lang="en-US" dirty="0"/>
              <a:t>your business services and domain objects (the model) from the UI (the view</a:t>
            </a:r>
            <a:r>
              <a:rPr lang="en-US" dirty="0" smtClean="0"/>
              <a:t>) and </a:t>
            </a:r>
            <a:r>
              <a:rPr lang="en-US" dirty="0"/>
              <a:t>mediate their interaction through one or more controllers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be </a:t>
            </a:r>
            <a:r>
              <a:rPr lang="en-US" dirty="0" smtClean="0"/>
              <a:t>able to </a:t>
            </a:r>
            <a:r>
              <a:rPr lang="en-US" dirty="0"/>
              <a:t>modify your UI without having to change your business logic and domain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599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 </a:t>
            </a:r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5" y="1429556"/>
            <a:ext cx="8116193" cy="426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1291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86" y="1459337"/>
            <a:ext cx="8028045" cy="385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0325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0810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Model represents the business entity on which the </a:t>
            </a:r>
            <a:r>
              <a:rPr lang="en-US" dirty="0" smtClean="0"/>
              <a:t>application's data </a:t>
            </a:r>
            <a:r>
              <a:rPr lang="en-US" dirty="0"/>
              <a:t>is </a:t>
            </a:r>
            <a:r>
              <a:rPr lang="en-US" dirty="0" smtClean="0"/>
              <a:t>stored</a:t>
            </a:r>
          </a:p>
          <a:p>
            <a:r>
              <a:rPr lang="en-US" dirty="0"/>
              <a:t>It is the conceptualization of the objects that the user </a:t>
            </a:r>
            <a:r>
              <a:rPr lang="en-US" dirty="0" smtClean="0"/>
              <a:t>works with </a:t>
            </a:r>
            <a:r>
              <a:rPr lang="en-US" dirty="0"/>
              <a:t>and the mapping of those concepts into data structures: the user </a:t>
            </a:r>
            <a:r>
              <a:rPr lang="en-US" dirty="0" smtClean="0"/>
              <a:t>model and </a:t>
            </a:r>
            <a:r>
              <a:rPr lang="en-US" dirty="0"/>
              <a:t>data model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3703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23110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View is responsible for preparing the presentation for the </a:t>
            </a:r>
            <a:r>
              <a:rPr lang="en-US" dirty="0" smtClean="0"/>
              <a:t>client based </a:t>
            </a:r>
            <a:r>
              <a:rPr lang="en-US" dirty="0"/>
              <a:t>on the outcome of the request processing, without including </a:t>
            </a:r>
            <a:r>
              <a:rPr lang="en-US" dirty="0" smtClean="0"/>
              <a:t>any business logic</a:t>
            </a:r>
          </a:p>
          <a:p>
            <a:r>
              <a:rPr lang="en-US" dirty="0"/>
              <a:t>It renders the model data into the client's user interface </a:t>
            </a:r>
            <a:r>
              <a:rPr lang="en-US" dirty="0" smtClean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9383113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031325"/>
          </a:xfrm>
        </p:spPr>
        <p:txBody>
          <a:bodyPr/>
          <a:lstStyle/>
          <a:p>
            <a:r>
              <a:rPr lang="en-US" dirty="0"/>
              <a:t>The Controller is responsible for controlling the flow request </a:t>
            </a:r>
            <a:r>
              <a:rPr lang="en-US" dirty="0" smtClean="0"/>
              <a:t>to response </a:t>
            </a:r>
            <a:r>
              <a:rPr lang="en-US" dirty="0"/>
              <a:t>flow in the </a:t>
            </a:r>
            <a:r>
              <a:rPr lang="en-US" dirty="0" smtClean="0"/>
              <a:t>middleware</a:t>
            </a:r>
          </a:p>
          <a:p>
            <a:r>
              <a:rPr lang="en-US" dirty="0"/>
              <a:t>It invokes backend services for </a:t>
            </a:r>
            <a:r>
              <a:rPr lang="en-US" dirty="0" smtClean="0"/>
              <a:t>businesses after </a:t>
            </a:r>
            <a:r>
              <a:rPr lang="en-US" dirty="0"/>
              <a:t>receiving a request from the user, and updates the </a:t>
            </a:r>
            <a:r>
              <a:rPr lang="en-US" dirty="0" smtClean="0"/>
              <a:t>model</a:t>
            </a:r>
          </a:p>
          <a:p>
            <a:r>
              <a:rPr lang="en-US" dirty="0"/>
              <a:t>It </a:t>
            </a:r>
            <a:r>
              <a:rPr lang="en-US" dirty="0" smtClean="0"/>
              <a:t>prepares models </a:t>
            </a:r>
            <a:r>
              <a:rPr lang="en-US" dirty="0"/>
              <a:t>for the View to present</a:t>
            </a:r>
            <a:r>
              <a:rPr lang="en-US" dirty="0" smtClean="0"/>
              <a:t>.</a:t>
            </a:r>
          </a:p>
          <a:p>
            <a:r>
              <a:rPr lang="en-US" dirty="0"/>
              <a:t>It is also responsible for determining </a:t>
            </a:r>
            <a:r>
              <a:rPr lang="en-US" dirty="0" smtClean="0"/>
              <a:t>which view </a:t>
            </a:r>
            <a:r>
              <a:rPr lang="en-US" dirty="0"/>
              <a:t>should be rendered.</a:t>
            </a:r>
          </a:p>
        </p:txBody>
      </p:sp>
    </p:spTree>
    <p:extLst>
      <p:ext uri="{BB962C8B-B14F-4D97-AF65-F5344CB8AC3E}">
        <p14:creationId xmlns:p14="http://schemas.microsoft.com/office/powerpoint/2010/main" val="32752501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Controller Design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908215"/>
          </a:xfrm>
        </p:spPr>
        <p:txBody>
          <a:bodyPr/>
          <a:lstStyle/>
          <a:p>
            <a:r>
              <a:rPr lang="en-US" dirty="0"/>
              <a:t>The Front Controller is used at the initial point of contact to handle all </a:t>
            </a:r>
            <a:r>
              <a:rPr lang="en-US" dirty="0" smtClean="0"/>
              <a:t>Hyper Text </a:t>
            </a:r>
            <a:r>
              <a:rPr lang="en-US" dirty="0"/>
              <a:t>Transfer Protocol (HTTP) </a:t>
            </a:r>
            <a:r>
              <a:rPr lang="en-US" dirty="0" smtClean="0"/>
              <a:t>requests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enables us to centralize logic to </a:t>
            </a:r>
            <a:r>
              <a:rPr lang="en-US" dirty="0" smtClean="0"/>
              <a:t>avoid duplicate </a:t>
            </a:r>
            <a:r>
              <a:rPr lang="en-US" dirty="0"/>
              <a:t>code, and manages the key HTTP request-handling </a:t>
            </a:r>
            <a:r>
              <a:rPr lang="en-US" dirty="0" smtClean="0"/>
              <a:t>activities</a:t>
            </a:r>
          </a:p>
          <a:p>
            <a:r>
              <a:rPr lang="en-US" dirty="0"/>
              <a:t>The Front </a:t>
            </a:r>
            <a:r>
              <a:rPr lang="en-US" dirty="0" smtClean="0"/>
              <a:t>Controller design </a:t>
            </a:r>
            <a:r>
              <a:rPr lang="en-US" dirty="0"/>
              <a:t>pattern enables centralizing the handling of all HTTP requests </a:t>
            </a:r>
            <a:r>
              <a:rPr lang="en-US" dirty="0" smtClean="0"/>
              <a:t>without limiting </a:t>
            </a:r>
            <a:r>
              <a:rPr lang="en-US" dirty="0"/>
              <a:t>the number of handlers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2339581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Controller Design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4" y="1492809"/>
            <a:ext cx="8147906" cy="31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668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076325"/>
          </a:xfrm>
        </p:spPr>
        <p:txBody>
          <a:bodyPr/>
          <a:lstStyle/>
          <a:p>
            <a:r>
              <a:rPr lang="en-US" altLang="en-US" smtClean="0"/>
              <a:t>Your role</a:t>
            </a:r>
          </a:p>
          <a:p>
            <a:r>
              <a:rPr lang="en-US" altLang="en-US" smtClean="0"/>
              <a:t>Your background and experience in the subject</a:t>
            </a:r>
          </a:p>
          <a:p>
            <a:r>
              <a:rPr lang="en-US" altLang="en-US" smtClean="0"/>
              <a:t>What do you want from this course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631216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web framework built on the principles of the Spring </a:t>
            </a:r>
            <a:r>
              <a:rPr lang="en-US" altLang="en-US" dirty="0" smtClean="0"/>
              <a:t>Framework</a:t>
            </a:r>
          </a:p>
          <a:p>
            <a:r>
              <a:rPr lang="en-US" dirty="0"/>
              <a:t>Spring’s web framework is designed to </a:t>
            </a:r>
            <a:r>
              <a:rPr lang="en-US" dirty="0" smtClean="0"/>
              <a:t>address </a:t>
            </a:r>
            <a:r>
              <a:rPr lang="en-US" dirty="0"/>
              <a:t>these </a:t>
            </a:r>
            <a:r>
              <a:rPr lang="en-US" dirty="0" smtClean="0"/>
              <a:t>concerns (</a:t>
            </a:r>
            <a:r>
              <a:rPr lang="en-US" dirty="0"/>
              <a:t>state management, workflow, and </a:t>
            </a:r>
            <a:r>
              <a:rPr lang="en-US" dirty="0" smtClean="0"/>
              <a:t>validation)</a:t>
            </a:r>
          </a:p>
          <a:p>
            <a:r>
              <a:rPr lang="en-US" altLang="en-US" dirty="0"/>
              <a:t>The Spring MVC framework is implemented using standard Java technologies </a:t>
            </a:r>
            <a:r>
              <a:rPr lang="en-US" altLang="en-US" dirty="0" smtClean="0"/>
              <a:t>such as </a:t>
            </a:r>
            <a:r>
              <a:rPr lang="en-US" altLang="en-US" dirty="0"/>
              <a:t>Java, Servlet, and JSP</a:t>
            </a:r>
            <a:endParaRPr lang="en-US" altLang="en-US" dirty="0" smtClean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Spring MVC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431435"/>
          </a:xfrm>
        </p:spPr>
        <p:txBody>
          <a:bodyPr/>
          <a:lstStyle/>
          <a:p>
            <a:r>
              <a:rPr lang="en-US" dirty="0"/>
              <a:t>Powerful configuration of framework and application </a:t>
            </a:r>
            <a:r>
              <a:rPr lang="en-US" dirty="0" smtClean="0"/>
              <a:t>classes</a:t>
            </a:r>
          </a:p>
          <a:p>
            <a:r>
              <a:rPr lang="en-US" dirty="0"/>
              <a:t>It allows easier </a:t>
            </a:r>
            <a:r>
              <a:rPr lang="en-US" dirty="0" smtClean="0"/>
              <a:t>testing</a:t>
            </a:r>
          </a:p>
          <a:p>
            <a:r>
              <a:rPr lang="en-US" dirty="0"/>
              <a:t>It allows separation of roles. Each component of a Spring MVC </a:t>
            </a:r>
            <a:r>
              <a:rPr lang="en-US" dirty="0" smtClean="0"/>
              <a:t>framework performs </a:t>
            </a:r>
            <a:r>
              <a:rPr lang="en-US" dirty="0"/>
              <a:t>a different role during request </a:t>
            </a:r>
            <a:r>
              <a:rPr lang="en-US" dirty="0" smtClean="0"/>
              <a:t>handling (</a:t>
            </a:r>
            <a:r>
              <a:rPr lang="en-US" dirty="0"/>
              <a:t>Controller, Validator, Model Object, </a:t>
            </a:r>
            <a:r>
              <a:rPr lang="en-US" dirty="0" smtClean="0"/>
              <a:t>View Resolver</a:t>
            </a:r>
            <a:r>
              <a:rPr lang="en-US" dirty="0"/>
              <a:t>, and </a:t>
            </a:r>
            <a:r>
              <a:rPr lang="en-US" dirty="0" err="1"/>
              <a:t>HandlerMapping</a:t>
            </a:r>
            <a:r>
              <a:rPr lang="en-US" dirty="0"/>
              <a:t> </a:t>
            </a:r>
            <a:r>
              <a:rPr lang="en-US" dirty="0" smtClean="0"/>
              <a:t>interfaces)</a:t>
            </a:r>
          </a:p>
          <a:p>
            <a:r>
              <a:rPr lang="en-US" dirty="0"/>
              <a:t>No need for the duplication of </a:t>
            </a:r>
            <a:r>
              <a:rPr lang="en-US" dirty="0" smtClean="0"/>
              <a:t>code</a:t>
            </a:r>
          </a:p>
          <a:p>
            <a:r>
              <a:rPr lang="en-US" dirty="0"/>
              <a:t>It allows specific validation and </a:t>
            </a:r>
            <a:r>
              <a:rPr lang="en-US" dirty="0" smtClean="0"/>
              <a:t>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508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request handling in Spring MVC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 smtClean="0"/>
              <a:t>Spring moves </a:t>
            </a:r>
            <a:r>
              <a:rPr lang="en-US" dirty="0"/>
              <a:t>requests between a dispatcher servlet, handler mappings, controllers, and </a:t>
            </a:r>
            <a:r>
              <a:rPr lang="en-US" dirty="0" smtClean="0"/>
              <a:t>view resolvers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4" y="2056395"/>
            <a:ext cx="7585658" cy="413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3247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35421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single front </a:t>
            </a:r>
            <a:r>
              <a:rPr lang="en-US" dirty="0" smtClean="0"/>
              <a:t>controller servlet.</a:t>
            </a:r>
          </a:p>
          <a:p>
            <a:r>
              <a:rPr lang="en-US" dirty="0"/>
              <a:t>The Servlet intercepts and analyzes the incoming </a:t>
            </a:r>
            <a:r>
              <a:rPr lang="en-US" dirty="0" smtClean="0"/>
              <a:t>HTTP request </a:t>
            </a:r>
            <a:r>
              <a:rPr lang="en-US" dirty="0"/>
              <a:t>and dispatches them to the appropriate controller to be processed</a:t>
            </a:r>
            <a:r>
              <a:rPr lang="en-US" dirty="0" smtClean="0"/>
              <a:t>.</a:t>
            </a:r>
          </a:p>
          <a:p>
            <a:r>
              <a:rPr lang="en-US" dirty="0"/>
              <a:t>It is configured in the web.xml file of any web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160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 mapping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107996"/>
          </a:xfrm>
        </p:spPr>
        <p:txBody>
          <a:bodyPr/>
          <a:lstStyle/>
          <a:p>
            <a:r>
              <a:rPr lang="en-US" dirty="0"/>
              <a:t>This maps the HTTP request to the handler, that is, </a:t>
            </a:r>
            <a:r>
              <a:rPr lang="en-US" dirty="0" smtClean="0"/>
              <a:t>a method </a:t>
            </a:r>
            <a:r>
              <a:rPr lang="en-US" dirty="0"/>
              <a:t>within a Spring MVC controller class, based on the HTTP </a:t>
            </a:r>
            <a:r>
              <a:rPr lang="en-US" dirty="0" smtClean="0"/>
              <a:t>paths expressed </a:t>
            </a:r>
            <a:r>
              <a:rPr lang="en-US" dirty="0"/>
              <a:t>through the @</a:t>
            </a:r>
            <a:r>
              <a:rPr lang="en-US" dirty="0" err="1"/>
              <a:t>RequestMapping</a:t>
            </a:r>
            <a:r>
              <a:rPr lang="en-US" dirty="0"/>
              <a:t> annotation at the method or </a:t>
            </a:r>
            <a:r>
              <a:rPr lang="en-US" dirty="0" smtClean="0"/>
              <a:t>type level </a:t>
            </a:r>
            <a:r>
              <a:rPr lang="en-US" dirty="0"/>
              <a:t>within the controller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56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90821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controller</a:t>
            </a:r>
            <a:r>
              <a:rPr lang="en-US" i="1" dirty="0"/>
              <a:t> </a:t>
            </a:r>
            <a:r>
              <a:rPr lang="en-US" dirty="0"/>
              <a:t>is a Spring component that processes the </a:t>
            </a:r>
            <a:r>
              <a:rPr lang="en-US" dirty="0" smtClean="0"/>
              <a:t>request</a:t>
            </a:r>
          </a:p>
          <a:p>
            <a:r>
              <a:rPr lang="en-US" dirty="0"/>
              <a:t>The Controller in Spring MVC receives requests from the</a:t>
            </a:r>
            <a:br>
              <a:rPr lang="en-US" dirty="0"/>
            </a:br>
            <a:r>
              <a:rPr lang="en-US" dirty="0" err="1"/>
              <a:t>DispatcherServlet</a:t>
            </a:r>
            <a:r>
              <a:rPr lang="en-US" dirty="0"/>
              <a:t> class and performs some business logic in accordance</a:t>
            </a:r>
            <a:br>
              <a:rPr lang="en-US" dirty="0"/>
            </a:br>
            <a:r>
              <a:rPr lang="en-US" dirty="0"/>
              <a:t>with the client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ackage </a:t>
            </a:r>
            <a:r>
              <a:rPr lang="en-US" dirty="0"/>
              <a:t>up the model data and </a:t>
            </a:r>
            <a:r>
              <a:rPr lang="en-US" dirty="0" smtClean="0"/>
              <a:t>identify the </a:t>
            </a:r>
            <a:r>
              <a:rPr lang="en-US" dirty="0"/>
              <a:t>name of a view that should render the </a:t>
            </a: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379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ViewResolver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02209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ViewResolver</a:t>
            </a:r>
            <a:r>
              <a:rPr lang="en-US" dirty="0"/>
              <a:t> interface of Spring MVC </a:t>
            </a:r>
            <a:r>
              <a:rPr lang="en-US" dirty="0" smtClean="0"/>
              <a:t>supports view </a:t>
            </a:r>
            <a:r>
              <a:rPr lang="en-US" dirty="0"/>
              <a:t>resolution based on the view name returned by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URLBasedViewResolver</a:t>
            </a:r>
            <a:r>
              <a:rPr lang="en-US" dirty="0" smtClean="0"/>
              <a:t> </a:t>
            </a:r>
            <a:r>
              <a:rPr lang="en-US" dirty="0"/>
              <a:t>class supports the direct resolution of view name </a:t>
            </a:r>
            <a:r>
              <a:rPr lang="en-US" dirty="0" smtClean="0"/>
              <a:t>to URLs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ContentNegotiatingViewResolver</a:t>
            </a:r>
            <a:r>
              <a:rPr lang="en-US" dirty="0"/>
              <a:t> class supports the </a:t>
            </a:r>
            <a:r>
              <a:rPr lang="en-US" dirty="0" smtClean="0"/>
              <a:t>dynamic resolution </a:t>
            </a:r>
            <a:r>
              <a:rPr lang="en-US" dirty="0"/>
              <a:t>of views based on the media type supported by the client, such </a:t>
            </a:r>
            <a:r>
              <a:rPr lang="en-US" dirty="0" smtClean="0"/>
              <a:t>as PDF</a:t>
            </a:r>
            <a:r>
              <a:rPr lang="en-US" dirty="0"/>
              <a:t>, XML, </a:t>
            </a:r>
            <a:r>
              <a:rPr lang="en-US" dirty="0" smtClean="0"/>
              <a:t>JSON </a:t>
            </a:r>
            <a:r>
              <a:rPr lang="en-US" dirty="0"/>
              <a:t>, and so </a:t>
            </a:r>
            <a:r>
              <a:rPr lang="en-US" dirty="0" smtClean="0"/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18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83099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View components are user-interface </a:t>
            </a:r>
            <a:r>
              <a:rPr lang="en-US" dirty="0" smtClean="0"/>
              <a:t>elements which </a:t>
            </a:r>
            <a:r>
              <a:rPr lang="en-US" dirty="0"/>
              <a:t>are responsible for </a:t>
            </a:r>
            <a:r>
              <a:rPr lang="en-US" dirty="0" smtClean="0"/>
              <a:t>displaying the </a:t>
            </a:r>
            <a:r>
              <a:rPr lang="en-US" dirty="0"/>
              <a:t>output of a Spring MVC application.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182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Kevin\Downloads\spring_mvc_hel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007772"/>
            <a:ext cx="50196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41706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81" y="1599663"/>
            <a:ext cx="5810729" cy="284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7023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6375"/>
          </a:xfrm>
        </p:spPr>
        <p:txBody>
          <a:bodyPr/>
          <a:lstStyle/>
          <a:p>
            <a:r>
              <a:rPr lang="en-US" altLang="en-US" smtClean="0"/>
              <a:t>At the end of the course, you will have acquired sufficient knowledge to:</a:t>
            </a:r>
          </a:p>
          <a:p>
            <a:r>
              <a:rPr lang="en-US" altLang="en-US" smtClean="0"/>
              <a:t> perform objective 1</a:t>
            </a:r>
          </a:p>
          <a:p>
            <a:r>
              <a:rPr lang="en-US" altLang="en-US" smtClean="0"/>
              <a:t> perform objective 2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7" y="1427810"/>
            <a:ext cx="7459485" cy="438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1067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68" y="1403798"/>
            <a:ext cx="6263913" cy="333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94826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@Controller annotation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/>
              <a:t>The @Controller annotation is used to define a class as a controller class</a:t>
            </a:r>
            <a:br>
              <a:rPr lang="en-US" dirty="0"/>
            </a:br>
            <a:r>
              <a:rPr lang="en-US" dirty="0"/>
              <a:t>without inheriting any interface or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7" y="2125013"/>
            <a:ext cx="4013413" cy="14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62" y="3589985"/>
            <a:ext cx="6626449" cy="254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03408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annotation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/>
              <a:t>The web request in Spring MVC is mapped to handlers by one or </a:t>
            </a:r>
            <a:r>
              <a:rPr lang="en-US" dirty="0" smtClean="0"/>
              <a:t>more @</a:t>
            </a:r>
            <a:r>
              <a:rPr lang="en-US" dirty="0" err="1" smtClean="0"/>
              <a:t>RequestMapping</a:t>
            </a:r>
            <a:r>
              <a:rPr lang="en-US" dirty="0" smtClean="0"/>
              <a:t> </a:t>
            </a:r>
            <a:r>
              <a:rPr lang="en-US" dirty="0"/>
              <a:t>annotations declared in the controller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067" y="2422215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http://localhost:8080/spring-mvc-hello/welcome.html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646" y="3931015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/spring-</a:t>
            </a:r>
            <a:r>
              <a:rPr lang="en-US" dirty="0" err="1" smtClean="0"/>
              <a:t>mvc</a:t>
            </a:r>
            <a:r>
              <a:rPr lang="en-US" dirty="0" smtClean="0"/>
              <a:t>-hello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45487" y="3931015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smtClean="0"/>
              <a:t>welcome.html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rot="8433228">
            <a:off x="3362038" y="3203408"/>
            <a:ext cx="1371343" cy="3356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8433228">
            <a:off x="5562366" y="3317047"/>
            <a:ext cx="1467356" cy="2895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12" y="4955813"/>
            <a:ext cx="4674533" cy="83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50365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RequestMapping</a:t>
            </a:r>
            <a:r>
              <a:rPr lang="en-US" dirty="0"/>
              <a:t> - Mapping requests at the class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49634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@Controller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(value = "/employee")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EmployeeController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("/add")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addEmployee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(Model model)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model.addAttribute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("employee", new Employee());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model.addAttribute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employeeService.list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915" y="4934583"/>
            <a:ext cx="655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localhost:8080/spring-mvc/employee/add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2213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RequestMapping</a:t>
            </a:r>
            <a:r>
              <a:rPr lang="en-US" dirty="0"/>
              <a:t> - Mapping requests at the class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381642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@Controller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(value = "/employee")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EmployeeController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(value = {"/remove", "/delete"}",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method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RequestMethod.GET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removeEmployee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(@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RequestParam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employeeService.removeEmployee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"redirect:";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068" y="5063372"/>
            <a:ext cx="706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localhost:8080/spring-mvc/employee/remove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6068" y="5769735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localhost:8080/spring-mvc/employee/delete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005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RequestMapping</a:t>
            </a:r>
            <a:r>
              <a:rPr lang="en-US" dirty="0"/>
              <a:t> - Mapping requests at the class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403802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@Controller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(value = "/employee")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EmployeeController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(value = "/{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}",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     method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RequestMethod.GET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getEmployee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Model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model){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employeeList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068" y="5063372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localhost:8080/spring-mvc/employee/10121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8489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231106"/>
          </a:xfrm>
        </p:spPr>
        <p:txBody>
          <a:bodyPr/>
          <a:lstStyle/>
          <a:p>
            <a:r>
              <a:rPr lang="en-US" dirty="0"/>
              <a:t>It can be used to bind the HTTP request parameter to the argument of the </a:t>
            </a:r>
            <a:r>
              <a:rPr lang="en-US" dirty="0" smtClean="0"/>
              <a:t>controller method</a:t>
            </a:r>
          </a:p>
          <a:p>
            <a:r>
              <a:rPr lang="en-US" dirty="0"/>
              <a:t>Its functionality is similar to </a:t>
            </a:r>
            <a:r>
              <a:rPr lang="en-US" dirty="0" err="1"/>
              <a:t>ServletRequest.getParameter</a:t>
            </a:r>
            <a:r>
              <a:rPr lang="en-US" dirty="0"/>
              <a:t>( </a:t>
            </a:r>
            <a:r>
              <a:rPr lang="en-US" dirty="0" err="1" smtClean="0"/>
              <a:t>java.lang.String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66713" y="2983755"/>
            <a:ext cx="8408987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(value = {"/remove", "/delete"}", </a:t>
            </a:r>
          </a:p>
          <a:p>
            <a:pPr marL="0" indent="0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method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RequestMethod.GET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removeEmployee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0" indent="0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      (@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RequestParam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0" indent="0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employeeService.removeEmployee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"redirect:";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460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 in @</a:t>
            </a:r>
            <a:r>
              <a:rPr lang="en-US" dirty="0" err="1"/>
              <a:t>RequestMapping</a:t>
            </a:r>
            <a:r>
              <a:rPr lang="en-US" dirty="0"/>
              <a:t> </a:t>
            </a:r>
            <a:r>
              <a:rPr lang="en-US" dirty="0" smtClean="0"/>
              <a:t>annotated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90499"/>
            <a:ext cx="89916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04076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ViewResolver</a:t>
            </a:r>
            <a:r>
              <a:rPr lang="en-US" dirty="0"/>
              <a:t> in Spring MVC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553998"/>
          </a:xfrm>
        </p:spPr>
        <p:txBody>
          <a:bodyPr/>
          <a:lstStyle/>
          <a:p>
            <a:r>
              <a:rPr lang="en-US" dirty="0" smtClean="0"/>
              <a:t>Spring provides </a:t>
            </a:r>
            <a:r>
              <a:rPr lang="en-US" dirty="0"/>
              <a:t>a number of </a:t>
            </a:r>
            <a:r>
              <a:rPr lang="en-US" dirty="0" err="1"/>
              <a:t>ViewResolver</a:t>
            </a:r>
            <a:r>
              <a:rPr lang="en-US" dirty="0"/>
              <a:t> classes that are configured in the XML </a:t>
            </a:r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09" y="2054851"/>
            <a:ext cx="6999166" cy="451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1345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43438" y="2547938"/>
          <a:ext cx="4152899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91"/>
                <a:gridCol w="3020095"/>
                <a:gridCol w="519113"/>
              </a:tblGrid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Section One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II.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Section Two	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III.</a:t>
                      </a: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Section Three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IV.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Section Four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V.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Section Five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VI.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Section Six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VII.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7" marR="91457" marT="45714" marB="4571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old" pitchFamily="34" charset="0"/>
                          <a:ea typeface="+mn-ea"/>
                          <a:cs typeface="Arial Bold" pitchFamily="34" charset="0"/>
                        </a:rPr>
                        <a:t>Section Seven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 Bold" pitchFamily="34" charset="0"/>
                          <a:cs typeface="Arial Bold" pitchFamily="34" charset="0"/>
                        </a:rPr>
                        <a:t>xx</a:t>
                      </a:r>
                      <a:endParaRPr lang="en-US" sz="1800" dirty="0"/>
                    </a:p>
                  </a:txBody>
                  <a:tcPr marL="91457" marR="91457" marT="45714" marB="4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25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939598"/>
                </a:solidFill>
              </a:rPr>
              <a:t>Agenda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77" y="1275007"/>
            <a:ext cx="6371219" cy="309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27961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9" y="1468192"/>
            <a:ext cx="7118753" cy="30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25" y="1882999"/>
            <a:ext cx="7061197" cy="423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4869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2" y="1280711"/>
            <a:ext cx="8520660" cy="454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97141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r>
              <a:rPr lang="en-US" dirty="0"/>
              <a:t> in the controller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081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org.springframework.web.bind.annotation.ModelAttribute</a:t>
            </a:r>
            <a:r>
              <a:rPr lang="en-US" dirty="0"/>
              <a:t> </a:t>
            </a:r>
            <a:r>
              <a:rPr lang="en-US" dirty="0" smtClean="0"/>
              <a:t>in Spring </a:t>
            </a:r>
            <a:r>
              <a:rPr lang="en-US" dirty="0"/>
              <a:t>MVC is used to an annotation for the handler method or </a:t>
            </a:r>
            <a:r>
              <a:rPr lang="en-US" dirty="0" smtClean="0"/>
              <a:t>method arguments </a:t>
            </a:r>
            <a:r>
              <a:rPr lang="en-US" dirty="0"/>
              <a:t>in the controller </a:t>
            </a:r>
            <a:r>
              <a:rPr lang="en-US" dirty="0" smtClean="0"/>
              <a:t>class</a:t>
            </a:r>
          </a:p>
          <a:p>
            <a:r>
              <a:rPr lang="en-US" dirty="0"/>
              <a:t>The @</a:t>
            </a:r>
            <a:r>
              <a:rPr lang="en-US" dirty="0" err="1"/>
              <a:t>ModelAttribute</a:t>
            </a:r>
            <a:r>
              <a:rPr lang="en-US" dirty="0"/>
              <a:t> annotation </a:t>
            </a:r>
            <a:r>
              <a:rPr lang="en-US" dirty="0" smtClean="0"/>
              <a:t>binds a </a:t>
            </a:r>
            <a:r>
              <a:rPr lang="en-US" dirty="0"/>
              <a:t>named model attribute to any arguments in a method or to the </a:t>
            </a:r>
            <a:r>
              <a:rPr lang="en-US" dirty="0" smtClean="0"/>
              <a:t>method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533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internationalization (i18n)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Spring Configuration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07" y="1987103"/>
            <a:ext cx="6627791" cy="91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5" y="3461999"/>
            <a:ext cx="3237496" cy="73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0" y="4963735"/>
            <a:ext cx="6298348" cy="4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839" y="2940145"/>
            <a:ext cx="8408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Resource Bundle Files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2136" y="4339003"/>
            <a:ext cx="84089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Using on 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304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internationalization (i18n)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37097"/>
          </a:xfrm>
        </p:spPr>
        <p:txBody>
          <a:bodyPr/>
          <a:lstStyle/>
          <a:p>
            <a:r>
              <a:rPr lang="en-US" dirty="0" err="1" smtClean="0"/>
              <a:t>ReloadableResourceBundleMessageSource</a:t>
            </a:r>
            <a:endParaRPr lang="en-US" dirty="0" smtClean="0"/>
          </a:p>
          <a:p>
            <a:pPr lvl="1"/>
            <a:r>
              <a:rPr lang="en-US" dirty="0" smtClean="0"/>
              <a:t>Reloading properties file without restarting the JVM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89" y="2253803"/>
            <a:ext cx="6853383" cy="95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88499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internationalization (i18n)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495794"/>
          </a:xfrm>
        </p:spPr>
        <p:txBody>
          <a:bodyPr/>
          <a:lstStyle/>
          <a:p>
            <a:r>
              <a:rPr lang="en-US" dirty="0" err="1" smtClean="0"/>
              <a:t>SessionLocaleResolver</a:t>
            </a:r>
            <a:endParaRPr lang="en-US" dirty="0" smtClean="0"/>
          </a:p>
          <a:p>
            <a:pPr lvl="1"/>
            <a:r>
              <a:rPr lang="en-US" dirty="0" err="1"/>
              <a:t>SessionLocaleResolver</a:t>
            </a:r>
            <a:r>
              <a:rPr lang="en-US" dirty="0"/>
              <a:t> resolves locales by inspecting a predefined attribute in a user’s session.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session attribute doesn’t exist, this locale resolver determines the default locale from the accept-language HTTP header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3" y="3531862"/>
            <a:ext cx="8859256" cy="77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20592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internationalization (i18n)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105192"/>
          </a:xfrm>
        </p:spPr>
        <p:txBody>
          <a:bodyPr/>
          <a:lstStyle/>
          <a:p>
            <a:r>
              <a:rPr lang="en-US" dirty="0" err="1" smtClean="0"/>
              <a:t>LocaleChangeInterceptor</a:t>
            </a:r>
            <a:endParaRPr lang="en-US" dirty="0" smtClean="0"/>
          </a:p>
          <a:p>
            <a:pPr lvl="1"/>
            <a:r>
              <a:rPr lang="en-US" dirty="0" err="1"/>
              <a:t>LocaleChangeInterceptor</a:t>
            </a:r>
            <a:r>
              <a:rPr lang="en-US" dirty="0"/>
              <a:t> interceptor detects if a special parameter is present in the current HTTP request.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parameter name can be customized with the </a:t>
            </a:r>
            <a:r>
              <a:rPr lang="en-US" dirty="0" err="1"/>
              <a:t>paramName</a:t>
            </a:r>
            <a:r>
              <a:rPr lang="en-US" dirty="0"/>
              <a:t> property of this interceptor.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such a parameter is present in the current request, this interceptor changes the user’s locale according to the parameter value.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3" y="3670478"/>
            <a:ext cx="8613594" cy="18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51337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</a:t>
            </a:r>
            <a:r>
              <a:rPr lang="en-US" dirty="0"/>
              <a:t>Form Validation Using </a:t>
            </a:r>
            <a:r>
              <a:rPr lang="en-US" dirty="0" smtClean="0"/>
              <a:t>Hibernate Validators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27" y="856042"/>
            <a:ext cx="6790025" cy="560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74349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Form Validation Using Hibernate Validators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29" y="901252"/>
            <a:ext cx="5731098" cy="55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1863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Audience and Prerequisite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2517775"/>
          </a:xfrm>
        </p:spPr>
        <p:txBody>
          <a:bodyPr/>
          <a:lstStyle/>
          <a:p>
            <a:r>
              <a:rPr lang="en-US" altLang="en-US" smtClean="0"/>
              <a:t>The course is for &lt;whom&gt;</a:t>
            </a:r>
          </a:p>
          <a:p>
            <a:r>
              <a:rPr lang="en-US" altLang="en-US" smtClean="0"/>
              <a:t>The following are prerequisites to &lt;course&gt;:</a:t>
            </a:r>
          </a:p>
          <a:p>
            <a:pPr lvl="1"/>
            <a:r>
              <a:rPr lang="en-US" altLang="en-US" smtClean="0"/>
              <a:t>&lt;knowledge&gt;</a:t>
            </a:r>
          </a:p>
          <a:p>
            <a:pPr lvl="1"/>
            <a:r>
              <a:rPr lang="en-US" altLang="en-US" smtClean="0"/>
              <a:t>&lt;experiences&gt;</a:t>
            </a:r>
          </a:p>
          <a:p>
            <a:pPr lvl="1"/>
            <a:r>
              <a:rPr lang="en-US" altLang="en-US" smtClean="0"/>
              <a:t>&lt;course&gt;</a:t>
            </a:r>
          </a:p>
          <a:p>
            <a:pPr lvl="1"/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Form Validation Using Hibernate Validators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76999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7" y="2155198"/>
            <a:ext cx="7691647" cy="182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44856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Form Validation Using Hibernate Validators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7" y="1708664"/>
            <a:ext cx="7000983" cy="196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71122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SessionAttributes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677108"/>
          </a:xfrm>
        </p:spPr>
        <p:txBody>
          <a:bodyPr/>
          <a:lstStyle/>
          <a:p>
            <a:r>
              <a:rPr lang="en-US" dirty="0" smtClean="0"/>
              <a:t>It’s a way to add objects to Session</a:t>
            </a:r>
          </a:p>
          <a:p>
            <a:r>
              <a:rPr lang="en-US" dirty="0"/>
              <a:t>@</a:t>
            </a:r>
            <a:r>
              <a:rPr lang="en-US" dirty="0" err="1"/>
              <a:t>SessionAttributes</a:t>
            </a:r>
            <a:r>
              <a:rPr lang="en-US" dirty="0"/>
              <a:t> is used in conjunction with @</a:t>
            </a:r>
            <a:r>
              <a:rPr lang="en-US" dirty="0" err="1" smtClean="0"/>
              <a:t>ModelAttribute</a:t>
            </a:r>
            <a:endParaRPr 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19" y="2589725"/>
            <a:ext cx="7198156" cy="239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09308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smtClean="0"/>
              <a:t>Points to Remember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>
            <a:off x="3708400" y="4732338"/>
            <a:ext cx="4748213" cy="625475"/>
          </a:xfrm>
        </p:spPr>
        <p:txBody>
          <a:bodyPr/>
          <a:lstStyle/>
          <a:p>
            <a:r>
              <a:rPr lang="en-US" altLang="en-US" smtClean="0"/>
              <a:t>Q&amp;A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4973638" y="5527675"/>
            <a:ext cx="3490912" cy="193675"/>
          </a:xfrm>
        </p:spPr>
        <p:txBody>
          <a:bodyPr/>
          <a:lstStyle/>
          <a:p>
            <a:endParaRPr lang="en-US" altLang="en-US" smtClean="0"/>
          </a:p>
        </p:txBody>
      </p:sp>
      <p:grpSp>
        <p:nvGrpSpPr>
          <p:cNvPr id="19459" name="Group 21"/>
          <p:cNvGrpSpPr>
            <a:grpSpLocks/>
          </p:cNvGrpSpPr>
          <p:nvPr/>
        </p:nvGrpSpPr>
        <p:grpSpPr bwMode="auto">
          <a:xfrm>
            <a:off x="366713" y="5803900"/>
            <a:ext cx="2736850" cy="720725"/>
            <a:chOff x="3804" y="3596"/>
            <a:chExt cx="1724" cy="454"/>
          </a:xfrm>
        </p:grpSpPr>
        <p:sp>
          <p:nvSpPr>
            <p:cNvPr id="19461" name="Line 73"/>
            <p:cNvSpPr>
              <a:spLocks noChangeShapeType="1"/>
            </p:cNvSpPr>
            <p:nvPr/>
          </p:nvSpPr>
          <p:spPr bwMode="auto">
            <a:xfrm flipH="1">
              <a:off x="3804" y="396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Line 74"/>
            <p:cNvSpPr>
              <a:spLocks noChangeShapeType="1"/>
            </p:cNvSpPr>
            <p:nvPr/>
          </p:nvSpPr>
          <p:spPr bwMode="auto">
            <a:xfrm flipV="1">
              <a:off x="3815" y="3621"/>
              <a:ext cx="0" cy="39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75"/>
            <p:cNvSpPr>
              <a:spLocks noChangeShapeType="1"/>
            </p:cNvSpPr>
            <p:nvPr/>
          </p:nvSpPr>
          <p:spPr bwMode="auto">
            <a:xfrm flipH="1">
              <a:off x="3804" y="3653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76"/>
            <p:cNvSpPr>
              <a:spLocks noChangeShapeType="1"/>
            </p:cNvSpPr>
            <p:nvPr/>
          </p:nvSpPr>
          <p:spPr bwMode="auto">
            <a:xfrm flipH="1">
              <a:off x="3804" y="3854"/>
              <a:ext cx="17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Text Box 78"/>
            <p:cNvSpPr txBox="1">
              <a:spLocks noChangeArrowheads="1"/>
            </p:cNvSpPr>
            <p:nvPr/>
          </p:nvSpPr>
          <p:spPr bwMode="auto">
            <a:xfrm>
              <a:off x="4401" y="3699"/>
              <a:ext cx="8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b="1" i="1">
                  <a:solidFill>
                    <a:schemeClr val="bg1"/>
                  </a:solidFill>
                </a:rPr>
                <a:t>Client Logo</a:t>
              </a:r>
            </a:p>
          </p:txBody>
        </p:sp>
        <p:sp>
          <p:nvSpPr>
            <p:cNvPr id="19466" name="Oval 79"/>
            <p:cNvSpPr>
              <a:spLocks noChangeArrowheads="1"/>
            </p:cNvSpPr>
            <p:nvPr/>
          </p:nvSpPr>
          <p:spPr bwMode="auto">
            <a:xfrm>
              <a:off x="4082" y="3653"/>
              <a:ext cx="319" cy="32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9467" name="Line 80"/>
            <p:cNvSpPr>
              <a:spLocks noChangeShapeType="1"/>
            </p:cNvSpPr>
            <p:nvPr/>
          </p:nvSpPr>
          <p:spPr bwMode="auto">
            <a:xfrm flipV="1">
              <a:off x="5528" y="3596"/>
              <a:ext cx="0" cy="45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0" name="Title 3"/>
          <p:cNvSpPr>
            <a:spLocks noGrp="1"/>
          </p:cNvSpPr>
          <p:nvPr>
            <p:ph type="ctrTitle"/>
          </p:nvPr>
        </p:nvSpPr>
        <p:spPr>
          <a:xfrm>
            <a:off x="4014788" y="3697288"/>
            <a:ext cx="4578350" cy="7239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Thank You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685750"/>
              </p:ext>
            </p:extLst>
          </p:nvPr>
        </p:nvGraphicFramePr>
        <p:xfrm>
          <a:off x="152400" y="1600200"/>
          <a:ext cx="8647113" cy="2124368"/>
        </p:xfrm>
        <a:graphic>
          <a:graphicData uri="http://schemas.openxmlformats.org/drawingml/2006/table">
            <a:tbl>
              <a:tblPr/>
              <a:tblGrid>
                <a:gridCol w="1006699"/>
                <a:gridCol w="850005"/>
                <a:gridCol w="2475584"/>
                <a:gridCol w="1371600"/>
                <a:gridCol w="2943225"/>
              </a:tblGrid>
              <a:tr h="466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12/13/2015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Document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Tran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7" name="Rectangle 1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21508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887"/>
              <a:ext cx="265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Assessment Disciplines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876425"/>
          </a:xfrm>
        </p:spPr>
        <p:txBody>
          <a:bodyPr/>
          <a:lstStyle/>
          <a:p>
            <a:r>
              <a:rPr lang="en-US" altLang="en-US" smtClean="0"/>
              <a:t>Class Participation: &lt;%&gt; </a:t>
            </a:r>
          </a:p>
          <a:p>
            <a:r>
              <a:rPr lang="en-US" altLang="en-US" smtClean="0"/>
              <a:t>Assignment: &lt;%&gt;</a:t>
            </a:r>
          </a:p>
          <a:p>
            <a:r>
              <a:rPr lang="en-US" altLang="en-US" smtClean="0"/>
              <a:t>Final Exam: &lt;%&gt;</a:t>
            </a:r>
          </a:p>
          <a:p>
            <a:r>
              <a:rPr lang="en-US" altLang="en-US" smtClean="0"/>
              <a:t>Passing Scores: &lt;%&gt;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Duration and Course Timetable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797050"/>
          </a:xfrm>
        </p:spPr>
        <p:txBody>
          <a:bodyPr/>
          <a:lstStyle/>
          <a:p>
            <a:r>
              <a:rPr lang="en-US" altLang="en-US" smtClean="0"/>
              <a:t>Course Duration: &lt;hrs&gt;</a:t>
            </a:r>
          </a:p>
          <a:p>
            <a:r>
              <a:rPr lang="en-US" altLang="en-US" smtClean="0"/>
              <a:t>Course Timetable: </a:t>
            </a:r>
          </a:p>
          <a:p>
            <a:pPr lvl="1"/>
            <a:r>
              <a:rPr lang="en-US" altLang="en-US" smtClean="0"/>
              <a:t>From &lt;time&gt; to &lt;time&gt;</a:t>
            </a:r>
          </a:p>
          <a:p>
            <a:pPr lvl="1"/>
            <a:r>
              <a:rPr lang="en-US" altLang="en-US" smtClean="0"/>
              <a:t>Break &lt;x&gt; minutes from &lt;time&gt; to &lt;time&gt;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Further References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476375"/>
          </a:xfrm>
        </p:spPr>
        <p:txBody>
          <a:bodyPr/>
          <a:lstStyle/>
          <a:p>
            <a:r>
              <a:rPr lang="en-US" altLang="en-US" smtClean="0"/>
              <a:t>&lt;Source 1&gt;</a:t>
            </a:r>
          </a:p>
          <a:p>
            <a:r>
              <a:rPr lang="en-US" altLang="en-US" smtClean="0"/>
              <a:t>&lt;Source 2&gt;</a:t>
            </a:r>
          </a:p>
          <a:p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613"/>
            <a:ext cx="8408987" cy="7858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66713" y="1412875"/>
            <a:ext cx="8408987" cy="1757363"/>
          </a:xfrm>
        </p:spPr>
        <p:txBody>
          <a:bodyPr/>
          <a:lstStyle/>
          <a:p>
            <a:r>
              <a:rPr lang="en-US" altLang="en-US" smtClean="0"/>
              <a:t>To complete the course, your PC must install:</a:t>
            </a:r>
          </a:p>
          <a:p>
            <a:pPr lvl="1"/>
            <a:r>
              <a:rPr lang="en-US" altLang="en-US" smtClean="0"/>
              <a:t>Software 1</a:t>
            </a:r>
          </a:p>
          <a:p>
            <a:pPr lvl="1"/>
            <a:r>
              <a:rPr lang="en-US" altLang="en-US" smtClean="0"/>
              <a:t>Software 2</a:t>
            </a:r>
          </a:p>
          <a:p>
            <a:pPr lvl="1"/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nstructional_Design_TEMP-02_2015">
  <a:themeElements>
    <a:clrScheme name="Custom 30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  <a:extLst>
    <a:ext uri="{05A4C25C-085E-4340-85A3-A5531E510DB2}">
      <thm15:themeFamily xmlns:thm15="http://schemas.microsoft.com/office/thememl/2012/main" xmlns="" name="Instructional_Design_TEMP-02_2015.pptx" id="{5B140DC9-3D9C-4311-A93E-D7E4AC513E5A}" vid="{51811B96-9BEC-4CA9-8C55-581809B68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51C02D-3FAB-4303-812F-EEB59C1A2F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C0AF7E-57A5-486C-A203-DF57CAD56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302EF0-963A-42C2-8119-6ACB9971A4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Instructional_Design_TEMP-02_2015</Template>
  <TotalTime>0</TotalTime>
  <Words>1200</Words>
  <Application>Microsoft Office PowerPoint</Application>
  <PresentationFormat>On-screen Show (4:3)</PresentationFormat>
  <Paragraphs>206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Instructional_Design_TEMP-02_2015</vt:lpstr>
      <vt:lpstr>Spring MVC</vt:lpstr>
      <vt:lpstr>Introduction</vt:lpstr>
      <vt:lpstr>Course Objectives</vt:lpstr>
      <vt:lpstr>Agenda</vt:lpstr>
      <vt:lpstr>Course Audience and Prerequisite</vt:lpstr>
      <vt:lpstr>Assessment Disciplines</vt:lpstr>
      <vt:lpstr>Duration and Course Timetable</vt:lpstr>
      <vt:lpstr>Further References</vt:lpstr>
      <vt:lpstr>Set Up Environment</vt:lpstr>
      <vt:lpstr>Course Administration </vt:lpstr>
      <vt:lpstr>Spring MVC</vt:lpstr>
      <vt:lpstr>Model-View-Controller (MVC) Design Pattern</vt:lpstr>
      <vt:lpstr>Model-View-Controller (MVC) Design Pattern</vt:lpstr>
      <vt:lpstr>Model-View-Controller (MVC) Design Pattern</vt:lpstr>
      <vt:lpstr>Model</vt:lpstr>
      <vt:lpstr>View</vt:lpstr>
      <vt:lpstr>Controller</vt:lpstr>
      <vt:lpstr>Front Controller Design Pattern </vt:lpstr>
      <vt:lpstr>Front Controller Design Pattern </vt:lpstr>
      <vt:lpstr>Spring MVC</vt:lpstr>
      <vt:lpstr>Features of the Spring MVC framework </vt:lpstr>
      <vt:lpstr>Flow of request handling in Spring MVC </vt:lpstr>
      <vt:lpstr>DispatcherServlet </vt:lpstr>
      <vt:lpstr>Handler mapping </vt:lpstr>
      <vt:lpstr>Controller </vt:lpstr>
      <vt:lpstr>ViewResolver </vt:lpstr>
      <vt:lpstr>View </vt:lpstr>
      <vt:lpstr>Spring MVC Sample</vt:lpstr>
      <vt:lpstr>Controller</vt:lpstr>
      <vt:lpstr>Spring Configuration</vt:lpstr>
      <vt:lpstr>Deployment Descriptor</vt:lpstr>
      <vt:lpstr>@Controller annotation </vt:lpstr>
      <vt:lpstr>@RequestMapping annotation </vt:lpstr>
      <vt:lpstr>@RequestMapping - Mapping requests at the class level</vt:lpstr>
      <vt:lpstr>@RequestMapping - Mapping requests at the class level</vt:lpstr>
      <vt:lpstr>@RequestMapping - Mapping requests at the class level</vt:lpstr>
      <vt:lpstr>@RequestParam </vt:lpstr>
      <vt:lpstr>Return values in @RequestMapping annotated methods </vt:lpstr>
      <vt:lpstr>ViewResolver in Spring MVC </vt:lpstr>
      <vt:lpstr>Spring MVC Form</vt:lpstr>
      <vt:lpstr>Spring MVC Form</vt:lpstr>
      <vt:lpstr>Spring MVC Form</vt:lpstr>
      <vt:lpstr>@ModelAttribute in the controller class </vt:lpstr>
      <vt:lpstr>Spring MVC internationalization (i18n) </vt:lpstr>
      <vt:lpstr>Spring MVC internationalization (i18n) </vt:lpstr>
      <vt:lpstr>Spring MVC internationalization (i18n) </vt:lpstr>
      <vt:lpstr>Spring MVC internationalization (i18n) </vt:lpstr>
      <vt:lpstr>Spring MVC Form Validation Using Hibernate Validators </vt:lpstr>
      <vt:lpstr>Spring MVC Form Validation Using Hibernate Validators </vt:lpstr>
      <vt:lpstr>Spring MVC Form Validation Using Hibernate Validators </vt:lpstr>
      <vt:lpstr>Spring MVC Form Validation Using Hibernate Validators </vt:lpstr>
      <vt:lpstr>@SessionAttributes </vt:lpstr>
      <vt:lpstr>Points to Remember</vt:lpstr>
      <vt:lpstr>Q&amp;A</vt:lpstr>
      <vt:lpstr> Thank You</vt:lpstr>
      <vt:lpstr>Revision History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2015-12-12T04:25:19Z</dcterms:created>
  <dcterms:modified xsi:type="dcterms:W3CDTF">2015-12-13T16:28:47Z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