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78" r:id="rId3"/>
    <p:sldId id="257" r:id="rId4"/>
    <p:sldId id="258" r:id="rId5"/>
    <p:sldId id="259" r:id="rId6"/>
    <p:sldId id="260" r:id="rId7"/>
    <p:sldId id="261" r:id="rId8"/>
    <p:sldId id="2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362156-ED73-4A4A-B120-958C1E406978}">
          <p14:sldIdLst>
            <p14:sldId id="256"/>
            <p14:sldId id="278"/>
            <p14:sldId id="257"/>
            <p14:sldId id="258"/>
            <p14:sldId id="259"/>
            <p14:sldId id="260"/>
            <p14:sldId id="261"/>
          </p14:sldIdLst>
        </p14:section>
        <p14:section name="Untitled Section" id="{98C6BD46-6B93-4BD7-8506-15C67C76EAEB}">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3" autoAdjust="0"/>
    <p:restoredTop sz="94630" autoAdjust="0"/>
  </p:normalViewPr>
  <p:slideViewPr>
    <p:cSldViewPr snapToGrid="0">
      <p:cViewPr varScale="1">
        <p:scale>
          <a:sx n="92" d="100"/>
          <a:sy n="92" d="100"/>
        </p:scale>
        <p:origin x="498"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D64024-692D-499D-951D-297BC93E9C5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89F18-EFC9-483B-96DA-12267927DE0E}" type="slidenum">
              <a:rPr lang="en-US" smtClean="0"/>
              <a:t>‹#›</a:t>
            </a:fld>
            <a:endParaRPr lang="en-US"/>
          </a:p>
        </p:txBody>
      </p:sp>
    </p:spTree>
    <p:extLst>
      <p:ext uri="{BB962C8B-B14F-4D97-AF65-F5344CB8AC3E}">
        <p14:creationId xmlns:p14="http://schemas.microsoft.com/office/powerpoint/2010/main" val="238849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64024-692D-499D-951D-297BC93E9C5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89F18-EFC9-483B-96DA-12267927DE0E}" type="slidenum">
              <a:rPr lang="en-US" smtClean="0"/>
              <a:t>‹#›</a:t>
            </a:fld>
            <a:endParaRPr lang="en-US"/>
          </a:p>
        </p:txBody>
      </p:sp>
    </p:spTree>
    <p:extLst>
      <p:ext uri="{BB962C8B-B14F-4D97-AF65-F5344CB8AC3E}">
        <p14:creationId xmlns:p14="http://schemas.microsoft.com/office/powerpoint/2010/main" val="313470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64024-692D-499D-951D-297BC93E9C5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89F18-EFC9-483B-96DA-12267927DE0E}" type="slidenum">
              <a:rPr lang="en-US" smtClean="0"/>
              <a:t>‹#›</a:t>
            </a:fld>
            <a:endParaRPr lang="en-US"/>
          </a:p>
        </p:txBody>
      </p:sp>
    </p:spTree>
    <p:extLst>
      <p:ext uri="{BB962C8B-B14F-4D97-AF65-F5344CB8AC3E}">
        <p14:creationId xmlns:p14="http://schemas.microsoft.com/office/powerpoint/2010/main" val="55674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64024-692D-499D-951D-297BC93E9C5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89F18-EFC9-483B-96DA-12267927DE0E}" type="slidenum">
              <a:rPr lang="en-US" smtClean="0"/>
              <a:t>‹#›</a:t>
            </a:fld>
            <a:endParaRPr lang="en-US"/>
          </a:p>
        </p:txBody>
      </p:sp>
    </p:spTree>
    <p:extLst>
      <p:ext uri="{BB962C8B-B14F-4D97-AF65-F5344CB8AC3E}">
        <p14:creationId xmlns:p14="http://schemas.microsoft.com/office/powerpoint/2010/main" val="391485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64024-692D-499D-951D-297BC93E9C5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89F18-EFC9-483B-96DA-12267927DE0E}" type="slidenum">
              <a:rPr lang="en-US" smtClean="0"/>
              <a:t>‹#›</a:t>
            </a:fld>
            <a:endParaRPr lang="en-US"/>
          </a:p>
        </p:txBody>
      </p:sp>
    </p:spTree>
    <p:extLst>
      <p:ext uri="{BB962C8B-B14F-4D97-AF65-F5344CB8AC3E}">
        <p14:creationId xmlns:p14="http://schemas.microsoft.com/office/powerpoint/2010/main" val="1329532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D64024-692D-499D-951D-297BC93E9C5C}"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89F18-EFC9-483B-96DA-12267927DE0E}" type="slidenum">
              <a:rPr lang="en-US" smtClean="0"/>
              <a:t>‹#›</a:t>
            </a:fld>
            <a:endParaRPr lang="en-US"/>
          </a:p>
        </p:txBody>
      </p:sp>
    </p:spTree>
    <p:extLst>
      <p:ext uri="{BB962C8B-B14F-4D97-AF65-F5344CB8AC3E}">
        <p14:creationId xmlns:p14="http://schemas.microsoft.com/office/powerpoint/2010/main" val="195179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D64024-692D-499D-951D-297BC93E9C5C}"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89F18-EFC9-483B-96DA-12267927DE0E}" type="slidenum">
              <a:rPr lang="en-US" smtClean="0"/>
              <a:t>‹#›</a:t>
            </a:fld>
            <a:endParaRPr lang="en-US"/>
          </a:p>
        </p:txBody>
      </p:sp>
    </p:spTree>
    <p:extLst>
      <p:ext uri="{BB962C8B-B14F-4D97-AF65-F5344CB8AC3E}">
        <p14:creationId xmlns:p14="http://schemas.microsoft.com/office/powerpoint/2010/main" val="412937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D64024-692D-499D-951D-297BC93E9C5C}"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789F18-EFC9-483B-96DA-12267927DE0E}" type="slidenum">
              <a:rPr lang="en-US" smtClean="0"/>
              <a:t>‹#›</a:t>
            </a:fld>
            <a:endParaRPr lang="en-US"/>
          </a:p>
        </p:txBody>
      </p:sp>
    </p:spTree>
    <p:extLst>
      <p:ext uri="{BB962C8B-B14F-4D97-AF65-F5344CB8AC3E}">
        <p14:creationId xmlns:p14="http://schemas.microsoft.com/office/powerpoint/2010/main" val="59983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64024-692D-499D-951D-297BC93E9C5C}"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89F18-EFC9-483B-96DA-12267927DE0E}" type="slidenum">
              <a:rPr lang="en-US" smtClean="0"/>
              <a:t>‹#›</a:t>
            </a:fld>
            <a:endParaRPr lang="en-US"/>
          </a:p>
        </p:txBody>
      </p:sp>
    </p:spTree>
    <p:extLst>
      <p:ext uri="{BB962C8B-B14F-4D97-AF65-F5344CB8AC3E}">
        <p14:creationId xmlns:p14="http://schemas.microsoft.com/office/powerpoint/2010/main" val="139013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64024-692D-499D-951D-297BC93E9C5C}"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89F18-EFC9-483B-96DA-12267927DE0E}" type="slidenum">
              <a:rPr lang="en-US" smtClean="0"/>
              <a:t>‹#›</a:t>
            </a:fld>
            <a:endParaRPr lang="en-US"/>
          </a:p>
        </p:txBody>
      </p:sp>
    </p:spTree>
    <p:extLst>
      <p:ext uri="{BB962C8B-B14F-4D97-AF65-F5344CB8AC3E}">
        <p14:creationId xmlns:p14="http://schemas.microsoft.com/office/powerpoint/2010/main" val="165840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64024-692D-499D-951D-297BC93E9C5C}"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89F18-EFC9-483B-96DA-12267927DE0E}" type="slidenum">
              <a:rPr lang="en-US" smtClean="0"/>
              <a:t>‹#›</a:t>
            </a:fld>
            <a:endParaRPr lang="en-US"/>
          </a:p>
        </p:txBody>
      </p:sp>
    </p:spTree>
    <p:extLst>
      <p:ext uri="{BB962C8B-B14F-4D97-AF65-F5344CB8AC3E}">
        <p14:creationId xmlns:p14="http://schemas.microsoft.com/office/powerpoint/2010/main" val="215198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64024-692D-499D-951D-297BC93E9C5C}" type="datetimeFigureOut">
              <a:rPr lang="en-US" smtClean="0"/>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89F18-EFC9-483B-96DA-12267927DE0E}" type="slidenum">
              <a:rPr lang="en-US" smtClean="0"/>
              <a:t>‹#›</a:t>
            </a:fld>
            <a:endParaRPr lang="en-US"/>
          </a:p>
        </p:txBody>
      </p:sp>
    </p:spTree>
    <p:extLst>
      <p:ext uri="{BB962C8B-B14F-4D97-AF65-F5344CB8AC3E}">
        <p14:creationId xmlns:p14="http://schemas.microsoft.com/office/powerpoint/2010/main" val="308621795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1172"/>
            <a:ext cx="12192000" cy="1410909"/>
          </a:xfrm>
          <a:prstGeom prst="rect">
            <a:avLst/>
          </a:prstGeom>
        </p:spPr>
      </p:pic>
      <p:sp>
        <p:nvSpPr>
          <p:cNvPr id="10" name="TextBox 9"/>
          <p:cNvSpPr txBox="1"/>
          <p:nvPr/>
        </p:nvSpPr>
        <p:spPr>
          <a:xfrm>
            <a:off x="2737555" y="1205977"/>
            <a:ext cx="6716889" cy="1323439"/>
          </a:xfrm>
          <a:prstGeom prst="rect">
            <a:avLst/>
          </a:prstGeom>
          <a:noFill/>
        </p:spPr>
        <p:txBody>
          <a:bodyPr wrap="square" rtlCol="0">
            <a:spAutoFit/>
          </a:bodyPr>
          <a:lstStyle/>
          <a:p>
            <a:pPr algn="ctr"/>
            <a:endParaRPr lang="en-US" sz="2000" u="sng" smtClean="0">
              <a:latin typeface="Times New Roman" panose="02020603050405020304" pitchFamily="18" charset="0"/>
              <a:cs typeface="Times New Roman" panose="02020603050405020304" pitchFamily="18" charset="0"/>
            </a:endParaRPr>
          </a:p>
          <a:p>
            <a:pPr algn="ctr"/>
            <a:r>
              <a:rPr lang="en-US" sz="2000" b="1" smtClean="0">
                <a:latin typeface="Times New Roman" panose="02020603050405020304" pitchFamily="18" charset="0"/>
                <a:cs typeface="Times New Roman" panose="02020603050405020304" pitchFamily="18" charset="0"/>
              </a:rPr>
              <a:t>MÔN HỌC</a:t>
            </a:r>
          </a:p>
          <a:p>
            <a:pPr algn="ctr"/>
            <a:r>
              <a:rPr lang="en-US" sz="2000" b="1" smtClean="0">
                <a:latin typeface="Times New Roman" panose="02020603050405020304" pitchFamily="18" charset="0"/>
                <a:cs typeface="Times New Roman" panose="02020603050405020304" pitchFamily="18" charset="0"/>
              </a:rPr>
              <a:t>THỊ GIÁC MÁY TÍNH</a:t>
            </a:r>
          </a:p>
          <a:p>
            <a:endParaRPr lang="en-US" sz="200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0" y="6310489"/>
            <a:ext cx="12192000" cy="547511"/>
          </a:xfrm>
          <a:prstGeom prst="rect">
            <a:avLst/>
          </a:prstGeom>
        </p:spPr>
      </p:pic>
      <p:sp>
        <p:nvSpPr>
          <p:cNvPr id="14" name="TextBox 13"/>
          <p:cNvSpPr txBox="1"/>
          <p:nvPr/>
        </p:nvSpPr>
        <p:spPr>
          <a:xfrm>
            <a:off x="3443113" y="3422746"/>
            <a:ext cx="7258752" cy="2246769"/>
          </a:xfrm>
          <a:prstGeom prst="rect">
            <a:avLst/>
          </a:prstGeom>
          <a:noFill/>
        </p:spPr>
        <p:txBody>
          <a:bodyPr wrap="square" rtlCol="0">
            <a:spAutoFit/>
          </a:bodyPr>
          <a:lstStyle/>
          <a:p>
            <a:r>
              <a:rPr lang="en-US" sz="2000" err="1" smtClean="0">
                <a:latin typeface="Times New Roman" panose="02020603050405020304" pitchFamily="18" charset="0"/>
                <a:cs typeface="Times New Roman" panose="02020603050405020304" pitchFamily="18" charset="0"/>
              </a:rPr>
              <a:t>Giảng</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Viên</a:t>
            </a:r>
            <a:r>
              <a:rPr lang="en-US" sz="2000" smtClean="0">
                <a:latin typeface="Times New Roman" panose="02020603050405020304" pitchFamily="18" charset="0"/>
                <a:cs typeface="Times New Roman" panose="02020603050405020304" pitchFamily="18" charset="0"/>
              </a:rPr>
              <a:t>:                 ThS. Dương Đình Tú</a:t>
            </a:r>
          </a:p>
          <a:p>
            <a:endParaRPr lang="en-US" sz="2000" smtClean="0">
              <a:latin typeface="Times New Roman" panose="02020603050405020304" pitchFamily="18" charset="0"/>
              <a:cs typeface="Times New Roman" panose="02020603050405020304" pitchFamily="18" charset="0"/>
            </a:endParaRPr>
          </a:p>
          <a:p>
            <a:r>
              <a:rPr lang="en-US" sz="2000" err="1" smtClean="0">
                <a:latin typeface="Times New Roman" panose="02020603050405020304" pitchFamily="18" charset="0"/>
                <a:cs typeface="Times New Roman" panose="02020603050405020304" pitchFamily="18" charset="0"/>
              </a:rPr>
              <a:t>Sinh</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Viên</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Thực</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Hiện</a:t>
            </a:r>
            <a:r>
              <a:rPr lang="en-US" sz="2000" smtClean="0">
                <a:latin typeface="Times New Roman" panose="02020603050405020304" pitchFamily="18" charset="0"/>
                <a:cs typeface="Times New Roman" panose="02020603050405020304" pitchFamily="18" charset="0"/>
              </a:rPr>
              <a:t>:  Nguyễn </a:t>
            </a:r>
            <a:r>
              <a:rPr lang="en-US" sz="2000" err="1" smtClean="0">
                <a:latin typeface="Times New Roman" panose="02020603050405020304" pitchFamily="18" charset="0"/>
                <a:cs typeface="Times New Roman" panose="02020603050405020304" pitchFamily="18" charset="0"/>
              </a:rPr>
              <a:t>Như</a:t>
            </a:r>
            <a:r>
              <a:rPr lang="en-US" sz="2000" smtClean="0">
                <a:latin typeface="Times New Roman" panose="02020603050405020304" pitchFamily="18" charset="0"/>
                <a:cs typeface="Times New Roman" panose="02020603050405020304" pitchFamily="18" charset="0"/>
              </a:rPr>
              <a:t> Truyền</a:t>
            </a:r>
          </a:p>
          <a:p>
            <a:endParaRPr lang="en-US" sz="2000" smtClean="0">
              <a:latin typeface="Times New Roman" panose="02020603050405020304" pitchFamily="18" charset="0"/>
              <a:cs typeface="Times New Roman" panose="02020603050405020304" pitchFamily="18" charset="0"/>
            </a:endParaRPr>
          </a:p>
          <a:p>
            <a:r>
              <a:rPr lang="en-US" sz="2000" err="1" smtClean="0">
                <a:latin typeface="Times New Roman" panose="02020603050405020304" pitchFamily="18" charset="0"/>
                <a:cs typeface="Times New Roman" panose="02020603050405020304" pitchFamily="18" charset="0"/>
              </a:rPr>
              <a:t>Mssv</a:t>
            </a:r>
            <a:r>
              <a:rPr lang="en-US" sz="2000" smtClean="0">
                <a:latin typeface="Times New Roman" panose="02020603050405020304" pitchFamily="18" charset="0"/>
                <a:cs typeface="Times New Roman" panose="02020603050405020304" pitchFamily="18" charset="0"/>
              </a:rPr>
              <a:t>:                           1755252021600017</a:t>
            </a:r>
          </a:p>
          <a:p>
            <a:endParaRPr lang="en-US" sz="2000" smtClean="0">
              <a:latin typeface="Times New Roman" panose="02020603050405020304" pitchFamily="18" charset="0"/>
              <a:cs typeface="Times New Roman" panose="02020603050405020304" pitchFamily="18" charset="0"/>
            </a:endParaRPr>
          </a:p>
          <a:p>
            <a:r>
              <a:rPr lang="en-US" sz="2000" err="1" smtClean="0">
                <a:latin typeface="Times New Roman" panose="02020603050405020304" pitchFamily="18" charset="0"/>
                <a:cs typeface="Times New Roman" panose="02020603050405020304" pitchFamily="18" charset="0"/>
              </a:rPr>
              <a:t>Lớp</a:t>
            </a:r>
            <a:r>
              <a:rPr lang="en-US" sz="2000" smtClean="0">
                <a:latin typeface="Times New Roman" panose="02020603050405020304" pitchFamily="18" charset="0"/>
                <a:cs typeface="Times New Roman" panose="02020603050405020304" pitchFamily="18" charset="0"/>
              </a:rPr>
              <a:t>:                             58K KTĐK&amp;TĐH</a:t>
            </a:r>
            <a:endParaRPr lang="en-US" sz="2000">
              <a:latin typeface="Times New Roman" panose="02020603050405020304" pitchFamily="18" charset="0"/>
              <a:cs typeface="Times New Roman" panose="02020603050405020304" pitchFamily="18" charset="0"/>
            </a:endParaRPr>
          </a:p>
        </p:txBody>
      </p:sp>
      <p:sp>
        <p:nvSpPr>
          <p:cNvPr id="15" name="TextBox 14"/>
          <p:cNvSpPr txBox="1"/>
          <p:nvPr/>
        </p:nvSpPr>
        <p:spPr>
          <a:xfrm>
            <a:off x="5238045" y="6358466"/>
            <a:ext cx="3668888" cy="369332"/>
          </a:xfrm>
          <a:prstGeom prst="rect">
            <a:avLst/>
          </a:prstGeom>
          <a:noFill/>
        </p:spPr>
        <p:txBody>
          <a:bodyPr wrap="square" rtlCol="0">
            <a:spAutoFit/>
          </a:bodyPr>
          <a:lstStyle/>
          <a:p>
            <a:r>
              <a:rPr lang="en-US" err="1" smtClean="0">
                <a:latin typeface="Times New Roman" panose="02020603050405020304" pitchFamily="18" charset="0"/>
                <a:cs typeface="Times New Roman" panose="02020603050405020304" pitchFamily="18" charset="0"/>
              </a:rPr>
              <a:t>Nghệ</a:t>
            </a:r>
            <a:r>
              <a:rPr lang="en-US" smtClean="0">
                <a:latin typeface="Times New Roman" panose="02020603050405020304" pitchFamily="18" charset="0"/>
                <a:cs typeface="Times New Roman" panose="02020603050405020304" pitchFamily="18" charset="0"/>
              </a:rPr>
              <a:t> An, 2021</a:t>
            </a:r>
            <a:endParaRPr lang="en-US">
              <a:latin typeface="Times New Roman" panose="02020603050405020304" pitchFamily="18" charset="0"/>
              <a:cs typeface="Times New Roman" panose="02020603050405020304" pitchFamily="18" charset="0"/>
            </a:endParaRPr>
          </a:p>
        </p:txBody>
      </p:sp>
      <p:sp>
        <p:nvSpPr>
          <p:cNvPr id="3" name="TextBox 2"/>
          <p:cNvSpPr txBox="1"/>
          <p:nvPr/>
        </p:nvSpPr>
        <p:spPr>
          <a:xfrm>
            <a:off x="3166404" y="2458480"/>
            <a:ext cx="5859189" cy="707886"/>
          </a:xfrm>
          <a:prstGeom prst="rect">
            <a:avLst/>
          </a:prstGeom>
          <a:noFill/>
        </p:spPr>
        <p:txBody>
          <a:bodyPr wrap="square" rtlCol="0">
            <a:spAutoFit/>
          </a:bodyPr>
          <a:lstStyle/>
          <a:p>
            <a:pPr algn="ctr"/>
            <a:r>
              <a:rPr lang="en-US" sz="2000" b="1" smtClean="0">
                <a:latin typeface="Times New Roman" panose="02020603050405020304" pitchFamily="18" charset="0"/>
                <a:cs typeface="Times New Roman" panose="02020603050405020304" pitchFamily="18" charset="0"/>
              </a:rPr>
              <a:t>ĐỀ BÀI: NHẬN DIỆN CHUYỂN ĐỘNG TRÊN PYTHON</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544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309312"/>
            <a:ext cx="12192000" cy="548688"/>
          </a:xfrm>
          <a:prstGeom prst="rect">
            <a:avLst/>
          </a:prstGeom>
        </p:spPr>
      </p:pic>
      <p:sp>
        <p:nvSpPr>
          <p:cNvPr id="5" name="Rounded Rectangle 4"/>
          <p:cNvSpPr/>
          <p:nvPr/>
        </p:nvSpPr>
        <p:spPr>
          <a:xfrm>
            <a:off x="4410940" y="243340"/>
            <a:ext cx="2909454" cy="56110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smtClean="0">
                <a:latin typeface="Times New Roman" panose="02020603050405020304" pitchFamily="18" charset="0"/>
                <a:cs typeface="Times New Roman" panose="02020603050405020304" pitchFamily="18" charset="0"/>
              </a:rPr>
              <a:t>Lưu đồ thuật toán</a:t>
            </a:r>
            <a:endParaRPr lang="en-US" sz="2000">
              <a:latin typeface="Times New Roman" panose="02020603050405020304" pitchFamily="18" charset="0"/>
              <a:cs typeface="Times New Roman" panose="02020603050405020304" pitchFamily="18" charset="0"/>
            </a:endParaRPr>
          </a:p>
        </p:txBody>
      </p:sp>
      <p:sp>
        <p:nvSpPr>
          <p:cNvPr id="6" name="Oval 5"/>
          <p:cNvSpPr/>
          <p:nvPr/>
        </p:nvSpPr>
        <p:spPr>
          <a:xfrm>
            <a:off x="3028949" y="1076264"/>
            <a:ext cx="1610591" cy="572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Bắt đầu</a:t>
            </a:r>
            <a:endParaRPr lang="en-US">
              <a:latin typeface="Times New Roman" panose="02020603050405020304" pitchFamily="18" charset="0"/>
              <a:cs typeface="Times New Roman" panose="02020603050405020304" pitchFamily="18" charset="0"/>
            </a:endParaRPr>
          </a:p>
        </p:txBody>
      </p:sp>
      <p:sp>
        <p:nvSpPr>
          <p:cNvPr id="9" name="Flowchart: Data 8"/>
          <p:cNvSpPr/>
          <p:nvPr/>
        </p:nvSpPr>
        <p:spPr>
          <a:xfrm>
            <a:off x="2674359" y="2223812"/>
            <a:ext cx="2319771" cy="69628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atin typeface="Times New Roman" panose="02020603050405020304" pitchFamily="18" charset="0"/>
                <a:cs typeface="Times New Roman" panose="02020603050405020304" pitchFamily="18" charset="0"/>
              </a:rPr>
              <a:t>Import cv2</a:t>
            </a:r>
          </a:p>
          <a:p>
            <a:pPr algn="ctr"/>
            <a:r>
              <a:rPr lang="en-US" sz="1200" smtClean="0">
                <a:latin typeface="Times New Roman" panose="02020603050405020304" pitchFamily="18" charset="0"/>
                <a:cs typeface="Times New Roman" panose="02020603050405020304" pitchFamily="18" charset="0"/>
              </a:rPr>
              <a:t>Import media</a:t>
            </a:r>
          </a:p>
          <a:p>
            <a:pPr algn="ctr"/>
            <a:r>
              <a:rPr lang="en-US" sz="1200" smtClean="0">
                <a:latin typeface="Times New Roman" panose="02020603050405020304" pitchFamily="18" charset="0"/>
                <a:cs typeface="Times New Roman" panose="02020603050405020304" pitchFamily="18" charset="0"/>
              </a:rPr>
              <a:t>Import time</a:t>
            </a:r>
            <a:endParaRPr lang="en-US" sz="1200">
              <a:latin typeface="Times New Roman" panose="02020603050405020304" pitchFamily="18" charset="0"/>
              <a:cs typeface="Times New Roman" panose="02020603050405020304" pitchFamily="18" charset="0"/>
            </a:endParaRPr>
          </a:p>
        </p:txBody>
      </p:sp>
      <p:cxnSp>
        <p:nvCxnSpPr>
          <p:cNvPr id="11" name="Straight Arrow Connector 10"/>
          <p:cNvCxnSpPr>
            <a:stCxn id="9" idx="4"/>
            <a:endCxn id="31" idx="0"/>
          </p:cNvCxnSpPr>
          <p:nvPr/>
        </p:nvCxnSpPr>
        <p:spPr>
          <a:xfrm flipH="1">
            <a:off x="3834244" y="2920098"/>
            <a:ext cx="1" cy="399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1"/>
          </p:cNvCxnSpPr>
          <p:nvPr/>
        </p:nvCxnSpPr>
        <p:spPr>
          <a:xfrm>
            <a:off x="3834245" y="1649098"/>
            <a:ext cx="0" cy="574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779567" y="3320029"/>
            <a:ext cx="2109354" cy="436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Cap= cv2.Videocapture(0)</a:t>
            </a:r>
            <a:endParaRPr lang="en-US" sz="1400"/>
          </a:p>
        </p:txBody>
      </p:sp>
      <p:sp>
        <p:nvSpPr>
          <p:cNvPr id="35" name="Diamond 34"/>
          <p:cNvSpPr/>
          <p:nvPr/>
        </p:nvSpPr>
        <p:spPr>
          <a:xfrm>
            <a:off x="3071810" y="4156559"/>
            <a:ext cx="1524867" cy="7861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While True</a:t>
            </a:r>
            <a:endParaRPr lang="en-US" sz="1400"/>
          </a:p>
        </p:txBody>
      </p:sp>
      <p:cxnSp>
        <p:nvCxnSpPr>
          <p:cNvPr id="37" name="Straight Arrow Connector 36"/>
          <p:cNvCxnSpPr>
            <a:stCxn id="31" idx="2"/>
            <a:endCxn id="35" idx="0"/>
          </p:cNvCxnSpPr>
          <p:nvPr/>
        </p:nvCxnSpPr>
        <p:spPr>
          <a:xfrm>
            <a:off x="3834244" y="3756628"/>
            <a:ext cx="0" cy="399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056923" y="4726741"/>
            <a:ext cx="3261015" cy="1069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Success, img=cap.read()</a:t>
            </a:r>
          </a:p>
          <a:p>
            <a:pPr algn="ctr"/>
            <a:r>
              <a:rPr lang="en-US" sz="1200" smtClean="0"/>
              <a:t>imgRGB=cv2.cvtColor(img, cv2.COLOR_BGR2RGB</a:t>
            </a:r>
          </a:p>
          <a:p>
            <a:pPr algn="ctr"/>
            <a:r>
              <a:rPr lang="en-US" sz="1200" smtClean="0"/>
              <a:t>Results=pose.procrss(imgRGB)</a:t>
            </a:r>
          </a:p>
          <a:p>
            <a:pPr algn="ctr"/>
            <a:endParaRPr lang="en-US" sz="1200"/>
          </a:p>
        </p:txBody>
      </p:sp>
      <p:cxnSp>
        <p:nvCxnSpPr>
          <p:cNvPr id="64" name="Elbow Connector 63"/>
          <p:cNvCxnSpPr>
            <a:stCxn id="35" idx="2"/>
            <a:endCxn id="57" idx="1"/>
          </p:cNvCxnSpPr>
          <p:nvPr/>
        </p:nvCxnSpPr>
        <p:spPr>
          <a:xfrm rot="16200000" flipH="1">
            <a:off x="4786154" y="3990793"/>
            <a:ext cx="318858" cy="22226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Diamond 70"/>
          <p:cNvSpPr/>
          <p:nvPr/>
        </p:nvSpPr>
        <p:spPr>
          <a:xfrm>
            <a:off x="6991672" y="3243699"/>
            <a:ext cx="1391518" cy="7830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a:t>
            </a:r>
            <a:endParaRPr lang="en-US"/>
          </a:p>
        </p:txBody>
      </p:sp>
      <p:cxnSp>
        <p:nvCxnSpPr>
          <p:cNvPr id="73" name="Straight Arrow Connector 72"/>
          <p:cNvCxnSpPr>
            <a:stCxn id="57" idx="0"/>
            <a:endCxn id="71" idx="2"/>
          </p:cNvCxnSpPr>
          <p:nvPr/>
        </p:nvCxnSpPr>
        <p:spPr>
          <a:xfrm flipV="1">
            <a:off x="7687431" y="4026749"/>
            <a:ext cx="0" cy="699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Parallelogram 73"/>
          <p:cNvSpPr/>
          <p:nvPr/>
        </p:nvSpPr>
        <p:spPr>
          <a:xfrm>
            <a:off x="6487281" y="2243005"/>
            <a:ext cx="2400300" cy="67709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Xuất kết quả</a:t>
            </a:r>
            <a:endParaRPr lang="en-US"/>
          </a:p>
        </p:txBody>
      </p:sp>
      <p:cxnSp>
        <p:nvCxnSpPr>
          <p:cNvPr id="76" name="Straight Arrow Connector 75"/>
          <p:cNvCxnSpPr>
            <a:stCxn id="71" idx="0"/>
            <a:endCxn id="74" idx="4"/>
          </p:cNvCxnSpPr>
          <p:nvPr/>
        </p:nvCxnSpPr>
        <p:spPr>
          <a:xfrm flipV="1">
            <a:off x="7687431" y="2920098"/>
            <a:ext cx="0" cy="323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6973596" y="1013784"/>
            <a:ext cx="1427670" cy="747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Kết thúc</a:t>
            </a:r>
            <a:endParaRPr lang="en-US"/>
          </a:p>
        </p:txBody>
      </p:sp>
      <p:cxnSp>
        <p:nvCxnSpPr>
          <p:cNvPr id="82" name="Straight Arrow Connector 81"/>
          <p:cNvCxnSpPr>
            <a:stCxn id="74" idx="0"/>
            <a:endCxn id="80" idx="4"/>
          </p:cNvCxnSpPr>
          <p:nvPr/>
        </p:nvCxnSpPr>
        <p:spPr>
          <a:xfrm flipV="1">
            <a:off x="7687431" y="1761282"/>
            <a:ext cx="0" cy="48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389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313959" y="1350818"/>
            <a:ext cx="3564082" cy="6754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smtClean="0">
                <a:ln/>
                <a:solidFill>
                  <a:srgbClr val="FFFF00"/>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Nhận diện chuyển động</a:t>
            </a:r>
            <a:endParaRPr lang="en-US" b="1">
              <a:ln/>
              <a:solidFill>
                <a:srgbClr val="FFFF00"/>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0" y="6309312"/>
            <a:ext cx="12192000" cy="548688"/>
          </a:xfrm>
          <a:prstGeom prst="rect">
            <a:avLst/>
          </a:prstGeom>
        </p:spPr>
      </p:pic>
      <p:sp>
        <p:nvSpPr>
          <p:cNvPr id="9" name="TextBox 8"/>
          <p:cNvSpPr txBox="1"/>
          <p:nvPr/>
        </p:nvSpPr>
        <p:spPr>
          <a:xfrm>
            <a:off x="1953491" y="2566555"/>
            <a:ext cx="9393382" cy="1015663"/>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Nhận diện chuyển động là </a:t>
            </a:r>
            <a:r>
              <a:rPr lang="en-US" sz="2000">
                <a:latin typeface="Times New Roman" panose="02020603050405020304" pitchFamily="18" charset="0"/>
                <a:cs typeface="Times New Roman" panose="02020603050405020304" pitchFamily="18" charset="0"/>
              </a:rPr>
              <a:t>p</a:t>
            </a:r>
            <a:r>
              <a:rPr lang="vi-VN" sz="2000" smtClean="0">
                <a:latin typeface="Times New Roman" panose="02020603050405020304" pitchFamily="18" charset="0"/>
                <a:cs typeface="Times New Roman" panose="02020603050405020304" pitchFamily="18" charset="0"/>
              </a:rPr>
              <a:t>hát </a:t>
            </a:r>
            <a:r>
              <a:rPr lang="vi-VN" sz="2000">
                <a:latin typeface="Times New Roman" panose="02020603050405020304" pitchFamily="18" charset="0"/>
                <a:cs typeface="Times New Roman" panose="02020603050405020304" pitchFamily="18" charset="0"/>
              </a:rPr>
              <a:t>hiện chuyển </a:t>
            </a:r>
            <a:r>
              <a:rPr lang="vi-VN" sz="2000" smtClean="0">
                <a:latin typeface="Times New Roman" panose="02020603050405020304" pitchFamily="18" charset="0"/>
                <a:cs typeface="Times New Roman" panose="02020603050405020304" pitchFamily="18" charset="0"/>
              </a:rPr>
              <a:t>động</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sự </a:t>
            </a:r>
            <a:r>
              <a:rPr lang="vi-VN" sz="2000">
                <a:latin typeface="Times New Roman" panose="02020603050405020304" pitchFamily="18" charset="0"/>
                <a:cs typeface="Times New Roman" panose="02020603050405020304" pitchFamily="18" charset="0"/>
              </a:rPr>
              <a:t>thay đổi vị trí của một đối tượng so với môi trường xung quanh nó, sự thay đổi trong quá trình phát hiện hoặc sự thay đổi về mức độ liên quan của nó với một đối tượng có thể đạt được bằng cơ học hoặc bằng điện</a:t>
            </a:r>
            <a:r>
              <a:rPr lang="vi-VN"/>
              <a:t>.</a:t>
            </a:r>
            <a:endParaRPr lang="en-US"/>
          </a:p>
        </p:txBody>
      </p:sp>
    </p:spTree>
    <p:extLst>
      <p:ext uri="{BB962C8B-B14F-4D97-AF65-F5344CB8AC3E}">
        <p14:creationId xmlns:p14="http://schemas.microsoft.com/office/powerpoint/2010/main" val="4291024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761003" y="751271"/>
            <a:ext cx="2669994" cy="75455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Sử dụng </a:t>
            </a:r>
            <a:r>
              <a:rPr lang="en-US">
                <a:latin typeface="Times New Roman" panose="02020603050405020304" pitchFamily="18" charset="0"/>
                <a:cs typeface="Times New Roman" panose="02020603050405020304" pitchFamily="18" charset="0"/>
              </a:rPr>
              <a:t>PyCharm để thực hiện chương </a:t>
            </a:r>
            <a:r>
              <a:rPr lang="en-US" smtClean="0">
                <a:latin typeface="Times New Roman" panose="02020603050405020304" pitchFamily="18" charset="0"/>
                <a:cs typeface="Times New Roman" panose="02020603050405020304" pitchFamily="18" charset="0"/>
              </a:rPr>
              <a:t>trình</a:t>
            </a:r>
            <a:endParaRPr lang="en-US"/>
          </a:p>
        </p:txBody>
      </p:sp>
      <p:pic>
        <p:nvPicPr>
          <p:cNvPr id="5" name="Picture 4"/>
          <p:cNvPicPr>
            <a:picLocks noChangeAspect="1"/>
          </p:cNvPicPr>
          <p:nvPr/>
        </p:nvPicPr>
        <p:blipFill>
          <a:blip r:embed="rId2"/>
          <a:stretch>
            <a:fillRect/>
          </a:stretch>
        </p:blipFill>
        <p:spPr>
          <a:xfrm>
            <a:off x="0" y="6309312"/>
            <a:ext cx="12192000" cy="548688"/>
          </a:xfrm>
          <a:prstGeom prst="rect">
            <a:avLst/>
          </a:prstGeom>
        </p:spPr>
      </p:pic>
      <p:sp>
        <p:nvSpPr>
          <p:cNvPr id="4" name="Right Arrow 3"/>
          <p:cNvSpPr/>
          <p:nvPr/>
        </p:nvSpPr>
        <p:spPr>
          <a:xfrm>
            <a:off x="4988772" y="3391648"/>
            <a:ext cx="978408" cy="48463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p:cNvSpPr/>
          <p:nvPr/>
        </p:nvSpPr>
        <p:spPr>
          <a:xfrm>
            <a:off x="2286000" y="3192350"/>
            <a:ext cx="2369128" cy="883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Khai báo thư viện</a:t>
            </a:r>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096000" y="2546381"/>
            <a:ext cx="4038600" cy="2175164"/>
          </a:xfrm>
          <a:prstGeom prst="rect">
            <a:avLst/>
          </a:prstGeom>
        </p:spPr>
      </p:pic>
    </p:spTree>
    <p:extLst>
      <p:ext uri="{BB962C8B-B14F-4D97-AF65-F5344CB8AC3E}">
        <p14:creationId xmlns:p14="http://schemas.microsoft.com/office/powerpoint/2010/main" val="3103733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6280652"/>
            <a:ext cx="12191999" cy="547511"/>
          </a:xfrm>
          <a:prstGeom prst="rect">
            <a:avLst/>
          </a:prstGeom>
        </p:spPr>
      </p:pic>
      <p:pic>
        <p:nvPicPr>
          <p:cNvPr id="12" name="Picture 11"/>
          <p:cNvPicPr>
            <a:picLocks noChangeAspect="1"/>
          </p:cNvPicPr>
          <p:nvPr/>
        </p:nvPicPr>
        <p:blipFill>
          <a:blip r:embed="rId2"/>
          <a:stretch>
            <a:fillRect/>
          </a:stretch>
        </p:blipFill>
        <p:spPr>
          <a:xfrm>
            <a:off x="1" y="6190341"/>
            <a:ext cx="12191999" cy="547511"/>
          </a:xfrm>
          <a:prstGeom prst="rect">
            <a:avLst/>
          </a:prstGeom>
        </p:spPr>
      </p:pic>
      <p:sp>
        <p:nvSpPr>
          <p:cNvPr id="3" name="Rounded Rectangle 2"/>
          <p:cNvSpPr/>
          <p:nvPr/>
        </p:nvSpPr>
        <p:spPr>
          <a:xfrm>
            <a:off x="4551001" y="108281"/>
            <a:ext cx="3086100" cy="748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Nhập chương trình</a:t>
            </a:r>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223655" y="1142999"/>
            <a:ext cx="8032172" cy="4426527"/>
          </a:xfrm>
          <a:prstGeom prst="rect">
            <a:avLst/>
          </a:prstGeom>
        </p:spPr>
      </p:pic>
    </p:spTree>
    <p:extLst>
      <p:ext uri="{BB962C8B-B14F-4D97-AF65-F5344CB8AC3E}">
        <p14:creationId xmlns:p14="http://schemas.microsoft.com/office/powerpoint/2010/main" val="1967275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6280652"/>
            <a:ext cx="12191999" cy="547511"/>
          </a:xfrm>
          <a:prstGeom prst="rect">
            <a:avLst/>
          </a:prstGeom>
        </p:spPr>
      </p:pic>
      <p:pic>
        <p:nvPicPr>
          <p:cNvPr id="2" name="Picture 1"/>
          <p:cNvPicPr>
            <a:picLocks noChangeAspect="1"/>
          </p:cNvPicPr>
          <p:nvPr/>
        </p:nvPicPr>
        <p:blipFill>
          <a:blip r:embed="rId3"/>
          <a:stretch>
            <a:fillRect/>
          </a:stretch>
        </p:blipFill>
        <p:spPr>
          <a:xfrm>
            <a:off x="2015836" y="1018309"/>
            <a:ext cx="8250381" cy="4509655"/>
          </a:xfrm>
          <a:prstGeom prst="rect">
            <a:avLst/>
          </a:prstGeom>
        </p:spPr>
      </p:pic>
    </p:spTree>
    <p:extLst>
      <p:ext uri="{BB962C8B-B14F-4D97-AF65-F5344CB8AC3E}">
        <p14:creationId xmlns:p14="http://schemas.microsoft.com/office/powerpoint/2010/main" val="3139379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5060371" y="49791"/>
            <a:ext cx="2171700" cy="8624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smtClean="0">
                <a:ln w="13462">
                  <a:solidFill>
                    <a:schemeClr val="bg1"/>
                  </a:solidFill>
                  <a:prstDash val="solid"/>
                </a:ln>
                <a:solidFill>
                  <a:srgbClr val="FFFF00"/>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Kết quả</a:t>
            </a:r>
          </a:p>
        </p:txBody>
      </p:sp>
      <p:sp>
        <p:nvSpPr>
          <p:cNvPr id="7" name="Rounded Rectangle 6"/>
          <p:cNvSpPr/>
          <p:nvPr/>
        </p:nvSpPr>
        <p:spPr>
          <a:xfrm>
            <a:off x="561108" y="1049481"/>
            <a:ext cx="5242214" cy="498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Times New Roman" panose="02020603050405020304" pitchFamily="18" charset="0"/>
                <a:cs typeface="Times New Roman" panose="02020603050405020304" pitchFamily="18" charset="0"/>
              </a:rPr>
              <a:t>Phát hiện được các điểm trong webcam</a:t>
            </a:r>
            <a:endParaRPr lang="en-US" sz="2000">
              <a:latin typeface="Times New Roman" panose="02020603050405020304" pitchFamily="18" charset="0"/>
              <a:cs typeface="Times New Roman" panose="02020603050405020304" pitchFamily="18" charset="0"/>
            </a:endParaRPr>
          </a:p>
        </p:txBody>
      </p:sp>
      <p:sp>
        <p:nvSpPr>
          <p:cNvPr id="9" name="Rounded Rectangle 8"/>
          <p:cNvSpPr/>
          <p:nvPr/>
        </p:nvSpPr>
        <p:spPr>
          <a:xfrm>
            <a:off x="6283901" y="1049481"/>
            <a:ext cx="5434445" cy="498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Lúc di chuyển các điểm vẫn phát </a:t>
            </a:r>
            <a:r>
              <a:rPr lang="en-US" smtClean="0">
                <a:latin typeface="Times New Roman" panose="02020603050405020304" pitchFamily="18" charset="0"/>
                <a:cs typeface="Times New Roman" panose="02020603050405020304" pitchFamily="18" charset="0"/>
              </a:rPr>
              <a:t>hiện và di chuyển theo </a:t>
            </a:r>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88371" y="1652152"/>
            <a:ext cx="5543550" cy="4762500"/>
          </a:xfrm>
          <a:prstGeom prst="rect">
            <a:avLst/>
          </a:prstGeom>
        </p:spPr>
      </p:pic>
      <p:pic>
        <p:nvPicPr>
          <p:cNvPr id="3" name="Picture 2"/>
          <p:cNvPicPr>
            <a:picLocks noChangeAspect="1"/>
          </p:cNvPicPr>
          <p:nvPr/>
        </p:nvPicPr>
        <p:blipFill>
          <a:blip r:embed="rId3"/>
          <a:stretch>
            <a:fillRect/>
          </a:stretch>
        </p:blipFill>
        <p:spPr>
          <a:xfrm>
            <a:off x="6203373" y="1685489"/>
            <a:ext cx="5681228" cy="4729163"/>
          </a:xfrm>
          <a:prstGeom prst="rect">
            <a:avLst/>
          </a:prstGeom>
        </p:spPr>
      </p:pic>
    </p:spTree>
    <p:extLst>
      <p:ext uri="{BB962C8B-B14F-4D97-AF65-F5344CB8AC3E}">
        <p14:creationId xmlns:p14="http://schemas.microsoft.com/office/powerpoint/2010/main" val="1310333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63071" y="1162755"/>
            <a:ext cx="10713155" cy="4495800"/>
          </a:xfrm>
          <a:prstGeom prst="rect">
            <a:avLst/>
          </a:prstGeom>
        </p:spPr>
      </p:pic>
      <p:sp>
        <p:nvSpPr>
          <p:cNvPr id="9" name="Rounded Rectangle 8"/>
          <p:cNvSpPr/>
          <p:nvPr/>
        </p:nvSpPr>
        <p:spPr>
          <a:xfrm>
            <a:off x="1596848" y="361244"/>
            <a:ext cx="9245600" cy="801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CẢM ƠN THẦY VÀ CÁC BẠN ĐÃ THEO DÕI!</a:t>
            </a:r>
            <a:endParaRPr lang="en-US" sz="2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057" y="6309312"/>
            <a:ext cx="12193057" cy="548688"/>
          </a:xfrm>
          <a:prstGeom prst="rect">
            <a:avLst/>
          </a:prstGeom>
        </p:spPr>
      </p:pic>
    </p:spTree>
    <p:extLst>
      <p:ext uri="{BB962C8B-B14F-4D97-AF65-F5344CB8AC3E}">
        <p14:creationId xmlns:p14="http://schemas.microsoft.com/office/powerpoint/2010/main" val="1664617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TotalTime>
  <Words>187</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HỆ THỐNG ĐIỀU KHIỂN THÔNG MINH</dc:title>
  <dc:creator>Administrator</dc:creator>
  <cp:lastModifiedBy>Administrator</cp:lastModifiedBy>
  <cp:revision>35</cp:revision>
  <dcterms:created xsi:type="dcterms:W3CDTF">2021-11-14T02:51:25Z</dcterms:created>
  <dcterms:modified xsi:type="dcterms:W3CDTF">2021-11-22T11:04:36Z</dcterms:modified>
</cp:coreProperties>
</file>