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2" r:id="rId22"/>
    <p:sldId id="276" r:id="rId23"/>
    <p:sldId id="277" r:id="rId24"/>
    <p:sldId id="278" r:id="rId25"/>
    <p:sldId id="285" r:id="rId26"/>
    <p:sldId id="286" r:id="rId27"/>
    <p:sldId id="287" r:id="rId28"/>
    <p:sldId id="288" r:id="rId29"/>
    <p:sldId id="289" r:id="rId30"/>
    <p:sldId id="290" r:id="rId31"/>
    <p:sldId id="291" r:id="rId32"/>
    <p:sldId id="292" r:id="rId33"/>
    <p:sldId id="279" r:id="rId34"/>
    <p:sldId id="280" r:id="rId35"/>
    <p:sldId id="281" r:id="rId36"/>
    <p:sldId id="282"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0" d="100"/>
          <a:sy n="70" d="100"/>
        </p:scale>
        <p:origin x="5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92924" y="192310"/>
            <a:ext cx="8911687" cy="1280890"/>
          </a:xfrm>
        </p:spPr>
        <p:txBody>
          <a:bodyPr>
            <a:normAutofit/>
          </a:bodyPr>
          <a:lstStyle>
            <a:lvl1pPr algn="ctr">
              <a:defRPr sz="4000" b="1">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10" name="Text Placeholder 9"/>
          <p:cNvSpPr>
            <a:spLocks noGrp="1"/>
          </p:cNvSpPr>
          <p:nvPr>
            <p:ph type="body" sz="quarter" idx="10"/>
          </p:nvPr>
        </p:nvSpPr>
        <p:spPr>
          <a:xfrm>
            <a:off x="2592388" y="2006600"/>
            <a:ext cx="8912225" cy="4686300"/>
          </a:xfrm>
        </p:spPr>
        <p:txBody>
          <a:bodyPr>
            <a:normAutofit/>
          </a:bodyPr>
          <a:lstStyle>
            <a:lvl1pPr>
              <a:defRPr sz="3500">
                <a:latin typeface="Times New Roman" panose="02020603050405020304" pitchFamily="18" charset="0"/>
                <a:cs typeface="Times New Roman" panose="02020603050405020304" pitchFamily="18" charset="0"/>
              </a:defRPr>
            </a:lvl1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HỌC VIỆN CÔNG NGHỆ BƯU CHÍNH VIỄN THÔNG CƠ SỞ TẠI TPHCM</a:t>
            </a:r>
            <a:endParaRPr lang="en-GB" altLang="en-US"/>
          </a:p>
        </p:txBody>
      </p:sp>
      <p:sp>
        <p:nvSpPr>
          <p:cNvPr id="3" name="Text Placeholder 2"/>
          <p:cNvSpPr>
            <a:spLocks noGrp="1"/>
          </p:cNvSpPr>
          <p:nvPr>
            <p:ph type="body" sz="quarter" idx="4294967295"/>
          </p:nvPr>
        </p:nvSpPr>
        <p:spPr>
          <a:xfrm>
            <a:off x="1820545" y="1632585"/>
            <a:ext cx="9574530" cy="673100"/>
          </a:xfrm>
        </p:spPr>
        <p:txBody>
          <a:bodyPr>
            <a:noAutofit/>
          </a:bodyPr>
          <a:lstStyle/>
          <a:p>
            <a:pPr marL="0" indent="0" algn="ctr">
              <a:buNone/>
            </a:pPr>
            <a:r>
              <a:rPr lang="en-GB" altLang="en-US" sz="4000" b="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BÁO CÁO CUỐI KỲ MÔN PHÁT TRIỂN CÁC HỆ THỐNG THÔNG MINH</a:t>
            </a:r>
            <a:endParaRPr lang="en-GB" altLang="en-US" sz="4000" b="1">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4294967295"/>
          </p:nvPr>
        </p:nvSpPr>
        <p:spPr>
          <a:xfrm>
            <a:off x="2705100" y="3259455"/>
            <a:ext cx="8799513" cy="571500"/>
          </a:xfrm>
        </p:spPr>
        <p:txBody>
          <a:bodyPr>
            <a:noAutofit/>
          </a:bodyPr>
          <a:lstStyle/>
          <a:p>
            <a:pPr marL="0" indent="0" algn="ctr">
              <a:buNone/>
            </a:pPr>
            <a:r>
              <a:rPr lang="en-US" sz="3500" b="1">
                <a:latin typeface="Times New Roman" panose="02020603050405020304" pitchFamily="18" charset="0"/>
                <a:cs typeface="Times New Roman" panose="02020603050405020304" pitchFamily="18" charset="0"/>
              </a:rPr>
              <a:t>Đề tài: Xây dựng Website Bán giày nam</a:t>
            </a:r>
            <a:r>
              <a:rPr lang="en-GB" altLang="en-US" sz="3500" b="1">
                <a:latin typeface="Times New Roman" panose="02020603050405020304" pitchFamily="18" charset="0"/>
                <a:cs typeface="Times New Roman" panose="02020603050405020304" pitchFamily="18" charset="0"/>
              </a:rPr>
              <a:t> kết hợp ứng dụng thông minh đề xuất sản phẩm</a:t>
            </a:r>
            <a:endParaRPr lang="en-GB" altLang="en-US" sz="3500" b="1">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4294967295"/>
          </p:nvPr>
        </p:nvSpPr>
        <p:spPr>
          <a:xfrm>
            <a:off x="4491990" y="4572000"/>
            <a:ext cx="6249035" cy="1536700"/>
          </a:xfrm>
        </p:spPr>
        <p:txBody>
          <a:bodyPr>
            <a:normAutofit fontScale="85000" lnSpcReduction="20000"/>
          </a:bodyPr>
          <a:lstStyle/>
          <a:p>
            <a:r>
              <a:rPr lang="en-US" sz="2500">
                <a:latin typeface="Times New Roman" panose="02020603050405020304" pitchFamily="18" charset="0"/>
                <a:cs typeface="Times New Roman" panose="02020603050405020304" pitchFamily="18" charset="0"/>
              </a:rPr>
              <a:t>GVHD: Ths. Ng</a:t>
            </a:r>
            <a:r>
              <a:rPr lang="en-GB" sz="2500">
                <a:latin typeface="Times New Roman" panose="02020603050405020304" pitchFamily="18" charset="0"/>
                <a:cs typeface="Times New Roman" panose="02020603050405020304" pitchFamily="18" charset="0"/>
              </a:rPr>
              <a:t>uyễn Ngọc Duy</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SVTH: </a:t>
            </a:r>
            <a:r>
              <a:rPr lang="en-GB" altLang="en-US" sz="2500">
                <a:latin typeface="Times New Roman" panose="02020603050405020304" pitchFamily="18" charset="0"/>
                <a:cs typeface="Times New Roman" panose="02020603050405020304" pitchFamily="18" charset="0"/>
              </a:rPr>
              <a:t>Nguyễn Phan Nhựt Trường  N20DCCN082</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		    </a:t>
            </a:r>
            <a:r>
              <a:rPr lang="en-GB" sz="2500">
                <a:latin typeface="Times New Roman" panose="02020603050405020304" pitchFamily="18" charset="0"/>
                <a:cs typeface="Times New Roman" panose="02020603050405020304" pitchFamily="18" charset="0"/>
              </a:rPr>
              <a:t>Bùi Tuấn Anh				  N20DCCN002</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Lớp: </a:t>
            </a:r>
            <a:r>
              <a:rPr lang="en-GB" altLang="en-US" sz="2500">
                <a:latin typeface="Times New Roman" panose="02020603050405020304" pitchFamily="18" charset="0"/>
                <a:cs typeface="Times New Roman" panose="02020603050405020304" pitchFamily="18" charset="0"/>
              </a:rPr>
              <a:t>D20CQCNPM01-N</a:t>
            </a:r>
            <a:endParaRPr lang="en-US" sz="2500">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sp>
        <p:nvSpPr>
          <p:cNvPr id="4" name="Text Placeholder 2"/>
          <p:cNvSpPr>
            <a:spLocks noGrp="1"/>
          </p:cNvSpPr>
          <p:nvPr>
            <p:ph type="body" sz="quarter" idx="10"/>
          </p:nvPr>
        </p:nvSpPr>
        <p:spPr>
          <a:xfrm>
            <a:off x="2592386" y="1473200"/>
            <a:ext cx="8912225" cy="4686300"/>
          </a:xfrm>
        </p:spPr>
        <p:txBody>
          <a:bodyPr/>
          <a:lstStyle/>
          <a:p>
            <a:pPr marL="573405" indent="-573405"/>
            <a:r>
              <a:rPr lang="en-US"/>
              <a:t>Usecase “Đăng nhập”</a:t>
            </a:r>
            <a:endParaRPr lang="en-US"/>
          </a:p>
          <a:p>
            <a:pPr marL="682625" indent="-287655">
              <a:spcBef>
                <a:spcPts val="0"/>
              </a:spcBef>
              <a:buFont typeface="Wingdings" panose="05000000000000000000" pitchFamily="2" charset="2"/>
              <a:buChar char="Ø"/>
            </a:pPr>
            <a:r>
              <a:rPr lang="en-US" sz="2300"/>
              <a:t>Tóm tắt: Thành viên sử dụng usecase “Đăng nhập” để tham gia mua hàng trực tuyến</a:t>
            </a:r>
            <a:endParaRPr lang="en-US" sz="2300"/>
          </a:p>
          <a:p>
            <a:pPr marL="682625" indent="-287655">
              <a:spcBef>
                <a:spcPts val="0"/>
              </a:spcBef>
              <a:buFont typeface="Wingdings" panose="05000000000000000000" pitchFamily="2" charset="2"/>
              <a:buChar char="Ø"/>
            </a:pPr>
            <a:r>
              <a:rPr lang="en-US" sz="2300"/>
              <a:t>Actor: Thành viên</a:t>
            </a:r>
            <a:endParaRPr lang="en-US" sz="2300"/>
          </a:p>
          <a:p>
            <a:pPr marL="682625" indent="-287655">
              <a:spcBef>
                <a:spcPts val="0"/>
              </a:spcBef>
              <a:buFont typeface="Wingdings" panose="05000000000000000000" pitchFamily="2" charset="2"/>
              <a:buChar char="Ø"/>
            </a:pPr>
            <a:r>
              <a:rPr lang="en-US" sz="2300"/>
              <a:t>Các dòng sự kiện:</a:t>
            </a:r>
            <a:endParaRPr lang="en-US" sz="2300"/>
          </a:p>
          <a:p>
            <a:pPr marL="736600" indent="-163830">
              <a:spcBef>
                <a:spcPts val="0"/>
              </a:spcBef>
            </a:pPr>
            <a:r>
              <a:rPr lang="en-US" sz="2300"/>
              <a:t>Trên giao diện, ng</a:t>
            </a:r>
            <a:r>
              <a:rPr lang="vi-VN" sz="2300"/>
              <a:t>ư</a:t>
            </a:r>
            <a:r>
              <a:rPr lang="en-US" sz="2300"/>
              <a:t>ời dùng chọn </a:t>
            </a:r>
            <a:r>
              <a:rPr lang="en-US" sz="2300" b="1" u="sng"/>
              <a:t>Đăng nhập </a:t>
            </a:r>
            <a:endParaRPr lang="en-US" sz="2300" b="1" u="sng"/>
          </a:p>
          <a:p>
            <a:pPr marL="736600" indent="-163830">
              <a:spcBef>
                <a:spcPts val="0"/>
              </a:spcBef>
            </a:pPr>
            <a:r>
              <a:rPr lang="en-US" sz="2300"/>
              <a:t>Hệ thống sẽ hiển thị giao diện đăng nhập để ng</a:t>
            </a:r>
            <a:r>
              <a:rPr lang="vi-VN" sz="2300"/>
              <a:t>ư</a:t>
            </a:r>
            <a:r>
              <a:rPr lang="en-US" sz="2300"/>
              <a:t>ời dùng nhập thông tin. Có thể chọn </a:t>
            </a:r>
            <a:r>
              <a:rPr lang="en-US" sz="2300" b="1" u="sng"/>
              <a:t>Hủy</a:t>
            </a:r>
            <a:r>
              <a:rPr lang="en-US" sz="2300"/>
              <a:t> nếu không muốn đăng nhập.</a:t>
            </a:r>
            <a:endParaRPr lang="en-US" sz="2300"/>
          </a:p>
          <a:p>
            <a:pPr marL="736600" indent="-163830">
              <a:spcBef>
                <a:spcPts val="0"/>
              </a:spcBef>
            </a:pPr>
            <a:r>
              <a:rPr lang="en-US" sz="2300"/>
              <a:t>Hệ thống sẽ thông báo kết quả.</a:t>
            </a:r>
            <a:endParaRPr lang="en-US" sz="2300"/>
          </a:p>
          <a:p>
            <a:pPr marL="736600" indent="-163830">
              <a:spcBef>
                <a:spcPts val="0"/>
              </a:spcBef>
            </a:pPr>
            <a:r>
              <a:rPr lang="en-US" sz="2300"/>
              <a:t>Kết thúc Usecase.</a:t>
            </a:r>
            <a:endParaRPr lang="en-US" sz="2300"/>
          </a:p>
          <a:p>
            <a:pPr marL="682625" indent="-287655">
              <a:spcBef>
                <a:spcPts val="0"/>
              </a:spcBef>
              <a:buFont typeface="Wingdings" panose="05000000000000000000" pitchFamily="2" charset="2"/>
              <a:buChar char="Ø"/>
            </a:pPr>
            <a:r>
              <a:rPr lang="en-US" sz="2300"/>
              <a:t>Usecase liên quan: không</a:t>
            </a:r>
            <a:endParaRPr lang="en-US"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pic>
        <p:nvPicPr>
          <p:cNvPr id="4" name="Picture 3"/>
          <p:cNvPicPr/>
          <p:nvPr/>
        </p:nvPicPr>
        <p:blipFill>
          <a:blip r:embed="rId1"/>
          <a:stretch>
            <a:fillRect/>
          </a:stretch>
        </p:blipFill>
        <p:spPr>
          <a:xfrm>
            <a:off x="3695787" y="1588788"/>
            <a:ext cx="6705960" cy="4177483"/>
          </a:xfrm>
          <a:prstGeom prst="rect">
            <a:avLst/>
          </a:prstGeom>
        </p:spPr>
      </p:pic>
      <p:sp>
        <p:nvSpPr>
          <p:cNvPr id="5" name="TextBox 4"/>
          <p:cNvSpPr txBox="1"/>
          <p:nvPr/>
        </p:nvSpPr>
        <p:spPr>
          <a:xfrm>
            <a:off x="5078370" y="6074395"/>
            <a:ext cx="4461415" cy="461665"/>
          </a:xfrm>
          <a:prstGeom prst="rect">
            <a:avLst/>
          </a:prstGeom>
          <a:noFill/>
        </p:spPr>
        <p:txBody>
          <a:bodyPr wrap="square" rtlCol="0">
            <a:spAutoFit/>
          </a:bodyPr>
          <a:lstStyle/>
          <a:p>
            <a:r>
              <a:rPr lang="en-US" sz="2400" b="1" i="1">
                <a:latin typeface="+mj-lt"/>
              </a:rPr>
              <a:t>Hình 2: Giao diện Đăng nhập</a:t>
            </a:r>
            <a:endParaRPr lang="en-US" sz="2400" b="1" i="1">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sp>
        <p:nvSpPr>
          <p:cNvPr id="4" name="Text Placeholder 2"/>
          <p:cNvSpPr>
            <a:spLocks noGrp="1"/>
          </p:cNvSpPr>
          <p:nvPr>
            <p:ph type="body" sz="quarter" idx="10"/>
          </p:nvPr>
        </p:nvSpPr>
        <p:spPr>
          <a:xfrm>
            <a:off x="2592924" y="1473200"/>
            <a:ext cx="8912225" cy="4686300"/>
          </a:xfrm>
        </p:spPr>
        <p:txBody>
          <a:bodyPr>
            <a:normAutofit/>
          </a:bodyPr>
          <a:lstStyle/>
          <a:p>
            <a:pPr marL="573405" indent="-573405"/>
            <a:r>
              <a:rPr lang="en-US"/>
              <a:t>Usecase “Thêm sản phẩm vào giỏ hàng”</a:t>
            </a:r>
            <a:endParaRPr lang="en-US"/>
          </a:p>
          <a:p>
            <a:pPr marL="682625" indent="-287655">
              <a:spcBef>
                <a:spcPts val="0"/>
              </a:spcBef>
              <a:buFont typeface="Wingdings" panose="05000000000000000000" pitchFamily="2" charset="2"/>
              <a:buChar char="Ø"/>
            </a:pPr>
            <a:r>
              <a:rPr lang="en-US" sz="2300"/>
              <a:t>Tóm tắt: Ng</a:t>
            </a:r>
            <a:r>
              <a:rPr lang="vi-VN" sz="2300"/>
              <a:t>ư</a:t>
            </a:r>
            <a:r>
              <a:rPr lang="en-US" sz="2300"/>
              <a:t>ời dùng chung hoặc thành viên sử dụng usecase “Thêm giỏ hàng” để đặt những sản phẩm mình cần mua vào không gian l</a:t>
            </a:r>
            <a:r>
              <a:rPr lang="vi-VN" sz="2300"/>
              <a:t>ư</a:t>
            </a:r>
            <a:r>
              <a:rPr lang="en-US" sz="2300"/>
              <a:t>u trữ tạm thời trên web.</a:t>
            </a:r>
            <a:endParaRPr lang="en-US" sz="2300"/>
          </a:p>
          <a:p>
            <a:pPr marL="682625" indent="-287655">
              <a:spcBef>
                <a:spcPts val="0"/>
              </a:spcBef>
              <a:buFont typeface="Wingdings" panose="05000000000000000000" pitchFamily="2" charset="2"/>
              <a:buChar char="Ø"/>
            </a:pPr>
            <a:r>
              <a:rPr lang="en-US" sz="2300"/>
              <a:t>Actor: Ng</a:t>
            </a:r>
            <a:r>
              <a:rPr lang="vi-VN" sz="2300"/>
              <a:t>ư</a:t>
            </a:r>
            <a:r>
              <a:rPr lang="en-US" sz="2300"/>
              <a:t>ời dùng chung, Thành viên</a:t>
            </a:r>
            <a:endParaRPr lang="en-US" sz="2300"/>
          </a:p>
          <a:p>
            <a:pPr marL="682625" indent="-287655">
              <a:spcBef>
                <a:spcPts val="0"/>
              </a:spcBef>
              <a:buFont typeface="Wingdings" panose="05000000000000000000" pitchFamily="2" charset="2"/>
              <a:buChar char="Ø"/>
            </a:pPr>
            <a:r>
              <a:rPr lang="en-US" sz="2300"/>
              <a:t>Các dòng sự kiện:</a:t>
            </a:r>
            <a:endParaRPr lang="en-US" sz="2300"/>
          </a:p>
          <a:p>
            <a:pPr marL="736600" indent="-163830">
              <a:spcBef>
                <a:spcPts val="0"/>
              </a:spcBef>
            </a:pPr>
            <a:r>
              <a:rPr lang="en-US" sz="2300"/>
              <a:t>Trên giao diện trang chủ hoặc sản phẩm, ng</a:t>
            </a:r>
            <a:r>
              <a:rPr lang="vi-VN" sz="2300"/>
              <a:t>ư</a:t>
            </a:r>
            <a:r>
              <a:rPr lang="en-US" sz="2300"/>
              <a:t>ời dùng chọn </a:t>
            </a:r>
            <a:r>
              <a:rPr lang="en-US" sz="2300" b="1" u="sng"/>
              <a:t>Đ</a:t>
            </a:r>
            <a:r>
              <a:rPr lang="vi-VN" sz="2300" b="1" u="sng"/>
              <a:t>ư</a:t>
            </a:r>
            <a:r>
              <a:rPr lang="en-US" sz="2300" b="1" u="sng"/>
              <a:t>a vào giỏ hàng </a:t>
            </a:r>
            <a:endParaRPr lang="en-US" sz="2300" b="1" u="sng"/>
          </a:p>
          <a:p>
            <a:pPr marL="736600" indent="-163830">
              <a:spcBef>
                <a:spcPts val="0"/>
              </a:spcBef>
            </a:pPr>
            <a:r>
              <a:rPr lang="en-US" sz="2300"/>
              <a:t>Hệ thống sẽ l</a:t>
            </a:r>
            <a:r>
              <a:rPr lang="vi-VN" sz="2300"/>
              <a:t>ư</a:t>
            </a:r>
            <a:r>
              <a:rPr lang="en-US" sz="2300"/>
              <a:t>u sản phẩm đã chọn vào giỏ hàng. Ng</a:t>
            </a:r>
            <a:r>
              <a:rPr lang="vi-VN" sz="2300"/>
              <a:t>ư</a:t>
            </a:r>
            <a:r>
              <a:rPr lang="en-US" sz="2300"/>
              <a:t>ời dùng có thể vào </a:t>
            </a:r>
            <a:r>
              <a:rPr lang="en-US" sz="2300" b="1" u="sng"/>
              <a:t>Giỏ hàng</a:t>
            </a:r>
            <a:r>
              <a:rPr lang="en-US" sz="2300"/>
              <a:t> để chỉnh sửa.</a:t>
            </a:r>
            <a:endParaRPr lang="en-US" sz="2300"/>
          </a:p>
          <a:p>
            <a:pPr marL="736600" indent="-163830">
              <a:spcBef>
                <a:spcPts val="0"/>
              </a:spcBef>
            </a:pPr>
            <a:r>
              <a:rPr lang="en-US" sz="2300"/>
              <a:t>Kết thúc Usecase.</a:t>
            </a:r>
            <a:endParaRPr lang="en-US" sz="2300"/>
          </a:p>
          <a:p>
            <a:pPr marL="682625" indent="-287655">
              <a:spcBef>
                <a:spcPts val="0"/>
              </a:spcBef>
              <a:buFont typeface="Wingdings" panose="05000000000000000000" pitchFamily="2" charset="2"/>
              <a:buChar char="Ø"/>
            </a:pPr>
            <a:r>
              <a:rPr lang="en-US" sz="2300"/>
              <a:t>Usecase liên quan: không</a:t>
            </a:r>
            <a:endParaRPr lang="en-US"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pic>
        <p:nvPicPr>
          <p:cNvPr id="4" name="Picture 3"/>
          <p:cNvPicPr/>
          <p:nvPr/>
        </p:nvPicPr>
        <p:blipFill>
          <a:blip r:embed="rId1"/>
          <a:stretch>
            <a:fillRect/>
          </a:stretch>
        </p:blipFill>
        <p:spPr>
          <a:xfrm>
            <a:off x="2928353" y="1473199"/>
            <a:ext cx="8576258" cy="4735179"/>
          </a:xfrm>
          <a:prstGeom prst="rect">
            <a:avLst/>
          </a:prstGeom>
        </p:spPr>
      </p:pic>
      <p:sp>
        <p:nvSpPr>
          <p:cNvPr id="5" name="TextBox 4"/>
          <p:cNvSpPr txBox="1"/>
          <p:nvPr/>
        </p:nvSpPr>
        <p:spPr>
          <a:xfrm>
            <a:off x="4985774" y="6208378"/>
            <a:ext cx="5127217" cy="461665"/>
          </a:xfrm>
          <a:prstGeom prst="rect">
            <a:avLst/>
          </a:prstGeom>
          <a:noFill/>
        </p:spPr>
        <p:txBody>
          <a:bodyPr wrap="square" rtlCol="0">
            <a:spAutoFit/>
          </a:bodyPr>
          <a:lstStyle/>
          <a:p>
            <a:r>
              <a:rPr lang="en-US" sz="2400" b="1" i="1">
                <a:latin typeface="+mj-lt"/>
              </a:rPr>
              <a:t>Hình 3: Giao diện Thêm sản phẩm</a:t>
            </a:r>
            <a:endParaRPr lang="en-US" sz="2400" b="1" i="1">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sp>
        <p:nvSpPr>
          <p:cNvPr id="4" name="Text Placeholder 2"/>
          <p:cNvSpPr>
            <a:spLocks noGrp="1"/>
          </p:cNvSpPr>
          <p:nvPr>
            <p:ph type="body" sz="quarter" idx="10"/>
          </p:nvPr>
        </p:nvSpPr>
        <p:spPr>
          <a:xfrm>
            <a:off x="2592924" y="1473200"/>
            <a:ext cx="8912225" cy="4686300"/>
          </a:xfrm>
        </p:spPr>
        <p:txBody>
          <a:bodyPr>
            <a:normAutofit/>
          </a:bodyPr>
          <a:lstStyle/>
          <a:p>
            <a:pPr marL="573405" indent="-573405"/>
            <a:r>
              <a:rPr lang="en-US"/>
              <a:t>Usecase “Đặt mua”</a:t>
            </a:r>
            <a:endParaRPr lang="en-US"/>
          </a:p>
          <a:p>
            <a:pPr marL="682625" indent="-287655">
              <a:spcBef>
                <a:spcPts val="0"/>
              </a:spcBef>
              <a:buFont typeface="Wingdings" panose="05000000000000000000" pitchFamily="2" charset="2"/>
              <a:buChar char="Ø"/>
            </a:pPr>
            <a:r>
              <a:rPr lang="en-US" sz="2300"/>
              <a:t>Tóm tắt: Thành viên sử dụng usecase “Đặt mua” để tham gia mua hàng trực tuyến</a:t>
            </a:r>
            <a:endParaRPr lang="en-US" sz="2300"/>
          </a:p>
          <a:p>
            <a:pPr marL="682625" indent="-287655">
              <a:spcBef>
                <a:spcPts val="0"/>
              </a:spcBef>
              <a:buFont typeface="Wingdings" panose="05000000000000000000" pitchFamily="2" charset="2"/>
              <a:buChar char="Ø"/>
            </a:pPr>
            <a:r>
              <a:rPr lang="en-US" sz="2300"/>
              <a:t>Actor: Thành viên</a:t>
            </a:r>
            <a:endParaRPr lang="en-US" sz="2300"/>
          </a:p>
          <a:p>
            <a:pPr marL="682625" indent="-287655">
              <a:spcBef>
                <a:spcPts val="0"/>
              </a:spcBef>
              <a:buFont typeface="Wingdings" panose="05000000000000000000" pitchFamily="2" charset="2"/>
              <a:buChar char="Ø"/>
            </a:pPr>
            <a:r>
              <a:rPr lang="en-US" sz="2300"/>
              <a:t>Các dòng sự kiện:</a:t>
            </a:r>
            <a:endParaRPr lang="en-US" sz="2300"/>
          </a:p>
          <a:p>
            <a:pPr marL="736600" indent="-163830">
              <a:spcBef>
                <a:spcPts val="0"/>
              </a:spcBef>
            </a:pPr>
            <a:r>
              <a:rPr lang="en-US" sz="2300"/>
              <a:t>Trên giao diện giỏ hàng, thành viên chọn </a:t>
            </a:r>
            <a:r>
              <a:rPr lang="en-US" sz="2300" b="1" u="sng"/>
              <a:t>Đặt mua </a:t>
            </a:r>
            <a:endParaRPr lang="en-US" sz="2300" b="1" u="sng"/>
          </a:p>
          <a:p>
            <a:pPr marL="736600" indent="-163830">
              <a:spcBef>
                <a:spcPts val="0"/>
              </a:spcBef>
            </a:pPr>
            <a:r>
              <a:rPr lang="en-US" sz="2300"/>
              <a:t>Hệ thống sẽ tự động lấy thông tin của thành viên. Sau khi thành viên chọn </a:t>
            </a:r>
            <a:r>
              <a:rPr lang="en-US" sz="2300" b="1" u="sng"/>
              <a:t>Xác nhận</a:t>
            </a:r>
            <a:r>
              <a:rPr lang="en-US" sz="2300" b="1"/>
              <a:t> </a:t>
            </a:r>
            <a:r>
              <a:rPr lang="en-US" sz="2300"/>
              <a:t>hệ thống sẽ xuất ra thông báo.</a:t>
            </a:r>
            <a:endParaRPr lang="en-US" sz="2300"/>
          </a:p>
          <a:p>
            <a:pPr marL="736600" indent="-163830">
              <a:spcBef>
                <a:spcPts val="0"/>
              </a:spcBef>
            </a:pPr>
            <a:r>
              <a:rPr lang="en-US" sz="2300"/>
              <a:t>Kết thúc Usecase.</a:t>
            </a:r>
            <a:endParaRPr lang="en-US" sz="2300"/>
          </a:p>
          <a:p>
            <a:pPr marL="682625" indent="-287655">
              <a:spcBef>
                <a:spcPts val="0"/>
              </a:spcBef>
              <a:buFont typeface="Wingdings" panose="05000000000000000000" pitchFamily="2" charset="2"/>
              <a:buChar char="Ø"/>
            </a:pPr>
            <a:r>
              <a:rPr lang="en-US" sz="2300"/>
              <a:t>Usecase liên quan: Đăng nhập</a:t>
            </a:r>
            <a:endParaRPr lang="en-US"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pic>
        <p:nvPicPr>
          <p:cNvPr id="5" name="Picture 4"/>
          <p:cNvPicPr/>
          <p:nvPr/>
        </p:nvPicPr>
        <p:blipFill>
          <a:blip r:embed="rId1"/>
          <a:stretch>
            <a:fillRect/>
          </a:stretch>
        </p:blipFill>
        <p:spPr>
          <a:xfrm>
            <a:off x="2928353" y="1473199"/>
            <a:ext cx="8576258" cy="4735179"/>
          </a:xfrm>
          <a:prstGeom prst="rect">
            <a:avLst/>
          </a:prstGeom>
        </p:spPr>
      </p:pic>
      <p:sp>
        <p:nvSpPr>
          <p:cNvPr id="6" name="TextBox 5"/>
          <p:cNvSpPr txBox="1"/>
          <p:nvPr/>
        </p:nvSpPr>
        <p:spPr>
          <a:xfrm>
            <a:off x="4985774" y="6208378"/>
            <a:ext cx="5127217" cy="461665"/>
          </a:xfrm>
          <a:prstGeom prst="rect">
            <a:avLst/>
          </a:prstGeom>
          <a:noFill/>
        </p:spPr>
        <p:txBody>
          <a:bodyPr wrap="square" rtlCol="0">
            <a:spAutoFit/>
          </a:bodyPr>
          <a:lstStyle/>
          <a:p>
            <a:r>
              <a:rPr lang="en-US" sz="2400" b="1" i="1">
                <a:latin typeface="+mj-lt"/>
              </a:rPr>
              <a:t>Hình 4: Giao diện Đặt mua</a:t>
            </a:r>
            <a:endParaRPr lang="en-US" sz="2400" b="1" i="1">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 SƠ ĐỒ CLASS</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078480" y="832754"/>
            <a:ext cx="8221866" cy="58091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S</a:t>
            </a:r>
            <a:r>
              <a:rPr lang="vi-VN"/>
              <a:t>Ơ</a:t>
            </a:r>
            <a:r>
              <a:rPr lang="en-US"/>
              <a:t> ĐỒ TUẦN TỰ</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423596" y="1473200"/>
            <a:ext cx="7617441" cy="4484026"/>
          </a:xfrm>
          <a:prstGeom prst="rect">
            <a:avLst/>
          </a:prstGeom>
          <a:noFill/>
          <a:ln>
            <a:noFill/>
          </a:ln>
        </p:spPr>
      </p:pic>
      <p:sp>
        <p:nvSpPr>
          <p:cNvPr id="5" name="TextBox 4"/>
          <p:cNvSpPr txBox="1"/>
          <p:nvPr/>
        </p:nvSpPr>
        <p:spPr>
          <a:xfrm>
            <a:off x="4985774" y="6208378"/>
            <a:ext cx="5127217" cy="461665"/>
          </a:xfrm>
          <a:prstGeom prst="rect">
            <a:avLst/>
          </a:prstGeom>
          <a:noFill/>
        </p:spPr>
        <p:txBody>
          <a:bodyPr wrap="square" rtlCol="0">
            <a:spAutoFit/>
          </a:bodyPr>
          <a:lstStyle/>
          <a:p>
            <a:r>
              <a:rPr lang="en-US" sz="2400" b="1" i="1">
                <a:latin typeface="+mj-lt"/>
              </a:rPr>
              <a:t>Hình 6: Quy trình Đăng nhập</a:t>
            </a:r>
            <a:endParaRPr lang="en-US" sz="2400" b="1" i="1">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S</a:t>
            </a:r>
            <a:r>
              <a:rPr lang="vi-VN"/>
              <a:t>Ơ</a:t>
            </a:r>
            <a:r>
              <a:rPr lang="en-US"/>
              <a:t> ĐỒ TUẦN TỰ</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170340" y="1473200"/>
            <a:ext cx="8484847" cy="4781240"/>
          </a:xfrm>
          <a:prstGeom prst="rect">
            <a:avLst/>
          </a:prstGeom>
          <a:noFill/>
          <a:ln>
            <a:noFill/>
          </a:ln>
        </p:spPr>
      </p:pic>
      <p:sp>
        <p:nvSpPr>
          <p:cNvPr id="5" name="TextBox 4"/>
          <p:cNvSpPr txBox="1"/>
          <p:nvPr/>
        </p:nvSpPr>
        <p:spPr>
          <a:xfrm>
            <a:off x="3921106" y="6254440"/>
            <a:ext cx="6983313" cy="461665"/>
          </a:xfrm>
          <a:prstGeom prst="rect">
            <a:avLst/>
          </a:prstGeom>
          <a:noFill/>
        </p:spPr>
        <p:txBody>
          <a:bodyPr wrap="square" rtlCol="0">
            <a:spAutoFit/>
          </a:bodyPr>
          <a:lstStyle/>
          <a:p>
            <a:r>
              <a:rPr lang="en-US" sz="2400" b="1" i="1">
                <a:latin typeface="+mj-lt"/>
              </a:rPr>
              <a:t>Hình 7: Quy trình Thêm sản phẩm vào giỏ hàng</a:t>
            </a:r>
            <a:endParaRPr lang="en-US" sz="2400" b="1" i="1">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S</a:t>
            </a:r>
            <a:r>
              <a:rPr lang="vi-VN"/>
              <a:t>Ơ</a:t>
            </a:r>
            <a:r>
              <a:rPr lang="en-US"/>
              <a:t> ĐỒ TUẦN TỰ</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147405" y="1473199"/>
            <a:ext cx="8357205" cy="4650193"/>
          </a:xfrm>
          <a:prstGeom prst="rect">
            <a:avLst/>
          </a:prstGeom>
          <a:noFill/>
          <a:ln>
            <a:noFill/>
          </a:ln>
        </p:spPr>
      </p:pic>
      <p:sp>
        <p:nvSpPr>
          <p:cNvPr id="5" name="TextBox 4"/>
          <p:cNvSpPr txBox="1"/>
          <p:nvPr/>
        </p:nvSpPr>
        <p:spPr>
          <a:xfrm>
            <a:off x="3921106" y="6254440"/>
            <a:ext cx="6983313" cy="461665"/>
          </a:xfrm>
          <a:prstGeom prst="rect">
            <a:avLst/>
          </a:prstGeom>
          <a:noFill/>
        </p:spPr>
        <p:txBody>
          <a:bodyPr wrap="square" rtlCol="0">
            <a:spAutoFit/>
          </a:bodyPr>
          <a:lstStyle/>
          <a:p>
            <a:r>
              <a:rPr lang="en-US" sz="2400" b="1" i="1">
                <a:latin typeface="+mj-lt"/>
              </a:rPr>
              <a:t>Hình 8: Quy trình Đặt mua sản phẩm</a:t>
            </a:r>
            <a:endParaRPr lang="en-US" sz="2400" b="1" i="1">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BÁO CÁO</a:t>
            </a:r>
            <a:endParaRPr lang="en-US"/>
          </a:p>
        </p:txBody>
      </p:sp>
      <p:sp>
        <p:nvSpPr>
          <p:cNvPr id="3" name="Text Placeholder 2"/>
          <p:cNvSpPr>
            <a:spLocks noGrp="1"/>
          </p:cNvSpPr>
          <p:nvPr>
            <p:ph type="body" sz="quarter" idx="10"/>
          </p:nvPr>
        </p:nvSpPr>
        <p:spPr/>
        <p:txBody>
          <a:bodyPr/>
          <a:lstStyle/>
          <a:p>
            <a:pPr marL="573405" indent="-573405"/>
            <a:r>
              <a:rPr lang="en-US"/>
              <a:t>Giới thiệu chung về đề tài</a:t>
            </a:r>
            <a:endParaRPr lang="en-US"/>
          </a:p>
          <a:p>
            <a:pPr marL="573405" indent="-573405"/>
            <a:r>
              <a:rPr lang="en-US"/>
              <a:t>Phân tích nội dung</a:t>
            </a:r>
            <a:endParaRPr lang="en-US"/>
          </a:p>
          <a:p>
            <a:pPr marL="573405" indent="-573405"/>
            <a:r>
              <a:rPr lang="en-US"/>
              <a:t>Chạy ch</a:t>
            </a:r>
            <a:r>
              <a:rPr lang="vi-VN"/>
              <a:t>ư</a:t>
            </a:r>
            <a:r>
              <a:rPr lang="en-US"/>
              <a:t>ơng trình</a:t>
            </a:r>
            <a:endParaRPr lang="en-US"/>
          </a:p>
          <a:p>
            <a:pPr marL="573405" indent="-573405"/>
            <a:r>
              <a:rPr lang="en-US"/>
              <a:t>Kết luận</a:t>
            </a:r>
            <a:endParaRPr lang="en-US"/>
          </a:p>
          <a:p>
            <a:pPr marL="573405" indent="-573405"/>
            <a:r>
              <a:rPr lang="en-GB" altLang="en-US"/>
              <a:t>Hệ thống thông minh</a:t>
            </a:r>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S</a:t>
            </a:r>
            <a:r>
              <a:rPr lang="vi-VN"/>
              <a:t>Ơ</a:t>
            </a:r>
            <a:r>
              <a:rPr lang="en-US"/>
              <a:t> ĐỒ ERD</a:t>
            </a:r>
            <a:endParaRPr lang="en-US"/>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2329179" y="1146411"/>
            <a:ext cx="9716267" cy="5076967"/>
          </a:xfrm>
          <a:prstGeom prst="rect">
            <a:avLst/>
          </a:prstGeom>
        </p:spPr>
      </p:pic>
      <p:sp>
        <p:nvSpPr>
          <p:cNvPr id="5" name="TextBox 4"/>
          <p:cNvSpPr txBox="1"/>
          <p:nvPr/>
        </p:nvSpPr>
        <p:spPr>
          <a:xfrm>
            <a:off x="5831459" y="6223378"/>
            <a:ext cx="2711706" cy="461665"/>
          </a:xfrm>
          <a:prstGeom prst="rect">
            <a:avLst/>
          </a:prstGeom>
          <a:noFill/>
        </p:spPr>
        <p:txBody>
          <a:bodyPr wrap="square" rtlCol="0">
            <a:spAutoFit/>
          </a:bodyPr>
          <a:lstStyle/>
          <a:p>
            <a:r>
              <a:rPr lang="en-US" sz="2400" b="1" i="1">
                <a:latin typeface="+mj-lt"/>
              </a:rPr>
              <a:t>Hình 9: S</a:t>
            </a:r>
            <a:r>
              <a:rPr lang="vi-VN" sz="2400" b="1" i="1">
                <a:latin typeface="+mj-lt"/>
              </a:rPr>
              <a:t>ơ</a:t>
            </a:r>
            <a:r>
              <a:rPr lang="en-US" sz="2400" b="1" i="1">
                <a:latin typeface="+mj-lt"/>
              </a:rPr>
              <a:t> đồ ERD</a:t>
            </a:r>
            <a:endParaRPr lang="en-US" sz="2400" b="1" i="1">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 GIAO DIỆN CHO MỖI LOẠI NG</a:t>
            </a:r>
            <a:r>
              <a:rPr lang="vi-VN"/>
              <a:t>Ư</a:t>
            </a:r>
            <a:r>
              <a:rPr lang="en-US"/>
              <a:t>ỜI DÙNG</a:t>
            </a:r>
            <a:endParaRPr lang="en-US"/>
          </a:p>
        </p:txBody>
      </p:sp>
      <p:pic>
        <p:nvPicPr>
          <p:cNvPr id="4" name="Picture 3"/>
          <p:cNvPicPr/>
          <p:nvPr/>
        </p:nvPicPr>
        <p:blipFill>
          <a:blip r:embed="rId1"/>
          <a:stretch>
            <a:fillRect/>
          </a:stretch>
        </p:blipFill>
        <p:spPr>
          <a:xfrm>
            <a:off x="3231603" y="1639663"/>
            <a:ext cx="8014151" cy="4239183"/>
          </a:xfrm>
          <a:prstGeom prst="rect">
            <a:avLst/>
          </a:prstGeom>
        </p:spPr>
      </p:pic>
      <p:sp>
        <p:nvSpPr>
          <p:cNvPr id="5" name="TextBox 4"/>
          <p:cNvSpPr txBox="1"/>
          <p:nvPr/>
        </p:nvSpPr>
        <p:spPr>
          <a:xfrm>
            <a:off x="3921106" y="6254440"/>
            <a:ext cx="6983313" cy="461665"/>
          </a:xfrm>
          <a:prstGeom prst="rect">
            <a:avLst/>
          </a:prstGeom>
          <a:noFill/>
        </p:spPr>
        <p:txBody>
          <a:bodyPr wrap="square" rtlCol="0">
            <a:spAutoFit/>
          </a:bodyPr>
          <a:lstStyle/>
          <a:p>
            <a:r>
              <a:rPr lang="en-US" sz="2400" b="1" i="1">
                <a:latin typeface="+mj-lt"/>
              </a:rPr>
              <a:t>Hình 10: Giao diện ng</a:t>
            </a:r>
            <a:r>
              <a:rPr lang="vi-VN" sz="2400" b="1" i="1">
                <a:latin typeface="+mj-lt"/>
              </a:rPr>
              <a:t>ư</a:t>
            </a:r>
            <a:r>
              <a:rPr lang="en-US" sz="2400" b="1" i="1">
                <a:latin typeface="+mj-lt"/>
              </a:rPr>
              <a:t>ời dung chung</a:t>
            </a:r>
            <a:endParaRPr lang="en-US" sz="2400" b="1" i="1">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 GIAO DIỆN CHO MỖI LOẠI NG</a:t>
            </a:r>
            <a:r>
              <a:rPr lang="vi-VN"/>
              <a:t>Ư</a:t>
            </a:r>
            <a:r>
              <a:rPr lang="en-US"/>
              <a:t>ỜI DÙNG</a:t>
            </a:r>
            <a:endParaRPr lang="en-US"/>
          </a:p>
        </p:txBody>
      </p:sp>
      <p:pic>
        <p:nvPicPr>
          <p:cNvPr id="4" name="Picture 3"/>
          <p:cNvPicPr/>
          <p:nvPr/>
        </p:nvPicPr>
        <p:blipFill>
          <a:blip r:embed="rId1"/>
          <a:stretch>
            <a:fillRect/>
          </a:stretch>
        </p:blipFill>
        <p:spPr>
          <a:xfrm>
            <a:off x="2729558" y="1686056"/>
            <a:ext cx="8638417" cy="4100593"/>
          </a:xfrm>
          <a:prstGeom prst="rect">
            <a:avLst/>
          </a:prstGeom>
        </p:spPr>
      </p:pic>
      <p:sp>
        <p:nvSpPr>
          <p:cNvPr id="5" name="TextBox 4"/>
          <p:cNvSpPr txBox="1"/>
          <p:nvPr/>
        </p:nvSpPr>
        <p:spPr>
          <a:xfrm>
            <a:off x="3111690" y="6254440"/>
            <a:ext cx="8120417" cy="461665"/>
          </a:xfrm>
          <a:prstGeom prst="rect">
            <a:avLst/>
          </a:prstGeom>
          <a:noFill/>
        </p:spPr>
        <p:txBody>
          <a:bodyPr wrap="square" rtlCol="0">
            <a:spAutoFit/>
          </a:bodyPr>
          <a:lstStyle/>
          <a:p>
            <a:r>
              <a:rPr lang="en-US" sz="2400" b="1" i="1">
                <a:latin typeface="+mj-lt"/>
              </a:rPr>
              <a:t>Hình 11: Giao diện Thành viên sau khi đăng nhập</a:t>
            </a:r>
            <a:endParaRPr lang="en-US" sz="2400" b="1" i="1">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 GIAO DIỆN CHO MỖI LOẠI NG</a:t>
            </a:r>
            <a:r>
              <a:rPr lang="vi-VN"/>
              <a:t>Ư</a:t>
            </a:r>
            <a:r>
              <a:rPr lang="en-US"/>
              <a:t>ỜI DÙNG</a:t>
            </a:r>
            <a:endParaRPr lang="en-US"/>
          </a:p>
        </p:txBody>
      </p:sp>
      <p:pic>
        <p:nvPicPr>
          <p:cNvPr id="4" name="Picture 3"/>
          <p:cNvPicPr/>
          <p:nvPr/>
        </p:nvPicPr>
        <p:blipFill>
          <a:blip r:embed="rId1"/>
          <a:stretch>
            <a:fillRect/>
          </a:stretch>
        </p:blipFill>
        <p:spPr>
          <a:xfrm>
            <a:off x="2655954" y="1961050"/>
            <a:ext cx="8785625" cy="2993087"/>
          </a:xfrm>
          <a:prstGeom prst="rect">
            <a:avLst/>
          </a:prstGeom>
        </p:spPr>
      </p:pic>
      <p:sp>
        <p:nvSpPr>
          <p:cNvPr id="5" name="TextBox 4"/>
          <p:cNvSpPr txBox="1"/>
          <p:nvPr/>
        </p:nvSpPr>
        <p:spPr>
          <a:xfrm>
            <a:off x="4414596" y="5211154"/>
            <a:ext cx="5268339" cy="461665"/>
          </a:xfrm>
          <a:prstGeom prst="rect">
            <a:avLst/>
          </a:prstGeom>
          <a:noFill/>
        </p:spPr>
        <p:txBody>
          <a:bodyPr wrap="square" rtlCol="0">
            <a:spAutoFit/>
          </a:bodyPr>
          <a:lstStyle/>
          <a:p>
            <a:r>
              <a:rPr lang="en-US" sz="2400" b="1" i="1">
                <a:latin typeface="+mj-lt"/>
              </a:rPr>
              <a:t>Hình 11: Giao diện Ng</a:t>
            </a:r>
            <a:r>
              <a:rPr lang="vi-VN" sz="2400" b="1" i="1">
                <a:latin typeface="+mj-lt"/>
              </a:rPr>
              <a:t>ư</a:t>
            </a:r>
            <a:r>
              <a:rPr lang="en-US" sz="2400" b="1" i="1">
                <a:latin typeface="+mj-lt"/>
              </a:rPr>
              <a:t>ời quản trị</a:t>
            </a:r>
            <a:endParaRPr lang="en-US" sz="2400" b="1" i="1">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t>XÂY DỰNG HỆ THỐNG GỢI Ý ITEM-ITEM</a:t>
            </a:r>
            <a:endParaRPr lang="en-GB" altLang="en-US"/>
          </a:p>
        </p:txBody>
      </p:sp>
      <p:sp>
        <p:nvSpPr>
          <p:cNvPr id="3" name="Text Placeholder 2"/>
          <p:cNvSpPr>
            <a:spLocks noGrp="1"/>
          </p:cNvSpPr>
          <p:nvPr>
            <p:ph type="body" sz="quarter" idx="10"/>
          </p:nvPr>
        </p:nvSpPr>
        <p:spPr/>
        <p:txBody>
          <a:bodyPr>
            <a:normAutofit lnSpcReduction="10000"/>
          </a:bodyPr>
          <a:p>
            <a:r>
              <a:rPr lang="en-GB" altLang="en-US"/>
              <a:t>Nếu bạn từng sử dụng Netflix, bạn sẽ thấy có một phần có tiêu đề là "Bởi vì bạn đã xem bộ phim X", đó là nơi cung cấp các gợi ý cho các bộ phim dựa trên bộ phim gần đây mà bạn đã xem. Đây là một ví dụ điển hình về gợi ý Item-item.</a:t>
            </a:r>
            <a:endParaRPr lang="en-GB" altLang="en-US"/>
          </a:p>
          <a:p>
            <a:r>
              <a:rPr lang="en-GB" altLang="en-US"/>
              <a:t>Trong phần này, chúng tôi sẽ tạo ra các gợi ý Item-item bằng cách sử dụng một kỹ thuật gọi là collaborative filtering. </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Step 1: Nhập các thư viện</a:t>
            </a:r>
            <a:endParaRPr lang="en-GB" altLang="en-US"/>
          </a:p>
        </p:txBody>
      </p:sp>
      <p:sp>
        <p:nvSpPr>
          <p:cNvPr id="3" name="Text Placeholder 2"/>
          <p:cNvSpPr>
            <a:spLocks noGrp="1"/>
          </p:cNvSpPr>
          <p:nvPr>
            <p:ph type="body" sz="quarter" idx="10"/>
          </p:nvPr>
        </p:nvSpPr>
        <p:spPr>
          <a:xfrm>
            <a:off x="1708150" y="1188085"/>
            <a:ext cx="8980805" cy="3749040"/>
          </a:xfrm>
        </p:spPr>
        <p:txBody>
          <a:bodyPr>
            <a:normAutofit fontScale="70000"/>
          </a:bodyPr>
          <a:p>
            <a:r>
              <a:rPr lang="en-GB" altLang="en-US"/>
              <a:t>Chúng ta sẽ biểu diễn dữ liệu dưới dạng pandas DataFrame.</a:t>
            </a:r>
            <a:endParaRPr lang="en-GB" altLang="en-US"/>
          </a:p>
          <a:p>
            <a:r>
              <a:rPr lang="en-GB" altLang="en-US"/>
              <a:t> DataFrame là gì?</a:t>
            </a:r>
            <a:endParaRPr lang="en-GB" altLang="en-US"/>
          </a:p>
          <a:p>
            <a:pPr marL="0" indent="0">
              <a:buNone/>
            </a:pPr>
            <a:r>
              <a:rPr lang="en-GB" altLang="en-US"/>
              <a:t>●Một cấu trúc dữ liệu hai chiều của Pandas</a:t>
            </a:r>
            <a:endParaRPr lang="en-GB" altLang="en-US"/>
          </a:p>
          <a:p>
            <a:pPr marL="0" indent="0">
              <a:buNone/>
            </a:pPr>
            <a:r>
              <a:rPr lang="en-GB" altLang="en-US"/>
              <a:t>●Các cột biểu thị các đặc điểm, các hàng biểu thị các mục</a:t>
            </a:r>
            <a:endParaRPr lang="en-GB" altLang="en-US"/>
          </a:p>
          <a:p>
            <a:pPr marL="0" indent="0">
              <a:buNone/>
            </a:pPr>
            <a:r>
              <a:rPr lang="en-GB" altLang="en-US"/>
              <a:t>●Tương tự như một bảng tính Excel hoặc bảng SQL</a:t>
            </a:r>
            <a:endParaRPr lang="en-GB" altLang="en-US"/>
          </a:p>
          <a:p>
            <a:pPr marL="0" indent="0">
              <a:buNone/>
            </a:pPr>
            <a:r>
              <a:rPr lang="en-GB" altLang="en-US"/>
              <a:t>Chúng ta cũng sẽ sử dụng hai gói vẽ đồ thị: matplotlib và seaborn (đây là một gói bọc của matplotlib) để trực quan hóa dữ liệu.</a:t>
            </a:r>
            <a:endParaRPr lang="en-GB" altLang="en-US"/>
          </a:p>
        </p:txBody>
      </p:sp>
      <p:pic>
        <p:nvPicPr>
          <p:cNvPr id="95" name="image24.png"/>
          <p:cNvPicPr preferRelativeResize="0"/>
          <p:nvPr/>
        </p:nvPicPr>
        <p:blipFill>
          <a:blip r:embed="rId1"/>
          <a:srcRect/>
          <a:stretch>
            <a:fillRect/>
          </a:stretch>
        </p:blipFill>
        <p:spPr>
          <a:xfrm>
            <a:off x="2849880" y="4663440"/>
            <a:ext cx="7242810" cy="17792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Step 2: Tải dữ liệu lên </a:t>
            </a:r>
            <a:endParaRPr lang="en-GB" altLang="en-US"/>
          </a:p>
        </p:txBody>
      </p:sp>
      <p:sp>
        <p:nvSpPr>
          <p:cNvPr id="3" name="Text Placeholder 2"/>
          <p:cNvSpPr>
            <a:spLocks noGrp="1"/>
          </p:cNvSpPr>
          <p:nvPr>
            <p:ph type="body" sz="quarter" idx="10"/>
          </p:nvPr>
        </p:nvSpPr>
        <p:spPr/>
        <p:txBody>
          <a:bodyPr/>
          <a:p>
            <a:pPr marL="0" indent="0">
              <a:buNone/>
            </a:pPr>
            <a:endParaRPr lang="en-GB" altLang="en-US"/>
          </a:p>
        </p:txBody>
      </p:sp>
      <p:pic>
        <p:nvPicPr>
          <p:cNvPr id="86" name="image18.png"/>
          <p:cNvPicPr preferRelativeResize="0"/>
          <p:nvPr/>
        </p:nvPicPr>
        <p:blipFill>
          <a:blip r:embed="rId1"/>
          <a:srcRect/>
          <a:stretch>
            <a:fillRect/>
          </a:stretch>
        </p:blipFill>
        <p:spPr>
          <a:xfrm>
            <a:off x="3479165" y="2647315"/>
            <a:ext cx="7122795" cy="998855"/>
          </a:xfrm>
          <a:prstGeom prst="rect">
            <a:avLst/>
          </a:prstGeom>
        </p:spPr>
      </p:pic>
      <p:pic>
        <p:nvPicPr>
          <p:cNvPr id="94" name="image14.png"/>
          <p:cNvPicPr preferRelativeResize="0"/>
          <p:nvPr/>
        </p:nvPicPr>
        <p:blipFill>
          <a:blip r:embed="rId2"/>
          <a:srcRect/>
          <a:stretch>
            <a:fillRect/>
          </a:stretch>
        </p:blipFill>
        <p:spPr>
          <a:xfrm>
            <a:off x="3479165" y="3744595"/>
            <a:ext cx="7123430" cy="9378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Step 3: Phân tích các dữ liệu khám phá</a:t>
            </a:r>
            <a:endParaRPr lang="en-GB" altLang="en-US"/>
          </a:p>
        </p:txBody>
      </p:sp>
      <p:sp>
        <p:nvSpPr>
          <p:cNvPr id="3" name="Text Placeholder 2"/>
          <p:cNvSpPr>
            <a:spLocks noGrp="1"/>
          </p:cNvSpPr>
          <p:nvPr>
            <p:ph type="body" sz="quarter" idx="10"/>
          </p:nvPr>
        </p:nvSpPr>
        <p:spPr>
          <a:xfrm>
            <a:off x="2592705" y="927735"/>
            <a:ext cx="7684770" cy="1421130"/>
          </a:xfrm>
        </p:spPr>
        <p:txBody>
          <a:bodyPr>
            <a:normAutofit fontScale="80000"/>
          </a:bodyPr>
          <a:p>
            <a:r>
              <a:rPr lang="en-GB" altLang="en-US"/>
              <a:t>Hãy xem có bao nhiêu đánh giá, đôi giày duy nhất và người dùng duy nhất trong tập dữ liệu của chúng ta.</a:t>
            </a:r>
            <a:endParaRPr lang="en-GB" altLang="en-US"/>
          </a:p>
        </p:txBody>
      </p:sp>
      <p:pic>
        <p:nvPicPr>
          <p:cNvPr id="91" name="image27.png"/>
          <p:cNvPicPr preferRelativeResize="0"/>
          <p:nvPr/>
        </p:nvPicPr>
        <p:blipFill>
          <a:blip r:embed="rId1"/>
          <a:srcRect/>
          <a:stretch>
            <a:fillRect/>
          </a:stretch>
        </p:blipFill>
        <p:spPr>
          <a:xfrm>
            <a:off x="2592705" y="2348865"/>
            <a:ext cx="7957820" cy="36741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Step 3: Phân tích các dữ liệu khám phá</a:t>
            </a:r>
            <a:endParaRPr lang="en-GB" altLang="en-US"/>
          </a:p>
        </p:txBody>
      </p:sp>
      <p:sp>
        <p:nvSpPr>
          <p:cNvPr id="3" name="Text Placeholder 2"/>
          <p:cNvSpPr>
            <a:spLocks noGrp="1"/>
          </p:cNvSpPr>
          <p:nvPr>
            <p:ph type="body" sz="quarter" idx="10"/>
          </p:nvPr>
        </p:nvSpPr>
        <p:spPr>
          <a:xfrm>
            <a:off x="1893570" y="966470"/>
            <a:ext cx="10139045" cy="1822450"/>
          </a:xfrm>
        </p:spPr>
        <p:txBody>
          <a:bodyPr/>
          <a:p>
            <a:pPr marL="0" indent="0">
              <a:buNone/>
            </a:pPr>
            <a:r>
              <a:rPr lang="en-GB" altLang="en-US"/>
              <a:t>Tìm đôi giày có điểm đánh giá thấp nhất và cao nhất</a:t>
            </a:r>
            <a:endParaRPr lang="en-GB" altLang="en-US"/>
          </a:p>
        </p:txBody>
      </p:sp>
      <p:pic>
        <p:nvPicPr>
          <p:cNvPr id="110" name="image32.png"/>
          <p:cNvPicPr preferRelativeResize="0"/>
          <p:nvPr/>
        </p:nvPicPr>
        <p:blipFill>
          <a:blip r:embed="rId1"/>
          <a:srcRect/>
          <a:stretch>
            <a:fillRect/>
          </a:stretch>
        </p:blipFill>
        <p:spPr>
          <a:xfrm>
            <a:off x="0" y="1898015"/>
            <a:ext cx="6884035" cy="3992880"/>
          </a:xfrm>
          <a:prstGeom prst="rect">
            <a:avLst/>
          </a:prstGeom>
        </p:spPr>
      </p:pic>
      <p:pic>
        <p:nvPicPr>
          <p:cNvPr id="81" name="image29.png"/>
          <p:cNvPicPr preferRelativeResize="0"/>
          <p:nvPr/>
        </p:nvPicPr>
        <p:blipFill>
          <a:blip r:embed="rId2"/>
          <a:srcRect/>
          <a:stretch>
            <a:fillRect/>
          </a:stretch>
        </p:blipFill>
        <p:spPr>
          <a:xfrm>
            <a:off x="6870700" y="1898015"/>
            <a:ext cx="7617460" cy="26390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Step 4: Biến đổi dữ liệu</a:t>
            </a:r>
            <a:endParaRPr lang="en-GB" altLang="en-US"/>
          </a:p>
        </p:txBody>
      </p:sp>
      <p:sp>
        <p:nvSpPr>
          <p:cNvPr id="3" name="Text Placeholder 2"/>
          <p:cNvSpPr>
            <a:spLocks noGrp="1"/>
          </p:cNvSpPr>
          <p:nvPr>
            <p:ph type="body" sz="quarter" idx="10"/>
          </p:nvPr>
        </p:nvSpPr>
        <p:spPr>
          <a:xfrm>
            <a:off x="1825625" y="1222375"/>
            <a:ext cx="9149080" cy="3082290"/>
          </a:xfrm>
        </p:spPr>
        <p:txBody>
          <a:bodyPr>
            <a:normAutofit fontScale="90000" lnSpcReduction="20000"/>
          </a:bodyPr>
          <a:p>
            <a:pPr marL="0" indent="0">
              <a:buNone/>
            </a:pPr>
            <a:r>
              <a:rPr lang="en-GB" altLang="en-US"/>
              <a:t>Chúng ta sẽ sử dụng một kỹ thuật gọi là collaborative để tạo ra các gợi ý cho người dùng. Kỹ thuật này dựa trên giả định về "tính đồng thuận" - những người dùng tương tự thích những thứ tương tự. Collaborative là một loại học không giám sát giúp dự đoán về sở thích của người dùng dựa trên sự học từ sở thích của một tập đông lớn hơn.</a:t>
            </a:r>
            <a:endParaRPr lang="en-GB" altLang="en-US"/>
          </a:p>
        </p:txBody>
      </p:sp>
      <p:pic>
        <p:nvPicPr>
          <p:cNvPr id="88" name="image28.png"/>
          <p:cNvPicPr preferRelativeResize="0"/>
          <p:nvPr/>
        </p:nvPicPr>
        <p:blipFill>
          <a:blip r:embed="rId1"/>
          <a:srcRect/>
          <a:stretch>
            <a:fillRect/>
          </a:stretch>
        </p:blipFill>
        <p:spPr>
          <a:xfrm>
            <a:off x="3071495" y="4305300"/>
            <a:ext cx="6492240" cy="2552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ym typeface="+mn-ea"/>
              </a:rPr>
              <a:t>HỌC VIỆN CÔNG NGHỆ BƯU CHÍNH VIỄN THÔNG CƠ SỞ TẠI TPHCM</a:t>
            </a:r>
            <a:endParaRPr lang="en-US"/>
          </a:p>
        </p:txBody>
      </p:sp>
      <p:sp>
        <p:nvSpPr>
          <p:cNvPr id="3" name="Text Placeholder 2"/>
          <p:cNvSpPr>
            <a:spLocks noGrp="1"/>
          </p:cNvSpPr>
          <p:nvPr>
            <p:ph type="body" sz="quarter" idx="10"/>
          </p:nvPr>
        </p:nvSpPr>
        <p:spPr>
          <a:xfrm>
            <a:off x="4429783" y="3024031"/>
            <a:ext cx="5237967" cy="1702515"/>
          </a:xfrm>
        </p:spPr>
        <p:txBody>
          <a:bodyPr/>
          <a:lstStyle/>
          <a:p>
            <a:pPr marL="0" indent="0">
              <a:buNone/>
            </a:pPr>
            <a:r>
              <a:rPr lang="en-US" b="1"/>
              <a:t>GIỚI THIỆU CHUNG</a:t>
            </a:r>
            <a:endParaRPr 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Step 4: Biến đổi dữ liệu</a:t>
            </a:r>
            <a:endParaRPr lang="en-GB" altLang="en-US"/>
          </a:p>
        </p:txBody>
      </p:sp>
      <p:sp>
        <p:nvSpPr>
          <p:cNvPr id="3" name="Text Placeholder 2"/>
          <p:cNvSpPr>
            <a:spLocks noGrp="1"/>
          </p:cNvSpPr>
          <p:nvPr>
            <p:ph type="body" sz="quarter" idx="10"/>
          </p:nvPr>
        </p:nvSpPr>
        <p:spPr>
          <a:xfrm>
            <a:off x="2592705" y="1171575"/>
            <a:ext cx="8912225" cy="5521325"/>
          </a:xfrm>
        </p:spPr>
        <p:txBody>
          <a:bodyPr>
            <a:normAutofit fontScale="70000"/>
          </a:bodyPr>
          <a:p>
            <a:r>
              <a:rPr lang="en-GB" altLang="en-US"/>
              <a:t>Bước đầu tiên của collaborative là biến đổi dữ liệu thành một ma trận người dùng-vật phẩm - còn được gọi là ma trận "tiện ích". Trong ma trận này, các hàng biểu thị người dùng và các cột biểu thị các vật phẩm. Ưu điểm của lọc cộng tác là nó không yêu cầu bất kỳ thông tin nào về người dùng hoặc vật phẩm để tạo ra các gợi ý.</a:t>
            </a:r>
            <a:endParaRPr lang="en-GB" altLang="en-US"/>
          </a:p>
          <a:p>
            <a:r>
              <a:rPr lang="en-GB" altLang="en-US"/>
              <a:t>Hàm create_X() tạo ra ma trận thưa X với bốn từ điển ánh xạ:</a:t>
            </a:r>
            <a:endParaRPr lang="en-GB" altLang="en-US"/>
          </a:p>
          <a:p>
            <a:pPr marL="0" indent="0">
              <a:buNone/>
            </a:pPr>
            <a:r>
              <a:rPr lang="en-GB" altLang="en-US"/>
              <a:t>user_mapper: ánh xạ từ id người dùng sang chỉ mục người dùng</a:t>
            </a:r>
            <a:endParaRPr lang="en-GB" altLang="en-US"/>
          </a:p>
          <a:p>
            <a:pPr marL="0" indent="0">
              <a:buNone/>
            </a:pPr>
            <a:r>
              <a:rPr lang="en-GB" altLang="en-US"/>
              <a:t>movie_mapper: ánh xạ từ id phim sang chỉ mục giày</a:t>
            </a:r>
            <a:endParaRPr lang="en-GB" altLang="en-US"/>
          </a:p>
          <a:p>
            <a:pPr marL="0" indent="0">
              <a:buNone/>
            </a:pPr>
            <a:r>
              <a:rPr lang="en-GB" altLang="en-US"/>
              <a:t>user_inv_mapper: ánh xạ từ chỉ mục người dùng sang id người dùng</a:t>
            </a:r>
            <a:endParaRPr lang="en-GB" altLang="en-US"/>
          </a:p>
          <a:p>
            <a:pPr marL="0" indent="0">
              <a:buNone/>
            </a:pPr>
            <a:r>
              <a:rPr lang="en-GB" altLang="en-US"/>
              <a:t>movie_inv_mapper: ánh xạ từ chỉ mục phim sang id giày</a:t>
            </a:r>
            <a:endParaRPr lang="en-GB"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t>Step 5: Tìm các đôi giày tương tự bằng cách sử dụng k-Nearest Neighbours</a:t>
            </a:r>
            <a:endParaRPr lang="en-GB" altLang="en-US"/>
          </a:p>
        </p:txBody>
      </p:sp>
      <p:sp>
        <p:nvSpPr>
          <p:cNvPr id="3" name="Text Placeholder 2"/>
          <p:cNvSpPr>
            <a:spLocks noGrp="1"/>
          </p:cNvSpPr>
          <p:nvPr>
            <p:ph type="body" sz="quarter" idx="10"/>
          </p:nvPr>
        </p:nvSpPr>
        <p:spPr>
          <a:xfrm>
            <a:off x="2285365" y="1597660"/>
            <a:ext cx="9219565" cy="5095240"/>
          </a:xfrm>
        </p:spPr>
        <p:txBody>
          <a:bodyPr>
            <a:normAutofit fontScale="70000"/>
          </a:bodyPr>
          <a:p>
            <a:pPr marL="0" indent="0">
              <a:buNone/>
            </a:pPr>
            <a:r>
              <a:rPr lang="en-GB" altLang="en-US"/>
              <a:t>Phương pháp này tìm kiếm hàng xóm gần nhất của một bộ phim cụ thể bằng cách xác định các điểm trong tập dữ liệu gần nhất với bộ phim. kNN sử dụng các độ đo khoảng cách như:</a:t>
            </a:r>
            <a:endParaRPr lang="en-GB" altLang="en-US"/>
          </a:p>
          <a:p>
            <a:endParaRPr lang="en-GB" altLang="en-US"/>
          </a:p>
          <a:p>
            <a:r>
              <a:rPr lang="en-GB" altLang="en-US"/>
              <a:t>Tương đồng Cosine</a:t>
            </a:r>
            <a:endParaRPr lang="en-GB" altLang="en-US"/>
          </a:p>
          <a:p>
            <a:r>
              <a:rPr lang="en-GB" altLang="en-US"/>
              <a:t>Khoảng cách Euclidean</a:t>
            </a:r>
            <a:endParaRPr lang="en-GB" altLang="en-US"/>
          </a:p>
          <a:p>
            <a:r>
              <a:rPr lang="en-GB" altLang="en-US"/>
              <a:t>Khoảng cách Manhattan</a:t>
            </a:r>
            <a:endParaRPr lang="en-GB" altLang="en-US"/>
          </a:p>
          <a:p>
            <a:r>
              <a:rPr lang="en-GB" altLang="en-US"/>
              <a:t>Tương quan Pearson</a:t>
            </a:r>
            <a:endParaRPr lang="en-GB" altLang="en-US"/>
          </a:p>
          <a:p>
            <a:pPr marL="0" indent="0">
              <a:buNone/>
            </a:pPr>
            <a:r>
              <a:rPr lang="en-GB" altLang="en-US"/>
              <a:t>Mặc dù khó để hình dung, chúng tôi đang làm việc trong không gian M-chiều, trong đó M đại diện cho số lượng bộ phim trong ma trận X của chúng tôi.</a:t>
            </a:r>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ym typeface="+mn-ea"/>
              </a:rPr>
              <a:t>HỌC VIỆN CÔNG NGHỆ BƯU CHÍNH VIỄN THÔNG CƠ SỞ TẠI TPHCM</a:t>
            </a:r>
            <a:endParaRPr lang="en-US"/>
          </a:p>
        </p:txBody>
      </p:sp>
      <p:sp>
        <p:nvSpPr>
          <p:cNvPr id="4" name="Text Placeholder 2"/>
          <p:cNvSpPr>
            <a:spLocks noGrp="1"/>
          </p:cNvSpPr>
          <p:nvPr>
            <p:ph type="body" sz="quarter" idx="10"/>
          </p:nvPr>
        </p:nvSpPr>
        <p:spPr>
          <a:xfrm>
            <a:off x="5751907" y="3057478"/>
            <a:ext cx="2593720" cy="1132385"/>
          </a:xfrm>
        </p:spPr>
        <p:txBody>
          <a:bodyPr/>
          <a:lstStyle/>
          <a:p>
            <a:pPr marL="0" indent="0">
              <a:buNone/>
            </a:pPr>
            <a:r>
              <a:rPr lang="en-US" b="1"/>
              <a:t>KẾT LUẬN</a:t>
            </a:r>
            <a:endParaRPr 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LUẬN</a:t>
            </a:r>
            <a:endParaRPr lang="en-US"/>
          </a:p>
        </p:txBody>
      </p:sp>
      <p:sp>
        <p:nvSpPr>
          <p:cNvPr id="3" name="Text Placeholder 2"/>
          <p:cNvSpPr>
            <a:spLocks noGrp="1"/>
          </p:cNvSpPr>
          <p:nvPr>
            <p:ph type="body" sz="quarter" idx="10"/>
          </p:nvPr>
        </p:nvSpPr>
        <p:spPr>
          <a:xfrm>
            <a:off x="2592386" y="1473200"/>
            <a:ext cx="8912225" cy="4686300"/>
          </a:xfrm>
        </p:spPr>
        <p:txBody>
          <a:bodyPr>
            <a:normAutofit fontScale="92500" lnSpcReduction="20000"/>
          </a:bodyPr>
          <a:lstStyle/>
          <a:p>
            <a:r>
              <a:rPr lang="en-US"/>
              <a:t> Kết quả đạt đ</a:t>
            </a:r>
            <a:r>
              <a:rPr lang="vi-VN"/>
              <a:t>ư</a:t>
            </a:r>
            <a:r>
              <a:rPr lang="en-US"/>
              <a:t>ợc:</a:t>
            </a:r>
            <a:endParaRPr lang="en-US"/>
          </a:p>
          <a:p>
            <a:pPr indent="-1905">
              <a:buFont typeface="Wingdings" panose="05000000000000000000" pitchFamily="2" charset="2"/>
              <a:buChar char="Ø"/>
            </a:pPr>
            <a:r>
              <a:rPr lang="en-US"/>
              <a:t> Hiểu được một số giải pháp xây dựng website thương mại điện tử</a:t>
            </a:r>
            <a:endParaRPr lang="en-US"/>
          </a:p>
          <a:p>
            <a:pPr indent="-1905">
              <a:buFont typeface="Wingdings" panose="05000000000000000000" pitchFamily="2" charset="2"/>
              <a:buChar char="Ø"/>
            </a:pPr>
            <a:r>
              <a:rPr lang="en-US"/>
              <a:t> Xây dựng được một website bán hàng có đầy đủ các chức năng cơ bản đối với khách hàng</a:t>
            </a:r>
            <a:endParaRPr lang="en-US"/>
          </a:p>
          <a:p>
            <a:pPr indent="-1905">
              <a:buFont typeface="Wingdings" panose="05000000000000000000" pitchFamily="2" charset="2"/>
              <a:buChar char="Ø"/>
            </a:pPr>
            <a:r>
              <a:rPr lang="en-US"/>
              <a:t> Hiều được một số phương pháp thanh toán trực tuyến</a:t>
            </a:r>
            <a:endParaRPr lang="en-US"/>
          </a:p>
          <a:p>
            <a:pPr indent="-1905">
              <a:buFont typeface="Wingdings" panose="05000000000000000000" pitchFamily="2" charset="2"/>
              <a:buChar char="Ø"/>
            </a:pPr>
            <a:r>
              <a:rPr lang="en-US"/>
              <a:t> Ngoài những kết quả đạt được trên thì vẫn còn một số yêu cầu chưa nắm rõ và website vẫn còn một số khuyết điểm cần khắc phục</a:t>
            </a:r>
            <a:endParaRPr lang="en-US"/>
          </a:p>
          <a:p>
            <a:pPr indent="-1905">
              <a:buFont typeface="Wingdings" panose="05000000000000000000" pitchFamily="2" charset="2"/>
              <a:buChar char="Ø"/>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LUẬN</a:t>
            </a:r>
            <a:endParaRPr lang="en-US"/>
          </a:p>
        </p:txBody>
      </p:sp>
      <p:sp>
        <p:nvSpPr>
          <p:cNvPr id="3" name="Text Placeholder 2"/>
          <p:cNvSpPr>
            <a:spLocks noGrp="1"/>
          </p:cNvSpPr>
          <p:nvPr>
            <p:ph type="body" sz="quarter" idx="10"/>
          </p:nvPr>
        </p:nvSpPr>
        <p:spPr>
          <a:xfrm>
            <a:off x="2728863" y="1473200"/>
            <a:ext cx="8912225" cy="4686300"/>
          </a:xfrm>
        </p:spPr>
        <p:txBody>
          <a:bodyPr>
            <a:normAutofit fontScale="77500" lnSpcReduction="20000"/>
          </a:bodyPr>
          <a:lstStyle/>
          <a:p>
            <a:r>
              <a:rPr lang="en-US"/>
              <a:t> </a:t>
            </a:r>
            <a:r>
              <a:rPr lang="vi-VN"/>
              <a:t>Ư</a:t>
            </a:r>
            <a:r>
              <a:rPr lang="en-US"/>
              <a:t>u điểm:</a:t>
            </a:r>
            <a:endParaRPr lang="en-US"/>
          </a:p>
          <a:p>
            <a:pPr indent="-1905">
              <a:buFont typeface="Wingdings" panose="05000000000000000000" pitchFamily="2" charset="2"/>
              <a:buChar char="Ø"/>
            </a:pPr>
            <a:r>
              <a:rPr lang="en-US"/>
              <a:t> Giới thiệu sản phẩm đến khách hàng. Đối với khách hàng: cho phép thực hiện các chức năng xem hàng hóa</a:t>
            </a:r>
            <a:endParaRPr lang="en-US"/>
          </a:p>
          <a:p>
            <a:pPr indent="-1905">
              <a:buFont typeface="Wingdings" panose="05000000000000000000" pitchFamily="2" charset="2"/>
              <a:buChar char="Ø"/>
            </a:pPr>
            <a:r>
              <a:rPr lang="en-US"/>
              <a:t> Sau khi mua sản phẩm, đặt mua sản phẩm và thanh toán bằng nhiều cách khác nhau</a:t>
            </a:r>
            <a:endParaRPr lang="en-US"/>
          </a:p>
          <a:p>
            <a:pPr indent="-1905">
              <a:buFont typeface="Wingdings" panose="05000000000000000000" pitchFamily="2" charset="2"/>
              <a:buChar char="Ø"/>
            </a:pPr>
            <a:r>
              <a:rPr lang="en-US"/>
              <a:t> Khách hàng có thể thay đổi mật khẩu và mật khẩu thanh toán trong thông tin cá nhân. Khách hàng có thể xem thông tin đơn hàng của mình</a:t>
            </a:r>
            <a:endParaRPr lang="en-US"/>
          </a:p>
          <a:p>
            <a:pPr indent="-1905">
              <a:buFont typeface="Wingdings" panose="05000000000000000000" pitchFamily="2" charset="2"/>
              <a:buChar char="Ø"/>
            </a:pPr>
            <a:r>
              <a:rPr lang="en-US"/>
              <a:t> Hoàn thành hầu hết các chức năng cơ bản của một trang web bán hang</a:t>
            </a:r>
            <a:endParaRPr lang="en-US"/>
          </a:p>
          <a:p>
            <a:pPr indent="-1905">
              <a:buFont typeface="Wingdings" panose="05000000000000000000" pitchFamily="2" charset="2"/>
              <a:buChar char="Ø"/>
            </a:pPr>
            <a:r>
              <a:rPr lang="en-US"/>
              <a:t> Xây dựng trên mô hình 3 layer dễ dàng quản lý việc thay đổi cấu trúc sau này</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LUẬN</a:t>
            </a:r>
            <a:endParaRPr lang="en-US"/>
          </a:p>
        </p:txBody>
      </p:sp>
      <p:sp>
        <p:nvSpPr>
          <p:cNvPr id="3" name="Text Placeholder 2"/>
          <p:cNvSpPr>
            <a:spLocks noGrp="1"/>
          </p:cNvSpPr>
          <p:nvPr>
            <p:ph type="body" sz="quarter" idx="10"/>
          </p:nvPr>
        </p:nvSpPr>
        <p:spPr>
          <a:xfrm>
            <a:off x="2442798" y="1473200"/>
            <a:ext cx="8912225" cy="4686300"/>
          </a:xfrm>
        </p:spPr>
        <p:txBody>
          <a:bodyPr>
            <a:normAutofit fontScale="92500" lnSpcReduction="20000"/>
          </a:bodyPr>
          <a:lstStyle/>
          <a:p>
            <a:r>
              <a:rPr lang="en-US"/>
              <a:t> Nh</a:t>
            </a:r>
            <a:r>
              <a:rPr lang="vi-VN"/>
              <a:t>ư</a:t>
            </a:r>
            <a:r>
              <a:rPr lang="en-US"/>
              <a:t>ợc điểm:</a:t>
            </a:r>
            <a:endParaRPr lang="en-US"/>
          </a:p>
          <a:p>
            <a:pPr indent="-55880">
              <a:buFont typeface="Wingdings" panose="05000000000000000000" pitchFamily="2" charset="2"/>
              <a:buChar char="Ø"/>
            </a:pPr>
            <a:r>
              <a:rPr lang="en-US"/>
              <a:t> Về dữ liệu</a:t>
            </a:r>
            <a:endParaRPr lang="en-US"/>
          </a:p>
          <a:p>
            <a:pPr marL="742950" indent="-224155">
              <a:buFont typeface="Arial" panose="020B0604020202020204" pitchFamily="34" charset="0"/>
              <a:buChar char="•"/>
            </a:pPr>
            <a:r>
              <a:rPr lang="en-US"/>
              <a:t> Dữ liệu chưa được đầy đủ</a:t>
            </a:r>
            <a:endParaRPr lang="en-US"/>
          </a:p>
          <a:p>
            <a:pPr marL="742950" indent="-224155">
              <a:buFont typeface="Arial" panose="020B0604020202020204" pitchFamily="34" charset="0"/>
              <a:buChar char="•"/>
            </a:pPr>
            <a:r>
              <a:rPr lang="en-US"/>
              <a:t>Dữ liệu trên trang web hiện tại không đúng với thực tế, sử dụng nguồn dữ liệu ảo</a:t>
            </a:r>
            <a:endParaRPr lang="en-US"/>
          </a:p>
          <a:p>
            <a:pPr indent="-55880">
              <a:buFont typeface="Wingdings" panose="05000000000000000000" pitchFamily="2" charset="2"/>
              <a:buChar char="Ø"/>
            </a:pPr>
            <a:r>
              <a:rPr lang="en-US"/>
              <a:t> Về giao diện</a:t>
            </a:r>
            <a:endParaRPr lang="en-US"/>
          </a:p>
          <a:p>
            <a:pPr marL="742950" indent="-224155">
              <a:buFont typeface="Arial" panose="020B0604020202020204" pitchFamily="34" charset="0"/>
              <a:buChar char="•"/>
            </a:pPr>
            <a:r>
              <a:rPr lang="en-US"/>
              <a:t> Giao diện chưa sinh động</a:t>
            </a:r>
            <a:endParaRPr lang="en-US"/>
          </a:p>
          <a:p>
            <a:pPr marL="742950" indent="-224155">
              <a:buFont typeface="Arial" panose="020B0604020202020204" pitchFamily="34" charset="0"/>
              <a:buChar char="•"/>
            </a:pPr>
            <a:r>
              <a:rPr lang="en-US"/>
              <a:t> Giao diện cứng, không thể thay đổi template cho giao diện</a:t>
            </a:r>
            <a:endParaRPr lang="en-US"/>
          </a:p>
          <a:p>
            <a:pPr indent="-55880">
              <a:buFont typeface="Wingdings" panose="05000000000000000000" pitchFamily="2" charset="2"/>
              <a:buChar char="Ø"/>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857962" y="1755063"/>
            <a:ext cx="6475863" cy="3639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CHUNG</a:t>
            </a:r>
            <a:endParaRPr lang="en-US"/>
          </a:p>
        </p:txBody>
      </p:sp>
      <p:sp>
        <p:nvSpPr>
          <p:cNvPr id="3" name="Text Placeholder 2"/>
          <p:cNvSpPr>
            <a:spLocks noGrp="1"/>
          </p:cNvSpPr>
          <p:nvPr>
            <p:ph type="body" sz="quarter" idx="10"/>
          </p:nvPr>
        </p:nvSpPr>
        <p:spPr>
          <a:xfrm>
            <a:off x="2591753" y="1268730"/>
            <a:ext cx="8912225" cy="4686300"/>
          </a:xfrm>
        </p:spPr>
        <p:txBody>
          <a:bodyPr>
            <a:normAutofit lnSpcReduction="20000"/>
          </a:bodyPr>
          <a:lstStyle/>
          <a:p>
            <a:r>
              <a:rPr lang="en-US"/>
              <a:t>Mục tiêu của đề tài:</a:t>
            </a:r>
            <a:endParaRPr lang="en-US"/>
          </a:p>
          <a:p>
            <a:pPr marL="914400" indent="-519430">
              <a:buFont typeface="Wingdings" panose="05000000000000000000" pitchFamily="2" charset="2"/>
              <a:buChar char="Ø"/>
            </a:pPr>
            <a:r>
              <a:rPr lang="en-US" sz="3200"/>
              <a:t>Lập trình bằng ngôn ngữ C#</a:t>
            </a:r>
            <a:endParaRPr lang="en-US" sz="3200"/>
          </a:p>
          <a:p>
            <a:pPr marL="914400" indent="-519430">
              <a:buFont typeface="Wingdings" panose="05000000000000000000" pitchFamily="2" charset="2"/>
              <a:buChar char="Ø"/>
            </a:pPr>
            <a:r>
              <a:rPr lang="en-US" sz="3200"/>
              <a:t>Sử dụng Entity Framework với mô hình MVC</a:t>
            </a:r>
            <a:endParaRPr lang="en-US" sz="3200"/>
          </a:p>
          <a:p>
            <a:pPr marL="914400" indent="-519430">
              <a:buFont typeface="Wingdings" panose="05000000000000000000" pitchFamily="2" charset="2"/>
              <a:buChar char="Ø"/>
            </a:pPr>
            <a:r>
              <a:rPr lang="en-US" sz="3200"/>
              <a:t>Làm giao diện với Html, Css và Javascript</a:t>
            </a:r>
            <a:endParaRPr lang="en-US" sz="3200"/>
          </a:p>
          <a:p>
            <a:pPr marL="914400" indent="-519430">
              <a:buFont typeface="Wingdings" panose="05000000000000000000" pitchFamily="2" charset="2"/>
              <a:buChar char="Ø"/>
            </a:pPr>
            <a:r>
              <a:rPr lang="en-US" sz="3200"/>
              <a:t>Lập trình c</a:t>
            </a:r>
            <a:r>
              <a:rPr lang="vi-VN" sz="3200"/>
              <a:t>ơ</a:t>
            </a:r>
            <a:r>
              <a:rPr lang="en-US" sz="3200"/>
              <a:t> sở dữ liệu SQL Server</a:t>
            </a:r>
            <a:endParaRPr lang="en-US" sz="3200"/>
          </a:p>
          <a:p>
            <a:pPr marL="914400" indent="-519430">
              <a:buFont typeface="Wingdings" panose="05000000000000000000" pitchFamily="2" charset="2"/>
              <a:buChar char="Ø"/>
            </a:pPr>
            <a:r>
              <a:rPr lang="en-GB" altLang="en-US" sz="3200"/>
              <a:t>Sử dụng kỹ thuật collaborative để tạo ra các gợi ý cho người dùng</a:t>
            </a:r>
            <a:endParaRPr lang="en-GB" altLang="en-US" sz="3200"/>
          </a:p>
          <a:p>
            <a:pPr marL="914400" indent="-519430">
              <a:buFont typeface="Wingdings" panose="05000000000000000000" pitchFamily="2" charset="2"/>
              <a:buChar char="Ø"/>
            </a:pPr>
            <a:r>
              <a:rPr lang="en-US" sz="3200"/>
              <a:t>Làm việc nhóm và kĩ năng mềm của các thành viên</a:t>
            </a:r>
            <a:endParaRPr lang="en-US" sz="3200"/>
          </a:p>
          <a:p>
            <a:pPr marL="914400" indent="-519430">
              <a:buFont typeface="Wingdings" panose="05000000000000000000" pitchFamily="2" charset="2"/>
              <a:buChar char="Ø"/>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ym typeface="+mn-ea"/>
              </a:rPr>
              <a:t>HỌC VIỆN CÔNG NGHỆ BƯU CHÍNH VIỄN THÔNG CƠ SỞ TẠI TPHCM</a:t>
            </a:r>
            <a:endParaRPr lang="en-US"/>
          </a:p>
        </p:txBody>
      </p:sp>
      <p:sp>
        <p:nvSpPr>
          <p:cNvPr id="3" name="Text Placeholder 2"/>
          <p:cNvSpPr>
            <a:spLocks noGrp="1"/>
          </p:cNvSpPr>
          <p:nvPr>
            <p:ph type="body" sz="quarter" idx="10"/>
          </p:nvPr>
        </p:nvSpPr>
        <p:spPr>
          <a:xfrm>
            <a:off x="4380286" y="2934648"/>
            <a:ext cx="5336961" cy="1132385"/>
          </a:xfrm>
        </p:spPr>
        <p:txBody>
          <a:bodyPr/>
          <a:lstStyle/>
          <a:p>
            <a:pPr marL="0" indent="0">
              <a:buNone/>
            </a:pPr>
            <a:r>
              <a:rPr lang="en-US" b="1"/>
              <a:t>PHÂN THÍCH THIẾT KẾ</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S</a:t>
            </a:r>
            <a:r>
              <a:rPr lang="vi-VN"/>
              <a:t>Ơ</a:t>
            </a:r>
            <a:r>
              <a:rPr lang="en-US"/>
              <a:t> ĐỒ USECASE</a:t>
            </a:r>
            <a:endParaRPr lang="en-US"/>
          </a:p>
        </p:txBody>
      </p:sp>
      <p:graphicFrame>
        <p:nvGraphicFramePr>
          <p:cNvPr id="4" name="Table 3"/>
          <p:cNvGraphicFramePr>
            <a:graphicFrameLocks noGrp="1"/>
          </p:cNvGraphicFramePr>
          <p:nvPr/>
        </p:nvGraphicFramePr>
        <p:xfrm>
          <a:off x="2931420" y="1346571"/>
          <a:ext cx="8234693" cy="4897764"/>
        </p:xfrm>
        <a:graphic>
          <a:graphicData uri="http://schemas.openxmlformats.org/drawingml/2006/table">
            <a:tbl>
              <a:tblPr firstRow="1" firstCol="1" bandRow="1">
                <a:tableStyleId>{5C22544A-7EE6-4342-B048-85BDC9FD1C3A}</a:tableStyleId>
              </a:tblPr>
              <a:tblGrid>
                <a:gridCol w="620316"/>
                <a:gridCol w="2481263"/>
                <a:gridCol w="5133114"/>
              </a:tblGrid>
              <a:tr h="387551">
                <a:tc>
                  <a:txBody>
                    <a:bodyPr/>
                    <a:lstStyle/>
                    <a:p>
                      <a:pPr algn="ctr">
                        <a:lnSpc>
                          <a:spcPct val="107000"/>
                        </a:lnSpc>
                        <a:spcAft>
                          <a:spcPts val="800"/>
                        </a:spcAft>
                      </a:pPr>
                      <a:r>
                        <a:rPr lang="en-US" sz="1600">
                          <a:effectLst/>
                        </a:rPr>
                        <a:t>STT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a:effectLst/>
                        </a:rPr>
                        <a:t>Tác nhân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a:effectLst/>
                        </a:rPr>
                        <a:t>Diễn giải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r>
              <a:tr h="1425865">
                <a:tc>
                  <a:txBody>
                    <a:bodyPr/>
                    <a:lstStyle/>
                    <a:p>
                      <a:pPr algn="ctr">
                        <a:lnSpc>
                          <a:spcPct val="107000"/>
                        </a:lnSpc>
                        <a:spcAft>
                          <a:spcPts val="800"/>
                        </a:spcAft>
                      </a:pPr>
                      <a:r>
                        <a:rPr lang="en-US" sz="1600">
                          <a:effectLst/>
                        </a:rPr>
                        <a:t>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b="1">
                          <a:effectLst/>
                        </a:rPr>
                        <a:t>NguoiDungChung</a:t>
                      </a:r>
                      <a:endParaRPr lang="en-US" sz="1600" b="1">
                        <a:effectLst/>
                      </a:endParaRPr>
                    </a:p>
                    <a:p>
                      <a:pPr algn="ctr">
                        <a:lnSpc>
                          <a:spcPct val="107000"/>
                        </a:lnSpc>
                        <a:spcAft>
                          <a:spcPts val="800"/>
                        </a:spcAft>
                      </a:pPr>
                      <a:r>
                        <a:rPr lang="en-US" sz="12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b="1">
                          <a:effectLst/>
                        </a:rPr>
                        <a:t>Khách truy cập thực hiện các chức năng cơ bản tìm kiếm, xem chi tiết sản phẩm và đăng kí thành viên.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r>
              <a:tr h="1542174">
                <a:tc>
                  <a:txBody>
                    <a:bodyPr/>
                    <a:lstStyle/>
                    <a:p>
                      <a:pPr algn="ctr">
                        <a:lnSpc>
                          <a:spcPct val="107000"/>
                        </a:lnSpc>
                        <a:spcAft>
                          <a:spcPts val="800"/>
                        </a:spcAft>
                      </a:pPr>
                      <a:r>
                        <a:rPr lang="en-US" sz="1600">
                          <a:effectLst/>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b="1">
                          <a:effectLst/>
                        </a:rPr>
                        <a:t>ThanhVien</a:t>
                      </a:r>
                      <a:endParaRPr lang="en-US" sz="1600" b="1">
                        <a:effectLst/>
                      </a:endParaRPr>
                    </a:p>
                    <a:p>
                      <a:pPr>
                        <a:lnSpc>
                          <a:spcPct val="107000"/>
                        </a:lnSpc>
                        <a:spcAft>
                          <a:spcPts val="800"/>
                        </a:spcAft>
                      </a:pPr>
                      <a:r>
                        <a:rPr lang="en-US" sz="16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b="1">
                          <a:effectLst/>
                        </a:rPr>
                        <a:t>Thành viên thực hiện các chức năng hệ thống của khách truy cập ngoài ra còn có quyền đăng nhập, đặt mua sản phẩm.</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r>
              <a:tr h="1542174">
                <a:tc>
                  <a:txBody>
                    <a:bodyPr/>
                    <a:lstStyle/>
                    <a:p>
                      <a:pPr algn="ctr">
                        <a:lnSpc>
                          <a:spcPct val="107000"/>
                        </a:lnSpc>
                        <a:spcAft>
                          <a:spcPts val="800"/>
                        </a:spcAft>
                      </a:pPr>
                      <a:r>
                        <a:rPr lang="en-US" sz="1600">
                          <a:effectLst/>
                        </a:rPr>
                        <a:t>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endParaRPr lang="en-US" sz="1600" b="1">
                        <a:effectLst/>
                      </a:endParaRPr>
                    </a:p>
                    <a:p>
                      <a:pPr algn="ctr">
                        <a:lnSpc>
                          <a:spcPct val="107000"/>
                        </a:lnSpc>
                        <a:spcAft>
                          <a:spcPts val="800"/>
                        </a:spcAft>
                      </a:pPr>
                      <a:r>
                        <a:rPr lang="en-US" sz="1600" b="1">
                          <a:effectLst/>
                        </a:rPr>
                        <a:t>NguoiQuanTri</a:t>
                      </a:r>
                      <a:endParaRPr lang="en-US" sz="1600" b="1">
                        <a:effectLst/>
                      </a:endParaRPr>
                    </a:p>
                    <a:p>
                      <a:pPr algn="ctr">
                        <a:lnSpc>
                          <a:spcPct val="107000"/>
                        </a:lnSpc>
                        <a:spcAft>
                          <a:spcPts val="800"/>
                        </a:spcAft>
                      </a:pPr>
                      <a:r>
                        <a:rPr lang="en-US" sz="1200">
                          <a:effectLst/>
                        </a:rPr>
                        <a:t> </a:t>
                      </a:r>
                      <a:endParaRPr lang="en-US" sz="1500">
                        <a:effectLst/>
                      </a:endParaRPr>
                    </a:p>
                    <a:p>
                      <a:pPr algn="ctr">
                        <a:lnSpc>
                          <a:spcPct val="107000"/>
                        </a:lnSpc>
                        <a:spcAft>
                          <a:spcPts val="800"/>
                        </a:spcAft>
                      </a:pPr>
                      <a:r>
                        <a:rPr lang="en-US" sz="12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c>
                  <a:txBody>
                    <a:bodyPr/>
                    <a:lstStyle/>
                    <a:p>
                      <a:pPr algn="ctr">
                        <a:lnSpc>
                          <a:spcPct val="107000"/>
                        </a:lnSpc>
                        <a:spcAft>
                          <a:spcPts val="800"/>
                        </a:spcAft>
                      </a:pPr>
                      <a:r>
                        <a:rPr lang="en-US" sz="1600" b="1">
                          <a:effectLst/>
                        </a:rPr>
                        <a:t>Admin có quyền quản lý hệ thống website.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93047" marR="93047"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S</a:t>
            </a:r>
            <a:r>
              <a:rPr lang="vi-VN"/>
              <a:t>Ơ</a:t>
            </a:r>
            <a:r>
              <a:rPr lang="en-US"/>
              <a:t> ĐỒ USECASE</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500809" y="832755"/>
            <a:ext cx="10877550" cy="5562600"/>
          </a:xfrm>
          <a:prstGeom prst="rect">
            <a:avLst/>
          </a:prstGeom>
          <a:noFill/>
          <a:ln>
            <a:noFill/>
          </a:ln>
        </p:spPr>
      </p:pic>
      <p:sp>
        <p:nvSpPr>
          <p:cNvPr id="5" name="TextBox 4"/>
          <p:cNvSpPr txBox="1"/>
          <p:nvPr/>
        </p:nvSpPr>
        <p:spPr>
          <a:xfrm>
            <a:off x="4490114" y="6395355"/>
            <a:ext cx="4648200" cy="369332"/>
          </a:xfrm>
          <a:prstGeom prst="rect">
            <a:avLst/>
          </a:prstGeom>
          <a:noFill/>
        </p:spPr>
        <p:txBody>
          <a:bodyPr wrap="square" rtlCol="0">
            <a:spAutoFit/>
          </a:bodyPr>
          <a:lstStyle/>
          <a:p>
            <a:pPr algn="ctr"/>
            <a:r>
              <a:rPr lang="en-US" b="1"/>
              <a:t>Hình 1: USECASE Hệ thống </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sp>
        <p:nvSpPr>
          <p:cNvPr id="3" name="Text Placeholder 2"/>
          <p:cNvSpPr>
            <a:spLocks noGrp="1"/>
          </p:cNvSpPr>
          <p:nvPr>
            <p:ph type="body" sz="quarter" idx="10"/>
          </p:nvPr>
        </p:nvSpPr>
        <p:spPr>
          <a:xfrm>
            <a:off x="2592924" y="1473200"/>
            <a:ext cx="8912225" cy="4686300"/>
          </a:xfrm>
        </p:spPr>
        <p:txBody>
          <a:bodyPr/>
          <a:lstStyle/>
          <a:p>
            <a:pPr marL="573405" indent="-573405"/>
            <a:r>
              <a:rPr lang="en-US"/>
              <a:t>Usecase “Đăng kí”</a:t>
            </a:r>
            <a:endParaRPr lang="en-US"/>
          </a:p>
          <a:p>
            <a:pPr marL="682625" indent="-287655">
              <a:spcBef>
                <a:spcPts val="0"/>
              </a:spcBef>
              <a:buFont typeface="Wingdings" panose="05000000000000000000" pitchFamily="2" charset="2"/>
              <a:buChar char="Ø"/>
            </a:pPr>
            <a:r>
              <a:rPr lang="en-US" sz="2300"/>
              <a:t>Tóm tắt: Ng</a:t>
            </a:r>
            <a:r>
              <a:rPr lang="vi-VN" sz="2300"/>
              <a:t>ư</a:t>
            </a:r>
            <a:r>
              <a:rPr lang="en-US" sz="2300"/>
              <a:t>ời dung chung sử dụng usecase “Đăng kí” để tạo tài khoản cho mình trên website</a:t>
            </a:r>
            <a:endParaRPr lang="en-US" sz="2300"/>
          </a:p>
          <a:p>
            <a:pPr marL="682625" indent="-287655">
              <a:spcBef>
                <a:spcPts val="0"/>
              </a:spcBef>
              <a:buFont typeface="Wingdings" panose="05000000000000000000" pitchFamily="2" charset="2"/>
              <a:buChar char="Ø"/>
            </a:pPr>
            <a:r>
              <a:rPr lang="en-US" sz="2300"/>
              <a:t>Actor: Ng</a:t>
            </a:r>
            <a:r>
              <a:rPr lang="vi-VN" sz="2300"/>
              <a:t>ư</a:t>
            </a:r>
            <a:r>
              <a:rPr lang="en-US" sz="2300"/>
              <a:t>ời dung chung</a:t>
            </a:r>
            <a:endParaRPr lang="en-US" sz="2300"/>
          </a:p>
          <a:p>
            <a:pPr marL="682625" indent="-287655">
              <a:spcBef>
                <a:spcPts val="0"/>
              </a:spcBef>
              <a:buFont typeface="Wingdings" panose="05000000000000000000" pitchFamily="2" charset="2"/>
              <a:buChar char="Ø"/>
            </a:pPr>
            <a:r>
              <a:rPr lang="en-US" sz="2300"/>
              <a:t>Các dòng sự kiện:</a:t>
            </a:r>
            <a:endParaRPr lang="en-US" sz="2300"/>
          </a:p>
          <a:p>
            <a:pPr marL="736600" indent="-163830">
              <a:spcBef>
                <a:spcPts val="0"/>
              </a:spcBef>
            </a:pPr>
            <a:r>
              <a:rPr lang="en-US" sz="2300"/>
              <a:t>Trên giao diện, ng</a:t>
            </a:r>
            <a:r>
              <a:rPr lang="vi-VN" sz="2300"/>
              <a:t>ư</a:t>
            </a:r>
            <a:r>
              <a:rPr lang="en-US" sz="2300"/>
              <a:t>ời dùng chọn </a:t>
            </a:r>
            <a:r>
              <a:rPr lang="en-US" sz="2300" b="1" u="sng"/>
              <a:t>Đăng ký </a:t>
            </a:r>
            <a:endParaRPr lang="en-US" sz="2300" b="1" u="sng"/>
          </a:p>
          <a:p>
            <a:pPr marL="736600" indent="-163830">
              <a:spcBef>
                <a:spcPts val="0"/>
              </a:spcBef>
            </a:pPr>
            <a:r>
              <a:rPr lang="en-US" sz="2300"/>
              <a:t>Hệ thống sẽ hiển thị giao diện đăng ký để ng</a:t>
            </a:r>
            <a:r>
              <a:rPr lang="vi-VN" sz="2300"/>
              <a:t>ư</a:t>
            </a:r>
            <a:r>
              <a:rPr lang="en-US" sz="2300"/>
              <a:t>ời dùng nhập thông tin. Có thể chọn </a:t>
            </a:r>
            <a:r>
              <a:rPr lang="en-US" sz="2300" b="1" u="sng"/>
              <a:t>Hủy</a:t>
            </a:r>
            <a:r>
              <a:rPr lang="en-US" sz="2300"/>
              <a:t> nếu không muốn tạo tài khoản.</a:t>
            </a:r>
            <a:endParaRPr lang="en-US" sz="2300"/>
          </a:p>
          <a:p>
            <a:pPr marL="736600" indent="-163830">
              <a:spcBef>
                <a:spcPts val="0"/>
              </a:spcBef>
            </a:pPr>
            <a:r>
              <a:rPr lang="en-US" sz="2300"/>
              <a:t>Hệ thống sẽ thông báo kết quả.</a:t>
            </a:r>
            <a:endParaRPr lang="en-US" sz="2300"/>
          </a:p>
          <a:p>
            <a:pPr marL="736600" indent="-163830">
              <a:spcBef>
                <a:spcPts val="0"/>
              </a:spcBef>
            </a:pPr>
            <a:r>
              <a:rPr lang="en-US" sz="2300"/>
              <a:t>Kết thúc Usecase.</a:t>
            </a:r>
            <a:endParaRPr lang="en-US" sz="2300"/>
          </a:p>
          <a:p>
            <a:pPr marL="682625" indent="-287655">
              <a:spcBef>
                <a:spcPts val="0"/>
              </a:spcBef>
              <a:buFont typeface="Wingdings" panose="05000000000000000000" pitchFamily="2" charset="2"/>
              <a:buChar char="Ø"/>
            </a:pPr>
            <a:r>
              <a:rPr lang="en-US" sz="2300"/>
              <a:t>Usecase liên quan: không</a:t>
            </a:r>
            <a:endParaRPr lang="en-US"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ĐẶC TẢ USECASE</a:t>
            </a:r>
            <a:endParaRPr lang="en-US"/>
          </a:p>
        </p:txBody>
      </p:sp>
      <p:pic>
        <p:nvPicPr>
          <p:cNvPr id="4" name="Picture 3"/>
          <p:cNvPicPr/>
          <p:nvPr/>
        </p:nvPicPr>
        <p:blipFill>
          <a:blip r:embed="rId1"/>
          <a:stretch>
            <a:fillRect/>
          </a:stretch>
        </p:blipFill>
        <p:spPr>
          <a:xfrm>
            <a:off x="4650365" y="988320"/>
            <a:ext cx="5047615" cy="5208905"/>
          </a:xfrm>
          <a:prstGeom prst="rect">
            <a:avLst/>
          </a:prstGeom>
        </p:spPr>
      </p:pic>
      <p:sp>
        <p:nvSpPr>
          <p:cNvPr id="5" name="TextBox 4"/>
          <p:cNvSpPr txBox="1"/>
          <p:nvPr/>
        </p:nvSpPr>
        <p:spPr>
          <a:xfrm>
            <a:off x="5105666" y="6197225"/>
            <a:ext cx="4133867" cy="461665"/>
          </a:xfrm>
          <a:prstGeom prst="rect">
            <a:avLst/>
          </a:prstGeom>
          <a:noFill/>
        </p:spPr>
        <p:txBody>
          <a:bodyPr wrap="square" rtlCol="0">
            <a:spAutoFit/>
          </a:bodyPr>
          <a:lstStyle/>
          <a:p>
            <a:r>
              <a:rPr lang="en-US" sz="2400" b="1" i="1">
                <a:latin typeface="+mj-lt"/>
              </a:rPr>
              <a:t>Hình 1: Giao diện Đăng ký</a:t>
            </a:r>
            <a:endParaRPr lang="en-US" sz="2400" b="1" i="1">
              <a:latin typeface="+mj-lt"/>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6995</Words>
  <Application>WPS Presentation</Application>
  <PresentationFormat>Widescreen</PresentationFormat>
  <Paragraphs>245</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Wingdings 3</vt:lpstr>
      <vt:lpstr>Times New Roman</vt:lpstr>
      <vt:lpstr>Calibri</vt:lpstr>
      <vt:lpstr>Century Gothic</vt:lpstr>
      <vt:lpstr>Microsoft YaHei</vt:lpstr>
      <vt:lpstr>Arial Unicode MS</vt:lpstr>
      <vt:lpstr>Tahoma</vt:lpstr>
      <vt:lpstr>Wisp</vt:lpstr>
      <vt:lpstr>HỌC VIỆN CÔNG NGHỆ BƯU CHÍNH VIỄN THÔNG CƠ SỞ TẠI TPHCM</vt:lpstr>
      <vt:lpstr>NỘI DUNG BÁO CÁO</vt:lpstr>
      <vt:lpstr>HỌC VIỆN CÔNG NGHỆ BƯU CHÍNH VIỄN THÔNG CƠ SỞ TẠI TPHCM</vt:lpstr>
      <vt:lpstr>GIỚI THIỆU CHUNG</vt:lpstr>
      <vt:lpstr>HỌC VIỆN CÔNG NGHỆ BƯU CHÍNH VIỄN THÔNG CƠ SỞ TẠI TPHCM</vt:lpstr>
      <vt:lpstr>I. SƠ ĐỒ USECASE</vt:lpstr>
      <vt:lpstr>I. SƠ ĐỒ USECASE</vt:lpstr>
      <vt:lpstr>II. ĐẶC TẢ USECASE</vt:lpstr>
      <vt:lpstr>II. ĐẶC TẢ USECASE</vt:lpstr>
      <vt:lpstr>II. ĐẶC TẢ USECASE</vt:lpstr>
      <vt:lpstr>II. ĐẶC TẢ USECASE</vt:lpstr>
      <vt:lpstr>II. ĐẶC TẢ USECASE</vt:lpstr>
      <vt:lpstr>II. ĐẶC TẢ USECASE</vt:lpstr>
      <vt:lpstr>II. ĐẶC TẢ USECASE</vt:lpstr>
      <vt:lpstr>II. ĐẶC TẢ USECASE</vt:lpstr>
      <vt:lpstr>III. SƠ ĐỒ CLASS</vt:lpstr>
      <vt:lpstr>IV. SƠ ĐỒ TUẦN TỰ</vt:lpstr>
      <vt:lpstr>IV. SƠ ĐỒ TUẦN TỰ</vt:lpstr>
      <vt:lpstr>IV. SƠ ĐỒ TUẦN TỰ</vt:lpstr>
      <vt:lpstr>V. SƠ ĐỒ ERD</vt:lpstr>
      <vt:lpstr>VI. GIAO DIỆN CHO MỖI LOẠI NGƯỜI DÙNG</vt:lpstr>
      <vt:lpstr>VI. GIAO DIỆN CHO MỖI LOẠI NGƯỜI DÙNG</vt:lpstr>
      <vt:lpstr>VI. GIAO DIỆN CHO MỖI LOẠI NGƯỜI DÙNG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HỌC VIỆN CÔNG NGHỆ BƯU CHÍNH VIỄN THÔNG CƠ SỞ TẠI TPHCM</vt:lpstr>
      <vt:lpstr>KẾT LUẬN</vt:lpstr>
      <vt:lpstr>KẾT LUẬN</vt:lpstr>
      <vt:lpstr>KẾT LUẬN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CHUYÊN NGÀNH</dc:title>
  <dc:creator>Dang Le Phan Danh</dc:creator>
  <cp:lastModifiedBy>Trường Nguyễn</cp:lastModifiedBy>
  <cp:revision>30</cp:revision>
  <dcterms:created xsi:type="dcterms:W3CDTF">2017-06-09T10:45:00Z</dcterms:created>
  <dcterms:modified xsi:type="dcterms:W3CDTF">2023-11-04T13:29:12Z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B77E68C50FCC41EE8D06FFE1B2090610_13</vt:lpwstr>
  </property>
  <property fmtid="{D5CDD505-2E9C-101B-9397-08002B2CF9AE}" pid="3" name="KSOProductBuildVer">
    <vt:lpwstr>2057-12.2.0.13266</vt:lpwstr>
  </property>
</Properties>
</file>