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82" r:id="rId4"/>
    <p:sldId id="284" r:id="rId5"/>
    <p:sldId id="258" r:id="rId6"/>
    <p:sldId id="259" r:id="rId7"/>
    <p:sldId id="260" r:id="rId8"/>
    <p:sldId id="281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4" r:id="rId22"/>
    <p:sldId id="275" r:id="rId23"/>
    <p:sldId id="278" r:id="rId24"/>
    <p:sldId id="279" r:id="rId25"/>
    <p:sldId id="280" r:id="rId26"/>
    <p:sldId id="286" r:id="rId27"/>
    <p:sldId id="276" r:id="rId28"/>
    <p:sldId id="277" r:id="rId29"/>
    <p:sldId id="285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FA60"/>
    <a:srgbClr val="5A5A5A"/>
    <a:srgbClr val="8396B5"/>
    <a:srgbClr val="02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50"/>
    <p:restoredTop sz="85510" autoAdjust="0"/>
  </p:normalViewPr>
  <p:slideViewPr>
    <p:cSldViewPr snapToGrid="0" snapToObjects="1">
      <p:cViewPr varScale="1">
        <p:scale>
          <a:sx n="92" d="100"/>
          <a:sy n="92" d="100"/>
        </p:scale>
        <p:origin x="96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CA56F0-EA96-994F-B5DC-A38660C232A5}" type="datetimeFigureOut">
              <a:rPr lang="en-US" smtClean="0"/>
              <a:t>5/26/18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37229-FCCD-954C-B3BE-659FDB038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17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From: software testing testing across the entire software life cycle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37229-FCCD-954C-B3BE-659FDB038C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1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62AD-7C1F-6242-9033-85AC19D5A972}" type="datetimeFigureOut">
              <a:rPr lang="en-US" smtClean="0"/>
              <a:t>5/26/18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B1A0-FCD6-DB49-857D-B49F93F17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60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62AD-7C1F-6242-9033-85AC19D5A972}" type="datetimeFigureOut">
              <a:rPr lang="en-US" smtClean="0"/>
              <a:t>5/26/18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B1A0-FCD6-DB49-857D-B49F93F17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77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62AD-7C1F-6242-9033-85AC19D5A972}" type="datetimeFigureOut">
              <a:rPr lang="en-US" smtClean="0"/>
              <a:t>5/26/18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B1A0-FCD6-DB49-857D-B49F93F17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99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62AD-7C1F-6242-9033-85AC19D5A972}" type="datetimeFigureOut">
              <a:rPr lang="en-US" smtClean="0"/>
              <a:t>5/26/18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B1A0-FCD6-DB49-857D-B49F93F17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1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62AD-7C1F-6242-9033-85AC19D5A972}" type="datetimeFigureOut">
              <a:rPr lang="en-US" smtClean="0"/>
              <a:t>5/26/18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B1A0-FCD6-DB49-857D-B49F93F17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79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62AD-7C1F-6242-9033-85AC19D5A972}" type="datetimeFigureOut">
              <a:rPr lang="en-US" smtClean="0"/>
              <a:t>5/26/18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B1A0-FCD6-DB49-857D-B49F93F17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78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62AD-7C1F-6242-9033-85AC19D5A972}" type="datetimeFigureOut">
              <a:rPr lang="en-US" smtClean="0"/>
              <a:t>5/26/18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B1A0-FCD6-DB49-857D-B49F93F17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09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62AD-7C1F-6242-9033-85AC19D5A972}" type="datetimeFigureOut">
              <a:rPr lang="en-US" smtClean="0"/>
              <a:t>5/26/18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B1A0-FCD6-DB49-857D-B49F93F17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017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62AD-7C1F-6242-9033-85AC19D5A972}" type="datetimeFigureOut">
              <a:rPr lang="en-US" smtClean="0"/>
              <a:t>5/26/18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B1A0-FCD6-DB49-857D-B49F93F17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58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62AD-7C1F-6242-9033-85AC19D5A972}" type="datetimeFigureOut">
              <a:rPr lang="en-US" smtClean="0"/>
              <a:t>5/26/18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B1A0-FCD6-DB49-857D-B49F93F17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23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62AD-7C1F-6242-9033-85AC19D5A972}" type="datetimeFigureOut">
              <a:rPr lang="en-US" smtClean="0"/>
              <a:t>5/26/18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B1A0-FCD6-DB49-857D-B49F93F17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63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362AD-7C1F-6242-9033-85AC19D5A972}" type="datetimeFigureOut">
              <a:rPr lang="en-US" smtClean="0"/>
              <a:t>5/26/18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FB1A0-FCD6-DB49-857D-B49F93F17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7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 smtClean="0"/>
              <a:t>Session </a:t>
            </a:r>
            <a:r>
              <a:rPr lang="en-US" dirty="0"/>
              <a:t>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Testing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81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 box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also called as </a:t>
            </a:r>
            <a:r>
              <a:rPr lang="en-US" i="1" dirty="0" smtClean="0"/>
              <a:t>structural</a:t>
            </a:r>
            <a:r>
              <a:rPr lang="en-US" dirty="0" smtClean="0"/>
              <a:t> testing</a:t>
            </a:r>
          </a:p>
          <a:p>
            <a:r>
              <a:rPr lang="en-US" dirty="0" smtClean="0"/>
              <a:t>Tests are derived from the knowledge of the program code</a:t>
            </a:r>
          </a:p>
          <a:p>
            <a:r>
              <a:rPr lang="en-US" dirty="0" smtClean="0"/>
              <a:t>This knowledge allows the testing of the various paths that the program execution can take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4716463" y="5673688"/>
            <a:ext cx="3600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001963" y="4649750"/>
            <a:ext cx="3017837" cy="1371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2508250" y="5095838"/>
            <a:ext cx="768350" cy="136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3276600" y="5010113"/>
            <a:ext cx="274638" cy="5492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3916363" y="4832313"/>
            <a:ext cx="274637" cy="365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4008438" y="5457788"/>
            <a:ext cx="365125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4740275" y="4832313"/>
            <a:ext cx="457200" cy="365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4740275" y="5367300"/>
            <a:ext cx="457200" cy="2730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4740275" y="5722900"/>
            <a:ext cx="457200" cy="184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5472113" y="5102188"/>
            <a:ext cx="365125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 flipH="1">
            <a:off x="3551238" y="5010113"/>
            <a:ext cx="365125" cy="1825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>
            <a:off x="4191000" y="5010113"/>
            <a:ext cx="520700" cy="6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>
            <a:off x="5197475" y="5010113"/>
            <a:ext cx="274638" cy="274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 flipH="1">
            <a:off x="5837238" y="5141875"/>
            <a:ext cx="1096962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>
            <a:off x="3551238" y="5279988"/>
            <a:ext cx="457200" cy="365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9" name="Line 21"/>
          <p:cNvSpPr>
            <a:spLocks noChangeShapeType="1"/>
          </p:cNvSpPr>
          <p:nvPr/>
        </p:nvSpPr>
        <p:spPr bwMode="auto">
          <a:xfrm flipH="1">
            <a:off x="4373563" y="5457788"/>
            <a:ext cx="366712" cy="1825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>
            <a:off x="5197475" y="5457788"/>
            <a:ext cx="274638" cy="92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>
            <a:off x="4373563" y="5722900"/>
            <a:ext cx="366712" cy="92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2" name="Line 24"/>
          <p:cNvSpPr>
            <a:spLocks noChangeShapeType="1"/>
          </p:cNvSpPr>
          <p:nvPr/>
        </p:nvSpPr>
        <p:spPr bwMode="auto">
          <a:xfrm flipH="1">
            <a:off x="5197475" y="5545100"/>
            <a:ext cx="274638" cy="274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3" name="Rectangle 25"/>
          <p:cNvSpPr>
            <a:spLocks noChangeArrowheads="1"/>
          </p:cNvSpPr>
          <p:nvPr/>
        </p:nvSpPr>
        <p:spPr bwMode="auto">
          <a:xfrm>
            <a:off x="1722438" y="4957725"/>
            <a:ext cx="822325" cy="366713"/>
          </a:xfrm>
          <a:prstGeom prst="rect">
            <a:avLst/>
          </a:prstGeom>
          <a:solidFill>
            <a:srgbClr val="FFFFFF"/>
          </a:solidFill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/>
            <a:r>
              <a:rPr lang="en-GB" sz="1200"/>
              <a:t>Test Input</a:t>
            </a:r>
            <a:endParaRPr lang="en-GB"/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7019925" y="4952963"/>
            <a:ext cx="914400" cy="365125"/>
          </a:xfrm>
          <a:prstGeom prst="rect">
            <a:avLst/>
          </a:prstGeom>
          <a:solidFill>
            <a:srgbClr val="FFFFFF"/>
          </a:solidFill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/>
            <a:r>
              <a:rPr lang="en-GB" sz="1200"/>
              <a:t>Output</a:t>
            </a:r>
            <a:endParaRPr lang="en-GB"/>
          </a:p>
        </p:txBody>
      </p:sp>
      <p:sp>
        <p:nvSpPr>
          <p:cNvPr id="25" name="Rectangle 27"/>
          <p:cNvSpPr>
            <a:spLocks noChangeArrowheads="1"/>
          </p:cNvSpPr>
          <p:nvPr/>
        </p:nvSpPr>
        <p:spPr bwMode="auto">
          <a:xfrm>
            <a:off x="3276600" y="4987888"/>
            <a:ext cx="274638" cy="549275"/>
          </a:xfrm>
          <a:prstGeom prst="rect">
            <a:avLst/>
          </a:prstGeom>
          <a:solidFill>
            <a:srgbClr val="33CC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3924300" y="4816438"/>
            <a:ext cx="274638" cy="365125"/>
          </a:xfrm>
          <a:prstGeom prst="rect">
            <a:avLst/>
          </a:prstGeom>
          <a:solidFill>
            <a:srgbClr val="33CC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Rectangle 29"/>
          <p:cNvSpPr>
            <a:spLocks noChangeArrowheads="1"/>
          </p:cNvSpPr>
          <p:nvPr/>
        </p:nvSpPr>
        <p:spPr bwMode="auto">
          <a:xfrm>
            <a:off x="4716463" y="4816438"/>
            <a:ext cx="457200" cy="365125"/>
          </a:xfrm>
          <a:prstGeom prst="rect">
            <a:avLst/>
          </a:prstGeom>
          <a:solidFill>
            <a:srgbClr val="33CC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Rectangle 30"/>
          <p:cNvSpPr>
            <a:spLocks noChangeArrowheads="1"/>
          </p:cNvSpPr>
          <p:nvPr/>
        </p:nvSpPr>
        <p:spPr bwMode="auto">
          <a:xfrm>
            <a:off x="5435600" y="5105363"/>
            <a:ext cx="365125" cy="457200"/>
          </a:xfrm>
          <a:prstGeom prst="rect">
            <a:avLst/>
          </a:prstGeom>
          <a:solidFill>
            <a:srgbClr val="33CC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Oval 31"/>
          <p:cNvSpPr>
            <a:spLocks noChangeArrowheads="1"/>
          </p:cNvSpPr>
          <p:nvPr/>
        </p:nvSpPr>
        <p:spPr bwMode="auto">
          <a:xfrm>
            <a:off x="1763713" y="5176800"/>
            <a:ext cx="504825" cy="360363"/>
          </a:xfrm>
          <a:prstGeom prst="ellipse">
            <a:avLst/>
          </a:prstGeom>
          <a:solidFill>
            <a:srgbClr val="00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Oval 32"/>
          <p:cNvSpPr>
            <a:spLocks noChangeArrowheads="1"/>
          </p:cNvSpPr>
          <p:nvPr/>
        </p:nvSpPr>
        <p:spPr bwMode="auto">
          <a:xfrm>
            <a:off x="6948488" y="5248238"/>
            <a:ext cx="576262" cy="360362"/>
          </a:xfrm>
          <a:prstGeom prst="ellipse">
            <a:avLst/>
          </a:prstGeom>
          <a:solidFill>
            <a:srgbClr val="33CC33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33"/>
          <p:cNvSpPr>
            <a:spLocks noChangeArrowheads="1"/>
          </p:cNvSpPr>
          <p:nvPr/>
        </p:nvSpPr>
        <p:spPr bwMode="auto">
          <a:xfrm>
            <a:off x="3995738" y="5464138"/>
            <a:ext cx="365125" cy="457200"/>
          </a:xfrm>
          <a:prstGeom prst="rect">
            <a:avLst/>
          </a:prstGeom>
          <a:solidFill>
            <a:srgbClr val="33CC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" name="Rectangle 34"/>
          <p:cNvSpPr>
            <a:spLocks noChangeArrowheads="1"/>
          </p:cNvSpPr>
          <p:nvPr/>
        </p:nvSpPr>
        <p:spPr bwMode="auto">
          <a:xfrm>
            <a:off x="4716463" y="5713375"/>
            <a:ext cx="457200" cy="184150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" name="Rectangle 35"/>
          <p:cNvSpPr>
            <a:spLocks noChangeArrowheads="1"/>
          </p:cNvSpPr>
          <p:nvPr/>
        </p:nvSpPr>
        <p:spPr bwMode="auto">
          <a:xfrm>
            <a:off x="5435600" y="5105363"/>
            <a:ext cx="365125" cy="457200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" name="Oval 36"/>
          <p:cNvSpPr>
            <a:spLocks noChangeArrowheads="1"/>
          </p:cNvSpPr>
          <p:nvPr/>
        </p:nvSpPr>
        <p:spPr bwMode="auto">
          <a:xfrm>
            <a:off x="6948488" y="5608600"/>
            <a:ext cx="576262" cy="360363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Oval 37"/>
          <p:cNvSpPr>
            <a:spLocks noChangeArrowheads="1"/>
          </p:cNvSpPr>
          <p:nvPr/>
        </p:nvSpPr>
        <p:spPr bwMode="auto">
          <a:xfrm>
            <a:off x="1692275" y="5608600"/>
            <a:ext cx="504825" cy="360363"/>
          </a:xfrm>
          <a:prstGeom prst="ellipse">
            <a:avLst/>
          </a:prstGeom>
          <a:solidFill>
            <a:srgbClr val="00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4003828" y="5457808"/>
            <a:ext cx="365125" cy="457200"/>
          </a:xfrm>
          <a:prstGeom prst="rect">
            <a:avLst/>
          </a:prstGeom>
          <a:solidFill>
            <a:srgbClr val="33CC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4724553" y="5404015"/>
            <a:ext cx="457200" cy="184150"/>
          </a:xfrm>
          <a:prstGeom prst="rect">
            <a:avLst/>
          </a:prstGeom>
          <a:solidFill>
            <a:srgbClr val="33CC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Rectangle 35"/>
          <p:cNvSpPr>
            <a:spLocks noChangeArrowheads="1"/>
          </p:cNvSpPr>
          <p:nvPr/>
        </p:nvSpPr>
        <p:spPr bwMode="auto">
          <a:xfrm>
            <a:off x="5443690" y="5099033"/>
            <a:ext cx="365125" cy="457200"/>
          </a:xfrm>
          <a:prstGeom prst="rect">
            <a:avLst/>
          </a:prstGeom>
          <a:solidFill>
            <a:srgbClr val="33CC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Oval 36"/>
          <p:cNvSpPr>
            <a:spLocks noChangeArrowheads="1"/>
          </p:cNvSpPr>
          <p:nvPr/>
        </p:nvSpPr>
        <p:spPr bwMode="auto">
          <a:xfrm>
            <a:off x="6956578" y="6064030"/>
            <a:ext cx="576262" cy="360363"/>
          </a:xfrm>
          <a:prstGeom prst="ellipse">
            <a:avLst/>
          </a:prstGeom>
          <a:solidFill>
            <a:srgbClr val="33CC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Oval 37"/>
          <p:cNvSpPr>
            <a:spLocks noChangeArrowheads="1"/>
          </p:cNvSpPr>
          <p:nvPr/>
        </p:nvSpPr>
        <p:spPr bwMode="auto">
          <a:xfrm>
            <a:off x="1700365" y="6064030"/>
            <a:ext cx="504825" cy="360363"/>
          </a:xfrm>
          <a:prstGeom prst="ellipse">
            <a:avLst/>
          </a:prstGeom>
          <a:solidFill>
            <a:srgbClr val="00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3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5.78035E-7 L 0.09843 -0.005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00" y="-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61111E-6 -7.51445E-7 L 0.10625 -0.00509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00" y="-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" presetClass="entr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" presetClass="exit" presetSubtype="0" fill="hold" grpId="3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61111E-6 -7.51445E-7 L 0.10625 -0.00509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00" y="-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000"/>
                            </p:stCondLst>
                            <p:childTnLst>
                              <p:par>
                                <p:cTn id="83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5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0"/>
                            </p:stCondLst>
                            <p:childTnLst>
                              <p:par>
                                <p:cTn id="89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5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30" grpId="0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40" grpId="0" animBg="1"/>
      <p:bldP spid="4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 box testing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we have access to the code</a:t>
            </a:r>
          </a:p>
          <a:p>
            <a:pPr lvl="1"/>
            <a:r>
              <a:rPr lang="en-US" dirty="0" smtClean="0"/>
              <a:t>In this case we can see that there is selection controlled by whether the input is </a:t>
            </a:r>
            <a:r>
              <a:rPr lang="en-US" b="1" dirty="0" smtClean="0"/>
              <a:t>&gt;= 1</a:t>
            </a:r>
            <a:r>
              <a:rPr lang="en-US" dirty="0" smtClean="0"/>
              <a:t> or not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423" y="3510324"/>
            <a:ext cx="7675973" cy="248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39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White box testing </a:t>
            </a:r>
            <a:r>
              <a:rPr lang="en-US" dirty="0" smtClean="0"/>
              <a:t>- test cases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White box testing will concentrate on making sure the input set is exercising every possible route through the structure</a:t>
            </a:r>
          </a:p>
          <a:p>
            <a:pPr lvl="1"/>
            <a:r>
              <a:rPr lang="en-US" dirty="0" smtClean="0"/>
              <a:t>i.e., both branches of the selection in this case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1243" y="4718566"/>
            <a:ext cx="1395647" cy="5532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age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04799" y="4151197"/>
            <a:ext cx="1395647" cy="5532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 &gt;=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04799" y="5271859"/>
            <a:ext cx="1395647" cy="5532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 &lt;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19823" y="4151197"/>
            <a:ext cx="1395647" cy="5532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age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19823" y="5271859"/>
            <a:ext cx="1395647" cy="5532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</a:t>
            </a:r>
            <a:r>
              <a:rPr lang="en-US" dirty="0" err="1" smtClean="0"/>
              <a:t>msg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291153" y="4718566"/>
            <a:ext cx="1395647" cy="5532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Finish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3"/>
            <a:endCxn id="5" idx="1"/>
          </p:cNvCxnSpPr>
          <p:nvPr/>
        </p:nvCxnSpPr>
        <p:spPr>
          <a:xfrm flipV="1">
            <a:off x="2036890" y="4427844"/>
            <a:ext cx="667909" cy="5673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Straight Arrow Connector 11"/>
          <p:cNvCxnSpPr>
            <a:stCxn id="4" idx="3"/>
            <a:endCxn id="6" idx="1"/>
          </p:cNvCxnSpPr>
          <p:nvPr/>
        </p:nvCxnSpPr>
        <p:spPr>
          <a:xfrm>
            <a:off x="2036890" y="4995213"/>
            <a:ext cx="667909" cy="5532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Straight Arrow Connector 15"/>
          <p:cNvCxnSpPr>
            <a:stCxn id="5" idx="3"/>
            <a:endCxn id="7" idx="1"/>
          </p:cNvCxnSpPr>
          <p:nvPr/>
        </p:nvCxnSpPr>
        <p:spPr>
          <a:xfrm>
            <a:off x="4100446" y="4427844"/>
            <a:ext cx="91937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Straight Arrow Connector 18"/>
          <p:cNvCxnSpPr>
            <a:stCxn id="6" idx="3"/>
            <a:endCxn id="8" idx="1"/>
          </p:cNvCxnSpPr>
          <p:nvPr/>
        </p:nvCxnSpPr>
        <p:spPr>
          <a:xfrm>
            <a:off x="4100446" y="5548506"/>
            <a:ext cx="91937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Straight Arrow Connector 21"/>
          <p:cNvCxnSpPr>
            <a:stCxn id="7" idx="3"/>
            <a:endCxn id="9" idx="1"/>
          </p:cNvCxnSpPr>
          <p:nvPr/>
        </p:nvCxnSpPr>
        <p:spPr>
          <a:xfrm>
            <a:off x="6415470" y="4427844"/>
            <a:ext cx="875683" cy="5673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Straight Arrow Connector 24"/>
          <p:cNvCxnSpPr>
            <a:stCxn id="8" idx="3"/>
            <a:endCxn id="9" idx="1"/>
          </p:cNvCxnSpPr>
          <p:nvPr/>
        </p:nvCxnSpPr>
        <p:spPr>
          <a:xfrm flipV="1">
            <a:off x="6415470" y="4995213"/>
            <a:ext cx="875683" cy="5532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93955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White box testing - test cases example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850270"/>
              </p:ext>
            </p:extLst>
          </p:nvPr>
        </p:nvGraphicFramePr>
        <p:xfrm>
          <a:off x="666390" y="1397000"/>
          <a:ext cx="773259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590"/>
                <a:gridCol w="1151063"/>
                <a:gridCol w="2579967"/>
                <a:gridCol w="1885361"/>
                <a:gridCol w="12346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Case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 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 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You are 10</a:t>
                      </a:r>
                      <a:r>
                        <a:rPr lang="en-US" i="1" baseline="0" dirty="0" smtClean="0"/>
                        <a:t> year(s) old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Invalid input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You are 1 year(s) old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twenty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Invalid input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6390" y="3768172"/>
            <a:ext cx="70279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Case 1 to cover the “if” path of the code.</a:t>
            </a:r>
          </a:p>
          <a:p>
            <a:r>
              <a:rPr lang="en-US" dirty="0" smtClean="0"/>
              <a:t>Case 2 to cover the “else” path of the code.</a:t>
            </a:r>
          </a:p>
          <a:p>
            <a:r>
              <a:rPr lang="en-US" dirty="0" smtClean="0"/>
              <a:t>Case 3 is the extreme/boundary case.</a:t>
            </a:r>
          </a:p>
          <a:p>
            <a:r>
              <a:rPr lang="en-US" dirty="0" smtClean="0"/>
              <a:t>Case 4 is the data validating case.</a:t>
            </a:r>
          </a:p>
        </p:txBody>
      </p:sp>
    </p:spTree>
    <p:extLst>
      <p:ext uri="{BB962C8B-B14F-4D97-AF65-F5344CB8AC3E}">
        <p14:creationId xmlns:p14="http://schemas.microsoft.com/office/powerpoint/2010/main" val="276444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Calculator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Specification</a:t>
            </a:r>
          </a:p>
          <a:p>
            <a:pPr lvl="1"/>
            <a:r>
              <a:rPr lang="en-US" dirty="0" smtClean="0"/>
              <a:t>Write a program which takes a number, then either invert it or take its square</a:t>
            </a:r>
          </a:p>
          <a:p>
            <a:pPr lvl="1"/>
            <a:r>
              <a:rPr lang="en-US" dirty="0" smtClean="0"/>
              <a:t>E.g., if the number is 5 it produces either 1/5 (invert) or 25 (square)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9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 box testing - calculator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Typical/normal cases</a:t>
            </a:r>
          </a:p>
          <a:p>
            <a:pPr lvl="1"/>
            <a:r>
              <a:rPr lang="en-US" dirty="0" smtClean="0"/>
              <a:t>Input typical positive/negative numbers</a:t>
            </a:r>
          </a:p>
          <a:p>
            <a:r>
              <a:rPr lang="en-US" dirty="0" smtClean="0"/>
              <a:t>Special/boundary/extreme cases</a:t>
            </a:r>
          </a:p>
          <a:p>
            <a:pPr lvl="1"/>
            <a:r>
              <a:rPr lang="en-US" dirty="0" smtClean="0"/>
              <a:t>Input 0</a:t>
            </a:r>
          </a:p>
          <a:p>
            <a:pPr lvl="1"/>
            <a:r>
              <a:rPr lang="en-US" dirty="0" smtClean="0"/>
              <a:t>Input some long numbers</a:t>
            </a:r>
          </a:p>
          <a:p>
            <a:pPr lvl="1"/>
            <a:r>
              <a:rPr lang="en-US" dirty="0" smtClean="0"/>
              <a:t>Input some string such as “twenty”</a:t>
            </a:r>
          </a:p>
        </p:txBody>
      </p:sp>
    </p:spTree>
    <p:extLst>
      <p:ext uri="{BB962C8B-B14F-4D97-AF65-F5344CB8AC3E}">
        <p14:creationId xmlns:p14="http://schemas.microsoft.com/office/powerpoint/2010/main" val="100951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Black box testing – invert test cases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293902"/>
              </p:ext>
            </p:extLst>
          </p:nvPr>
        </p:nvGraphicFramePr>
        <p:xfrm>
          <a:off x="666390" y="2000591"/>
          <a:ext cx="80204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574"/>
                <a:gridCol w="2083820"/>
                <a:gridCol w="2897502"/>
                <a:gridCol w="8675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 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 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Invert result is 0.1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Invert result is 0.1</a:t>
                      </a:r>
                    </a:p>
                  </a:txBody>
                  <a:tcPr>
                    <a:solidFill>
                      <a:srgbClr val="12FA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passed</a:t>
                      </a:r>
                    </a:p>
                  </a:txBody>
                  <a:tcPr>
                    <a:solidFill>
                      <a:srgbClr val="12FA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Invert result is -0.1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Invert result is -0.1</a:t>
                      </a:r>
                    </a:p>
                  </a:txBody>
                  <a:tcPr>
                    <a:solidFill>
                      <a:srgbClr val="12FA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passed</a:t>
                      </a:r>
                    </a:p>
                  </a:txBody>
                  <a:tcPr>
                    <a:solidFill>
                      <a:srgbClr val="12FA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Cannot invert</a:t>
                      </a:r>
                      <a:r>
                        <a:rPr lang="en-US" i="1" baseline="0" dirty="0" smtClean="0"/>
                        <a:t> 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Cannot</a:t>
                      </a:r>
                      <a:r>
                        <a:rPr lang="en-US" i="1" baseline="0" dirty="0" smtClean="0"/>
                        <a:t> invert 0</a:t>
                      </a:r>
                      <a:endParaRPr lang="en-US" i="1" dirty="0"/>
                    </a:p>
                  </a:txBody>
                  <a:tcPr>
                    <a:solidFill>
                      <a:srgbClr val="12FA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passed</a:t>
                      </a:r>
                      <a:endParaRPr lang="en-US" i="1" dirty="0"/>
                    </a:p>
                  </a:txBody>
                  <a:tcPr>
                    <a:solidFill>
                      <a:srgbClr val="12FA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Twenty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baseline="0" dirty="0" smtClean="0"/>
                        <a:t>Invalid input</a:t>
                      </a:r>
                      <a:endParaRPr lang="en-US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Cannot</a:t>
                      </a:r>
                      <a:r>
                        <a:rPr lang="en-US" i="1" baseline="0" dirty="0" smtClean="0"/>
                        <a:t> invert 0</a:t>
                      </a:r>
                      <a:endParaRPr lang="en-US" i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failed</a:t>
                      </a:r>
                      <a:endParaRPr lang="en-US" i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9999999999999999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dirty="0" smtClean="0"/>
                        <a:t>Invalid input</a:t>
                      </a:r>
                      <a:endParaRPr lang="en-US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Wrong unexpected result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failed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89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Black box testing – square test cases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296041"/>
              </p:ext>
            </p:extLst>
          </p:nvPr>
        </p:nvGraphicFramePr>
        <p:xfrm>
          <a:off x="666390" y="2000591"/>
          <a:ext cx="80204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1882"/>
                <a:gridCol w="2183050"/>
                <a:gridCol w="2659351"/>
                <a:gridCol w="10461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 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 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Square result is 100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Square result is 100</a:t>
                      </a:r>
                      <a:endParaRPr lang="en-US" i="1" dirty="0"/>
                    </a:p>
                  </a:txBody>
                  <a:tcPr>
                    <a:solidFill>
                      <a:srgbClr val="12FA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passed</a:t>
                      </a:r>
                      <a:endParaRPr lang="en-US" i="1" dirty="0"/>
                    </a:p>
                  </a:txBody>
                  <a:tcPr>
                    <a:solidFill>
                      <a:srgbClr val="12FA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Square result is 100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Square result is 100</a:t>
                      </a:r>
                      <a:endParaRPr lang="en-US" i="1" dirty="0"/>
                    </a:p>
                  </a:txBody>
                  <a:tcPr>
                    <a:solidFill>
                      <a:srgbClr val="12FA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passed</a:t>
                      </a:r>
                      <a:endParaRPr lang="en-US" i="1" dirty="0"/>
                    </a:p>
                  </a:txBody>
                  <a:tcPr>
                    <a:solidFill>
                      <a:srgbClr val="12FA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Square</a:t>
                      </a:r>
                      <a:r>
                        <a:rPr lang="en-US" i="1" baseline="0" dirty="0" smtClean="0"/>
                        <a:t> result is 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Square</a:t>
                      </a:r>
                      <a:r>
                        <a:rPr lang="en-US" i="1" baseline="0" dirty="0" smtClean="0"/>
                        <a:t> result is 0</a:t>
                      </a:r>
                      <a:endParaRPr lang="en-US" i="1" dirty="0"/>
                    </a:p>
                  </a:txBody>
                  <a:tcPr>
                    <a:solidFill>
                      <a:srgbClr val="12FA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passed</a:t>
                      </a:r>
                      <a:endParaRPr lang="en-US" i="1" dirty="0"/>
                    </a:p>
                  </a:txBody>
                  <a:tcPr>
                    <a:solidFill>
                      <a:srgbClr val="12FA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Twenty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baseline="0" dirty="0" smtClean="0"/>
                        <a:t>Invalid input</a:t>
                      </a:r>
                      <a:endParaRPr lang="en-US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Square result is 0</a:t>
                      </a:r>
                      <a:endParaRPr lang="en-US" i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failed</a:t>
                      </a:r>
                      <a:endParaRPr lang="en-US" i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9999999999999999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dirty="0" smtClean="0"/>
                        <a:t>Invalid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dirty="0" smtClean="0"/>
                        <a:t>Wrong unexpected output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failed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08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Successful tests of Calculator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</a:p>
          <a:p>
            <a:pPr lvl="1"/>
            <a:r>
              <a:rPr lang="en-US" dirty="0" smtClean="0"/>
              <a:t>Testing is a “success” if you find the program is faulty BEFORE you ship it to your users</a:t>
            </a:r>
          </a:p>
          <a:p>
            <a:pPr lvl="1"/>
            <a:r>
              <a:rPr lang="en-US" dirty="0" smtClean="0"/>
              <a:t>Program cannot deal with large number e.g., 99999999 (giving bad output)</a:t>
            </a:r>
          </a:p>
          <a:p>
            <a:pPr lvl="1"/>
            <a:r>
              <a:rPr lang="en-US" dirty="0" smtClean="0"/>
              <a:t>Program doesn’t handle text input for number properly e.g., twenty (giving bad output)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34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 in Calculator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black box testing also revealed that there is some error handling in the code</a:t>
            </a:r>
          </a:p>
          <a:p>
            <a:r>
              <a:rPr lang="en-US" dirty="0" smtClean="0"/>
              <a:t>It recognized two standard errors for </a:t>
            </a:r>
            <a:r>
              <a:rPr lang="en-US" i="1" dirty="0" smtClean="0"/>
              <a:t>invert</a:t>
            </a:r>
          </a:p>
          <a:p>
            <a:pPr lvl="1"/>
            <a:r>
              <a:rPr lang="en-US" i="1" dirty="0" smtClean="0"/>
              <a:t>Trying to invert 0</a:t>
            </a:r>
          </a:p>
          <a:p>
            <a:pPr lvl="1"/>
            <a:r>
              <a:rPr lang="en-US" i="1" dirty="0" smtClean="0"/>
              <a:t>Trying to invert a text input</a:t>
            </a:r>
          </a:p>
          <a:p>
            <a:r>
              <a:rPr lang="en-US" dirty="0" smtClean="0"/>
              <a:t>It recognized one standard error for </a:t>
            </a:r>
            <a:r>
              <a:rPr lang="en-US" i="1" dirty="0" smtClean="0"/>
              <a:t>square</a:t>
            </a:r>
          </a:p>
          <a:p>
            <a:pPr lvl="1"/>
            <a:r>
              <a:rPr lang="en-US" i="1" dirty="0" smtClean="0"/>
              <a:t>Trying to square a text input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0855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Applying tests in SDLC</a:t>
            </a:r>
          </a:p>
          <a:p>
            <a:r>
              <a:rPr lang="en-US" dirty="0" smtClean="0"/>
              <a:t>Understanding testing</a:t>
            </a:r>
          </a:p>
          <a:p>
            <a:r>
              <a:rPr lang="en-US" dirty="0" smtClean="0"/>
              <a:t>Understanding and being able to use black box testing</a:t>
            </a:r>
          </a:p>
          <a:p>
            <a:pPr lvl="1"/>
            <a:r>
              <a:rPr lang="en-US" dirty="0" smtClean="0"/>
              <a:t>Writing test cases</a:t>
            </a:r>
          </a:p>
          <a:p>
            <a:pPr lvl="1"/>
            <a:r>
              <a:rPr lang="en-US" dirty="0" smtClean="0"/>
              <a:t>Evaluating actual test results</a:t>
            </a:r>
          </a:p>
          <a:p>
            <a:r>
              <a:rPr lang="en-US" dirty="0" smtClean="0"/>
              <a:t>Understanding and being able to use white box testing</a:t>
            </a:r>
          </a:p>
          <a:p>
            <a:pPr lvl="1"/>
            <a:r>
              <a:rPr lang="en-US" dirty="0" smtClean="0"/>
              <a:t>Writing test cases</a:t>
            </a:r>
          </a:p>
          <a:p>
            <a:pPr lvl="1"/>
            <a:r>
              <a:rPr lang="en-US" dirty="0" smtClean="0"/>
              <a:t>Evaluating actual test results</a:t>
            </a:r>
          </a:p>
          <a:p>
            <a:r>
              <a:rPr lang="en-US" dirty="0"/>
              <a:t>Acceptance Testing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900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 box testing of the calculator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144" y="1245832"/>
            <a:ext cx="6996547" cy="539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1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 box testing of the calculator</a:t>
            </a:r>
            <a:endParaRPr lang="en-US" dirty="0"/>
          </a:p>
        </p:txBody>
      </p:sp>
      <p:sp>
        <p:nvSpPr>
          <p:cNvPr id="65" name="Content Placeholder 64"/>
          <p:cNvSpPr>
            <a:spLocks noGrp="1"/>
          </p:cNvSpPr>
          <p:nvPr>
            <p:ph idx="1"/>
          </p:nvPr>
        </p:nvSpPr>
        <p:spPr>
          <a:xfrm>
            <a:off x="457200" y="4476641"/>
            <a:ext cx="8229600" cy="1649522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we must consider the different paths that execution can </a:t>
            </a:r>
            <a:r>
              <a:rPr lang="en-GB" dirty="0" smtClean="0"/>
              <a:t>follow</a:t>
            </a:r>
          </a:p>
          <a:p>
            <a:r>
              <a:rPr lang="en-GB" dirty="0" smtClean="0"/>
              <a:t>We </a:t>
            </a:r>
            <a:r>
              <a:rPr lang="en-GB" dirty="0"/>
              <a:t>need a systematic and organised way of writing this down in a </a:t>
            </a:r>
            <a:r>
              <a:rPr lang="en-GB" dirty="0" smtClean="0"/>
              <a:t>diagram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383050" y="2920366"/>
            <a:ext cx="1395647" cy="5532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choice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93979" y="2227247"/>
            <a:ext cx="1192956" cy="5532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choice =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93978" y="3624555"/>
            <a:ext cx="1192957" cy="5532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choice = 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68363" y="1711681"/>
            <a:ext cx="701058" cy="5532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 = 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71598" y="2673373"/>
            <a:ext cx="697824" cy="5532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x!=0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857799" y="1711681"/>
            <a:ext cx="1395647" cy="5532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error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 flipV="1">
            <a:off x="2778697" y="2503894"/>
            <a:ext cx="215282" cy="6931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Straight Arrow Connector 10"/>
          <p:cNvCxnSpPr>
            <a:stCxn id="4" idx="3"/>
            <a:endCxn id="6" idx="1"/>
          </p:cNvCxnSpPr>
          <p:nvPr/>
        </p:nvCxnSpPr>
        <p:spPr>
          <a:xfrm>
            <a:off x="2778697" y="3197013"/>
            <a:ext cx="215281" cy="7041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Straight Arrow Connector 11"/>
          <p:cNvCxnSpPr>
            <a:stCxn id="5" idx="3"/>
            <a:endCxn id="7" idx="1"/>
          </p:cNvCxnSpPr>
          <p:nvPr/>
        </p:nvCxnSpPr>
        <p:spPr>
          <a:xfrm flipV="1">
            <a:off x="4186935" y="1988328"/>
            <a:ext cx="581428" cy="5155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Rectangle 15"/>
          <p:cNvSpPr/>
          <p:nvPr/>
        </p:nvSpPr>
        <p:spPr>
          <a:xfrm>
            <a:off x="238871" y="2921868"/>
            <a:ext cx="884696" cy="5532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x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3"/>
            <a:endCxn id="4" idx="1"/>
          </p:cNvCxnSpPr>
          <p:nvPr/>
        </p:nvCxnSpPr>
        <p:spPr>
          <a:xfrm flipV="1">
            <a:off x="1123567" y="3197013"/>
            <a:ext cx="259483" cy="15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Straight Arrow Connector 34"/>
          <p:cNvCxnSpPr>
            <a:stCxn id="5" idx="3"/>
            <a:endCxn id="8" idx="1"/>
          </p:cNvCxnSpPr>
          <p:nvPr/>
        </p:nvCxnSpPr>
        <p:spPr>
          <a:xfrm>
            <a:off x="4186935" y="2503894"/>
            <a:ext cx="584663" cy="446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5857799" y="2673373"/>
            <a:ext cx="1395647" cy="5532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result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5857799" y="3624555"/>
            <a:ext cx="1395647" cy="5532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result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6" idx="3"/>
            <a:endCxn id="42" idx="1"/>
          </p:cNvCxnSpPr>
          <p:nvPr/>
        </p:nvCxnSpPr>
        <p:spPr>
          <a:xfrm>
            <a:off x="4186935" y="3901202"/>
            <a:ext cx="16708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6" name="Rectangle 45"/>
          <p:cNvSpPr/>
          <p:nvPr/>
        </p:nvSpPr>
        <p:spPr>
          <a:xfrm>
            <a:off x="7720180" y="2679382"/>
            <a:ext cx="1206928" cy="5532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Finish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7" idx="3"/>
            <a:endCxn id="9" idx="1"/>
          </p:cNvCxnSpPr>
          <p:nvPr/>
        </p:nvCxnSpPr>
        <p:spPr>
          <a:xfrm>
            <a:off x="5469421" y="1988328"/>
            <a:ext cx="38837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Straight Arrow Connector 49"/>
          <p:cNvCxnSpPr>
            <a:stCxn id="8" idx="3"/>
            <a:endCxn id="41" idx="1"/>
          </p:cNvCxnSpPr>
          <p:nvPr/>
        </p:nvCxnSpPr>
        <p:spPr>
          <a:xfrm>
            <a:off x="5469422" y="2950020"/>
            <a:ext cx="38837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Straight Arrow Connector 52"/>
          <p:cNvCxnSpPr>
            <a:stCxn id="9" idx="3"/>
            <a:endCxn id="46" idx="1"/>
          </p:cNvCxnSpPr>
          <p:nvPr/>
        </p:nvCxnSpPr>
        <p:spPr>
          <a:xfrm>
            <a:off x="7253446" y="1988328"/>
            <a:ext cx="466734" cy="9677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Straight Arrow Connector 55"/>
          <p:cNvCxnSpPr>
            <a:stCxn id="41" idx="3"/>
            <a:endCxn id="46" idx="1"/>
          </p:cNvCxnSpPr>
          <p:nvPr/>
        </p:nvCxnSpPr>
        <p:spPr>
          <a:xfrm>
            <a:off x="7253446" y="2950020"/>
            <a:ext cx="466734" cy="60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Straight Arrow Connector 58"/>
          <p:cNvCxnSpPr>
            <a:stCxn id="42" idx="3"/>
            <a:endCxn id="46" idx="1"/>
          </p:cNvCxnSpPr>
          <p:nvPr/>
        </p:nvCxnSpPr>
        <p:spPr>
          <a:xfrm flipV="1">
            <a:off x="7253446" y="2956029"/>
            <a:ext cx="466734" cy="9451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83365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White box testing of the </a:t>
            </a:r>
            <a:r>
              <a:rPr lang="en-US" dirty="0" smtClean="0"/>
              <a:t>calculator 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three different paths in the program</a:t>
            </a:r>
          </a:p>
          <a:p>
            <a:r>
              <a:rPr lang="en-US" dirty="0" smtClean="0"/>
              <a:t>At the very least we must try to find out input values that will take us down each path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018737"/>
              </p:ext>
            </p:extLst>
          </p:nvPr>
        </p:nvGraphicFramePr>
        <p:xfrm>
          <a:off x="666390" y="3425083"/>
          <a:ext cx="8020411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603"/>
                <a:gridCol w="1746952"/>
                <a:gridCol w="1746952"/>
                <a:gridCol w="1746952"/>
                <a:gridCol w="17469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Case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choice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 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 output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 smtClean="0"/>
                        <a:t>1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Cannot invert</a:t>
                      </a:r>
                      <a:r>
                        <a:rPr lang="en-US" i="1" baseline="0" dirty="0" smtClean="0"/>
                        <a:t> 0</a:t>
                      </a:r>
                      <a:endParaRPr lang="en-US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 smtClean="0"/>
                        <a:t>1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Invert result 0.1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 smtClean="0"/>
                        <a:t>2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Square result 100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b="0" i="0" dirty="0" smtClean="0"/>
                        <a:t>…</a:t>
                      </a:r>
                      <a:endParaRPr lang="en-US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dirty="0" smtClean="0"/>
                        <a:t>…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b="0" i="0" dirty="0" smtClean="0"/>
                        <a:t>…</a:t>
                      </a:r>
                      <a:endParaRPr lang="en-US" b="0" i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322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White box testing of the calculator test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times, you may have many variables</a:t>
            </a:r>
          </a:p>
          <a:p>
            <a:pPr lvl="1"/>
            <a:r>
              <a:rPr lang="en-US" dirty="0" smtClean="0"/>
              <a:t>Too many columns</a:t>
            </a:r>
          </a:p>
          <a:p>
            <a:pPr lvl="1"/>
            <a:r>
              <a:rPr lang="en-US" dirty="0" smtClean="0"/>
              <a:t>You could change the representation of the case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808535"/>
              </p:ext>
            </p:extLst>
          </p:nvPr>
        </p:nvGraphicFramePr>
        <p:xfrm>
          <a:off x="230885" y="3425083"/>
          <a:ext cx="827337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211"/>
                <a:gridCol w="2030642"/>
                <a:gridCol w="2347459"/>
                <a:gridCol w="28860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Case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 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 output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= 0; choice = 1;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Cannot invert</a:t>
                      </a:r>
                      <a:r>
                        <a:rPr lang="en-US" i="1" baseline="0" dirty="0" smtClean="0"/>
                        <a:t> 0</a:t>
                      </a:r>
                      <a:endParaRPr lang="en-US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Cannot invert</a:t>
                      </a:r>
                      <a:r>
                        <a:rPr lang="en-US" baseline="0" dirty="0" smtClean="0"/>
                        <a:t> 0</a:t>
                      </a:r>
                      <a:endParaRPr lang="en-US" dirty="0"/>
                    </a:p>
                  </a:txBody>
                  <a:tcPr>
                    <a:solidFill>
                      <a:srgbClr val="12FA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= 10; choice = 1;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Invert result 0.1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Invert result is 0.100000</a:t>
                      </a:r>
                      <a:endParaRPr lang="en-US" dirty="0"/>
                    </a:p>
                  </a:txBody>
                  <a:tcPr>
                    <a:solidFill>
                      <a:srgbClr val="12FA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=10; choice = 2;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Square result 100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Square result is 100.000000</a:t>
                      </a:r>
                      <a:endParaRPr lang="en-US" dirty="0"/>
                    </a:p>
                  </a:txBody>
                  <a:tcPr>
                    <a:solidFill>
                      <a:srgbClr val="12FA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dirty="0" smtClean="0"/>
                        <a:t>…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64687" y="6126163"/>
            <a:ext cx="5628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write some evaluations about why these are passes?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022075" y="4415672"/>
            <a:ext cx="375212" cy="1710491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022075" y="4877441"/>
            <a:ext cx="966893" cy="1248722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75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Strategy for the complicated case</a:t>
            </a:r>
            <a:br>
              <a:rPr lang="en-US" dirty="0" smtClean="0"/>
            </a:br>
            <a:r>
              <a:rPr lang="en-US" dirty="0" smtClean="0"/>
              <a:t>Using </a:t>
            </a:r>
            <a:r>
              <a:rPr lang="en-US" dirty="0" err="1" smtClean="0"/>
              <a:t>Whitebox</a:t>
            </a:r>
            <a:r>
              <a:rPr lang="en-US" dirty="0" smtClean="0"/>
              <a:t>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reality you may have many paths</a:t>
            </a:r>
          </a:p>
          <a:p>
            <a:r>
              <a:rPr lang="en-US" dirty="0" smtClean="0"/>
              <a:t>In such a case, you should</a:t>
            </a:r>
          </a:p>
          <a:p>
            <a:pPr lvl="1"/>
            <a:r>
              <a:rPr lang="en-US" dirty="0" smtClean="0"/>
              <a:t>Split your code into smaller functions</a:t>
            </a:r>
          </a:p>
          <a:p>
            <a:pPr lvl="1"/>
            <a:r>
              <a:rPr lang="en-US" dirty="0" smtClean="0"/>
              <a:t>Test each individual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56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You may choose only </a:t>
            </a:r>
            <a:r>
              <a:rPr lang="en-US" dirty="0" err="1" smtClean="0"/>
              <a:t>blackbox</a:t>
            </a:r>
            <a:r>
              <a:rPr lang="en-US" dirty="0" smtClean="0"/>
              <a:t> testing</a:t>
            </a:r>
          </a:p>
          <a:p>
            <a:pPr lvl="1"/>
            <a:r>
              <a:rPr lang="en-US" dirty="0" smtClean="0"/>
              <a:t>If you don’t have source code or time</a:t>
            </a:r>
          </a:p>
          <a:p>
            <a:pPr lvl="1"/>
            <a:r>
              <a:rPr lang="en-US" dirty="0" smtClean="0"/>
              <a:t>Make sure your cases cover all situations</a:t>
            </a:r>
          </a:p>
          <a:p>
            <a:r>
              <a:rPr lang="en-US" dirty="0" smtClean="0"/>
              <a:t>You may choose only </a:t>
            </a:r>
            <a:r>
              <a:rPr lang="en-US" dirty="0" err="1" smtClean="0"/>
              <a:t>whitebox</a:t>
            </a:r>
            <a:r>
              <a:rPr lang="en-US" dirty="0" smtClean="0"/>
              <a:t> testing</a:t>
            </a:r>
          </a:p>
          <a:p>
            <a:pPr lvl="1"/>
            <a:r>
              <a:rPr lang="en-US" dirty="0" smtClean="0"/>
              <a:t>If you do have source code and time</a:t>
            </a:r>
          </a:p>
          <a:p>
            <a:pPr lvl="1"/>
            <a:r>
              <a:rPr lang="en-US" dirty="0" smtClean="0"/>
              <a:t>Make sure your cases cover all execution paths</a:t>
            </a:r>
          </a:p>
          <a:p>
            <a:r>
              <a:rPr lang="en-US" dirty="0" smtClean="0"/>
              <a:t>You may combine the two approaches</a:t>
            </a:r>
          </a:p>
          <a:p>
            <a:pPr lvl="1"/>
            <a:r>
              <a:rPr lang="en-US" dirty="0" err="1" smtClean="0"/>
              <a:t>Whitebox</a:t>
            </a:r>
            <a:r>
              <a:rPr lang="en-US" dirty="0" smtClean="0"/>
              <a:t> for the functions you suspect that there is a mistake or </a:t>
            </a:r>
            <a:r>
              <a:rPr lang="en-US" smtClean="0"/>
              <a:t>important functions </a:t>
            </a:r>
            <a:r>
              <a:rPr lang="en-US" dirty="0" smtClean="0"/>
              <a:t>(that you would like to test carefully)</a:t>
            </a:r>
          </a:p>
          <a:p>
            <a:pPr lvl="1"/>
            <a:r>
              <a:rPr lang="en-US" dirty="0" err="1"/>
              <a:t>Blackbox</a:t>
            </a:r>
            <a:r>
              <a:rPr lang="en-US" dirty="0"/>
              <a:t> testing for </a:t>
            </a:r>
            <a:r>
              <a:rPr lang="en-US" dirty="0" smtClean="0"/>
              <a:t>other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01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Acceptance Testing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cceptance </a:t>
            </a:r>
            <a:r>
              <a:rPr lang="en-US" dirty="0"/>
              <a:t>testing is the process of comparing the program to its initial requirements and the current needs of its end users </a:t>
            </a:r>
            <a:endParaRPr lang="en-US" dirty="0" smtClean="0"/>
          </a:p>
          <a:p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usually is performed by the program’s customer or end user and normally is not considered the responsibility of the development organization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97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test cases for your assignment</a:t>
            </a:r>
          </a:p>
          <a:p>
            <a:r>
              <a:rPr lang="en-US" dirty="0" smtClean="0"/>
              <a:t>Test your test cases and record test results</a:t>
            </a:r>
          </a:p>
          <a:p>
            <a:r>
              <a:rPr lang="en-US" dirty="0" smtClean="0"/>
              <a:t>Evaluate the test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34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Tests in SDLC</a:t>
            </a:r>
          </a:p>
          <a:p>
            <a:r>
              <a:rPr lang="en-US" dirty="0" smtClean="0"/>
              <a:t>Black box testing</a:t>
            </a:r>
          </a:p>
          <a:p>
            <a:r>
              <a:rPr lang="en-US" dirty="0" smtClean="0"/>
              <a:t>White box testing</a:t>
            </a:r>
          </a:p>
          <a:p>
            <a:r>
              <a:rPr lang="en-US" dirty="0" smtClean="0"/>
              <a:t>Test case inputs</a:t>
            </a:r>
          </a:p>
          <a:p>
            <a:r>
              <a:rPr lang="en-US" dirty="0" smtClean="0"/>
              <a:t>Results for test cases</a:t>
            </a:r>
          </a:p>
          <a:p>
            <a:r>
              <a:rPr lang="en-US" dirty="0" smtClean="0"/>
              <a:t>Test results evaluation</a:t>
            </a:r>
          </a:p>
        </p:txBody>
      </p:sp>
    </p:spTree>
    <p:extLst>
      <p:ext uri="{BB962C8B-B14F-4D97-AF65-F5344CB8AC3E}">
        <p14:creationId xmlns:p14="http://schemas.microsoft.com/office/powerpoint/2010/main" val="128778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Testing Testing </a:t>
            </a:r>
            <a:r>
              <a:rPr lang="en-US" dirty="0"/>
              <a:t>Across the </a:t>
            </a:r>
            <a:r>
              <a:rPr lang="en-US" dirty="0" smtClean="0"/>
              <a:t>Entire Software </a:t>
            </a:r>
            <a:r>
              <a:rPr lang="en-US" dirty="0"/>
              <a:t>Development Life </a:t>
            </a:r>
            <a:r>
              <a:rPr lang="en-US" dirty="0" smtClean="0"/>
              <a:t>Cycle. </a:t>
            </a:r>
            <a:r>
              <a:rPr lang="en-US" dirty="0"/>
              <a:t>Gerald D. </a:t>
            </a:r>
            <a:r>
              <a:rPr lang="en-US" dirty="0" smtClean="0"/>
              <a:t>Everett, </a:t>
            </a:r>
            <a:r>
              <a:rPr lang="en-US" dirty="0"/>
              <a:t>Raymond McLeod, Jr</a:t>
            </a:r>
            <a:r>
              <a:rPr lang="en-US" dirty="0" smtClean="0"/>
              <a:t>. IEEE press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62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Writting tests in SDLC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1730" y="1417638"/>
            <a:ext cx="7680540" cy="487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2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test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IEEE documentation standard #</a:t>
            </a:r>
            <a:r>
              <a:rPr lang="en-US" dirty="0" smtClean="0"/>
              <a:t>829-2008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set of test inputs, execution conditions, and expected results developed for </a:t>
            </a:r>
            <a:r>
              <a:rPr lang="en-US" dirty="0" smtClean="0"/>
              <a:t>a particular </a:t>
            </a:r>
            <a:r>
              <a:rPr lang="en-US" dirty="0"/>
              <a:t>objective, such as to exercise a particular program path or to verify compliance with a </a:t>
            </a:r>
            <a:r>
              <a:rPr lang="en-US" dirty="0" smtClean="0"/>
              <a:t>specific requirement.</a:t>
            </a:r>
          </a:p>
          <a:p>
            <a:pPr lvl="1"/>
            <a:r>
              <a:rPr lang="en-US" dirty="0" smtClean="0"/>
              <a:t>Documentation </a:t>
            </a:r>
            <a:r>
              <a:rPr lang="en-US" dirty="0"/>
              <a:t>specifying inputs, predicted results, and a set of execution conditions for </a:t>
            </a:r>
            <a:r>
              <a:rPr lang="en-US" dirty="0" smtClean="0"/>
              <a:t>a test </a:t>
            </a:r>
            <a:r>
              <a:rPr lang="en-US" dirty="0"/>
              <a:t>item.</a:t>
            </a:r>
          </a:p>
        </p:txBody>
      </p:sp>
    </p:spTree>
    <p:extLst>
      <p:ext uri="{BB962C8B-B14F-4D97-AF65-F5344CB8AC3E}">
        <p14:creationId xmlns:p14="http://schemas.microsoft.com/office/powerpoint/2010/main" val="142043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One of the important phases software development life cycle is testing</a:t>
            </a:r>
          </a:p>
          <a:p>
            <a:r>
              <a:rPr lang="en-US" dirty="0" smtClean="0"/>
              <a:t>The aim of testing is</a:t>
            </a:r>
          </a:p>
          <a:p>
            <a:pPr lvl="1"/>
            <a:r>
              <a:rPr lang="en-US" dirty="0" smtClean="0"/>
              <a:t>To investigate whether the system meets its given specifications</a:t>
            </a:r>
          </a:p>
          <a:p>
            <a:pPr lvl="1"/>
            <a:r>
              <a:rPr lang="en-US" dirty="0" smtClean="0"/>
              <a:t>To </a:t>
            </a:r>
            <a:r>
              <a:rPr lang="en-US" b="1" dirty="0" smtClean="0"/>
              <a:t>explore defects </a:t>
            </a:r>
            <a:r>
              <a:rPr lang="en-US" dirty="0" smtClean="0"/>
              <a:t>before the system is delivered</a:t>
            </a:r>
          </a:p>
          <a:p>
            <a:r>
              <a:rPr lang="en-US" dirty="0" smtClean="0"/>
              <a:t>Two main types of testing include</a:t>
            </a:r>
          </a:p>
          <a:p>
            <a:pPr lvl="1"/>
            <a:r>
              <a:rPr lang="en-US" dirty="0" smtClean="0"/>
              <a:t>Black box testing</a:t>
            </a:r>
          </a:p>
          <a:p>
            <a:pPr lvl="1"/>
            <a:r>
              <a:rPr lang="en-US" dirty="0" smtClean="0"/>
              <a:t>White box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17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 box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6685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Some times called as functional testing</a:t>
            </a:r>
          </a:p>
          <a:p>
            <a:r>
              <a:rPr lang="en-US" dirty="0" smtClean="0"/>
              <a:t>Tests are derived from the program specification</a:t>
            </a:r>
          </a:p>
          <a:p>
            <a:pPr lvl="1"/>
            <a:r>
              <a:rPr lang="en-US" dirty="0" smtClean="0"/>
              <a:t>Does it do what it says?</a:t>
            </a:r>
          </a:p>
          <a:p>
            <a:r>
              <a:rPr lang="en-US" dirty="0" smtClean="0"/>
              <a:t>The test are to explore various inputs and corresponding outputs</a:t>
            </a:r>
          </a:p>
          <a:p>
            <a:pPr lvl="1"/>
            <a:r>
              <a:rPr lang="en-US" dirty="0" smtClean="0"/>
              <a:t>Without any knowledge of the working of the program itself</a:t>
            </a:r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4716463" y="5619750"/>
            <a:ext cx="3600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/>
          </a:p>
        </p:txBody>
      </p:sp>
      <p:sp>
        <p:nvSpPr>
          <p:cNvPr id="5" name="Oval 9"/>
          <p:cNvSpPr>
            <a:spLocks noChangeArrowheads="1"/>
          </p:cNvSpPr>
          <p:nvPr/>
        </p:nvSpPr>
        <p:spPr bwMode="auto">
          <a:xfrm>
            <a:off x="1343025" y="5116513"/>
            <a:ext cx="730250" cy="3667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Oval 10"/>
          <p:cNvSpPr>
            <a:spLocks noChangeArrowheads="1"/>
          </p:cNvSpPr>
          <p:nvPr/>
        </p:nvSpPr>
        <p:spPr bwMode="auto">
          <a:xfrm>
            <a:off x="1495425" y="5268913"/>
            <a:ext cx="730250" cy="3667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Oval 11"/>
          <p:cNvSpPr>
            <a:spLocks noChangeArrowheads="1"/>
          </p:cNvSpPr>
          <p:nvPr/>
        </p:nvSpPr>
        <p:spPr bwMode="auto">
          <a:xfrm>
            <a:off x="1647825" y="5421313"/>
            <a:ext cx="730250" cy="3667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Oval 12"/>
          <p:cNvSpPr>
            <a:spLocks noChangeArrowheads="1"/>
          </p:cNvSpPr>
          <p:nvPr/>
        </p:nvSpPr>
        <p:spPr bwMode="auto">
          <a:xfrm>
            <a:off x="1800225" y="5573713"/>
            <a:ext cx="730250" cy="3667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2257425" y="5483225"/>
            <a:ext cx="730250" cy="90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1525588" y="5994400"/>
            <a:ext cx="1096962" cy="366713"/>
          </a:xfrm>
          <a:prstGeom prst="rect">
            <a:avLst/>
          </a:prstGeom>
          <a:solidFill>
            <a:srgbClr val="FFFFFF"/>
          </a:solidFill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/>
            <a:r>
              <a:rPr lang="en-GB" sz="1200"/>
              <a:t>Test Inputs</a:t>
            </a:r>
            <a:endParaRPr lang="en-GB"/>
          </a:p>
        </p:txBody>
      </p:sp>
      <p:sp>
        <p:nvSpPr>
          <p:cNvPr id="11" name="Oval 15"/>
          <p:cNvSpPr>
            <a:spLocks noChangeArrowheads="1"/>
          </p:cNvSpPr>
          <p:nvPr/>
        </p:nvSpPr>
        <p:spPr bwMode="auto">
          <a:xfrm>
            <a:off x="6402388" y="5157788"/>
            <a:ext cx="731837" cy="365125"/>
          </a:xfrm>
          <a:prstGeom prst="ellipse">
            <a:avLst/>
          </a:prstGeom>
          <a:solidFill>
            <a:srgbClr val="33CC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Oval 16"/>
          <p:cNvSpPr>
            <a:spLocks noChangeArrowheads="1"/>
          </p:cNvSpPr>
          <p:nvPr/>
        </p:nvSpPr>
        <p:spPr bwMode="auto">
          <a:xfrm>
            <a:off x="6554788" y="5310188"/>
            <a:ext cx="731837" cy="3651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6707188" y="5462588"/>
            <a:ext cx="731837" cy="365125"/>
          </a:xfrm>
          <a:prstGeom prst="ellipse">
            <a:avLst/>
          </a:prstGeom>
          <a:solidFill>
            <a:srgbClr val="33CC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Oval 18"/>
          <p:cNvSpPr>
            <a:spLocks noChangeArrowheads="1"/>
          </p:cNvSpPr>
          <p:nvPr/>
        </p:nvSpPr>
        <p:spPr bwMode="auto">
          <a:xfrm>
            <a:off x="6859588" y="5614988"/>
            <a:ext cx="731837" cy="365125"/>
          </a:xfrm>
          <a:prstGeom prst="ellipse">
            <a:avLst/>
          </a:prstGeom>
          <a:solidFill>
            <a:srgbClr val="33CC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7011988" y="6086475"/>
            <a:ext cx="639762" cy="366713"/>
          </a:xfrm>
          <a:prstGeom prst="rect">
            <a:avLst/>
          </a:prstGeom>
          <a:solidFill>
            <a:srgbClr val="FFFFFF"/>
          </a:solidFill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/>
            <a:r>
              <a:rPr lang="en-GB" sz="1200"/>
              <a:t>Outputs</a:t>
            </a:r>
            <a:endParaRPr lang="en-GB"/>
          </a:p>
        </p:txBody>
      </p:sp>
      <p:sp>
        <p:nvSpPr>
          <p:cNvPr id="16" name="Line 20"/>
          <p:cNvSpPr>
            <a:spLocks noChangeShapeType="1"/>
          </p:cNvSpPr>
          <p:nvPr/>
        </p:nvSpPr>
        <p:spPr bwMode="auto">
          <a:xfrm>
            <a:off x="5915025" y="5483225"/>
            <a:ext cx="639763" cy="146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7" name="Freeform 21"/>
          <p:cNvSpPr>
            <a:spLocks/>
          </p:cNvSpPr>
          <p:nvPr/>
        </p:nvSpPr>
        <p:spPr bwMode="auto">
          <a:xfrm>
            <a:off x="3171825" y="5319713"/>
            <a:ext cx="2449513" cy="427037"/>
          </a:xfrm>
          <a:custGeom>
            <a:avLst/>
            <a:gdLst>
              <a:gd name="T0" fmla="*/ 0 w 20000"/>
              <a:gd name="T1" fmla="*/ 0 h 20000"/>
              <a:gd name="T2" fmla="*/ 2147483647 w 20000"/>
              <a:gd name="T3" fmla="*/ 0 h 20000"/>
              <a:gd name="T4" fmla="*/ 2147483647 w 20000"/>
              <a:gd name="T5" fmla="*/ 194686690 h 20000"/>
              <a:gd name="T6" fmla="*/ 0 w 20000"/>
              <a:gd name="T7" fmla="*/ 194686690 h 20000"/>
              <a:gd name="T8" fmla="*/ 0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0" y="0"/>
                </a:moveTo>
                <a:lnTo>
                  <a:pt x="20000" y="0"/>
                </a:lnTo>
                <a:lnTo>
                  <a:pt x="20000" y="20000"/>
                </a:lnTo>
                <a:lnTo>
                  <a:pt x="0" y="20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8" name="Oval 22"/>
          <p:cNvSpPr>
            <a:spLocks noChangeArrowheads="1"/>
          </p:cNvSpPr>
          <p:nvPr/>
        </p:nvSpPr>
        <p:spPr bwMode="auto">
          <a:xfrm>
            <a:off x="1331913" y="5126038"/>
            <a:ext cx="730250" cy="3667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Oval 23"/>
          <p:cNvSpPr>
            <a:spLocks noChangeArrowheads="1"/>
          </p:cNvSpPr>
          <p:nvPr/>
        </p:nvSpPr>
        <p:spPr bwMode="auto">
          <a:xfrm>
            <a:off x="1484313" y="5278438"/>
            <a:ext cx="730250" cy="3667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" name="Oval 24"/>
          <p:cNvSpPr>
            <a:spLocks noChangeArrowheads="1"/>
          </p:cNvSpPr>
          <p:nvPr/>
        </p:nvSpPr>
        <p:spPr bwMode="auto">
          <a:xfrm>
            <a:off x="1636713" y="5430838"/>
            <a:ext cx="730250" cy="3667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" name="Oval 25"/>
          <p:cNvSpPr>
            <a:spLocks noChangeArrowheads="1"/>
          </p:cNvSpPr>
          <p:nvPr/>
        </p:nvSpPr>
        <p:spPr bwMode="auto">
          <a:xfrm>
            <a:off x="1789113" y="5583238"/>
            <a:ext cx="730250" cy="3667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2987675" y="4946650"/>
            <a:ext cx="2835275" cy="137160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5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55122 0.01041 " pathEditMode="relative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55122 0.01041 " pathEditMode="relative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55122 0.01041 " pathEditMode="relative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55122 0.01041 " pathEditMode="relative" ptsTypes="AA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 box testing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Specification</a:t>
            </a:r>
          </a:p>
          <a:p>
            <a:pPr lvl="1"/>
            <a:r>
              <a:rPr lang="en-US" dirty="0" smtClean="0"/>
              <a:t>Write a program called </a:t>
            </a:r>
            <a:r>
              <a:rPr lang="en-US" i="1" dirty="0" err="1" smtClean="0"/>
              <a:t>TripleNumber</a:t>
            </a:r>
            <a:r>
              <a:rPr lang="en-US" dirty="0" smtClean="0"/>
              <a:t> to triple any input integer</a:t>
            </a:r>
          </a:p>
          <a:p>
            <a:r>
              <a:rPr lang="en-US" dirty="0" smtClean="0"/>
              <a:t>The only testing you can do if you do not have access to the code is to try some inputs</a:t>
            </a:r>
          </a:p>
          <a:p>
            <a:r>
              <a:rPr lang="en-US" dirty="0" smtClean="0"/>
              <a:t>Unfortunately, this may not find a fault in the program</a:t>
            </a:r>
          </a:p>
          <a:p>
            <a:pPr lvl="1"/>
            <a:r>
              <a:rPr lang="en-US" dirty="0" smtClean="0"/>
              <a:t>All it proves is that it works correctly for </a:t>
            </a:r>
            <a:r>
              <a:rPr lang="en-US" i="1" dirty="0" smtClean="0"/>
              <a:t>these values</a:t>
            </a:r>
            <a:r>
              <a:rPr lang="en-US" dirty="0" smtClean="0"/>
              <a:t>, at </a:t>
            </a:r>
            <a:r>
              <a:rPr lang="en-US" i="1" dirty="0" smtClean="0"/>
              <a:t>this time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48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Specifying the inputs for 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improve the chance of finding defects, the input for testing should cover</a:t>
            </a:r>
          </a:p>
          <a:p>
            <a:pPr lvl="1"/>
            <a:r>
              <a:rPr lang="en-US" dirty="0" smtClean="0"/>
              <a:t>Normal cases (should be general enough)</a:t>
            </a:r>
          </a:p>
          <a:p>
            <a:pPr lvl="1"/>
            <a:r>
              <a:rPr lang="en-US" dirty="0" smtClean="0"/>
              <a:t>Extreme/boundary/Validating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60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Black box </a:t>
            </a:r>
            <a:r>
              <a:rPr lang="en-US" dirty="0" smtClean="0"/>
              <a:t>testing – test cases </a:t>
            </a:r>
            <a:r>
              <a:rPr lang="en-US" dirty="0"/>
              <a:t>example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548650"/>
              </p:ext>
            </p:extLst>
          </p:nvPr>
        </p:nvGraphicFramePr>
        <p:xfrm>
          <a:off x="457201" y="1417638"/>
          <a:ext cx="765281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247"/>
                <a:gridCol w="1700434"/>
                <a:gridCol w="1865515"/>
                <a:gridCol w="1528135"/>
                <a:gridCol w="14814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Case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 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 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Passed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Passed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Passed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Passed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Passed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twenty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Invalid input </a:t>
                      </a:r>
                      <a:r>
                        <a:rPr lang="en-US" dirty="0" err="1" smtClean="0"/>
                        <a:t>msg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Failed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9999999999999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Failed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66029" y="4368337"/>
            <a:ext cx="702799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Cases 1 to 4 are used to test normal scenario.</a:t>
            </a:r>
          </a:p>
          <a:p>
            <a:r>
              <a:rPr lang="en-US" dirty="0" smtClean="0"/>
              <a:t>Case 5, 7 is to test extreme value. Case 6 is to test validating data.</a:t>
            </a:r>
          </a:p>
          <a:p>
            <a:r>
              <a:rPr lang="en-US" dirty="0" smtClean="0"/>
              <a:t>Case 6 failed because we haven’t validated our data. We should validate the input in the future development.</a:t>
            </a:r>
          </a:p>
          <a:p>
            <a:r>
              <a:rPr lang="en-US" dirty="0" smtClean="0"/>
              <a:t>Case 7 The data is very large and our variable cannot hold it. We should do some validation in the future development.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13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7144</TotalTime>
  <Words>1368</Words>
  <Application>Microsoft Macintosh PowerPoint</Application>
  <PresentationFormat>On-screen Show (4:3)</PresentationFormat>
  <Paragraphs>306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Calibri</vt:lpstr>
      <vt:lpstr>Times New Roman</vt:lpstr>
      <vt:lpstr>Arial</vt:lpstr>
      <vt:lpstr>Office Theme</vt:lpstr>
      <vt:lpstr>Session 4</vt:lpstr>
      <vt:lpstr>Objectives</vt:lpstr>
      <vt:lpstr>Writting tests in SDLC</vt:lpstr>
      <vt:lpstr>Defining a test case</vt:lpstr>
      <vt:lpstr>Test approaches</vt:lpstr>
      <vt:lpstr>Black box testing</vt:lpstr>
      <vt:lpstr>Black box testing example</vt:lpstr>
      <vt:lpstr>Specifying the inputs for test cases</vt:lpstr>
      <vt:lpstr>Black box testing – test cases example</vt:lpstr>
      <vt:lpstr>White box testing</vt:lpstr>
      <vt:lpstr>White box testing example</vt:lpstr>
      <vt:lpstr>White box testing - test cases example</vt:lpstr>
      <vt:lpstr>White box testing - test cases example</vt:lpstr>
      <vt:lpstr>Calculator example</vt:lpstr>
      <vt:lpstr>Black box testing - calculator</vt:lpstr>
      <vt:lpstr>Black box testing – invert test cases</vt:lpstr>
      <vt:lpstr>Black box testing – square test cases</vt:lpstr>
      <vt:lpstr>Successful tests of Calculator</vt:lpstr>
      <vt:lpstr>Error handling in Calculator</vt:lpstr>
      <vt:lpstr>White box testing of the calculator</vt:lpstr>
      <vt:lpstr>White box testing of the calculator</vt:lpstr>
      <vt:lpstr>White box testing of the calculator test cases</vt:lpstr>
      <vt:lpstr>White box testing of the calculator test cases</vt:lpstr>
      <vt:lpstr>Strategy for the complicated case Using Whitebox testing</vt:lpstr>
      <vt:lpstr>Test strategy</vt:lpstr>
      <vt:lpstr>Acceptance Testing </vt:lpstr>
      <vt:lpstr>Activity</vt:lpstr>
      <vt:lpstr>Summaries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06</dc:title>
  <dc:creator>phamvanvung</dc:creator>
  <cp:lastModifiedBy>doquocbinh@gmail.com</cp:lastModifiedBy>
  <cp:revision>744</cp:revision>
  <cp:lastPrinted>2018-05-26T02:32:28Z</cp:lastPrinted>
  <dcterms:created xsi:type="dcterms:W3CDTF">2016-01-24T09:28:11Z</dcterms:created>
  <dcterms:modified xsi:type="dcterms:W3CDTF">2018-05-26T05:06:44Z</dcterms:modified>
</cp:coreProperties>
</file>