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58" d="100"/>
          <a:sy n="58" d="100"/>
        </p:scale>
        <p:origin x="96"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9F673-E058-46BE-B6BD-647FFBC90040}" type="datetimeFigureOut">
              <a:rPr lang="en-US" smtClean="0"/>
              <a:t>15/10/2025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E02F-FAFC-4DE3-BA3C-3DB58206DD78}" type="slidenum">
              <a:rPr lang="en-US" smtClean="0"/>
              <a:t>‹#›</a:t>
            </a:fld>
            <a:endParaRPr lang="en-US"/>
          </a:p>
        </p:txBody>
      </p:sp>
    </p:spTree>
    <p:extLst>
      <p:ext uri="{BB962C8B-B14F-4D97-AF65-F5344CB8AC3E}">
        <p14:creationId xmlns:p14="http://schemas.microsoft.com/office/powerpoint/2010/main" val="62741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DDE02F-FAFC-4DE3-BA3C-3DB58206DD78}" type="slidenum">
              <a:rPr lang="en-US" smtClean="0"/>
              <a:t>7</a:t>
            </a:fld>
            <a:endParaRPr lang="en-US"/>
          </a:p>
        </p:txBody>
      </p:sp>
    </p:spTree>
    <p:extLst>
      <p:ext uri="{BB962C8B-B14F-4D97-AF65-F5344CB8AC3E}">
        <p14:creationId xmlns:p14="http://schemas.microsoft.com/office/powerpoint/2010/main" val="3455369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000" b="1">
                <a:solidFill>
                  <a:srgbClr val="996633"/>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b="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BEA5C8-2E37-4EF1-9462-FF297CB290B1}" type="datetime1">
              <a:rPr lang="en-US" smtClean="0"/>
              <a:t>15/10/2025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24572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87A69-DA03-4E74-893B-AFF1EF43BCA2}" type="datetime1">
              <a:rPr lang="en-US" smtClean="0"/>
              <a:t>15/10/2025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350392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0C340-D056-4270-84A6-ACF498F85F5B}" type="datetime1">
              <a:rPr lang="en-US" smtClean="0"/>
              <a:t>15/10/2025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400923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0C66798-6C86-46FA-9141-4B31C425BA7E}" type="datetime1">
              <a:rPr lang="en-US" smtClean="0"/>
              <a:t>15/10/2025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353468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A3E518-C19A-479A-88A4-A530A1D94BF2}" type="datetime1">
              <a:rPr lang="en-US" smtClean="0"/>
              <a:t>15/10/2025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374411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8D068-F367-4CEC-B5EF-77F1C3885475}" type="datetime1">
              <a:rPr lang="en-US" smtClean="0"/>
              <a:t>15/10/2025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205637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C7602D-BA45-4B49-A74D-884C776F5A59}" type="datetime1">
              <a:rPr lang="en-US" smtClean="0"/>
              <a:t>15/10/2025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15918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0AF26E-B3E1-4B96-AB04-24B2B2B2E7D4}" type="datetime1">
              <a:rPr lang="en-US" smtClean="0"/>
              <a:t>15/10/2025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117833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6B23D-076A-4458-BBBD-A148F51B6B6B}" type="datetime1">
              <a:rPr lang="en-US" smtClean="0"/>
              <a:t>15/10/2025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172471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869A41-EF8F-44A2-9099-EAB0A9C878CB}" type="datetime1">
              <a:rPr lang="en-US" smtClean="0"/>
              <a:t>15/10/2025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301628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839214-AC59-46BE-9DB1-503B384F28A3}" type="datetime1">
              <a:rPr lang="en-US" smtClean="0"/>
              <a:t>15/10/2025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CE562-A64C-4A1F-A1BB-E46EBE437172}" type="slidenum">
              <a:rPr lang="en-US" smtClean="0"/>
              <a:t>‹#›</a:t>
            </a:fld>
            <a:endParaRPr lang="en-US"/>
          </a:p>
        </p:txBody>
      </p:sp>
    </p:spTree>
    <p:extLst>
      <p:ext uri="{BB962C8B-B14F-4D97-AF65-F5344CB8AC3E}">
        <p14:creationId xmlns:p14="http://schemas.microsoft.com/office/powerpoint/2010/main" val="289333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C8BF4-29D1-42E7-9A26-A39536BECB4D}" type="datetime1">
              <a:rPr lang="en-US" smtClean="0"/>
              <a:t>15/10/2025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CE562-A64C-4A1F-A1BB-E46EBE437172}" type="slidenum">
              <a:rPr lang="en-US" smtClean="0"/>
              <a:t>‹#›</a:t>
            </a:fld>
            <a:endParaRPr lang="en-US"/>
          </a:p>
        </p:txBody>
      </p:sp>
    </p:spTree>
    <p:extLst>
      <p:ext uri="{BB962C8B-B14F-4D97-AF65-F5344CB8AC3E}">
        <p14:creationId xmlns:p14="http://schemas.microsoft.com/office/powerpoint/2010/main" val="40822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kern="1200">
          <a:solidFill>
            <a:srgbClr val="996633"/>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Segoe UI Symbol" panose="020B0502040204020203"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Times New Roman" panose="02020603050405020304" pitchFamily="18"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BỐ CỤC MỘT BÀI THUYẾT TRÌNH</a:t>
            </a:r>
            <a:endParaRPr lang="en-US" dirty="0"/>
          </a:p>
        </p:txBody>
      </p:sp>
      <p:sp>
        <p:nvSpPr>
          <p:cNvPr id="3" name="Subtitle 2"/>
          <p:cNvSpPr>
            <a:spLocks noGrp="1"/>
          </p:cNvSpPr>
          <p:nvPr>
            <p:ph type="subTitle" idx="1"/>
          </p:nvPr>
        </p:nvSpPr>
        <p:spPr/>
        <p:txBody>
          <a:bodyPr/>
          <a:lstStyle/>
          <a:p>
            <a:r>
              <a:rPr lang="vi-VN" b="1" dirty="0" smtClean="0"/>
              <a:t>ThS. Họ và Tên</a:t>
            </a:r>
            <a:endParaRPr lang="en-US" b="1" dirty="0"/>
          </a:p>
        </p:txBody>
      </p:sp>
      <p:sp>
        <p:nvSpPr>
          <p:cNvPr id="4" name="TextBox 3"/>
          <p:cNvSpPr txBox="1"/>
          <p:nvPr/>
        </p:nvSpPr>
        <p:spPr>
          <a:xfrm>
            <a:off x="5911703" y="5520003"/>
            <a:ext cx="4610236" cy="461665"/>
          </a:xfrm>
          <a:prstGeom prst="rect">
            <a:avLst/>
          </a:prstGeom>
          <a:noFill/>
        </p:spPr>
        <p:txBody>
          <a:bodyPr wrap="none" rtlCol="0">
            <a:spAutoFit/>
          </a:bodyPr>
          <a:lstStyle/>
          <a:p>
            <a:r>
              <a:rPr lang="vi-VN" sz="2400" b="1" smtClean="0">
                <a:latin typeface="Times New Roman" panose="02020603050405020304" pitchFamily="18" charset="0"/>
                <a:cs typeface="Times New Roman" panose="02020603050405020304" pitchFamily="18" charset="0"/>
              </a:rPr>
              <a:t>Trích từ Tủ sách Khoa học VLOS</a:t>
            </a:r>
            <a:endParaRPr lang="en-US" sz="24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48CE562-A64C-4A1F-A1BB-E46EBE437172}" type="slidenum">
              <a:rPr lang="en-US" sz="1800" b="1" smtClean="0">
                <a:solidFill>
                  <a:schemeClr val="tx1"/>
                </a:solidFill>
              </a:rPr>
              <a:t>1</a:t>
            </a:fld>
            <a:endParaRPr lang="en-US" sz="1800" b="1">
              <a:solidFill>
                <a:schemeClr val="tx1"/>
              </a:solidFill>
            </a:endParaRPr>
          </a:p>
        </p:txBody>
      </p:sp>
    </p:spTree>
    <p:extLst>
      <p:ext uri="{BB962C8B-B14F-4D97-AF65-F5344CB8AC3E}">
        <p14:creationId xmlns:p14="http://schemas.microsoft.com/office/powerpoint/2010/main" val="3682700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vi-VN" dirty="0" smtClean="0"/>
              <a:t>Giới thiệu</a:t>
            </a:r>
            <a:endParaRPr lang="en-US" dirty="0"/>
          </a:p>
        </p:txBody>
      </p:sp>
      <p:sp>
        <p:nvSpPr>
          <p:cNvPr id="3" name="Content Placeholder 2"/>
          <p:cNvSpPr>
            <a:spLocks noGrp="1"/>
          </p:cNvSpPr>
          <p:nvPr>
            <p:ph idx="1"/>
          </p:nvPr>
        </p:nvSpPr>
        <p:spPr/>
        <p:txBody>
          <a:bodyPr/>
          <a:lstStyle/>
          <a:p>
            <a:r>
              <a:rPr lang="vi-VN" dirty="0" smtClean="0"/>
              <a:t>Phần mở đầu</a:t>
            </a:r>
          </a:p>
          <a:p>
            <a:pPr marL="0" indent="0">
              <a:buNone/>
            </a:pPr>
            <a:r>
              <a:rPr lang="vi-VN" dirty="0" smtClean="0"/>
              <a:t>   - Cần đạt được mục đích</a:t>
            </a:r>
          </a:p>
          <a:p>
            <a:r>
              <a:rPr lang="vi-VN" dirty="0" smtClean="0"/>
              <a:t>Phần chính</a:t>
            </a:r>
          </a:p>
          <a:p>
            <a:pPr marL="0" indent="0">
              <a:buNone/>
            </a:pPr>
            <a:r>
              <a:rPr lang="vi-VN" dirty="0" smtClean="0"/>
              <a:t>   - Đưa ra giải pháp, ý kiến</a:t>
            </a:r>
          </a:p>
          <a:p>
            <a:r>
              <a:rPr lang="vi-VN" dirty="0" smtClean="0"/>
              <a:t>Phần kết</a:t>
            </a:r>
          </a:p>
          <a:p>
            <a:pPr marL="0" indent="0">
              <a:buNone/>
            </a:pPr>
            <a:r>
              <a:rPr lang="vi-VN" dirty="0" smtClean="0"/>
              <a:t>   - Tóm tắt các nội dung đã được trình bày</a:t>
            </a:r>
            <a:endParaRPr lang="vi-VN" dirty="0"/>
          </a:p>
        </p:txBody>
      </p:sp>
      <p:sp>
        <p:nvSpPr>
          <p:cNvPr id="4" name="Slide Number Placeholder 3"/>
          <p:cNvSpPr>
            <a:spLocks noGrp="1"/>
          </p:cNvSpPr>
          <p:nvPr>
            <p:ph type="sldNum" sz="quarter" idx="12"/>
          </p:nvPr>
        </p:nvSpPr>
        <p:spPr/>
        <p:txBody>
          <a:bodyPr/>
          <a:lstStyle/>
          <a:p>
            <a:fld id="{648CE562-A64C-4A1F-A1BB-E46EBE437172}" type="slidenum">
              <a:rPr lang="en-US" sz="1800" b="1" smtClean="0">
                <a:solidFill>
                  <a:schemeClr val="tx1"/>
                </a:solidFill>
              </a:rPr>
              <a:t>2</a:t>
            </a:fld>
            <a:endParaRPr lang="en-US" sz="1800" b="1">
              <a:solidFill>
                <a:schemeClr val="tx1"/>
              </a:solidFill>
            </a:endParaRPr>
          </a:p>
        </p:txBody>
      </p:sp>
    </p:spTree>
    <p:extLst>
      <p:ext uri="{BB962C8B-B14F-4D97-AF65-F5344CB8AC3E}">
        <p14:creationId xmlns:p14="http://schemas.microsoft.com/office/powerpoint/2010/main" val="4547176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mtClean="0"/>
              <a:t>P</a:t>
            </a:r>
            <a:r>
              <a:rPr lang="vi-VN" smtClean="0"/>
              <a:t>hần mở đầu</a:t>
            </a:r>
            <a:endParaRPr lang="en-US"/>
          </a:p>
        </p:txBody>
      </p:sp>
      <p:sp>
        <p:nvSpPr>
          <p:cNvPr id="3" name="Content Placeholder 2"/>
          <p:cNvSpPr>
            <a:spLocks noGrp="1"/>
          </p:cNvSpPr>
          <p:nvPr>
            <p:ph idx="1"/>
          </p:nvPr>
        </p:nvSpPr>
        <p:spPr/>
        <p:txBody>
          <a:bodyPr/>
          <a:lstStyle/>
          <a:p>
            <a:r>
              <a:rPr lang="vi-VN" smtClean="0"/>
              <a:t>Thu hút sự chú ý của người nghe</a:t>
            </a:r>
          </a:p>
          <a:p>
            <a:pPr marL="0" indent="0">
              <a:buNone/>
            </a:pPr>
            <a:r>
              <a:rPr lang="vi-VN" smtClean="0"/>
              <a:t>    – </a:t>
            </a:r>
            <a:r>
              <a:rPr lang="vi-VN" smtClean="0">
                <a:hlinkClick r:id="rId2" action="ppaction://hlinksldjump"/>
              </a:rPr>
              <a:t>Sử </a:t>
            </a:r>
            <a:r>
              <a:rPr lang="vi-VN">
                <a:hlinkClick r:id="rId2" action="ppaction://hlinksldjump"/>
              </a:rPr>
              <a:t>dụng một đoạn trích dẫn</a:t>
            </a:r>
            <a:br>
              <a:rPr lang="vi-VN">
                <a:hlinkClick r:id="rId2" action="ppaction://hlinksldjump"/>
              </a:rPr>
            </a:br>
            <a:r>
              <a:rPr lang="vi-VN" smtClean="0"/>
              <a:t>    – </a:t>
            </a:r>
            <a:r>
              <a:rPr lang="vi-VN"/>
              <a:t>Một câu hỏi</a:t>
            </a:r>
            <a:br>
              <a:rPr lang="vi-VN"/>
            </a:br>
            <a:r>
              <a:rPr lang="vi-VN" smtClean="0"/>
              <a:t>    – </a:t>
            </a:r>
            <a:r>
              <a:rPr lang="vi-VN"/>
              <a:t>Một lời hứa</a:t>
            </a:r>
            <a:br>
              <a:rPr lang="vi-VN"/>
            </a:br>
            <a:r>
              <a:rPr lang="vi-VN" smtClean="0"/>
              <a:t>    – </a:t>
            </a:r>
            <a:r>
              <a:rPr lang="vi-VN"/>
              <a:t>Thậm chí làm mọi người phải hoạt động</a:t>
            </a:r>
          </a:p>
          <a:p>
            <a:r>
              <a:rPr lang="vi-VN"/>
              <a:t>Tóm lược các nội dung liên quan</a:t>
            </a:r>
            <a:br>
              <a:rPr lang="vi-VN"/>
            </a:br>
            <a:r>
              <a:rPr lang="vi-VN" smtClean="0"/>
              <a:t>  – </a:t>
            </a:r>
            <a:r>
              <a:rPr lang="vi-VN"/>
              <a:t>Đã được trình bày</a:t>
            </a:r>
            <a:br>
              <a:rPr lang="vi-VN"/>
            </a:br>
            <a:r>
              <a:rPr lang="vi-VN" smtClean="0"/>
              <a:t>  – </a:t>
            </a:r>
            <a:r>
              <a:rPr lang="vi-VN"/>
              <a:t>Được đa số người nghe biết rõ</a:t>
            </a:r>
          </a:p>
          <a:p>
            <a:endParaRPr lang="en-US"/>
          </a:p>
        </p:txBody>
      </p:sp>
      <p:sp>
        <p:nvSpPr>
          <p:cNvPr id="4" name="Slide Number Placeholder 3"/>
          <p:cNvSpPr>
            <a:spLocks noGrp="1"/>
          </p:cNvSpPr>
          <p:nvPr>
            <p:ph type="sldNum" sz="quarter" idx="12"/>
          </p:nvPr>
        </p:nvSpPr>
        <p:spPr/>
        <p:txBody>
          <a:bodyPr/>
          <a:lstStyle/>
          <a:p>
            <a:fld id="{648CE562-A64C-4A1F-A1BB-E46EBE437172}" type="slidenum">
              <a:rPr lang="en-US" sz="1800" b="1" smtClean="0">
                <a:solidFill>
                  <a:schemeClr val="tx1"/>
                </a:solidFill>
              </a:rPr>
              <a:t>3</a:t>
            </a:fld>
            <a:endParaRPr lang="en-US" sz="1800" b="1">
              <a:solidFill>
                <a:schemeClr val="tx1"/>
              </a:solidFill>
            </a:endParaRPr>
          </a:p>
        </p:txBody>
      </p:sp>
    </p:spTree>
    <p:extLst>
      <p:ext uri="{BB962C8B-B14F-4D97-AF65-F5344CB8AC3E}">
        <p14:creationId xmlns:p14="http://schemas.microsoft.com/office/powerpoint/2010/main" val="5273466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vi-VN" smtClean="0"/>
              <a:t> Phần chính</a:t>
            </a:r>
            <a:endParaRPr lang="en-US"/>
          </a:p>
        </p:txBody>
      </p:sp>
      <p:sp>
        <p:nvSpPr>
          <p:cNvPr id="3" name="Content Placeholder 2"/>
          <p:cNvSpPr>
            <a:spLocks noGrp="1"/>
          </p:cNvSpPr>
          <p:nvPr>
            <p:ph idx="1"/>
          </p:nvPr>
        </p:nvSpPr>
        <p:spPr/>
        <p:txBody>
          <a:bodyPr/>
          <a:lstStyle/>
          <a:p>
            <a:r>
              <a:rPr lang="vi-VN"/>
              <a:t>Phần chính với các nội dung</a:t>
            </a:r>
            <a:br>
              <a:rPr lang="vi-VN"/>
            </a:br>
            <a:r>
              <a:rPr lang="vi-VN"/>
              <a:t>– Vấn đề cần giải quyết, yêu cầu công việc</a:t>
            </a:r>
            <a:br>
              <a:rPr lang="vi-VN"/>
            </a:br>
            <a:r>
              <a:rPr lang="vi-VN"/>
              <a:t>– Ý tưởng và giải pháp</a:t>
            </a:r>
            <a:br>
              <a:rPr lang="vi-VN"/>
            </a:br>
            <a:r>
              <a:rPr lang="vi-VN"/>
              <a:t>– </a:t>
            </a:r>
            <a:r>
              <a:rPr lang="vi-VN">
                <a:hlinkClick r:id="rId2" action="ppaction://hlinksldjump"/>
              </a:rPr>
              <a:t>Cung cấp ví dụ để chứng minh</a:t>
            </a:r>
            <a:r>
              <a:rPr lang="vi-VN"/>
              <a:t/>
            </a:r>
            <a:br>
              <a:rPr lang="vi-VN"/>
            </a:br>
            <a:r>
              <a:rPr lang="vi-VN"/>
              <a:t>– Lợi ích khi áp dụng giải pháp</a:t>
            </a:r>
            <a:br>
              <a:rPr lang="vi-VN"/>
            </a:br>
            <a:r>
              <a:rPr lang="vi-VN"/>
              <a:t>– Chương trình hành động/các việc làm cụ thể</a:t>
            </a:r>
            <a:endParaRPr lang="en-US"/>
          </a:p>
        </p:txBody>
      </p:sp>
      <p:sp>
        <p:nvSpPr>
          <p:cNvPr id="4" name="Slide Number Placeholder 3"/>
          <p:cNvSpPr>
            <a:spLocks noGrp="1"/>
          </p:cNvSpPr>
          <p:nvPr>
            <p:ph type="sldNum" sz="quarter" idx="12"/>
          </p:nvPr>
        </p:nvSpPr>
        <p:spPr/>
        <p:txBody>
          <a:bodyPr/>
          <a:lstStyle/>
          <a:p>
            <a:fld id="{648CE562-A64C-4A1F-A1BB-E46EBE437172}" type="slidenum">
              <a:rPr lang="en-US" sz="1800" b="1" smtClean="0">
                <a:solidFill>
                  <a:schemeClr val="tx1"/>
                </a:solidFill>
              </a:rPr>
              <a:t>4</a:t>
            </a:fld>
            <a:endParaRPr lang="en-US" sz="1800" b="1">
              <a:solidFill>
                <a:schemeClr val="tx1"/>
              </a:solidFill>
            </a:endParaRPr>
          </a:p>
        </p:txBody>
      </p:sp>
    </p:spTree>
    <p:extLst>
      <p:ext uri="{BB962C8B-B14F-4D97-AF65-F5344CB8AC3E}">
        <p14:creationId xmlns:p14="http://schemas.microsoft.com/office/powerpoint/2010/main" val="89889598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vi-VN" smtClean="0"/>
              <a:t>Phần kết</a:t>
            </a:r>
            <a:endParaRPr lang="en-US"/>
          </a:p>
        </p:txBody>
      </p:sp>
      <p:sp>
        <p:nvSpPr>
          <p:cNvPr id="3" name="Content Placeholder 2"/>
          <p:cNvSpPr>
            <a:spLocks noGrp="1"/>
          </p:cNvSpPr>
          <p:nvPr>
            <p:ph idx="1"/>
          </p:nvPr>
        </p:nvSpPr>
        <p:spPr/>
        <p:txBody>
          <a:bodyPr/>
          <a:lstStyle/>
          <a:p>
            <a:r>
              <a:rPr lang="vi-VN"/>
              <a:t>Tóm tắt</a:t>
            </a:r>
          </a:p>
          <a:p>
            <a:r>
              <a:rPr lang="vi-VN"/>
              <a:t>Kết luận cuối cùng</a:t>
            </a:r>
            <a:br>
              <a:rPr lang="vi-VN"/>
            </a:br>
            <a:r>
              <a:rPr lang="vi-VN"/>
              <a:t>– Liệu còn điều gì bạn muốn người nghe ghi nhớ?</a:t>
            </a:r>
          </a:p>
          <a:p>
            <a:endParaRPr lang="en-US"/>
          </a:p>
        </p:txBody>
      </p:sp>
      <p:sp>
        <p:nvSpPr>
          <p:cNvPr id="4" name="Slide Number Placeholder 3"/>
          <p:cNvSpPr>
            <a:spLocks noGrp="1"/>
          </p:cNvSpPr>
          <p:nvPr>
            <p:ph type="sldNum" sz="quarter" idx="12"/>
          </p:nvPr>
        </p:nvSpPr>
        <p:spPr/>
        <p:txBody>
          <a:bodyPr/>
          <a:lstStyle/>
          <a:p>
            <a:fld id="{648CE562-A64C-4A1F-A1BB-E46EBE437172}" type="slidenum">
              <a:rPr lang="en-US" sz="1800" b="1" smtClean="0">
                <a:solidFill>
                  <a:schemeClr val="tx1"/>
                </a:solidFill>
              </a:rPr>
              <a:t>5</a:t>
            </a:fld>
            <a:endParaRPr lang="en-US" sz="1800" b="1">
              <a:solidFill>
                <a:schemeClr val="tx1"/>
              </a:solidFill>
            </a:endParaRPr>
          </a:p>
        </p:txBody>
      </p:sp>
    </p:spTree>
    <p:extLst>
      <p:ext uri="{BB962C8B-B14F-4D97-AF65-F5344CB8AC3E}">
        <p14:creationId xmlns:p14="http://schemas.microsoft.com/office/powerpoint/2010/main" val="143261144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632075"/>
            <a:ext cx="10515600" cy="1325563"/>
          </a:xfrm>
        </p:spPr>
        <p:txBody>
          <a:bodyPr/>
          <a:lstStyle/>
          <a:p>
            <a:pPr algn="ctr"/>
            <a:r>
              <a:rPr lang="vi-VN" smtClean="0"/>
              <a:t>Cảm ơn sự chú ý của quý vị</a:t>
            </a:r>
            <a:endParaRPr lang="en-US"/>
          </a:p>
        </p:txBody>
      </p:sp>
      <p:sp>
        <p:nvSpPr>
          <p:cNvPr id="3" name="Slide Number Placeholder 2"/>
          <p:cNvSpPr>
            <a:spLocks noGrp="1"/>
          </p:cNvSpPr>
          <p:nvPr>
            <p:ph type="sldNum" sz="quarter" idx="12"/>
          </p:nvPr>
        </p:nvSpPr>
        <p:spPr/>
        <p:txBody>
          <a:bodyPr/>
          <a:lstStyle/>
          <a:p>
            <a:fld id="{648CE562-A64C-4A1F-A1BB-E46EBE437172}" type="slidenum">
              <a:rPr lang="en-US" sz="1800" b="1" smtClean="0">
                <a:solidFill>
                  <a:schemeClr val="tx1"/>
                </a:solidFill>
              </a:rPr>
              <a:t>6</a:t>
            </a:fld>
            <a:endParaRPr lang="en-US" sz="1800" b="1">
              <a:solidFill>
                <a:schemeClr val="tx1"/>
              </a:solidFill>
            </a:endParaRPr>
          </a:p>
        </p:txBody>
      </p:sp>
    </p:spTree>
    <p:extLst>
      <p:ext uri="{BB962C8B-B14F-4D97-AF65-F5344CB8AC3E}">
        <p14:creationId xmlns:p14="http://schemas.microsoft.com/office/powerpoint/2010/main" val="18421658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b">
            <a:normAutofit/>
          </a:bodyPr>
          <a:lstStyle/>
          <a:p>
            <a:r>
              <a:rPr lang="vi-VN" sz="3600" smtClean="0"/>
              <a:t>Ví dụ: sử dụng một đoạn trích dẫn khi giới thiệu</a:t>
            </a:r>
            <a:endParaRPr lang="en-US" sz="3600"/>
          </a:p>
        </p:txBody>
      </p:sp>
      <p:sp>
        <p:nvSpPr>
          <p:cNvPr id="3" name="Content Placeholder 2"/>
          <p:cNvSpPr>
            <a:spLocks noGrp="1"/>
          </p:cNvSpPr>
          <p:nvPr>
            <p:ph idx="1"/>
          </p:nvPr>
        </p:nvSpPr>
        <p:spPr/>
        <p:txBody>
          <a:bodyPr/>
          <a:lstStyle/>
          <a:p>
            <a:r>
              <a:rPr lang="vi-VN"/>
              <a:t>Ví dụ: Ta có thể phát biểu trích dẫn lợi ích khi học ngành công nghệ thông </a:t>
            </a:r>
            <a:r>
              <a:rPr lang="vi-VN" smtClean="0"/>
              <a:t>tin</a:t>
            </a:r>
          </a:p>
          <a:p>
            <a:r>
              <a:rPr lang="vi-VN"/>
              <a:t> </a:t>
            </a:r>
            <a:r>
              <a:rPr lang="vi-VN" smtClean="0"/>
              <a:t>      “</a:t>
            </a:r>
            <a:r>
              <a:rPr lang="vi-VN"/>
              <a:t>Hàng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a:p>
        </p:txBody>
      </p:sp>
      <p:sp>
        <p:nvSpPr>
          <p:cNvPr id="7" name="Action Button: Return 6">
            <a:hlinkClick r:id="rId3" action="ppaction://hlinksldjump" highlightClick="1"/>
          </p:cNvPr>
          <p:cNvSpPr/>
          <p:nvPr/>
        </p:nvSpPr>
        <p:spPr>
          <a:xfrm>
            <a:off x="5238750" y="5971381"/>
            <a:ext cx="1371600" cy="681037"/>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648CE562-A64C-4A1F-A1BB-E46EBE437172}" type="slidenum">
              <a:rPr lang="en-US" sz="1800" b="1" smtClean="0">
                <a:solidFill>
                  <a:schemeClr val="tx1"/>
                </a:solidFill>
              </a:rPr>
              <a:t>7</a:t>
            </a:fld>
            <a:endParaRPr lang="en-US" sz="1800" b="1">
              <a:solidFill>
                <a:schemeClr val="tx1"/>
              </a:solidFill>
            </a:endParaRPr>
          </a:p>
        </p:txBody>
      </p:sp>
    </p:spTree>
    <p:extLst>
      <p:ext uri="{BB962C8B-B14F-4D97-AF65-F5344CB8AC3E}">
        <p14:creationId xmlns:p14="http://schemas.microsoft.com/office/powerpoint/2010/main" val="3831848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vi-VN" smtClean="0"/>
              <a:t>Ví dụ minh chứng một vấn đề</a:t>
            </a:r>
            <a:endParaRPr lang="en-US"/>
          </a:p>
        </p:txBody>
      </p:sp>
      <p:sp>
        <p:nvSpPr>
          <p:cNvPr id="3" name="Content Placeholder 2"/>
          <p:cNvSpPr>
            <a:spLocks noGrp="1"/>
          </p:cNvSpPr>
          <p:nvPr>
            <p:ph idx="1"/>
          </p:nvPr>
        </p:nvSpPr>
        <p:spPr/>
        <p:txBody>
          <a:bodyPr/>
          <a:lstStyle/>
          <a:p>
            <a:r>
              <a:rPr lang="vi-VN" smtClean="0"/>
              <a:t>Bảng thống kê kết quả tuyển sinh 2020</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54848341"/>
              </p:ext>
            </p:extLst>
          </p:nvPr>
        </p:nvGraphicFramePr>
        <p:xfrm>
          <a:off x="1308100" y="2495549"/>
          <a:ext cx="9531350" cy="3962400"/>
        </p:xfrm>
        <a:graphic>
          <a:graphicData uri="http://schemas.openxmlformats.org/drawingml/2006/table">
            <a:tbl>
              <a:tblPr firstRow="1" bandRow="1">
                <a:tableStyleId>{5C22544A-7EE6-4342-B048-85BDC9FD1C3A}</a:tableStyleId>
              </a:tblPr>
              <a:tblGrid>
                <a:gridCol w="6273800"/>
                <a:gridCol w="3257550"/>
              </a:tblGrid>
              <a:tr h="368141">
                <a:tc>
                  <a:txBody>
                    <a:bodyPr/>
                    <a:lstStyle/>
                    <a:p>
                      <a:r>
                        <a:rPr lang="en-US" sz="2000">
                          <a:solidFill>
                            <a:schemeClr val="tx1"/>
                          </a:solidFill>
                        </a:rPr>
                        <a:t>Tên ngành/chuyên ngành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smtClean="0">
                          <a:solidFill>
                            <a:schemeClr val="tx1"/>
                          </a:solidFill>
                        </a:rPr>
                        <a:t>Số lượng tuyển sinh</a:t>
                      </a:r>
                      <a:endParaRPr lang="en-US" sz="2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en-US" sz="2000" b="1" smtClean="0"/>
                        <a:t>Công nghệ thông tin</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272</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en-US" sz="2000" b="1" smtClean="0"/>
                        <a:t>Công nghệ thông tin – CLC</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144</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sv-SE" sz="2000" b="1" smtClean="0"/>
                        <a:t>Công nghệ thông tin – HA</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75</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en-US" sz="2000" b="1" smtClean="0"/>
                        <a:t>Mạng máy tính và truyền thông dữ liệu</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149</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en-US" sz="2000" b="1" smtClean="0"/>
                        <a:t>Kỹ thuật phần mềm</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266</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en-US" sz="2000" b="1" smtClean="0"/>
                        <a:t>Hệ thống thông tin</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135</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en-US" sz="2000" b="1" smtClean="0"/>
                        <a:t>Khoa học máy tính</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178</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en-US" sz="2000" b="1" smtClean="0"/>
                        <a:t>Tin học Ứng dụng</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32</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41">
                <a:tc>
                  <a:txBody>
                    <a:bodyPr/>
                    <a:lstStyle/>
                    <a:p>
                      <a:r>
                        <a:rPr lang="en-US" sz="2000" b="1" smtClean="0"/>
                        <a:t>Tổng</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vi-VN" sz="2000" b="1" smtClean="0">
                          <a:solidFill>
                            <a:schemeClr val="tx1"/>
                          </a:solidFill>
                        </a:rPr>
                        <a:t>1251</a:t>
                      </a:r>
                      <a:endParaRPr lang="en-US" sz="20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Action Button: Return 4">
            <a:hlinkClick r:id="rId2" action="ppaction://hlinksldjump" highlightClick="1"/>
          </p:cNvPr>
          <p:cNvSpPr/>
          <p:nvPr/>
        </p:nvSpPr>
        <p:spPr>
          <a:xfrm>
            <a:off x="8839200" y="1257300"/>
            <a:ext cx="1390650" cy="76200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648CE562-A64C-4A1F-A1BB-E46EBE437172}" type="slidenum">
              <a:rPr lang="en-US" sz="1800" b="1" smtClean="0">
                <a:solidFill>
                  <a:schemeClr val="tx1"/>
                </a:solidFill>
              </a:rPr>
              <a:t>8</a:t>
            </a:fld>
            <a:endParaRPr lang="en-US" sz="1800" b="1">
              <a:solidFill>
                <a:schemeClr val="tx1"/>
              </a:solidFill>
            </a:endParaRPr>
          </a:p>
        </p:txBody>
      </p:sp>
    </p:spTree>
    <p:extLst>
      <p:ext uri="{BB962C8B-B14F-4D97-AF65-F5344CB8AC3E}">
        <p14:creationId xmlns:p14="http://schemas.microsoft.com/office/powerpoint/2010/main" val="277898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303</Words>
  <Application>Microsoft Office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 Symbol</vt:lpstr>
      <vt:lpstr>Times New Roman</vt:lpstr>
      <vt:lpstr>Wingdings</vt:lpstr>
      <vt:lpstr>Office Theme</vt:lpstr>
      <vt:lpstr>BỐ CỤC MỘT BÀI THUYẾT TRÌNH</vt:lpstr>
      <vt:lpstr>Giới thiệu</vt:lpstr>
      <vt:lpstr>Phần mở đầu</vt:lpstr>
      <vt:lpstr> Phần chính</vt:lpstr>
      <vt:lpstr>Phần kết</vt:lpstr>
      <vt:lpstr>Cảm ơn sự chú ý của quý vị</vt:lpstr>
      <vt:lpstr>Ví dụ: sử dụng một đoạn trích dẫn khi giới thiệu</vt:lpstr>
      <vt:lpstr>Ví dụ minh chứng một vấn đề</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Hanh Vo Thi Ngoc</dc:creator>
  <cp:lastModifiedBy>Windows User</cp:lastModifiedBy>
  <cp:revision>14</cp:revision>
  <dcterms:created xsi:type="dcterms:W3CDTF">2025-10-15T01:09:43Z</dcterms:created>
  <dcterms:modified xsi:type="dcterms:W3CDTF">2025-10-15T07:37:40Z</dcterms:modified>
</cp:coreProperties>
</file>