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Arimo Bold" charset="1" panose="020B0704020202020204"/>
      <p:regular r:id="rId42"/>
    </p:embeddedFont>
    <p:embeddedFont>
      <p:font typeface="Arimo" charset="1" panose="020B0604020202020204"/>
      <p:regular r:id="rId44"/>
    </p:embeddedFont>
    <p:embeddedFont>
      <p:font typeface="Canva Sans" charset="1" panose="020B0503030501040103"/>
      <p:regular r:id="rId60"/>
    </p:embeddedFont>
    <p:embeddedFont>
      <p:font typeface="Arimo Bold Italics" charset="1" panose="020B0704020202090204"/>
      <p:regular r:id="rId63"/>
    </p:embeddedFont>
    <p:embeddedFont>
      <p:font typeface="Arimo Italics" charset="1" panose="020B0604020202090204"/>
      <p:regular r:id="rId64"/>
    </p:embeddedFont>
    <p:embeddedFont>
      <p:font typeface="Noto Serif Display" charset="1" panose="02020502080505020204"/>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notesMasters/notesMaster1.xml" Type="http://schemas.openxmlformats.org/officeDocument/2006/relationships/notesMaster"/><Relationship Id="rId4" Target="theme/theme1.xml" Type="http://schemas.openxmlformats.org/officeDocument/2006/relationships/theme"/><Relationship Id="rId40" Target="theme/theme2.xml" Type="http://schemas.openxmlformats.org/officeDocument/2006/relationships/theme"/><Relationship Id="rId41" Target="notesSlides/notesSlide1.xml" Type="http://schemas.openxmlformats.org/officeDocument/2006/relationships/notesSlide"/><Relationship Id="rId42" Target="fonts/font42.fntdata" Type="http://schemas.openxmlformats.org/officeDocument/2006/relationships/font"/><Relationship Id="rId43" Target="notesSlides/notesSlide2.xml" Type="http://schemas.openxmlformats.org/officeDocument/2006/relationships/notesSlide"/><Relationship Id="rId44" Target="fonts/font44.fntdata" Type="http://schemas.openxmlformats.org/officeDocument/2006/relationships/font"/><Relationship Id="rId45" Target="notesSlides/notesSlide3.xml" Type="http://schemas.openxmlformats.org/officeDocument/2006/relationships/notesSlide"/><Relationship Id="rId46" Target="notesSlides/notesSlide4.xml" Type="http://schemas.openxmlformats.org/officeDocument/2006/relationships/notesSlide"/><Relationship Id="rId47" Target="notesSlides/notesSlide5.xml" Type="http://schemas.openxmlformats.org/officeDocument/2006/relationships/notesSlide"/><Relationship Id="rId48" Target="notesSlides/notesSlide6.xml" Type="http://schemas.openxmlformats.org/officeDocument/2006/relationships/notesSlide"/><Relationship Id="rId49" Target="notesSlides/notesSlide7.xml" Type="http://schemas.openxmlformats.org/officeDocument/2006/relationships/notesSlide"/><Relationship Id="rId5" Target="tableStyles.xml" Type="http://schemas.openxmlformats.org/officeDocument/2006/relationships/tableStyles"/><Relationship Id="rId50" Target="notesSlides/notesSlide8.xml" Type="http://schemas.openxmlformats.org/officeDocument/2006/relationships/notesSlide"/><Relationship Id="rId51" Target="notesSlides/notesSlide9.xml" Type="http://schemas.openxmlformats.org/officeDocument/2006/relationships/notesSlide"/><Relationship Id="rId52" Target="notesSlides/notesSlide10.xml" Type="http://schemas.openxmlformats.org/officeDocument/2006/relationships/notesSlide"/><Relationship Id="rId53" Target="notesSlides/notesSlide11.xml" Type="http://schemas.openxmlformats.org/officeDocument/2006/relationships/notesSlide"/><Relationship Id="rId54" Target="notesSlides/notesSlide12.xml" Type="http://schemas.openxmlformats.org/officeDocument/2006/relationships/notesSlide"/><Relationship Id="rId55" Target="notesSlides/notesSlide13.xml" Type="http://schemas.openxmlformats.org/officeDocument/2006/relationships/notesSlide"/><Relationship Id="rId56" Target="notesSlides/notesSlide14.xml" Type="http://schemas.openxmlformats.org/officeDocument/2006/relationships/notesSlide"/><Relationship Id="rId57" Target="notesSlides/notesSlide15.xml" Type="http://schemas.openxmlformats.org/officeDocument/2006/relationships/notesSlide"/><Relationship Id="rId58" Target="notesSlides/notesSlide16.xml" Type="http://schemas.openxmlformats.org/officeDocument/2006/relationships/notesSlide"/><Relationship Id="rId59" Target="notesSlides/notesSlide17.xml" Type="http://schemas.openxmlformats.org/officeDocument/2006/relationships/notesSlide"/><Relationship Id="rId6" Target="slides/slide1.xml" Type="http://schemas.openxmlformats.org/officeDocument/2006/relationships/slide"/><Relationship Id="rId60" Target="fonts/font60.fntdata" Type="http://schemas.openxmlformats.org/officeDocument/2006/relationships/font"/><Relationship Id="rId61" Target="notesSlides/notesSlide18.xml" Type="http://schemas.openxmlformats.org/officeDocument/2006/relationships/notesSlide"/><Relationship Id="rId62" Target="notesSlides/notesSlide19.xml" Type="http://schemas.openxmlformats.org/officeDocument/2006/relationships/notesSlide"/><Relationship Id="rId63" Target="fonts/font63.fntdata" Type="http://schemas.openxmlformats.org/officeDocument/2006/relationships/font"/><Relationship Id="rId64" Target="fonts/font64.fntdata" Type="http://schemas.openxmlformats.org/officeDocument/2006/relationships/font"/><Relationship Id="rId65" Target="notesSlides/notesSlide20.xml" Type="http://schemas.openxmlformats.org/officeDocument/2006/relationships/notesSlide"/><Relationship Id="rId66" Target="notesSlides/notesSlide21.xml" Type="http://schemas.openxmlformats.org/officeDocument/2006/relationships/notesSlide"/><Relationship Id="rId67" Target="notesSlides/notesSlide22.xml" Type="http://schemas.openxmlformats.org/officeDocument/2006/relationships/notesSlide"/><Relationship Id="rId68" Target="notesSlides/notesSlide23.xml" Type="http://schemas.openxmlformats.org/officeDocument/2006/relationships/notesSlide"/><Relationship Id="rId69" Target="notesSlides/notesSlide24.xml" Type="http://schemas.openxmlformats.org/officeDocument/2006/relationships/notesSlide"/><Relationship Id="rId7" Target="slides/slide2.xml" Type="http://schemas.openxmlformats.org/officeDocument/2006/relationships/slide"/><Relationship Id="rId70" Target="notesSlides/notesSlide25.xml" Type="http://schemas.openxmlformats.org/officeDocument/2006/relationships/notesSlide"/><Relationship Id="rId71" Target="notesSlides/notesSlide26.xml" Type="http://schemas.openxmlformats.org/officeDocument/2006/relationships/notesSlide"/><Relationship Id="rId72" Target="notesSlides/notesSlide27.xml" Type="http://schemas.openxmlformats.org/officeDocument/2006/relationships/notesSlide"/><Relationship Id="rId73" Target="notesSlides/notesSlide28.xml" Type="http://schemas.openxmlformats.org/officeDocument/2006/relationships/notesSlide"/><Relationship Id="rId74" Target="fonts/font74.fntdata" Type="http://schemas.openxmlformats.org/officeDocument/2006/relationships/font"/><Relationship Id="rId75" Target="notesSlides/notesSlide29.xml" Type="http://schemas.openxmlformats.org/officeDocument/2006/relationships/notesSlide"/><Relationship Id="rId76" Target="notesSlides/notesSlide30.xml" Type="http://schemas.openxmlformats.org/officeDocument/2006/relationships/notesSlide"/><Relationship Id="rId77" Target="notesSlides/notesSlide31.xml" Type="http://schemas.openxmlformats.org/officeDocument/2006/relationships/notesSlide"/><Relationship Id="rId78" Target="notesSlides/notesSlide32.xml" Type="http://schemas.openxmlformats.org/officeDocument/2006/relationships/notesSlide"/><Relationship Id="rId79" Target="notesSlides/notesSlide33.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41.png" Type="http://schemas.openxmlformats.org/officeDocument/2006/relationships/image"/><Relationship Id="rId2" Target="../notesSlides/notesSlide10.xml" Type="http://schemas.openxmlformats.org/officeDocument/2006/relationships/notesSlide"/><Relationship Id="rId20" Target="../media/image42.svg" Type="http://schemas.openxmlformats.org/officeDocument/2006/relationships/image"/><Relationship Id="rId21" Target="../media/image61.png" Type="http://schemas.openxmlformats.org/officeDocument/2006/relationships/image"/><Relationship Id="rId22" Target="../media/image62.svg" Type="http://schemas.openxmlformats.org/officeDocument/2006/relationships/image"/><Relationship Id="rId23" Target="../media/image63.png" Type="http://schemas.openxmlformats.org/officeDocument/2006/relationships/image"/><Relationship Id="rId24" Target="../media/image64.svg" Type="http://schemas.openxmlformats.org/officeDocument/2006/relationships/image"/><Relationship Id="rId25" Target="../media/image49.png" Type="http://schemas.openxmlformats.org/officeDocument/2006/relationships/image"/><Relationship Id="rId26" Target="../media/image50.svg" Type="http://schemas.openxmlformats.org/officeDocument/2006/relationships/image"/><Relationship Id="rId27" Target="../media/image65.png" Type="http://schemas.openxmlformats.org/officeDocument/2006/relationships/image"/><Relationship Id="rId28" Target="../media/image66.sv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41.png" Type="http://schemas.openxmlformats.org/officeDocument/2006/relationships/image"/><Relationship Id="rId2" Target="../notesSlides/notesSlide11.xml" Type="http://schemas.openxmlformats.org/officeDocument/2006/relationships/notesSlide"/><Relationship Id="rId20" Target="../media/image42.svg" Type="http://schemas.openxmlformats.org/officeDocument/2006/relationships/image"/><Relationship Id="rId21" Target="../media/image61.png" Type="http://schemas.openxmlformats.org/officeDocument/2006/relationships/image"/><Relationship Id="rId22" Target="../media/image62.svg" Type="http://schemas.openxmlformats.org/officeDocument/2006/relationships/image"/><Relationship Id="rId23" Target="../media/image67.png" Type="http://schemas.openxmlformats.org/officeDocument/2006/relationships/image"/><Relationship Id="rId24" Target="../media/image68.svg" Type="http://schemas.openxmlformats.org/officeDocument/2006/relationships/image"/><Relationship Id="rId25" Target="../media/image69.png" Type="http://schemas.openxmlformats.org/officeDocument/2006/relationships/image"/><Relationship Id="rId26" Target="../media/image70.sv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41.png" Type="http://schemas.openxmlformats.org/officeDocument/2006/relationships/image"/><Relationship Id="rId2" Target="../notesSlides/notesSlide12.xml" Type="http://schemas.openxmlformats.org/officeDocument/2006/relationships/notesSlide"/><Relationship Id="rId20" Target="../media/image42.svg" Type="http://schemas.openxmlformats.org/officeDocument/2006/relationships/image"/><Relationship Id="rId21" Target="../media/image61.png" Type="http://schemas.openxmlformats.org/officeDocument/2006/relationships/image"/><Relationship Id="rId22" Target="../media/image62.sv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41.png" Type="http://schemas.openxmlformats.org/officeDocument/2006/relationships/image"/><Relationship Id="rId2" Target="../notesSlides/notesSlide13.xml" Type="http://schemas.openxmlformats.org/officeDocument/2006/relationships/notesSlide"/><Relationship Id="rId20" Target="../media/image42.svg" Type="http://schemas.openxmlformats.org/officeDocument/2006/relationships/image"/><Relationship Id="rId21" Target="../media/image61.png" Type="http://schemas.openxmlformats.org/officeDocument/2006/relationships/image"/><Relationship Id="rId22" Target="../media/image62.sv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41.png" Type="http://schemas.openxmlformats.org/officeDocument/2006/relationships/image"/><Relationship Id="rId2" Target="../notesSlides/notesSlide14.xml" Type="http://schemas.openxmlformats.org/officeDocument/2006/relationships/notesSlide"/><Relationship Id="rId20" Target="../media/image42.svg" Type="http://schemas.openxmlformats.org/officeDocument/2006/relationships/image"/><Relationship Id="rId21" Target="../media/image61.png" Type="http://schemas.openxmlformats.org/officeDocument/2006/relationships/image"/><Relationship Id="rId22" Target="../media/image62.svg" Type="http://schemas.openxmlformats.org/officeDocument/2006/relationships/image"/><Relationship Id="rId23" Target="../media/image71.pn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1.png" Type="http://schemas.openxmlformats.org/officeDocument/2006/relationships/image"/><Relationship Id="rId16" Target="../media/image2.svg" Type="http://schemas.openxmlformats.org/officeDocument/2006/relationships/image"/><Relationship Id="rId17" Target="../media/image19.png" Type="http://schemas.openxmlformats.org/officeDocument/2006/relationships/image"/><Relationship Id="rId18" Target="../media/image20.svg" Type="http://schemas.openxmlformats.org/officeDocument/2006/relationships/image"/><Relationship Id="rId19" Target="../media/image21.png" Type="http://schemas.openxmlformats.org/officeDocument/2006/relationships/image"/><Relationship Id="rId2" Target="../notesSlides/notesSlide15.xml" Type="http://schemas.openxmlformats.org/officeDocument/2006/relationships/notesSlide"/><Relationship Id="rId20" Target="../media/image22.svg" Type="http://schemas.openxmlformats.org/officeDocument/2006/relationships/image"/><Relationship Id="rId21" Target="../media/image5.png" Type="http://schemas.openxmlformats.org/officeDocument/2006/relationships/image"/><Relationship Id="rId22" Target="../media/image6.svg" Type="http://schemas.openxmlformats.org/officeDocument/2006/relationships/image"/><Relationship Id="rId23" Target="../media/image7.png" Type="http://schemas.openxmlformats.org/officeDocument/2006/relationships/image"/><Relationship Id="rId24" Target="../media/image8.svg" Type="http://schemas.openxmlformats.org/officeDocument/2006/relationships/image"/><Relationship Id="rId25" Target="../media/image9.png" Type="http://schemas.openxmlformats.org/officeDocument/2006/relationships/image"/><Relationship Id="rId26" Target="../media/image10.svg" Type="http://schemas.openxmlformats.org/officeDocument/2006/relationships/image"/><Relationship Id="rId27" Target="../media/image23.png" Type="http://schemas.openxmlformats.org/officeDocument/2006/relationships/image"/><Relationship Id="rId28" Target="../media/image24.svg" Type="http://schemas.openxmlformats.org/officeDocument/2006/relationships/image"/><Relationship Id="rId3" Target="../media/image72.png" Type="http://schemas.openxmlformats.org/officeDocument/2006/relationships/image"/><Relationship Id="rId4" Target="../media/image73.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7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svg" Type="http://schemas.openxmlformats.org/officeDocument/2006/relationships/image"/><Relationship Id="rId11" Target="../media/image80.png" Type="http://schemas.openxmlformats.org/officeDocument/2006/relationships/image"/><Relationship Id="rId12" Target="../media/image81.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82.png" Type="http://schemas.openxmlformats.org/officeDocument/2006/relationships/image"/><Relationship Id="rId16" Target="../media/image83.svg" Type="http://schemas.openxmlformats.org/officeDocument/2006/relationships/image"/><Relationship Id="rId17" Target="../media/image84.png" Type="http://schemas.openxmlformats.org/officeDocument/2006/relationships/image"/><Relationship Id="rId18" Target="../media/image85.svg" Type="http://schemas.openxmlformats.org/officeDocument/2006/relationships/image"/><Relationship Id="rId19" Target="../media/image86.png" Type="http://schemas.openxmlformats.org/officeDocument/2006/relationships/image"/><Relationship Id="rId2" Target="../notesSlides/notesSlide16.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76.png" Type="http://schemas.openxmlformats.org/officeDocument/2006/relationships/image"/><Relationship Id="rId8" Target="../media/image77.svg" Type="http://schemas.openxmlformats.org/officeDocument/2006/relationships/image"/><Relationship Id="rId9" Target="../media/image7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svg" Type="http://schemas.openxmlformats.org/officeDocument/2006/relationships/image"/><Relationship Id="rId11" Target="../media/image80.png" Type="http://schemas.openxmlformats.org/officeDocument/2006/relationships/image"/><Relationship Id="rId12" Target="../media/image81.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82.png" Type="http://schemas.openxmlformats.org/officeDocument/2006/relationships/image"/><Relationship Id="rId16" Target="../media/image83.svg" Type="http://schemas.openxmlformats.org/officeDocument/2006/relationships/image"/><Relationship Id="rId17" Target="../media/image84.png" Type="http://schemas.openxmlformats.org/officeDocument/2006/relationships/image"/><Relationship Id="rId18" Target="../media/image85.svg" Type="http://schemas.openxmlformats.org/officeDocument/2006/relationships/image"/><Relationship Id="rId2" Target="../notesSlides/notesSlide17.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76.png" Type="http://schemas.openxmlformats.org/officeDocument/2006/relationships/image"/><Relationship Id="rId8" Target="../media/image77.svg" Type="http://schemas.openxmlformats.org/officeDocument/2006/relationships/image"/><Relationship Id="rId9" Target="../media/image7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4.svg" Type="http://schemas.openxmlformats.org/officeDocument/2006/relationships/image"/><Relationship Id="rId11" Target="../media/image95.png" Type="http://schemas.openxmlformats.org/officeDocument/2006/relationships/image"/><Relationship Id="rId12" Target="../media/image96.svg" Type="http://schemas.openxmlformats.org/officeDocument/2006/relationships/image"/><Relationship Id="rId13" Target="../media/image97.png" Type="http://schemas.openxmlformats.org/officeDocument/2006/relationships/image"/><Relationship Id="rId14" Target="../media/image98.svg" Type="http://schemas.openxmlformats.org/officeDocument/2006/relationships/image"/><Relationship Id="rId15" Target="../media/image99.png" Type="http://schemas.openxmlformats.org/officeDocument/2006/relationships/image"/><Relationship Id="rId16" Target="../media/image100.svg" Type="http://schemas.openxmlformats.org/officeDocument/2006/relationships/image"/><Relationship Id="rId17" Target="../media/image101.png" Type="http://schemas.openxmlformats.org/officeDocument/2006/relationships/image"/><Relationship Id="rId18" Target="../media/image102.svg" Type="http://schemas.openxmlformats.org/officeDocument/2006/relationships/image"/><Relationship Id="rId19" Target="../media/image103.png" Type="http://schemas.openxmlformats.org/officeDocument/2006/relationships/image"/><Relationship Id="rId2" Target="../notesSlides/notesSlide18.xml" Type="http://schemas.openxmlformats.org/officeDocument/2006/relationships/notesSlide"/><Relationship Id="rId20" Target="../media/image104.svg" Type="http://schemas.openxmlformats.org/officeDocument/2006/relationships/image"/><Relationship Id="rId21" Target="../media/image105.png" Type="http://schemas.openxmlformats.org/officeDocument/2006/relationships/image"/><Relationship Id="rId22" Target="../media/image106.png" Type="http://schemas.openxmlformats.org/officeDocument/2006/relationships/image"/><Relationship Id="rId3" Target="../media/image87.png" Type="http://schemas.openxmlformats.org/officeDocument/2006/relationships/image"/><Relationship Id="rId4" Target="../media/image88.svg" Type="http://schemas.openxmlformats.org/officeDocument/2006/relationships/image"/><Relationship Id="rId5" Target="../media/image89.png" Type="http://schemas.openxmlformats.org/officeDocument/2006/relationships/image"/><Relationship Id="rId6" Target="../media/image90.svg" Type="http://schemas.openxmlformats.org/officeDocument/2006/relationships/image"/><Relationship Id="rId7" Target="../media/image91.png" Type="http://schemas.openxmlformats.org/officeDocument/2006/relationships/image"/><Relationship Id="rId8" Target="../media/image92.svg" Type="http://schemas.openxmlformats.org/officeDocument/2006/relationships/image"/><Relationship Id="rId9" Target="../media/image9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8.png" Type="http://schemas.openxmlformats.org/officeDocument/2006/relationships/image"/><Relationship Id="rId11" Target="../media/image109.png" Type="http://schemas.openxmlformats.org/officeDocument/2006/relationships/image"/><Relationship Id="rId12" Target="../media/image110.png" Type="http://schemas.openxmlformats.org/officeDocument/2006/relationships/image"/><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0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2.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1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13.png" Type="http://schemas.openxmlformats.org/officeDocument/2006/relationships/image"/><Relationship Id="rId14" Target="../media/image114.svg" Type="http://schemas.openxmlformats.org/officeDocument/2006/relationships/image"/><Relationship Id="rId15" Target="../media/image1.png" Type="http://schemas.openxmlformats.org/officeDocument/2006/relationships/image"/><Relationship Id="rId16" Target="../media/image2.svg" Type="http://schemas.openxmlformats.org/officeDocument/2006/relationships/image"/><Relationship Id="rId17" Target="../media/image19.png" Type="http://schemas.openxmlformats.org/officeDocument/2006/relationships/image"/><Relationship Id="rId18" Target="../media/image20.svg" Type="http://schemas.openxmlformats.org/officeDocument/2006/relationships/image"/><Relationship Id="rId19" Target="../media/image21.png" Type="http://schemas.openxmlformats.org/officeDocument/2006/relationships/image"/><Relationship Id="rId2" Target="../notesSlides/notesSlide20.xml" Type="http://schemas.openxmlformats.org/officeDocument/2006/relationships/notesSlide"/><Relationship Id="rId20" Target="../media/image22.svg" Type="http://schemas.openxmlformats.org/officeDocument/2006/relationships/image"/><Relationship Id="rId21" Target="../media/image5.png" Type="http://schemas.openxmlformats.org/officeDocument/2006/relationships/image"/><Relationship Id="rId22" Target="../media/image6.svg" Type="http://schemas.openxmlformats.org/officeDocument/2006/relationships/image"/><Relationship Id="rId23" Target="../media/image7.png" Type="http://schemas.openxmlformats.org/officeDocument/2006/relationships/image"/><Relationship Id="rId24" Target="../media/image8.svg" Type="http://schemas.openxmlformats.org/officeDocument/2006/relationships/image"/><Relationship Id="rId25" Target="../media/image9.png" Type="http://schemas.openxmlformats.org/officeDocument/2006/relationships/image"/><Relationship Id="rId26" Target="../media/image10.svg" Type="http://schemas.openxmlformats.org/officeDocument/2006/relationships/image"/><Relationship Id="rId27" Target="../media/image115.png" Type="http://schemas.openxmlformats.org/officeDocument/2006/relationships/image"/><Relationship Id="rId28" Target="../media/image116.svg" Type="http://schemas.openxmlformats.org/officeDocument/2006/relationships/image"/><Relationship Id="rId3" Target="../media/image111.png" Type="http://schemas.openxmlformats.org/officeDocument/2006/relationships/image"/><Relationship Id="rId4" Target="../media/image112.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7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13" Target="../media/image7.png" Type="http://schemas.openxmlformats.org/officeDocument/2006/relationships/image"/><Relationship Id="rId14" Target="../media/image8.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115.png" Type="http://schemas.openxmlformats.org/officeDocument/2006/relationships/image"/><Relationship Id="rId18" Target="../media/image116.svg" Type="http://schemas.openxmlformats.org/officeDocument/2006/relationships/image"/><Relationship Id="rId2" Target="../notesSlides/notesSlide21.xml" Type="http://schemas.openxmlformats.org/officeDocument/2006/relationships/notesSlide"/><Relationship Id="rId3" Target="../media/image113.png" Type="http://schemas.openxmlformats.org/officeDocument/2006/relationships/image"/><Relationship Id="rId4" Target="../media/image11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39.png" Type="http://schemas.openxmlformats.org/officeDocument/2006/relationships/image"/><Relationship Id="rId12" Target="../media/image40.svg" Type="http://schemas.openxmlformats.org/officeDocument/2006/relationships/image"/><Relationship Id="rId13" Target="../media/image41.png" Type="http://schemas.openxmlformats.org/officeDocument/2006/relationships/image"/><Relationship Id="rId14" Target="../media/image42.svg" Type="http://schemas.openxmlformats.org/officeDocument/2006/relationships/image"/><Relationship Id="rId15" Target="../media/image23.png" Type="http://schemas.openxmlformats.org/officeDocument/2006/relationships/image"/><Relationship Id="rId16" Target="../media/image24.svg" Type="http://schemas.openxmlformats.org/officeDocument/2006/relationships/image"/><Relationship Id="rId2" Target="../notesSlides/notesSlide2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svg" Type="http://schemas.openxmlformats.org/officeDocument/2006/relationships/image"/><Relationship Id="rId11" Target="../media/image1.png" Type="http://schemas.openxmlformats.org/officeDocument/2006/relationships/image"/><Relationship Id="rId12" Target="../media/image2.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17" Target="../media/image5.png" Type="http://schemas.openxmlformats.org/officeDocument/2006/relationships/image"/><Relationship Id="rId18" Target="../media/image6.svg" Type="http://schemas.openxmlformats.org/officeDocument/2006/relationships/image"/><Relationship Id="rId19" Target="../media/image7.png" Type="http://schemas.openxmlformats.org/officeDocument/2006/relationships/image"/><Relationship Id="rId2" Target="../notesSlides/notesSlide23.xml" Type="http://schemas.openxmlformats.org/officeDocument/2006/relationships/notesSlide"/><Relationship Id="rId20" Target="../media/image8.svg" Type="http://schemas.openxmlformats.org/officeDocument/2006/relationships/image"/><Relationship Id="rId21" Target="../media/image9.png" Type="http://schemas.openxmlformats.org/officeDocument/2006/relationships/image"/><Relationship Id="rId22" Target="../media/image10.svg" Type="http://schemas.openxmlformats.org/officeDocument/2006/relationships/image"/><Relationship Id="rId23" Target="../media/image23.png" Type="http://schemas.openxmlformats.org/officeDocument/2006/relationships/image"/><Relationship Id="rId24" Target="../media/image24.svg" Type="http://schemas.openxmlformats.org/officeDocument/2006/relationships/image"/><Relationship Id="rId25" Target="../media/image117.png" Type="http://schemas.openxmlformats.org/officeDocument/2006/relationships/image"/><Relationship Id="rId26" Target="../media/image118.svg" Type="http://schemas.openxmlformats.org/officeDocument/2006/relationships/image"/><Relationship Id="rId27" Target="../media/image119.png" Type="http://schemas.openxmlformats.org/officeDocument/2006/relationships/image"/><Relationship Id="rId28" Target="../media/image120.svg" Type="http://schemas.openxmlformats.org/officeDocument/2006/relationships/image"/><Relationship Id="rId29" Target="../media/image121.png" Type="http://schemas.openxmlformats.org/officeDocument/2006/relationships/image"/><Relationship Id="rId3" Target="../media/image51.png" Type="http://schemas.openxmlformats.org/officeDocument/2006/relationships/image"/><Relationship Id="rId30" Target="../media/image122.svg" Type="http://schemas.openxmlformats.org/officeDocument/2006/relationships/image"/><Relationship Id="rId31" Target="../media/image123.png" Type="http://schemas.openxmlformats.org/officeDocument/2006/relationships/image"/><Relationship Id="rId32" Target="../media/image124.svg" Type="http://schemas.openxmlformats.org/officeDocument/2006/relationships/image"/><Relationship Id="rId33" Target="../media/image125.png" Type="http://schemas.openxmlformats.org/officeDocument/2006/relationships/image"/><Relationship Id="rId34" Target="../media/image126.svg" Type="http://schemas.openxmlformats.org/officeDocument/2006/relationships/image"/><Relationship Id="rId4" Target="../media/image52.svg" Type="http://schemas.openxmlformats.org/officeDocument/2006/relationships/image"/><Relationship Id="rId5" Target="../media/image74.png" Type="http://schemas.openxmlformats.org/officeDocument/2006/relationships/image"/><Relationship Id="rId6" Target="../media/image75.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5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2.png" Type="http://schemas.openxmlformats.org/officeDocument/2006/relationships/image"/><Relationship Id="rId11" Target="../media/image133.svg" Type="http://schemas.openxmlformats.org/officeDocument/2006/relationships/image"/><Relationship Id="rId2" Target="../notesSlides/notesSlide25.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 Id="rId9" Target="../media/image13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5.svg" Type="http://schemas.openxmlformats.org/officeDocument/2006/relationships/image"/><Relationship Id="rId11" Target="../media/image136.png" Type="http://schemas.openxmlformats.org/officeDocument/2006/relationships/image"/><Relationship Id="rId12" Target="../media/image137.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notesSlides/notesSlide26.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 Id="rId9" Target="../media/image1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7.svg" Type="http://schemas.openxmlformats.org/officeDocument/2006/relationships/image"/><Relationship Id="rId11" Target="../media/image138.png" Type="http://schemas.openxmlformats.org/officeDocument/2006/relationships/image"/><Relationship Id="rId12" Target="../media/image139.png" Type="http://schemas.openxmlformats.org/officeDocument/2006/relationships/image"/><Relationship Id="rId13" Target="../media/image140.svg" Type="http://schemas.openxmlformats.org/officeDocument/2006/relationships/image"/><Relationship Id="rId2" Target="../notesSlides/notesSlide27.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 Id="rId9" Target="../media/image13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7.svg" Type="http://schemas.openxmlformats.org/officeDocument/2006/relationships/image"/><Relationship Id="rId11" Target="../media/image141.png" Type="http://schemas.openxmlformats.org/officeDocument/2006/relationships/image"/><Relationship Id="rId12" Target="../media/image142.svg" Type="http://schemas.openxmlformats.org/officeDocument/2006/relationships/image"/><Relationship Id="rId13" Target="../media/image143.png" Type="http://schemas.openxmlformats.org/officeDocument/2006/relationships/image"/><Relationship Id="rId14" Target="../media/image144.svg" Type="http://schemas.openxmlformats.org/officeDocument/2006/relationships/image"/><Relationship Id="rId2" Target="../notesSlides/notesSlide28.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 Id="rId9" Target="../media/image13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7.svg" Type="http://schemas.openxmlformats.org/officeDocument/2006/relationships/image"/><Relationship Id="rId11" Target="../media/image1.png" Type="http://schemas.openxmlformats.org/officeDocument/2006/relationships/image"/><Relationship Id="rId12" Target="../media/image2.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145.png" Type="http://schemas.openxmlformats.org/officeDocument/2006/relationships/image"/><Relationship Id="rId16" Target="../media/image146.svg" Type="http://schemas.openxmlformats.org/officeDocument/2006/relationships/image"/><Relationship Id="rId17" Target="../media/image147.png" Type="http://schemas.openxmlformats.org/officeDocument/2006/relationships/image"/><Relationship Id="rId18" Target="../media/image148.svg" Type="http://schemas.openxmlformats.org/officeDocument/2006/relationships/image"/><Relationship Id="rId2" Target="../notesSlides/notesSlide29.xml" Type="http://schemas.openxmlformats.org/officeDocument/2006/relationships/notesSlide"/><Relationship Id="rId3" Target="../media/image127.png" Type="http://schemas.openxmlformats.org/officeDocument/2006/relationships/image"/><Relationship Id="rId4" Target="../media/image12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29.png" Type="http://schemas.openxmlformats.org/officeDocument/2006/relationships/image"/><Relationship Id="rId8" Target="../media/image130.svg" Type="http://schemas.openxmlformats.org/officeDocument/2006/relationships/image"/><Relationship Id="rId9" Target="../media/image13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3.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15" Target="../media/image145.png" Type="http://schemas.openxmlformats.org/officeDocument/2006/relationships/image"/><Relationship Id="rId16" Target="../media/image146.svg" Type="http://schemas.openxmlformats.org/officeDocument/2006/relationships/image"/><Relationship Id="rId2" Target="../notesSlides/notesSlide30.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39.png" Type="http://schemas.openxmlformats.org/officeDocument/2006/relationships/image"/><Relationship Id="rId12" Target="../media/image40.svg" Type="http://schemas.openxmlformats.org/officeDocument/2006/relationships/image"/><Relationship Id="rId13" Target="../media/image41.png" Type="http://schemas.openxmlformats.org/officeDocument/2006/relationships/image"/><Relationship Id="rId14" Target="../media/image42.svg" Type="http://schemas.openxmlformats.org/officeDocument/2006/relationships/image"/><Relationship Id="rId15" Target="../media/image23.png" Type="http://schemas.openxmlformats.org/officeDocument/2006/relationships/image"/><Relationship Id="rId16" Target="../media/image24.svg" Type="http://schemas.openxmlformats.org/officeDocument/2006/relationships/image"/><Relationship Id="rId2" Target="../notesSlides/notesSlide3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4.svg" Type="http://schemas.openxmlformats.org/officeDocument/2006/relationships/image"/><Relationship Id="rId11" Target="../media/image151.png" Type="http://schemas.openxmlformats.org/officeDocument/2006/relationships/image"/><Relationship Id="rId12" Target="../media/image152.svg" Type="http://schemas.openxmlformats.org/officeDocument/2006/relationships/image"/><Relationship Id="rId13" Target="../media/image97.png" Type="http://schemas.openxmlformats.org/officeDocument/2006/relationships/image"/><Relationship Id="rId14" Target="../media/image98.svg" Type="http://schemas.openxmlformats.org/officeDocument/2006/relationships/image"/><Relationship Id="rId15" Target="../media/image153.png" Type="http://schemas.openxmlformats.org/officeDocument/2006/relationships/image"/><Relationship Id="rId16" Target="../media/image154.svg" Type="http://schemas.openxmlformats.org/officeDocument/2006/relationships/image"/><Relationship Id="rId17" Target="../media/image99.png" Type="http://schemas.openxmlformats.org/officeDocument/2006/relationships/image"/><Relationship Id="rId18" Target="../media/image100.svg" Type="http://schemas.openxmlformats.org/officeDocument/2006/relationships/image"/><Relationship Id="rId19" Target="../media/image155.png" Type="http://schemas.openxmlformats.org/officeDocument/2006/relationships/image"/><Relationship Id="rId2" Target="../notesSlides/notesSlide32.xml" Type="http://schemas.openxmlformats.org/officeDocument/2006/relationships/notesSlide"/><Relationship Id="rId20" Target="../media/image156.svg" Type="http://schemas.openxmlformats.org/officeDocument/2006/relationships/image"/><Relationship Id="rId21" Target="../media/image157.png" Type="http://schemas.openxmlformats.org/officeDocument/2006/relationships/image"/><Relationship Id="rId22" Target="../media/image158.svg" Type="http://schemas.openxmlformats.org/officeDocument/2006/relationships/image"/><Relationship Id="rId23" Target="../media/image159.png" Type="http://schemas.openxmlformats.org/officeDocument/2006/relationships/image"/><Relationship Id="rId24" Target="../media/image160.svg" Type="http://schemas.openxmlformats.org/officeDocument/2006/relationships/image"/><Relationship Id="rId25" Target="../media/image161.png" Type="http://schemas.openxmlformats.org/officeDocument/2006/relationships/image"/><Relationship Id="rId26" Target="../media/image162.svg" Type="http://schemas.openxmlformats.org/officeDocument/2006/relationships/image"/><Relationship Id="rId27" Target="../media/image163.png" Type="http://schemas.openxmlformats.org/officeDocument/2006/relationships/image"/><Relationship Id="rId28" Target="../media/image164.svg" Type="http://schemas.openxmlformats.org/officeDocument/2006/relationships/image"/><Relationship Id="rId29" Target="../media/image165.png" Type="http://schemas.openxmlformats.org/officeDocument/2006/relationships/image"/><Relationship Id="rId3" Target="../media/image87.png" Type="http://schemas.openxmlformats.org/officeDocument/2006/relationships/image"/><Relationship Id="rId30" Target="../media/image166.svg" Type="http://schemas.openxmlformats.org/officeDocument/2006/relationships/image"/><Relationship Id="rId4" Target="../media/image88.svg" Type="http://schemas.openxmlformats.org/officeDocument/2006/relationships/image"/><Relationship Id="rId5" Target="../media/image89.png" Type="http://schemas.openxmlformats.org/officeDocument/2006/relationships/image"/><Relationship Id="rId6" Target="../media/image90.svg" Type="http://schemas.openxmlformats.org/officeDocument/2006/relationships/image"/><Relationship Id="rId7" Target="../media/image149.png" Type="http://schemas.openxmlformats.org/officeDocument/2006/relationships/image"/><Relationship Id="rId8" Target="../media/image150.svg" Type="http://schemas.openxmlformats.org/officeDocument/2006/relationships/image"/><Relationship Id="rId9" Target="../media/image9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4.svg" Type="http://schemas.openxmlformats.org/officeDocument/2006/relationships/image"/><Relationship Id="rId11" Target="../media/image95.png" Type="http://schemas.openxmlformats.org/officeDocument/2006/relationships/image"/><Relationship Id="rId12" Target="../media/image96.svg" Type="http://schemas.openxmlformats.org/officeDocument/2006/relationships/image"/><Relationship Id="rId13" Target="../media/image97.png" Type="http://schemas.openxmlformats.org/officeDocument/2006/relationships/image"/><Relationship Id="rId14" Target="../media/image98.svg" Type="http://schemas.openxmlformats.org/officeDocument/2006/relationships/image"/><Relationship Id="rId15" Target="../media/image153.png" Type="http://schemas.openxmlformats.org/officeDocument/2006/relationships/image"/><Relationship Id="rId16" Target="../media/image154.svg" Type="http://schemas.openxmlformats.org/officeDocument/2006/relationships/image"/><Relationship Id="rId17" Target="../media/image99.png" Type="http://schemas.openxmlformats.org/officeDocument/2006/relationships/image"/><Relationship Id="rId18" Target="../media/image100.svg" Type="http://schemas.openxmlformats.org/officeDocument/2006/relationships/image"/><Relationship Id="rId19" Target="../media/image155.png" Type="http://schemas.openxmlformats.org/officeDocument/2006/relationships/image"/><Relationship Id="rId2" Target="../notesSlides/notesSlide33.xml" Type="http://schemas.openxmlformats.org/officeDocument/2006/relationships/notesSlide"/><Relationship Id="rId20" Target="../media/image156.svg" Type="http://schemas.openxmlformats.org/officeDocument/2006/relationships/image"/><Relationship Id="rId21" Target="../media/image157.png" Type="http://schemas.openxmlformats.org/officeDocument/2006/relationships/image"/><Relationship Id="rId22" Target="../media/image158.svg" Type="http://schemas.openxmlformats.org/officeDocument/2006/relationships/image"/><Relationship Id="rId23" Target="../media/image159.png" Type="http://schemas.openxmlformats.org/officeDocument/2006/relationships/image"/><Relationship Id="rId24" Target="../media/image160.svg" Type="http://schemas.openxmlformats.org/officeDocument/2006/relationships/image"/><Relationship Id="rId25" Target="../media/image101.png" Type="http://schemas.openxmlformats.org/officeDocument/2006/relationships/image"/><Relationship Id="rId26" Target="../media/image102.svg" Type="http://schemas.openxmlformats.org/officeDocument/2006/relationships/image"/><Relationship Id="rId27" Target="../media/image103.png" Type="http://schemas.openxmlformats.org/officeDocument/2006/relationships/image"/><Relationship Id="rId28" Target="../media/image104.svg" Type="http://schemas.openxmlformats.org/officeDocument/2006/relationships/image"/><Relationship Id="rId3" Target="../media/image87.png" Type="http://schemas.openxmlformats.org/officeDocument/2006/relationships/image"/><Relationship Id="rId4" Target="../media/image88.svg" Type="http://schemas.openxmlformats.org/officeDocument/2006/relationships/image"/><Relationship Id="rId5" Target="../media/image89.png" Type="http://schemas.openxmlformats.org/officeDocument/2006/relationships/image"/><Relationship Id="rId6" Target="../media/image90.svg" Type="http://schemas.openxmlformats.org/officeDocument/2006/relationships/image"/><Relationship Id="rId7" Target="../media/image91.png" Type="http://schemas.openxmlformats.org/officeDocument/2006/relationships/image"/><Relationship Id="rId8" Target="../media/image92.svg" Type="http://schemas.openxmlformats.org/officeDocument/2006/relationships/image"/><Relationship Id="rId9" Target="../media/image9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2" Target="../notesSlides/notesSlide4.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2" Target="../notesSlides/notesSlide5.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2" Target="../notesSlides/notesSlide6.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2" Target="../notesSlides/notesSlide7.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13" Target="../media/image45.png" Type="http://schemas.openxmlformats.org/officeDocument/2006/relationships/image"/><Relationship Id="rId14" Target="../media/image46.svg" Type="http://schemas.openxmlformats.org/officeDocument/2006/relationships/image"/><Relationship Id="rId2" Target="../notesSlides/notesSlide8.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39.png" Type="http://schemas.openxmlformats.org/officeDocument/2006/relationships/image"/><Relationship Id="rId12" Target="../media/image40.svg" Type="http://schemas.openxmlformats.org/officeDocument/2006/relationships/image"/><Relationship Id="rId13" Target="../media/image41.png" Type="http://schemas.openxmlformats.org/officeDocument/2006/relationships/image"/><Relationship Id="rId14" Target="../media/image42.svg" Type="http://schemas.openxmlformats.org/officeDocument/2006/relationships/image"/><Relationship Id="rId15" Target="../media/image23.png" Type="http://schemas.openxmlformats.org/officeDocument/2006/relationships/image"/><Relationship Id="rId16" Target="../media/image24.svg" Type="http://schemas.openxmlformats.org/officeDocument/2006/relationships/image"/><Relationship Id="rId17" Target="../media/image47.png" Type="http://schemas.openxmlformats.org/officeDocument/2006/relationships/image"/><Relationship Id="rId18" Target="../media/image48.svg" Type="http://schemas.openxmlformats.org/officeDocument/2006/relationships/image"/><Relationship Id="rId19" Target="../media/image49.png" Type="http://schemas.openxmlformats.org/officeDocument/2006/relationships/image"/><Relationship Id="rId2" Target="../notesSlides/notesSlide9.xml" Type="http://schemas.openxmlformats.org/officeDocument/2006/relationships/notesSlide"/><Relationship Id="rId20" Target="../media/image50.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523609">
            <a:off x="11639124" y="1028600"/>
            <a:ext cx="3374952" cy="0"/>
          </a:xfrm>
          <a:prstGeom prst="line">
            <a:avLst/>
          </a:prstGeom>
          <a:ln cap="rnd" w="9525">
            <a:solidFill>
              <a:srgbClr val="3D3D3D"/>
            </a:solidFill>
            <a:prstDash val="solid"/>
            <a:headEnd type="none" len="sm" w="sm"/>
            <a:tailEnd type="none" len="sm" w="sm"/>
          </a:ln>
        </p:spPr>
      </p:sp>
      <p:sp>
        <p:nvSpPr>
          <p:cNvPr name="AutoShape 3" id="3"/>
          <p:cNvSpPr/>
          <p:nvPr/>
        </p:nvSpPr>
        <p:spPr>
          <a:xfrm rot="2514251">
            <a:off x="14728026" y="1659100"/>
            <a:ext cx="2254648" cy="0"/>
          </a:xfrm>
          <a:prstGeom prst="line">
            <a:avLst/>
          </a:prstGeom>
          <a:ln cap="rnd" w="9525">
            <a:solidFill>
              <a:srgbClr val="3D3D3D"/>
            </a:solidFill>
            <a:prstDash val="solid"/>
            <a:headEnd type="none" len="sm" w="sm"/>
            <a:tailEnd type="none" len="sm" w="sm"/>
          </a:ln>
        </p:spPr>
      </p:sp>
      <p:sp>
        <p:nvSpPr>
          <p:cNvPr name="AutoShape 4" id="4"/>
          <p:cNvSpPr/>
          <p:nvPr/>
        </p:nvSpPr>
        <p:spPr>
          <a:xfrm rot="7436612">
            <a:off x="16050933" y="1174750"/>
            <a:ext cx="2887035" cy="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16137500" y="1636697"/>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1381160" y="851614"/>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9" id="9"/>
          <p:cNvSpPr/>
          <p:nvPr/>
        </p:nvSpPr>
        <p:spPr>
          <a:xfrm flipH="false" flipV="false" rot="0">
            <a:off x="11376650" y="8465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11454138" y="924618"/>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12" id="12"/>
          <p:cNvSpPr/>
          <p:nvPr/>
        </p:nvSpPr>
        <p:spPr>
          <a:xfrm flipH="false" flipV="false" rot="0">
            <a:off x="11449654" y="9195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11533314" y="1003768"/>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15" id="15"/>
          <p:cNvSpPr/>
          <p:nvPr/>
        </p:nvSpPr>
        <p:spPr>
          <a:xfrm flipH="false" flipV="false" rot="0">
            <a:off x="11528830" y="9992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886700" y="5785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61375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0" y="6234414"/>
            <a:ext cx="5176102" cy="4052586"/>
          </a:xfrm>
          <a:custGeom>
            <a:avLst/>
            <a:gdLst/>
            <a:ahLst/>
            <a:cxnLst/>
            <a:rect r="r" b="b" t="t" l="l"/>
            <a:pathLst>
              <a:path h="4052586" w="5176102">
                <a:moveTo>
                  <a:pt x="0" y="0"/>
                </a:moveTo>
                <a:lnTo>
                  <a:pt x="5176102" y="0"/>
                </a:lnTo>
                <a:lnTo>
                  <a:pt x="5176102" y="4052586"/>
                </a:lnTo>
                <a:lnTo>
                  <a:pt x="0" y="405258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0" id="20"/>
          <p:cNvSpPr txBox="true"/>
          <p:nvPr/>
        </p:nvSpPr>
        <p:spPr>
          <a:xfrm rot="0">
            <a:off x="3193508" y="3767138"/>
            <a:ext cx="11900983" cy="2733675"/>
          </a:xfrm>
          <a:prstGeom prst="rect">
            <a:avLst/>
          </a:prstGeom>
        </p:spPr>
        <p:txBody>
          <a:bodyPr anchor="t" rtlCol="false" tIns="0" lIns="0" bIns="0" rIns="0">
            <a:spAutoFit/>
          </a:bodyPr>
          <a:lstStyle/>
          <a:p>
            <a:pPr algn="ctr">
              <a:lnSpc>
                <a:spcPts val="7199"/>
              </a:lnSpc>
              <a:spcBef>
                <a:spcPct val="0"/>
              </a:spcBef>
            </a:pPr>
            <a:r>
              <a:rPr lang="en-US" b="true" sz="5999">
                <a:solidFill>
                  <a:srgbClr val="000000"/>
                </a:solidFill>
                <a:latin typeface="Arimo Bold"/>
                <a:ea typeface="Arimo Bold"/>
                <a:cs typeface="Arimo Bold"/>
                <a:sym typeface="Arimo Bold"/>
              </a:rPr>
              <a:t>Naive bayes và lập trình mapreduce hóa trong phân lớp văn bản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84592" y="257210"/>
            <a:ext cx="3364050" cy="2710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298842" y="270310"/>
            <a:ext cx="1678050" cy="1505850"/>
          </a:xfrm>
          <a:prstGeom prst="line">
            <a:avLst/>
          </a:prstGeom>
          <a:ln cap="rnd" w="9525">
            <a:solidFill>
              <a:srgbClr val="3D3D3D"/>
            </a:solidFill>
            <a:prstDash val="solid"/>
            <a:headEnd type="none" len="sm" w="sm"/>
            <a:tailEnd type="none" len="sm" w="sm"/>
          </a:ln>
        </p:spPr>
      </p:sp>
      <p:sp>
        <p:nvSpPr>
          <p:cNvPr name="AutoShape 4" id="4"/>
          <p:cNvSpPr/>
          <p:nvPr/>
        </p:nvSpPr>
        <p:spPr>
          <a:xfrm>
            <a:off x="-307258" y="-658640"/>
            <a:ext cx="1612050" cy="239505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701067" y="113507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03067" y="-8077"/>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6034829" y="210987"/>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77C6FC"/>
            </a:solidFill>
          </p:spPr>
        </p:sp>
      </p:grpSp>
      <p:sp>
        <p:nvSpPr>
          <p:cNvPr name="Freeform 9" id="9"/>
          <p:cNvSpPr/>
          <p:nvPr/>
        </p:nvSpPr>
        <p:spPr>
          <a:xfrm flipH="false" flipV="false" rot="0">
            <a:off x="6030345" y="205923"/>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6107827" y="283991"/>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103317" y="278927"/>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187549" y="363141"/>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77C6FC"/>
            </a:solidFill>
          </p:spPr>
        </p:sp>
      </p:grpSp>
      <p:sp>
        <p:nvSpPr>
          <p:cNvPr name="Freeform 15" id="15"/>
          <p:cNvSpPr/>
          <p:nvPr/>
        </p:nvSpPr>
        <p:spPr>
          <a:xfrm flipH="false" flipV="false" rot="0">
            <a:off x="6182485" y="358657"/>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96578" y="245761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7" id="17"/>
          <p:cNvSpPr/>
          <p:nvPr/>
        </p:nvSpPr>
        <p:spPr>
          <a:xfrm>
            <a:off x="1271591" y="9073602"/>
            <a:ext cx="2333250" cy="1104450"/>
          </a:xfrm>
          <a:prstGeom prst="line">
            <a:avLst/>
          </a:prstGeom>
          <a:ln cap="rnd" w="9525">
            <a:solidFill>
              <a:srgbClr val="3D3D3D"/>
            </a:solidFill>
            <a:prstDash val="solid"/>
            <a:headEnd type="none" len="sm" w="sm"/>
            <a:tailEnd type="none" len="sm" w="sm"/>
          </a:ln>
        </p:spPr>
      </p:sp>
      <p:sp>
        <p:nvSpPr>
          <p:cNvPr name="AutoShape 18" id="18"/>
          <p:cNvSpPr/>
          <p:nvPr/>
        </p:nvSpPr>
        <p:spPr>
          <a:xfrm flipH="true">
            <a:off x="-311209" y="9089652"/>
            <a:ext cx="1601850" cy="1691850"/>
          </a:xfrm>
          <a:prstGeom prst="line">
            <a:avLst/>
          </a:prstGeom>
          <a:ln cap="rnd" w="9525">
            <a:solidFill>
              <a:srgbClr val="3D3D3D"/>
            </a:solidFill>
            <a:prstDash val="solid"/>
            <a:headEnd type="none" len="sm" w="sm"/>
            <a:tailEnd type="none" len="sm" w="sm"/>
          </a:ln>
        </p:spPr>
      </p:sp>
      <p:sp>
        <p:nvSpPr>
          <p:cNvPr name="Freeform 19" id="19"/>
          <p:cNvSpPr/>
          <p:nvPr/>
        </p:nvSpPr>
        <p:spPr>
          <a:xfrm flipH="false" flipV="false" rot="0">
            <a:off x="697116" y="8535414"/>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3337466" y="982706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123366" y="9944664"/>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028700" y="8280838"/>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3" id="23"/>
          <p:cNvSpPr/>
          <p:nvPr/>
        </p:nvSpPr>
        <p:spPr>
          <a:xfrm flipH="false" flipV="false" rot="0">
            <a:off x="14510225" y="55569"/>
            <a:ext cx="3441182" cy="3441182"/>
          </a:xfrm>
          <a:custGeom>
            <a:avLst/>
            <a:gdLst/>
            <a:ahLst/>
            <a:cxnLst/>
            <a:rect r="r" b="b" t="t" l="l"/>
            <a:pathLst>
              <a:path h="3441182" w="3441182">
                <a:moveTo>
                  <a:pt x="0" y="0"/>
                </a:moveTo>
                <a:lnTo>
                  <a:pt x="3441182" y="0"/>
                </a:lnTo>
                <a:lnTo>
                  <a:pt x="3441182" y="3441183"/>
                </a:lnTo>
                <a:lnTo>
                  <a:pt x="0" y="344118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24" id="24"/>
          <p:cNvSpPr txBox="true"/>
          <p:nvPr/>
        </p:nvSpPr>
        <p:spPr>
          <a:xfrm rot="0">
            <a:off x="2458250" y="3224358"/>
            <a:ext cx="11617939" cy="4371710"/>
          </a:xfrm>
          <a:prstGeom prst="rect">
            <a:avLst/>
          </a:prstGeom>
        </p:spPr>
        <p:txBody>
          <a:bodyPr anchor="t" rtlCol="false" tIns="0" lIns="0" bIns="0" rIns="0">
            <a:spAutoFit/>
          </a:bodyPr>
          <a:lstStyle/>
          <a:p>
            <a:pPr algn="l" marL="777240" indent="-388620" lvl="1">
              <a:lnSpc>
                <a:spcPts val="4320"/>
              </a:lnSpc>
              <a:buFont typeface="Arial"/>
              <a:buChar char="•"/>
            </a:pPr>
            <a:r>
              <a:rPr lang="en-US" sz="3600">
                <a:solidFill>
                  <a:srgbClr val="494949"/>
                </a:solidFill>
                <a:latin typeface="Arimo"/>
                <a:ea typeface="Arimo"/>
                <a:cs typeface="Arimo"/>
                <a:sym typeface="Arimo"/>
              </a:rPr>
              <a:t>Hadoop là một framework mã nguồn mở được phát triển bởi Apache Software Foundation. </a:t>
            </a:r>
          </a:p>
          <a:p>
            <a:pPr algn="l" marL="777240" indent="-388620" lvl="1">
              <a:lnSpc>
                <a:spcPts val="4320"/>
              </a:lnSpc>
              <a:buFont typeface="Arial"/>
              <a:buChar char="•"/>
            </a:pPr>
            <a:r>
              <a:rPr lang="en-US" sz="3600">
                <a:solidFill>
                  <a:srgbClr val="494949"/>
                </a:solidFill>
                <a:latin typeface="Arimo"/>
                <a:ea typeface="Arimo"/>
                <a:cs typeface="Arimo"/>
                <a:sym typeface="Arimo"/>
              </a:rPr>
              <a:t>Được thiết kế để hỗ trợ lưu trữ và xử lý lượng dữ liệu lớn (Big Data) trên các hệ thống phân tán (distributed systems). </a:t>
            </a:r>
          </a:p>
          <a:p>
            <a:pPr algn="l" marL="777240" indent="-388620" lvl="1">
              <a:lnSpc>
                <a:spcPts val="4320"/>
              </a:lnSpc>
              <a:buFont typeface="Arial"/>
              <a:buChar char="•"/>
            </a:pPr>
            <a:r>
              <a:rPr lang="en-US" sz="3600">
                <a:solidFill>
                  <a:srgbClr val="494949"/>
                </a:solidFill>
                <a:latin typeface="Arimo"/>
                <a:ea typeface="Arimo"/>
                <a:cs typeface="Arimo"/>
                <a:sym typeface="Arimo"/>
              </a:rPr>
              <a:t>Hadoop có khả năng mở rộng cao và thường được sử dụng trong các môi trường cần xử lý dữ liệu lớn và phức tạp.</a:t>
            </a:r>
          </a:p>
        </p:txBody>
      </p:sp>
      <p:sp>
        <p:nvSpPr>
          <p:cNvPr name="Freeform 25" id="25"/>
          <p:cNvSpPr/>
          <p:nvPr/>
        </p:nvSpPr>
        <p:spPr>
          <a:xfrm flipH="false" flipV="false" rot="0">
            <a:off x="14671414" y="363141"/>
            <a:ext cx="3118804" cy="2526710"/>
          </a:xfrm>
          <a:custGeom>
            <a:avLst/>
            <a:gdLst/>
            <a:ahLst/>
            <a:cxnLst/>
            <a:rect r="r" b="b" t="t" l="l"/>
            <a:pathLst>
              <a:path h="2526710" w="3118804">
                <a:moveTo>
                  <a:pt x="0" y="0"/>
                </a:moveTo>
                <a:lnTo>
                  <a:pt x="3118804" y="0"/>
                </a:lnTo>
                <a:lnTo>
                  <a:pt x="3118804" y="2526710"/>
                </a:lnTo>
                <a:lnTo>
                  <a:pt x="0" y="252671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6" id="26"/>
          <p:cNvSpPr/>
          <p:nvPr/>
        </p:nvSpPr>
        <p:spPr>
          <a:xfrm flipH="false" flipV="false" rot="0">
            <a:off x="13220500" y="6053313"/>
            <a:ext cx="5172071" cy="4233687"/>
          </a:xfrm>
          <a:custGeom>
            <a:avLst/>
            <a:gdLst/>
            <a:ahLst/>
            <a:cxnLst/>
            <a:rect r="r" b="b" t="t" l="l"/>
            <a:pathLst>
              <a:path h="4233687" w="5172071">
                <a:moveTo>
                  <a:pt x="0" y="0"/>
                </a:moveTo>
                <a:lnTo>
                  <a:pt x="5172070" y="0"/>
                </a:lnTo>
                <a:lnTo>
                  <a:pt x="5172070" y="4233687"/>
                </a:lnTo>
                <a:lnTo>
                  <a:pt x="0" y="4233687"/>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84592" y="257210"/>
            <a:ext cx="3364050" cy="2710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298842" y="270310"/>
            <a:ext cx="1678050" cy="1505850"/>
          </a:xfrm>
          <a:prstGeom prst="line">
            <a:avLst/>
          </a:prstGeom>
          <a:ln cap="rnd" w="9525">
            <a:solidFill>
              <a:srgbClr val="3D3D3D"/>
            </a:solidFill>
            <a:prstDash val="solid"/>
            <a:headEnd type="none" len="sm" w="sm"/>
            <a:tailEnd type="none" len="sm" w="sm"/>
          </a:ln>
        </p:spPr>
      </p:sp>
      <p:sp>
        <p:nvSpPr>
          <p:cNvPr name="AutoShape 4" id="4"/>
          <p:cNvSpPr/>
          <p:nvPr/>
        </p:nvSpPr>
        <p:spPr>
          <a:xfrm>
            <a:off x="-307258" y="-658640"/>
            <a:ext cx="1612050" cy="239505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701067" y="113507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03067" y="-8077"/>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6034829" y="210987"/>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77C6FC"/>
            </a:solidFill>
          </p:spPr>
        </p:sp>
      </p:grpSp>
      <p:sp>
        <p:nvSpPr>
          <p:cNvPr name="Freeform 9" id="9"/>
          <p:cNvSpPr/>
          <p:nvPr/>
        </p:nvSpPr>
        <p:spPr>
          <a:xfrm flipH="false" flipV="false" rot="0">
            <a:off x="6030345" y="205923"/>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6107827" y="283991"/>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103317" y="278927"/>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187549" y="363141"/>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77C6FC"/>
            </a:solidFill>
          </p:spPr>
        </p:sp>
      </p:grpSp>
      <p:sp>
        <p:nvSpPr>
          <p:cNvPr name="Freeform 15" id="15"/>
          <p:cNvSpPr/>
          <p:nvPr/>
        </p:nvSpPr>
        <p:spPr>
          <a:xfrm flipH="false" flipV="false" rot="0">
            <a:off x="6182485" y="358657"/>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96578" y="245761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7" id="17"/>
          <p:cNvSpPr/>
          <p:nvPr/>
        </p:nvSpPr>
        <p:spPr>
          <a:xfrm>
            <a:off x="15638075" y="8929818"/>
            <a:ext cx="2333250" cy="1104450"/>
          </a:xfrm>
          <a:prstGeom prst="line">
            <a:avLst/>
          </a:prstGeom>
          <a:ln cap="rnd" w="9525">
            <a:solidFill>
              <a:srgbClr val="3D3D3D"/>
            </a:solidFill>
            <a:prstDash val="solid"/>
            <a:headEnd type="none" len="sm" w="sm"/>
            <a:tailEnd type="none" len="sm" w="sm"/>
          </a:ln>
        </p:spPr>
      </p:sp>
      <p:sp>
        <p:nvSpPr>
          <p:cNvPr name="AutoShape 18" id="18"/>
          <p:cNvSpPr/>
          <p:nvPr/>
        </p:nvSpPr>
        <p:spPr>
          <a:xfrm flipH="true">
            <a:off x="14055275" y="8945868"/>
            <a:ext cx="1601850" cy="1691850"/>
          </a:xfrm>
          <a:prstGeom prst="line">
            <a:avLst/>
          </a:prstGeom>
          <a:ln cap="rnd" w="9525">
            <a:solidFill>
              <a:srgbClr val="3D3D3D"/>
            </a:solidFill>
            <a:prstDash val="solid"/>
            <a:headEnd type="none" len="sm" w="sm"/>
            <a:tailEnd type="none" len="sm" w="sm"/>
          </a:ln>
        </p:spPr>
      </p:sp>
      <p:sp>
        <p:nvSpPr>
          <p:cNvPr name="Freeform 19" id="19"/>
          <p:cNvSpPr/>
          <p:nvPr/>
        </p:nvSpPr>
        <p:spPr>
          <a:xfrm flipH="false" flipV="false" rot="0">
            <a:off x="15063600" y="839163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7703950" y="968328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14489850" y="980088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5395184" y="813705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3" id="23"/>
          <p:cNvSpPr txBox="true"/>
          <p:nvPr/>
        </p:nvSpPr>
        <p:spPr>
          <a:xfrm rot="0">
            <a:off x="5059436" y="1698310"/>
            <a:ext cx="7984121" cy="885759"/>
          </a:xfrm>
          <a:prstGeom prst="rect">
            <a:avLst/>
          </a:prstGeom>
        </p:spPr>
        <p:txBody>
          <a:bodyPr anchor="t" rtlCol="false" tIns="0" lIns="0" bIns="0" rIns="0">
            <a:spAutoFit/>
          </a:bodyPr>
          <a:lstStyle/>
          <a:p>
            <a:pPr algn="l">
              <a:lnSpc>
                <a:spcPts val="6720"/>
              </a:lnSpc>
            </a:pPr>
            <a:r>
              <a:rPr lang="en-US" sz="5600">
                <a:solidFill>
                  <a:srgbClr val="494949"/>
                </a:solidFill>
                <a:latin typeface="Arimo"/>
                <a:ea typeface="Arimo"/>
                <a:cs typeface="Arimo"/>
                <a:sym typeface="Arimo"/>
              </a:rPr>
              <a:t>Thành phần của hadoop</a:t>
            </a:r>
          </a:p>
        </p:txBody>
      </p:sp>
      <p:sp>
        <p:nvSpPr>
          <p:cNvPr name="TextBox 24" id="24"/>
          <p:cNvSpPr txBox="true"/>
          <p:nvPr/>
        </p:nvSpPr>
        <p:spPr>
          <a:xfrm rot="0">
            <a:off x="4629140" y="3688969"/>
            <a:ext cx="10308549" cy="609633"/>
          </a:xfrm>
          <a:prstGeom prst="rect">
            <a:avLst/>
          </a:prstGeom>
        </p:spPr>
        <p:txBody>
          <a:bodyPr anchor="t" rtlCol="false" tIns="0" lIns="0" bIns="0" rIns="0">
            <a:spAutoFit/>
          </a:bodyPr>
          <a:lstStyle/>
          <a:p>
            <a:pPr algn="l">
              <a:lnSpc>
                <a:spcPts val="4799"/>
              </a:lnSpc>
            </a:pPr>
            <a:r>
              <a:rPr lang="en-US" sz="3999">
                <a:solidFill>
                  <a:srgbClr val="060105"/>
                </a:solidFill>
                <a:latin typeface="Arimo"/>
                <a:ea typeface="Arimo"/>
                <a:cs typeface="Arimo"/>
                <a:sym typeface="Arimo"/>
              </a:rPr>
              <a:t>Hadoop distributed file system (HDFS)</a:t>
            </a:r>
          </a:p>
        </p:txBody>
      </p:sp>
      <p:sp>
        <p:nvSpPr>
          <p:cNvPr name="TextBox 25" id="25"/>
          <p:cNvSpPr txBox="true"/>
          <p:nvPr/>
        </p:nvSpPr>
        <p:spPr>
          <a:xfrm rot="0">
            <a:off x="2572823" y="3263762"/>
            <a:ext cx="1428588"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01</a:t>
            </a:r>
          </a:p>
        </p:txBody>
      </p:sp>
      <p:sp>
        <p:nvSpPr>
          <p:cNvPr name="TextBox 26" id="26"/>
          <p:cNvSpPr txBox="true"/>
          <p:nvPr/>
        </p:nvSpPr>
        <p:spPr>
          <a:xfrm rot="0">
            <a:off x="4629140" y="5489227"/>
            <a:ext cx="10308549" cy="609633"/>
          </a:xfrm>
          <a:prstGeom prst="rect">
            <a:avLst/>
          </a:prstGeom>
        </p:spPr>
        <p:txBody>
          <a:bodyPr anchor="t" rtlCol="false" tIns="0" lIns="0" bIns="0" rIns="0">
            <a:spAutoFit/>
          </a:bodyPr>
          <a:lstStyle/>
          <a:p>
            <a:pPr algn="l">
              <a:lnSpc>
                <a:spcPts val="4799"/>
              </a:lnSpc>
            </a:pPr>
            <a:r>
              <a:rPr lang="en-US" sz="3999">
                <a:solidFill>
                  <a:srgbClr val="000000"/>
                </a:solidFill>
                <a:latin typeface="Arimo"/>
                <a:ea typeface="Arimo"/>
                <a:cs typeface="Arimo"/>
                <a:sym typeface="Arimo"/>
              </a:rPr>
              <a:t>YARN (Yet Another Resource Negotiator)</a:t>
            </a:r>
          </a:p>
        </p:txBody>
      </p:sp>
      <p:sp>
        <p:nvSpPr>
          <p:cNvPr name="TextBox 27" id="27"/>
          <p:cNvSpPr txBox="true"/>
          <p:nvPr/>
        </p:nvSpPr>
        <p:spPr>
          <a:xfrm rot="0">
            <a:off x="2572823" y="5105400"/>
            <a:ext cx="1428588" cy="1409634"/>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02</a:t>
            </a:r>
          </a:p>
        </p:txBody>
      </p:sp>
      <p:sp>
        <p:nvSpPr>
          <p:cNvPr name="TextBox 28" id="28"/>
          <p:cNvSpPr txBox="true"/>
          <p:nvPr/>
        </p:nvSpPr>
        <p:spPr>
          <a:xfrm rot="0">
            <a:off x="2572823" y="6978512"/>
            <a:ext cx="1428588" cy="1409634"/>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03</a:t>
            </a:r>
          </a:p>
        </p:txBody>
      </p:sp>
      <p:sp>
        <p:nvSpPr>
          <p:cNvPr name="TextBox 29" id="29"/>
          <p:cNvSpPr txBox="true"/>
          <p:nvPr/>
        </p:nvSpPr>
        <p:spPr>
          <a:xfrm rot="0">
            <a:off x="4629140" y="7392800"/>
            <a:ext cx="10308549" cy="609633"/>
          </a:xfrm>
          <a:prstGeom prst="rect">
            <a:avLst/>
          </a:prstGeom>
        </p:spPr>
        <p:txBody>
          <a:bodyPr anchor="t" rtlCol="false" tIns="0" lIns="0" bIns="0" rIns="0">
            <a:spAutoFit/>
          </a:bodyPr>
          <a:lstStyle/>
          <a:p>
            <a:pPr algn="l">
              <a:lnSpc>
                <a:spcPts val="4799"/>
              </a:lnSpc>
            </a:pPr>
            <a:r>
              <a:rPr lang="en-US" sz="3999">
                <a:solidFill>
                  <a:srgbClr val="000000"/>
                </a:solidFill>
                <a:latin typeface="Arimo"/>
                <a:ea typeface="Arimo"/>
                <a:cs typeface="Arimo"/>
                <a:sym typeface="Arimo"/>
              </a:rPr>
              <a:t>Mapreduce</a:t>
            </a:r>
          </a:p>
        </p:txBody>
      </p:sp>
      <p:sp>
        <p:nvSpPr>
          <p:cNvPr name="Freeform 30" id="30"/>
          <p:cNvSpPr/>
          <p:nvPr/>
        </p:nvSpPr>
        <p:spPr>
          <a:xfrm flipH="false" flipV="false" rot="0">
            <a:off x="12938804" y="92664"/>
            <a:ext cx="5349196" cy="2653330"/>
          </a:xfrm>
          <a:custGeom>
            <a:avLst/>
            <a:gdLst/>
            <a:ahLst/>
            <a:cxnLst/>
            <a:rect r="r" b="b" t="t" l="l"/>
            <a:pathLst>
              <a:path h="2653330" w="5349196">
                <a:moveTo>
                  <a:pt x="0" y="0"/>
                </a:moveTo>
                <a:lnTo>
                  <a:pt x="5349196" y="0"/>
                </a:lnTo>
                <a:lnTo>
                  <a:pt x="5349196" y="2653330"/>
                </a:lnTo>
                <a:lnTo>
                  <a:pt x="0" y="265333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31" id="31"/>
          <p:cNvSpPr/>
          <p:nvPr/>
        </p:nvSpPr>
        <p:spPr>
          <a:xfrm flipH="false" flipV="false" rot="0">
            <a:off x="202561" y="8874262"/>
            <a:ext cx="1364136" cy="1364136"/>
          </a:xfrm>
          <a:custGeom>
            <a:avLst/>
            <a:gdLst/>
            <a:ahLst/>
            <a:cxnLst/>
            <a:rect r="r" b="b" t="t" l="l"/>
            <a:pathLst>
              <a:path h="1364136" w="1364136">
                <a:moveTo>
                  <a:pt x="0" y="0"/>
                </a:moveTo>
                <a:lnTo>
                  <a:pt x="1364136" y="0"/>
                </a:lnTo>
                <a:lnTo>
                  <a:pt x="1364136" y="1364136"/>
                </a:lnTo>
                <a:lnTo>
                  <a:pt x="0" y="136413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84592" y="257210"/>
            <a:ext cx="3364050" cy="2710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298842" y="270310"/>
            <a:ext cx="1678050" cy="1505850"/>
          </a:xfrm>
          <a:prstGeom prst="line">
            <a:avLst/>
          </a:prstGeom>
          <a:ln cap="rnd" w="9525">
            <a:solidFill>
              <a:srgbClr val="3D3D3D"/>
            </a:solidFill>
            <a:prstDash val="solid"/>
            <a:headEnd type="none" len="sm" w="sm"/>
            <a:tailEnd type="none" len="sm" w="sm"/>
          </a:ln>
        </p:spPr>
      </p:sp>
      <p:sp>
        <p:nvSpPr>
          <p:cNvPr name="AutoShape 4" id="4"/>
          <p:cNvSpPr/>
          <p:nvPr/>
        </p:nvSpPr>
        <p:spPr>
          <a:xfrm>
            <a:off x="-307258" y="-658640"/>
            <a:ext cx="1612050" cy="239505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701067" y="113507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03067" y="-8077"/>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6034829" y="210987"/>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77C6FC"/>
            </a:solidFill>
          </p:spPr>
        </p:sp>
      </p:grpSp>
      <p:sp>
        <p:nvSpPr>
          <p:cNvPr name="Freeform 9" id="9"/>
          <p:cNvSpPr/>
          <p:nvPr/>
        </p:nvSpPr>
        <p:spPr>
          <a:xfrm flipH="false" flipV="false" rot="0">
            <a:off x="6030345" y="205923"/>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6107827" y="283991"/>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103317" y="278927"/>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187549" y="363141"/>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77C6FC"/>
            </a:solidFill>
          </p:spPr>
        </p:sp>
      </p:grpSp>
      <p:sp>
        <p:nvSpPr>
          <p:cNvPr name="Freeform 15" id="15"/>
          <p:cNvSpPr/>
          <p:nvPr/>
        </p:nvSpPr>
        <p:spPr>
          <a:xfrm flipH="false" flipV="false" rot="0">
            <a:off x="6182485" y="358657"/>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96578" y="245761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7" id="17"/>
          <p:cNvSpPr/>
          <p:nvPr/>
        </p:nvSpPr>
        <p:spPr>
          <a:xfrm>
            <a:off x="15638075" y="8929818"/>
            <a:ext cx="2333250" cy="1104450"/>
          </a:xfrm>
          <a:prstGeom prst="line">
            <a:avLst/>
          </a:prstGeom>
          <a:ln cap="rnd" w="9525">
            <a:solidFill>
              <a:srgbClr val="3D3D3D"/>
            </a:solidFill>
            <a:prstDash val="solid"/>
            <a:headEnd type="none" len="sm" w="sm"/>
            <a:tailEnd type="none" len="sm" w="sm"/>
          </a:ln>
        </p:spPr>
      </p:sp>
      <p:sp>
        <p:nvSpPr>
          <p:cNvPr name="AutoShape 18" id="18"/>
          <p:cNvSpPr/>
          <p:nvPr/>
        </p:nvSpPr>
        <p:spPr>
          <a:xfrm flipH="true">
            <a:off x="14055275" y="8945868"/>
            <a:ext cx="1601850" cy="1691850"/>
          </a:xfrm>
          <a:prstGeom prst="line">
            <a:avLst/>
          </a:prstGeom>
          <a:ln cap="rnd" w="9525">
            <a:solidFill>
              <a:srgbClr val="3D3D3D"/>
            </a:solidFill>
            <a:prstDash val="solid"/>
            <a:headEnd type="none" len="sm" w="sm"/>
            <a:tailEnd type="none" len="sm" w="sm"/>
          </a:ln>
        </p:spPr>
      </p:sp>
      <p:sp>
        <p:nvSpPr>
          <p:cNvPr name="Freeform 19" id="19"/>
          <p:cNvSpPr/>
          <p:nvPr/>
        </p:nvSpPr>
        <p:spPr>
          <a:xfrm flipH="false" flipV="false" rot="0">
            <a:off x="15063600" y="839163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7703950" y="968328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14489850" y="980088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5395184" y="813705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3" id="23"/>
          <p:cNvSpPr txBox="true"/>
          <p:nvPr/>
        </p:nvSpPr>
        <p:spPr>
          <a:xfrm rot="0">
            <a:off x="2976892" y="3443374"/>
            <a:ext cx="13331144" cy="885759"/>
          </a:xfrm>
          <a:prstGeom prst="rect">
            <a:avLst/>
          </a:prstGeom>
        </p:spPr>
        <p:txBody>
          <a:bodyPr anchor="t" rtlCol="false" tIns="0" lIns="0" bIns="0" rIns="0">
            <a:spAutoFit/>
          </a:bodyPr>
          <a:lstStyle/>
          <a:p>
            <a:pPr algn="l">
              <a:lnSpc>
                <a:spcPts val="6720"/>
              </a:lnSpc>
            </a:pPr>
            <a:r>
              <a:rPr lang="en-US" sz="5600">
                <a:solidFill>
                  <a:srgbClr val="494949"/>
                </a:solidFill>
                <a:latin typeface="Arimo"/>
                <a:ea typeface="Arimo"/>
                <a:cs typeface="Arimo"/>
                <a:sym typeface="Arimo"/>
              </a:rPr>
              <a:t>Hadoop distributed file system (HDFS)</a:t>
            </a:r>
          </a:p>
        </p:txBody>
      </p:sp>
      <p:sp>
        <p:nvSpPr>
          <p:cNvPr name="TextBox 24" id="24"/>
          <p:cNvSpPr txBox="true"/>
          <p:nvPr/>
        </p:nvSpPr>
        <p:spPr>
          <a:xfrm rot="0">
            <a:off x="1446604" y="5163979"/>
            <a:ext cx="15531961" cy="1799689"/>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494949"/>
                </a:solidFill>
                <a:latin typeface="Arimo"/>
                <a:ea typeface="Arimo"/>
                <a:cs typeface="Arimo"/>
                <a:sym typeface="Arimo"/>
              </a:rPr>
              <a:t>Là hệ thống tệp phân tán, cho phép lưu trữ dữ liệu lớn trên nhiều máy chủ.</a:t>
            </a:r>
          </a:p>
          <a:p>
            <a:pPr algn="l" marL="734059" indent="-367030" lvl="1">
              <a:lnSpc>
                <a:spcPts val="4759"/>
              </a:lnSpc>
              <a:buFont typeface="Arial"/>
              <a:buChar char="•"/>
            </a:pPr>
            <a:r>
              <a:rPr lang="en-US" sz="3399">
                <a:solidFill>
                  <a:srgbClr val="494949"/>
                </a:solidFill>
                <a:latin typeface="Arimo"/>
                <a:ea typeface="Arimo"/>
                <a:cs typeface="Arimo"/>
                <a:sym typeface="Arimo"/>
              </a:rPr>
              <a:t>Dữ liệu được chia thành các khối (blocks) và phân phối trên các máy tính khác nhau để đảm bảo khả năng chịu lỗi và tăng tốc độ truy xuất.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84592" y="257210"/>
            <a:ext cx="3364050" cy="2710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298842" y="270310"/>
            <a:ext cx="1678050" cy="1505850"/>
          </a:xfrm>
          <a:prstGeom prst="line">
            <a:avLst/>
          </a:prstGeom>
          <a:ln cap="rnd" w="9525">
            <a:solidFill>
              <a:srgbClr val="3D3D3D"/>
            </a:solidFill>
            <a:prstDash val="solid"/>
            <a:headEnd type="none" len="sm" w="sm"/>
            <a:tailEnd type="none" len="sm" w="sm"/>
          </a:ln>
        </p:spPr>
      </p:sp>
      <p:sp>
        <p:nvSpPr>
          <p:cNvPr name="AutoShape 4" id="4"/>
          <p:cNvSpPr/>
          <p:nvPr/>
        </p:nvSpPr>
        <p:spPr>
          <a:xfrm>
            <a:off x="-307258" y="-658640"/>
            <a:ext cx="1612050" cy="239505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701067" y="113507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03067" y="-8077"/>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6034829" y="210987"/>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77C6FC"/>
            </a:solidFill>
          </p:spPr>
        </p:sp>
      </p:grpSp>
      <p:sp>
        <p:nvSpPr>
          <p:cNvPr name="Freeform 9" id="9"/>
          <p:cNvSpPr/>
          <p:nvPr/>
        </p:nvSpPr>
        <p:spPr>
          <a:xfrm flipH="false" flipV="false" rot="0">
            <a:off x="6030345" y="205923"/>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6107827" y="283991"/>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103317" y="278927"/>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187549" y="363141"/>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77C6FC"/>
            </a:solidFill>
          </p:spPr>
        </p:sp>
      </p:grpSp>
      <p:sp>
        <p:nvSpPr>
          <p:cNvPr name="Freeform 15" id="15"/>
          <p:cNvSpPr/>
          <p:nvPr/>
        </p:nvSpPr>
        <p:spPr>
          <a:xfrm flipH="false" flipV="false" rot="0">
            <a:off x="6182485" y="358657"/>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96578" y="245761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7" id="17"/>
          <p:cNvSpPr/>
          <p:nvPr/>
        </p:nvSpPr>
        <p:spPr>
          <a:xfrm>
            <a:off x="15638075" y="8929818"/>
            <a:ext cx="2333250" cy="1104450"/>
          </a:xfrm>
          <a:prstGeom prst="line">
            <a:avLst/>
          </a:prstGeom>
          <a:ln cap="rnd" w="9525">
            <a:solidFill>
              <a:srgbClr val="3D3D3D"/>
            </a:solidFill>
            <a:prstDash val="solid"/>
            <a:headEnd type="none" len="sm" w="sm"/>
            <a:tailEnd type="none" len="sm" w="sm"/>
          </a:ln>
        </p:spPr>
      </p:sp>
      <p:sp>
        <p:nvSpPr>
          <p:cNvPr name="AutoShape 18" id="18"/>
          <p:cNvSpPr/>
          <p:nvPr/>
        </p:nvSpPr>
        <p:spPr>
          <a:xfrm flipH="true">
            <a:off x="14055275" y="8945868"/>
            <a:ext cx="1601850" cy="1691850"/>
          </a:xfrm>
          <a:prstGeom prst="line">
            <a:avLst/>
          </a:prstGeom>
          <a:ln cap="rnd" w="9525">
            <a:solidFill>
              <a:srgbClr val="3D3D3D"/>
            </a:solidFill>
            <a:prstDash val="solid"/>
            <a:headEnd type="none" len="sm" w="sm"/>
            <a:tailEnd type="none" len="sm" w="sm"/>
          </a:ln>
        </p:spPr>
      </p:sp>
      <p:sp>
        <p:nvSpPr>
          <p:cNvPr name="Freeform 19" id="19"/>
          <p:cNvSpPr/>
          <p:nvPr/>
        </p:nvSpPr>
        <p:spPr>
          <a:xfrm flipH="false" flipV="false" rot="0">
            <a:off x="15063600" y="839163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7703950" y="968328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14489850" y="980088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5395184" y="813705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3" id="23"/>
          <p:cNvSpPr txBox="true"/>
          <p:nvPr/>
        </p:nvSpPr>
        <p:spPr>
          <a:xfrm rot="0">
            <a:off x="2976892" y="3443374"/>
            <a:ext cx="13331144" cy="885759"/>
          </a:xfrm>
          <a:prstGeom prst="rect">
            <a:avLst/>
          </a:prstGeom>
        </p:spPr>
        <p:txBody>
          <a:bodyPr anchor="t" rtlCol="false" tIns="0" lIns="0" bIns="0" rIns="0">
            <a:spAutoFit/>
          </a:bodyPr>
          <a:lstStyle/>
          <a:p>
            <a:pPr algn="l">
              <a:lnSpc>
                <a:spcPts val="6720"/>
              </a:lnSpc>
            </a:pPr>
            <a:r>
              <a:rPr lang="en-US" sz="5600">
                <a:solidFill>
                  <a:srgbClr val="494949"/>
                </a:solidFill>
                <a:latin typeface="Arimo"/>
                <a:ea typeface="Arimo"/>
                <a:cs typeface="Arimo"/>
                <a:sym typeface="Arimo"/>
              </a:rPr>
              <a:t>YARN (Yet Another Resource Negotiator)</a:t>
            </a:r>
          </a:p>
        </p:txBody>
      </p:sp>
      <p:sp>
        <p:nvSpPr>
          <p:cNvPr name="TextBox 24" id="24"/>
          <p:cNvSpPr txBox="true"/>
          <p:nvPr/>
        </p:nvSpPr>
        <p:spPr>
          <a:xfrm rot="0">
            <a:off x="1446604" y="5163979"/>
            <a:ext cx="15531961" cy="1799689"/>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494949"/>
                </a:solidFill>
                <a:latin typeface="Arimo"/>
                <a:ea typeface="Arimo"/>
                <a:cs typeface="Arimo"/>
                <a:sym typeface="Arimo"/>
              </a:rPr>
              <a:t>Là thành phần quản lý tài nguyên trong Hadoop.</a:t>
            </a:r>
          </a:p>
          <a:p>
            <a:pPr algn="l" marL="734059" indent="-367030" lvl="1">
              <a:lnSpc>
                <a:spcPts val="4759"/>
              </a:lnSpc>
              <a:buFont typeface="Arial"/>
              <a:buChar char="•"/>
            </a:pPr>
            <a:r>
              <a:rPr lang="en-US" sz="3399">
                <a:solidFill>
                  <a:srgbClr val="494949"/>
                </a:solidFill>
                <a:latin typeface="Arimo"/>
                <a:ea typeface="Arimo"/>
                <a:cs typeface="Arimo"/>
                <a:sym typeface="Arimo"/>
              </a:rPr>
              <a:t>Nó quản lý và phân phối tài nguyên (CPU, bộ nhớ) cho các ứng dụng chạy trên cluster Hadoop.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84592" y="257210"/>
            <a:ext cx="3364050" cy="2710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298842" y="270310"/>
            <a:ext cx="1678050" cy="1505850"/>
          </a:xfrm>
          <a:prstGeom prst="line">
            <a:avLst/>
          </a:prstGeom>
          <a:ln cap="rnd" w="9525">
            <a:solidFill>
              <a:srgbClr val="3D3D3D"/>
            </a:solidFill>
            <a:prstDash val="solid"/>
            <a:headEnd type="none" len="sm" w="sm"/>
            <a:tailEnd type="none" len="sm" w="sm"/>
          </a:ln>
        </p:spPr>
      </p:sp>
      <p:sp>
        <p:nvSpPr>
          <p:cNvPr name="AutoShape 4" id="4"/>
          <p:cNvSpPr/>
          <p:nvPr/>
        </p:nvSpPr>
        <p:spPr>
          <a:xfrm>
            <a:off x="-307258" y="-658640"/>
            <a:ext cx="1612050" cy="239505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701067" y="113507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03067" y="-8077"/>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6034829" y="210987"/>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77C6FC"/>
            </a:solidFill>
          </p:spPr>
        </p:sp>
      </p:grpSp>
      <p:sp>
        <p:nvSpPr>
          <p:cNvPr name="Freeform 9" id="9"/>
          <p:cNvSpPr/>
          <p:nvPr/>
        </p:nvSpPr>
        <p:spPr>
          <a:xfrm flipH="false" flipV="false" rot="0">
            <a:off x="6030345" y="205923"/>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6107827" y="283991"/>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103317" y="278927"/>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187549" y="363141"/>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77C6FC"/>
            </a:solidFill>
          </p:spPr>
        </p:sp>
      </p:grpSp>
      <p:sp>
        <p:nvSpPr>
          <p:cNvPr name="Freeform 15" id="15"/>
          <p:cNvSpPr/>
          <p:nvPr/>
        </p:nvSpPr>
        <p:spPr>
          <a:xfrm flipH="false" flipV="false" rot="0">
            <a:off x="6182485" y="358657"/>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096578" y="245761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7" id="17"/>
          <p:cNvSpPr/>
          <p:nvPr/>
        </p:nvSpPr>
        <p:spPr>
          <a:xfrm>
            <a:off x="15638075" y="8929818"/>
            <a:ext cx="2333250" cy="1104450"/>
          </a:xfrm>
          <a:prstGeom prst="line">
            <a:avLst/>
          </a:prstGeom>
          <a:ln cap="rnd" w="9525">
            <a:solidFill>
              <a:srgbClr val="3D3D3D"/>
            </a:solidFill>
            <a:prstDash val="solid"/>
            <a:headEnd type="none" len="sm" w="sm"/>
            <a:tailEnd type="none" len="sm" w="sm"/>
          </a:ln>
        </p:spPr>
      </p:sp>
      <p:sp>
        <p:nvSpPr>
          <p:cNvPr name="AutoShape 18" id="18"/>
          <p:cNvSpPr/>
          <p:nvPr/>
        </p:nvSpPr>
        <p:spPr>
          <a:xfrm flipH="true">
            <a:off x="14055275" y="8945868"/>
            <a:ext cx="1601850" cy="1691850"/>
          </a:xfrm>
          <a:prstGeom prst="line">
            <a:avLst/>
          </a:prstGeom>
          <a:ln cap="rnd" w="9525">
            <a:solidFill>
              <a:srgbClr val="3D3D3D"/>
            </a:solidFill>
            <a:prstDash val="solid"/>
            <a:headEnd type="none" len="sm" w="sm"/>
            <a:tailEnd type="none" len="sm" w="sm"/>
          </a:ln>
        </p:spPr>
      </p:sp>
      <p:sp>
        <p:nvSpPr>
          <p:cNvPr name="Freeform 19" id="19"/>
          <p:cNvSpPr/>
          <p:nvPr/>
        </p:nvSpPr>
        <p:spPr>
          <a:xfrm flipH="false" flipV="false" rot="0">
            <a:off x="15063600" y="839163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7703950" y="968328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0">
            <a:off x="14489850" y="980088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5395184" y="813705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3" id="23"/>
          <p:cNvSpPr/>
          <p:nvPr/>
        </p:nvSpPr>
        <p:spPr>
          <a:xfrm flipH="false" flipV="false" rot="0">
            <a:off x="10388753" y="3335784"/>
            <a:ext cx="7899247" cy="4855270"/>
          </a:xfrm>
          <a:custGeom>
            <a:avLst/>
            <a:gdLst/>
            <a:ahLst/>
            <a:cxnLst/>
            <a:rect r="r" b="b" t="t" l="l"/>
            <a:pathLst>
              <a:path h="4855270" w="7899247">
                <a:moveTo>
                  <a:pt x="0" y="0"/>
                </a:moveTo>
                <a:lnTo>
                  <a:pt x="7899247" y="0"/>
                </a:lnTo>
                <a:lnTo>
                  <a:pt x="7899247" y="4855269"/>
                </a:lnTo>
                <a:lnTo>
                  <a:pt x="0" y="4855269"/>
                </a:lnTo>
                <a:lnTo>
                  <a:pt x="0" y="0"/>
                </a:lnTo>
                <a:close/>
              </a:path>
            </a:pathLst>
          </a:custGeom>
          <a:blipFill>
            <a:blip r:embed="rId23"/>
            <a:stretch>
              <a:fillRect l="0" t="0" r="0" b="0"/>
            </a:stretch>
          </a:blipFill>
        </p:spPr>
      </p:sp>
      <p:sp>
        <p:nvSpPr>
          <p:cNvPr name="TextBox 24" id="24"/>
          <p:cNvSpPr txBox="true"/>
          <p:nvPr/>
        </p:nvSpPr>
        <p:spPr>
          <a:xfrm rot="0">
            <a:off x="2414066" y="1314231"/>
            <a:ext cx="13331144" cy="885759"/>
          </a:xfrm>
          <a:prstGeom prst="rect">
            <a:avLst/>
          </a:prstGeom>
        </p:spPr>
        <p:txBody>
          <a:bodyPr anchor="t" rtlCol="false" tIns="0" lIns="0" bIns="0" rIns="0">
            <a:spAutoFit/>
          </a:bodyPr>
          <a:lstStyle/>
          <a:p>
            <a:pPr algn="ctr">
              <a:lnSpc>
                <a:spcPts val="6720"/>
              </a:lnSpc>
            </a:pPr>
            <a:r>
              <a:rPr lang="en-US" sz="5600">
                <a:solidFill>
                  <a:srgbClr val="494949"/>
                </a:solidFill>
                <a:latin typeface="Arimo"/>
                <a:ea typeface="Arimo"/>
                <a:cs typeface="Arimo"/>
                <a:sym typeface="Arimo"/>
              </a:rPr>
              <a:t>Mapreduce</a:t>
            </a:r>
          </a:p>
        </p:txBody>
      </p:sp>
      <p:sp>
        <p:nvSpPr>
          <p:cNvPr name="TextBox 25" id="25"/>
          <p:cNvSpPr txBox="true"/>
          <p:nvPr/>
        </p:nvSpPr>
        <p:spPr>
          <a:xfrm rot="0">
            <a:off x="1271591" y="3250059"/>
            <a:ext cx="7682076" cy="5400338"/>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494949"/>
                </a:solidFill>
                <a:latin typeface="Arimo"/>
                <a:ea typeface="Arimo"/>
                <a:cs typeface="Arimo"/>
                <a:sym typeface="Arimo"/>
              </a:rPr>
              <a:t>Mô hình lập trình và framework xử lý dữ liệu song song. Nó chia nhỏ công việc thành các bước "Map" (lọc và phân loại) và "Reduce"</a:t>
            </a:r>
          </a:p>
          <a:p>
            <a:pPr algn="l" marL="734059" indent="-367030" lvl="1">
              <a:lnSpc>
                <a:spcPts val="4759"/>
              </a:lnSpc>
              <a:buFont typeface="Arial"/>
              <a:buChar char="•"/>
            </a:pPr>
            <a:r>
              <a:rPr lang="en-US" sz="3399">
                <a:solidFill>
                  <a:srgbClr val="494949"/>
                </a:solidFill>
                <a:latin typeface="Arimo"/>
                <a:ea typeface="Arimo"/>
                <a:cs typeface="Arimo"/>
                <a:sym typeface="Arimo"/>
              </a:rPr>
              <a:t>Pha Map sẽ chia nhỏ dữ liệu thành các cặp key-value, sau đó pha Reduce sẽ nhóm các cặp key-value lại với nhau để tính toán kết quả cuối cùng.</a:t>
            </a:r>
            <a:r>
              <a:rPr lang="en-US" sz="3399">
                <a:solidFill>
                  <a:srgbClr val="494949"/>
                </a:solidFill>
                <a:latin typeface="Arimo"/>
                <a:ea typeface="Arimo"/>
                <a:cs typeface="Arimo"/>
                <a:sym typeface="Arimo"/>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99252" y="1196834"/>
            <a:ext cx="12907460" cy="7262272"/>
          </a:xfrm>
          <a:custGeom>
            <a:avLst/>
            <a:gdLst/>
            <a:ahLst/>
            <a:cxnLst/>
            <a:rect r="r" b="b" t="t" l="l"/>
            <a:pathLst>
              <a:path h="7262272" w="12907460">
                <a:moveTo>
                  <a:pt x="0" y="0"/>
                </a:moveTo>
                <a:lnTo>
                  <a:pt x="12907460" y="0"/>
                </a:lnTo>
                <a:lnTo>
                  <a:pt x="12907460" y="7262272"/>
                </a:lnTo>
                <a:lnTo>
                  <a:pt x="0" y="72622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927057">
            <a:off x="5756197" y="9332450"/>
            <a:ext cx="2370938" cy="0"/>
          </a:xfrm>
          <a:prstGeom prst="line">
            <a:avLst/>
          </a:prstGeom>
          <a:ln cap="rnd" w="9525">
            <a:solidFill>
              <a:srgbClr val="3D3D3D"/>
            </a:solidFill>
            <a:prstDash val="solid"/>
            <a:headEnd type="none" len="sm" w="sm"/>
            <a:tailEnd type="none" len="sm" w="sm"/>
          </a:ln>
        </p:spPr>
      </p:sp>
      <p:sp>
        <p:nvSpPr>
          <p:cNvPr name="AutoShape 4" id="4"/>
          <p:cNvSpPr/>
          <p:nvPr/>
        </p:nvSpPr>
        <p:spPr>
          <a:xfrm rot="9989267">
            <a:off x="3076160" y="9299950"/>
            <a:ext cx="2780411" cy="0"/>
          </a:xfrm>
          <a:prstGeom prst="line">
            <a:avLst/>
          </a:prstGeom>
          <a:ln cap="rnd" w="9525">
            <a:solidFill>
              <a:srgbClr val="3D3D3D"/>
            </a:solidFill>
            <a:prstDash val="solid"/>
            <a:headEnd type="none" len="sm" w="sm"/>
            <a:tailEnd type="none" len="sm" w="sm"/>
          </a:ln>
        </p:spPr>
      </p:sp>
      <p:sp>
        <p:nvSpPr>
          <p:cNvPr name="AutoShape 5" id="5"/>
          <p:cNvSpPr/>
          <p:nvPr/>
        </p:nvSpPr>
        <p:spPr>
          <a:xfrm rot="999997">
            <a:off x="450762" y="9208100"/>
            <a:ext cx="2800708" cy="0"/>
          </a:xfrm>
          <a:prstGeom prst="line">
            <a:avLst/>
          </a:prstGeom>
          <a:ln cap="rnd" w="9525">
            <a:solidFill>
              <a:srgbClr val="3D3D3D"/>
            </a:solidFill>
            <a:prstDash val="solid"/>
            <a:headEnd type="none" len="sm" w="sm"/>
            <a:tailEnd type="none" len="sm" w="sm"/>
          </a:ln>
        </p:spPr>
      </p:sp>
      <p:sp>
        <p:nvSpPr>
          <p:cNvPr name="AutoShape 6" id="6"/>
          <p:cNvSpPr/>
          <p:nvPr/>
        </p:nvSpPr>
        <p:spPr>
          <a:xfrm rot="3346380">
            <a:off x="-243725" y="8394200"/>
            <a:ext cx="1007782" cy="0"/>
          </a:xfrm>
          <a:prstGeom prst="line">
            <a:avLst/>
          </a:prstGeom>
          <a:ln cap="rnd" w="9525">
            <a:solidFill>
              <a:srgbClr val="3D3D3D"/>
            </a:solidFill>
            <a:prstDash val="solid"/>
            <a:headEnd type="none" len="sm" w="sm"/>
            <a:tailEnd type="none" len="sm" w="sm"/>
          </a:ln>
        </p:spPr>
      </p:sp>
      <p:sp>
        <p:nvSpPr>
          <p:cNvPr name="Freeform 7" id="7"/>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95216"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2" id="12"/>
          <p:cNvSpPr/>
          <p:nvPr/>
        </p:nvSpPr>
        <p:spPr>
          <a:xfrm rot="527648">
            <a:off x="11962564" y="677900"/>
            <a:ext cx="3064071" cy="0"/>
          </a:xfrm>
          <a:prstGeom prst="line">
            <a:avLst/>
          </a:prstGeom>
          <a:ln cap="rnd" w="9525">
            <a:solidFill>
              <a:srgbClr val="3D3D3D"/>
            </a:solidFill>
            <a:prstDash val="solid"/>
            <a:headEnd type="none" len="sm" w="sm"/>
            <a:tailEnd type="none" len="sm" w="sm"/>
          </a:ln>
        </p:spPr>
      </p:sp>
      <p:sp>
        <p:nvSpPr>
          <p:cNvPr name="AutoShape 13" id="13"/>
          <p:cNvSpPr/>
          <p:nvPr/>
        </p:nvSpPr>
        <p:spPr>
          <a:xfrm rot="2514251">
            <a:off x="14728026" y="1659100"/>
            <a:ext cx="2254648" cy="0"/>
          </a:xfrm>
          <a:prstGeom prst="line">
            <a:avLst/>
          </a:prstGeom>
          <a:ln cap="rnd" w="9525">
            <a:solidFill>
              <a:srgbClr val="3D3D3D"/>
            </a:solidFill>
            <a:prstDash val="solid"/>
            <a:headEnd type="none" len="sm" w="sm"/>
            <a:tailEnd type="none" len="sm" w="sm"/>
          </a:ln>
        </p:spPr>
      </p:sp>
      <p:sp>
        <p:nvSpPr>
          <p:cNvPr name="AutoShape 14" id="14"/>
          <p:cNvSpPr/>
          <p:nvPr/>
        </p:nvSpPr>
        <p:spPr>
          <a:xfrm rot="7436612">
            <a:off x="16050933" y="1174750"/>
            <a:ext cx="2887035" cy="0"/>
          </a:xfrm>
          <a:prstGeom prst="line">
            <a:avLst/>
          </a:prstGeom>
          <a:ln cap="rnd" w="9525">
            <a:solidFill>
              <a:srgbClr val="3D3D3D"/>
            </a:solidFill>
            <a:prstDash val="solid"/>
            <a:headEnd type="none" len="sm" w="sm"/>
            <a:tailEnd type="none" len="sm" w="sm"/>
          </a:ln>
        </p:spPr>
      </p:sp>
      <p:sp>
        <p:nvSpPr>
          <p:cNvPr name="Freeform 15" id="15"/>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18" id="18"/>
          <p:cNvGrpSpPr/>
          <p:nvPr/>
        </p:nvGrpSpPr>
        <p:grpSpPr>
          <a:xfrm rot="0">
            <a:off x="11658610" y="137414"/>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20" id="20"/>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21" id="21"/>
          <p:cNvGrpSpPr/>
          <p:nvPr/>
        </p:nvGrpSpPr>
        <p:grpSpPr>
          <a:xfrm rot="0">
            <a:off x="11731588" y="21041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24" id="24"/>
          <p:cNvGrpSpPr/>
          <p:nvPr/>
        </p:nvGrpSpPr>
        <p:grpSpPr>
          <a:xfrm rot="0">
            <a:off x="11810764" y="289568"/>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6" id="26"/>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7" id="2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8" id="28"/>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9" id="29"/>
          <p:cNvSpPr txBox="true"/>
          <p:nvPr/>
        </p:nvSpPr>
        <p:spPr>
          <a:xfrm rot="0">
            <a:off x="4513274" y="3019425"/>
            <a:ext cx="9950069" cy="4191000"/>
          </a:xfrm>
          <a:prstGeom prst="rect">
            <a:avLst/>
          </a:prstGeom>
        </p:spPr>
        <p:txBody>
          <a:bodyPr anchor="t" rtlCol="false" tIns="0" lIns="0" bIns="0" rIns="0">
            <a:spAutoFit/>
          </a:bodyPr>
          <a:lstStyle/>
          <a:p>
            <a:pPr algn="ctr">
              <a:lnSpc>
                <a:spcPts val="16320"/>
              </a:lnSpc>
            </a:pPr>
            <a:r>
              <a:rPr lang="en-US" sz="13600">
                <a:solidFill>
                  <a:srgbClr val="494949"/>
                </a:solidFill>
                <a:latin typeface="Arimo"/>
                <a:ea typeface="Arimo"/>
                <a:cs typeface="Arimo"/>
                <a:sym typeface="Arimo"/>
              </a:rPr>
              <a:t>Thuật toán Naive Bayes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3D3D3D"/>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494949"/>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494949"/>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3" id="13"/>
          <p:cNvGrpSpPr/>
          <p:nvPr/>
        </p:nvGrpSpPr>
        <p:grpSpPr>
          <a:xfrm rot="0">
            <a:off x="2859825" y="4809117"/>
            <a:ext cx="323250" cy="323250"/>
            <a:chOff x="0" y="0"/>
            <a:chExt cx="431000" cy="431000"/>
          </a:xfrm>
        </p:grpSpPr>
        <p:sp>
          <p:nvSpPr>
            <p:cNvPr name="Freeform 14" id="14"/>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15" id="15"/>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sp>
        <p:nvSpPr>
          <p:cNvPr name="Freeform 16" id="16"/>
          <p:cNvSpPr/>
          <p:nvPr/>
        </p:nvSpPr>
        <p:spPr>
          <a:xfrm flipH="false" flipV="false" rot="0">
            <a:off x="2048425" y="3925317"/>
            <a:ext cx="902850" cy="902850"/>
          </a:xfrm>
          <a:custGeom>
            <a:avLst/>
            <a:gdLst/>
            <a:ahLst/>
            <a:cxnLst/>
            <a:rect r="r" b="b" t="t" l="l"/>
            <a:pathLst>
              <a:path h="902850" w="902850">
                <a:moveTo>
                  <a:pt x="0" y="0"/>
                </a:moveTo>
                <a:lnTo>
                  <a:pt x="902850" y="0"/>
                </a:lnTo>
                <a:lnTo>
                  <a:pt x="902850" y="902850"/>
                </a:lnTo>
                <a:lnTo>
                  <a:pt x="0" y="9028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17" id="17"/>
          <p:cNvGrpSpPr/>
          <p:nvPr/>
        </p:nvGrpSpPr>
        <p:grpSpPr>
          <a:xfrm rot="0">
            <a:off x="5844525" y="4620667"/>
            <a:ext cx="207450" cy="207450"/>
            <a:chOff x="0" y="0"/>
            <a:chExt cx="276600" cy="276600"/>
          </a:xfrm>
        </p:grpSpPr>
        <p:sp>
          <p:nvSpPr>
            <p:cNvPr name="Freeform 18" id="18"/>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19" id="19"/>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20" id="20"/>
          <p:cNvGrpSpPr/>
          <p:nvPr/>
        </p:nvGrpSpPr>
        <p:grpSpPr>
          <a:xfrm rot="0">
            <a:off x="5577751" y="4924917"/>
            <a:ext cx="207450" cy="207450"/>
            <a:chOff x="0" y="0"/>
            <a:chExt cx="276600" cy="276600"/>
          </a:xfrm>
        </p:grpSpPr>
        <p:sp>
          <p:nvSpPr>
            <p:cNvPr name="Freeform 21" id="21"/>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22" id="22"/>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23" id="23"/>
          <p:cNvGrpSpPr/>
          <p:nvPr/>
        </p:nvGrpSpPr>
        <p:grpSpPr>
          <a:xfrm rot="0">
            <a:off x="6142839" y="5048217"/>
            <a:ext cx="323250" cy="323250"/>
            <a:chOff x="0" y="0"/>
            <a:chExt cx="431000" cy="431000"/>
          </a:xfrm>
        </p:grpSpPr>
        <p:sp>
          <p:nvSpPr>
            <p:cNvPr name="Freeform 24" id="24"/>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25" id="25"/>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sp>
        <p:nvSpPr>
          <p:cNvPr name="Freeform 26" id="26"/>
          <p:cNvSpPr/>
          <p:nvPr/>
        </p:nvSpPr>
        <p:spPr>
          <a:xfrm flipH="false" flipV="false" rot="0">
            <a:off x="6142825" y="4235517"/>
            <a:ext cx="708450" cy="708450"/>
          </a:xfrm>
          <a:custGeom>
            <a:avLst/>
            <a:gdLst/>
            <a:ahLst/>
            <a:cxnLst/>
            <a:rect r="r" b="b" t="t" l="l"/>
            <a:pathLst>
              <a:path h="708450" w="708450">
                <a:moveTo>
                  <a:pt x="0" y="0"/>
                </a:moveTo>
                <a:lnTo>
                  <a:pt x="708450" y="0"/>
                </a:lnTo>
                <a:lnTo>
                  <a:pt x="708450" y="708450"/>
                </a:lnTo>
                <a:lnTo>
                  <a:pt x="0" y="7084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7" id="27"/>
          <p:cNvGrpSpPr/>
          <p:nvPr/>
        </p:nvGrpSpPr>
        <p:grpSpPr>
          <a:xfrm rot="0">
            <a:off x="8446501" y="7320667"/>
            <a:ext cx="207450" cy="207450"/>
            <a:chOff x="0" y="0"/>
            <a:chExt cx="276600" cy="276600"/>
          </a:xfrm>
        </p:grpSpPr>
        <p:sp>
          <p:nvSpPr>
            <p:cNvPr name="Freeform 28" id="28"/>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29" id="29"/>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30" id="30"/>
          <p:cNvGrpSpPr/>
          <p:nvPr/>
        </p:nvGrpSpPr>
        <p:grpSpPr>
          <a:xfrm rot="0">
            <a:off x="8576945" y="7016467"/>
            <a:ext cx="323250" cy="323250"/>
            <a:chOff x="0" y="0"/>
            <a:chExt cx="431000" cy="431000"/>
          </a:xfrm>
        </p:grpSpPr>
        <p:sp>
          <p:nvSpPr>
            <p:cNvPr name="Freeform 31" id="31"/>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32" id="32"/>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sp>
        <p:nvSpPr>
          <p:cNvPr name="Freeform 33" id="33"/>
          <p:cNvSpPr/>
          <p:nvPr/>
        </p:nvSpPr>
        <p:spPr>
          <a:xfrm flipH="false" flipV="false" rot="0">
            <a:off x="3220435" y="2448923"/>
            <a:ext cx="11847130" cy="6503777"/>
          </a:xfrm>
          <a:custGeom>
            <a:avLst/>
            <a:gdLst/>
            <a:ahLst/>
            <a:cxnLst/>
            <a:rect r="r" b="b" t="t" l="l"/>
            <a:pathLst>
              <a:path h="6503777" w="11847130">
                <a:moveTo>
                  <a:pt x="0" y="0"/>
                </a:moveTo>
                <a:lnTo>
                  <a:pt x="11847130" y="0"/>
                </a:lnTo>
                <a:lnTo>
                  <a:pt x="11847130" y="6503777"/>
                </a:lnTo>
                <a:lnTo>
                  <a:pt x="0" y="6503777"/>
                </a:lnTo>
                <a:lnTo>
                  <a:pt x="0" y="0"/>
                </a:lnTo>
                <a:close/>
              </a:path>
            </a:pathLst>
          </a:custGeom>
          <a:blipFill>
            <a:blip r:embed="rId19"/>
            <a:stretch>
              <a:fillRect l="0" t="0" r="0" b="0"/>
            </a:stretch>
          </a:blipFill>
        </p:spPr>
      </p:sp>
      <p:sp>
        <p:nvSpPr>
          <p:cNvPr name="TextBox 34" id="34"/>
          <p:cNvSpPr txBox="true"/>
          <p:nvPr/>
        </p:nvSpPr>
        <p:spPr>
          <a:xfrm rot="0">
            <a:off x="-2249005" y="804063"/>
            <a:ext cx="15210150" cy="885825"/>
          </a:xfrm>
          <a:prstGeom prst="rect">
            <a:avLst/>
          </a:prstGeom>
        </p:spPr>
        <p:txBody>
          <a:bodyPr anchor="t" rtlCol="false" tIns="0" lIns="0" bIns="0" rIns="0">
            <a:spAutoFit/>
          </a:bodyPr>
          <a:lstStyle/>
          <a:p>
            <a:pPr algn="ctr">
              <a:lnSpc>
                <a:spcPts val="6719"/>
              </a:lnSpc>
            </a:pPr>
            <a:r>
              <a:rPr lang="en-US" b="true" sz="5599">
                <a:solidFill>
                  <a:srgbClr val="494949"/>
                </a:solidFill>
                <a:latin typeface="Arimo Bold"/>
                <a:ea typeface="Arimo Bold"/>
                <a:cs typeface="Arimo Bold"/>
                <a:sym typeface="Arimo Bold"/>
              </a:rPr>
              <a:t>Sơ lược về Naive Bayes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3D3D3D"/>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494949"/>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494949"/>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3" id="13"/>
          <p:cNvGrpSpPr/>
          <p:nvPr/>
        </p:nvGrpSpPr>
        <p:grpSpPr>
          <a:xfrm rot="0">
            <a:off x="2859825" y="4809117"/>
            <a:ext cx="323250" cy="323250"/>
            <a:chOff x="0" y="0"/>
            <a:chExt cx="431000" cy="431000"/>
          </a:xfrm>
        </p:grpSpPr>
        <p:sp>
          <p:nvSpPr>
            <p:cNvPr name="Freeform 14" id="14"/>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15" id="15"/>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sp>
        <p:nvSpPr>
          <p:cNvPr name="Freeform 16" id="16"/>
          <p:cNvSpPr/>
          <p:nvPr/>
        </p:nvSpPr>
        <p:spPr>
          <a:xfrm flipH="false" flipV="false" rot="0">
            <a:off x="2048425" y="3925317"/>
            <a:ext cx="902850" cy="902850"/>
          </a:xfrm>
          <a:custGeom>
            <a:avLst/>
            <a:gdLst/>
            <a:ahLst/>
            <a:cxnLst/>
            <a:rect r="r" b="b" t="t" l="l"/>
            <a:pathLst>
              <a:path h="902850" w="902850">
                <a:moveTo>
                  <a:pt x="0" y="0"/>
                </a:moveTo>
                <a:lnTo>
                  <a:pt x="902850" y="0"/>
                </a:lnTo>
                <a:lnTo>
                  <a:pt x="902850" y="902850"/>
                </a:lnTo>
                <a:lnTo>
                  <a:pt x="0" y="9028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17" id="17"/>
          <p:cNvGrpSpPr/>
          <p:nvPr/>
        </p:nvGrpSpPr>
        <p:grpSpPr>
          <a:xfrm rot="0">
            <a:off x="5844525" y="4620667"/>
            <a:ext cx="207450" cy="207450"/>
            <a:chOff x="0" y="0"/>
            <a:chExt cx="276600" cy="276600"/>
          </a:xfrm>
        </p:grpSpPr>
        <p:sp>
          <p:nvSpPr>
            <p:cNvPr name="Freeform 18" id="18"/>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19" id="19"/>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20" id="20"/>
          <p:cNvGrpSpPr/>
          <p:nvPr/>
        </p:nvGrpSpPr>
        <p:grpSpPr>
          <a:xfrm rot="0">
            <a:off x="5577751" y="4924917"/>
            <a:ext cx="207450" cy="207450"/>
            <a:chOff x="0" y="0"/>
            <a:chExt cx="276600" cy="276600"/>
          </a:xfrm>
        </p:grpSpPr>
        <p:sp>
          <p:nvSpPr>
            <p:cNvPr name="Freeform 21" id="21"/>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22" id="22"/>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23" id="23"/>
          <p:cNvGrpSpPr/>
          <p:nvPr/>
        </p:nvGrpSpPr>
        <p:grpSpPr>
          <a:xfrm rot="0">
            <a:off x="6142839" y="5048217"/>
            <a:ext cx="323250" cy="323250"/>
            <a:chOff x="0" y="0"/>
            <a:chExt cx="431000" cy="431000"/>
          </a:xfrm>
        </p:grpSpPr>
        <p:sp>
          <p:nvSpPr>
            <p:cNvPr name="Freeform 24" id="24"/>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25" id="25"/>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sp>
        <p:nvSpPr>
          <p:cNvPr name="Freeform 26" id="26"/>
          <p:cNvSpPr/>
          <p:nvPr/>
        </p:nvSpPr>
        <p:spPr>
          <a:xfrm flipH="false" flipV="false" rot="0">
            <a:off x="6142825" y="4235517"/>
            <a:ext cx="708450" cy="708450"/>
          </a:xfrm>
          <a:custGeom>
            <a:avLst/>
            <a:gdLst/>
            <a:ahLst/>
            <a:cxnLst/>
            <a:rect r="r" b="b" t="t" l="l"/>
            <a:pathLst>
              <a:path h="708450" w="708450">
                <a:moveTo>
                  <a:pt x="0" y="0"/>
                </a:moveTo>
                <a:lnTo>
                  <a:pt x="708450" y="0"/>
                </a:lnTo>
                <a:lnTo>
                  <a:pt x="708450" y="708450"/>
                </a:lnTo>
                <a:lnTo>
                  <a:pt x="0" y="7084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7" id="27"/>
          <p:cNvGrpSpPr/>
          <p:nvPr/>
        </p:nvGrpSpPr>
        <p:grpSpPr>
          <a:xfrm rot="0">
            <a:off x="8446501" y="7320667"/>
            <a:ext cx="207450" cy="207450"/>
            <a:chOff x="0" y="0"/>
            <a:chExt cx="276600" cy="276600"/>
          </a:xfrm>
        </p:grpSpPr>
        <p:sp>
          <p:nvSpPr>
            <p:cNvPr name="Freeform 28" id="28"/>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77C6FC"/>
            </a:solidFill>
          </p:spPr>
        </p:sp>
        <p:sp>
          <p:nvSpPr>
            <p:cNvPr name="Freeform 29" id="29"/>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3D3D3D"/>
            </a:solidFill>
          </p:spPr>
        </p:sp>
      </p:grpSp>
      <p:grpSp>
        <p:nvGrpSpPr>
          <p:cNvPr name="Group 30" id="30"/>
          <p:cNvGrpSpPr/>
          <p:nvPr/>
        </p:nvGrpSpPr>
        <p:grpSpPr>
          <a:xfrm rot="0">
            <a:off x="8576945" y="7016467"/>
            <a:ext cx="323250" cy="323250"/>
            <a:chOff x="0" y="0"/>
            <a:chExt cx="431000" cy="431000"/>
          </a:xfrm>
        </p:grpSpPr>
        <p:sp>
          <p:nvSpPr>
            <p:cNvPr name="Freeform 31" id="31"/>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77C6FC"/>
            </a:solidFill>
          </p:spPr>
        </p:sp>
        <p:sp>
          <p:nvSpPr>
            <p:cNvPr name="Freeform 32" id="32"/>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3D3D3D"/>
            </a:solidFill>
          </p:spPr>
        </p:sp>
      </p:grpSp>
      <p:graphicFrame>
        <p:nvGraphicFramePr>
          <p:cNvPr name="Table 33" id="33"/>
          <p:cNvGraphicFramePr>
            <a:graphicFrameLocks noGrp="true"/>
          </p:cNvGraphicFramePr>
          <p:nvPr/>
        </p:nvGraphicFramePr>
        <p:xfrm>
          <a:off x="1917065" y="2642413"/>
          <a:ext cx="14265661" cy="7334250"/>
        </p:xfrm>
        <a:graphic>
          <a:graphicData uri="http://schemas.openxmlformats.org/drawingml/2006/table">
            <a:tbl>
              <a:tblPr/>
              <a:tblGrid>
                <a:gridCol w="1632267"/>
                <a:gridCol w="12633394"/>
              </a:tblGrid>
              <a:tr h="706686">
                <a:tc>
                  <a:txBody>
                    <a:bodyPr anchor="t" rtlCol="false"/>
                    <a:lstStyle/>
                    <a:p>
                      <a:pPr algn="ctr">
                        <a:lnSpc>
                          <a:spcPts val="3359"/>
                        </a:lnSpc>
                        <a:defRPr/>
                      </a:pPr>
                      <a:r>
                        <a:rPr lang="en-US" sz="2399">
                          <a:solidFill>
                            <a:srgbClr val="000000"/>
                          </a:solidFill>
                          <a:latin typeface="Canva Sans"/>
                          <a:ea typeface="Canva Sans"/>
                          <a:cs typeface="Canva Sans"/>
                          <a:sym typeface="Canva Sans"/>
                        </a:rPr>
                        <a:t>ham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Convey my regards to him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6686">
                <a:tc>
                  <a:txBody>
                    <a:bodyPr anchor="t" rtlCol="false"/>
                    <a:lstStyle/>
                    <a:p>
                      <a:pPr algn="ctr">
                        <a:lnSpc>
                          <a:spcPts val="3359"/>
                        </a:lnSpc>
                        <a:defRPr/>
                      </a:pPr>
                      <a:r>
                        <a:rPr lang="en-US" sz="2399">
                          <a:solidFill>
                            <a:srgbClr val="000000"/>
                          </a:solidFill>
                          <a:latin typeface="Canva Sans"/>
                          <a:ea typeface="Canva Sans"/>
                          <a:cs typeface="Canva Sans"/>
                          <a:sym typeface="Canva Sans"/>
                        </a:rPr>
                        <a:t>ham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I'm in office now da:)where are you?</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6686">
                <a:tc>
                  <a:txBody>
                    <a:bodyPr anchor="t" rtlCol="false"/>
                    <a:lstStyle/>
                    <a:p>
                      <a:pPr algn="ctr">
                        <a:lnSpc>
                          <a:spcPts val="3359"/>
                        </a:lnSpc>
                        <a:defRPr/>
                      </a:pPr>
                      <a:r>
                        <a:rPr lang="en-US" sz="2399">
                          <a:solidFill>
                            <a:srgbClr val="000000"/>
                          </a:solidFill>
                          <a:latin typeface="Canva Sans"/>
                          <a:ea typeface="Canva Sans"/>
                          <a:cs typeface="Canva Sans"/>
                          <a:sym typeface="Canva Sans"/>
                        </a:rPr>
                        <a:t>ham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Pls dont forget to study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47068">
                <a:tc>
                  <a:txBody>
                    <a:bodyPr anchor="t" rtlCol="false"/>
                    <a:lstStyle/>
                    <a:p>
                      <a:pPr algn="ctr">
                        <a:lnSpc>
                          <a:spcPts val="3359"/>
                        </a:lnSpc>
                        <a:defRPr/>
                      </a:pPr>
                      <a:r>
                        <a:rPr lang="en-US" sz="2399">
                          <a:solidFill>
                            <a:srgbClr val="000000"/>
                          </a:solidFill>
                          <a:latin typeface="Canva Sans"/>
                          <a:ea typeface="Canva Sans"/>
                          <a:cs typeface="Canva Sans"/>
                          <a:sym typeface="Canva Sans"/>
                        </a:rPr>
                        <a:t>spam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Update_Now - Xmas Offer! Latest Motorola, SonyEricsson &amp; Nokia &amp; FREE Bluetooth! Double Mins &amp; 1000 Txt on Orange. Call MobileUpd8 on 08000839402 or call2optout/F4Q=</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6686">
                <a:tc>
                  <a:txBody>
                    <a:bodyPr anchor="t" rtlCol="false"/>
                    <a:lstStyle/>
                    <a:p>
                      <a:pPr algn="ctr">
                        <a:lnSpc>
                          <a:spcPts val="3359"/>
                        </a:lnSpc>
                        <a:defRPr/>
                      </a:pPr>
                      <a:r>
                        <a:rPr lang="en-US" sz="2399">
                          <a:solidFill>
                            <a:srgbClr val="000000"/>
                          </a:solidFill>
                          <a:latin typeface="Canva Sans"/>
                          <a:ea typeface="Canva Sans"/>
                          <a:cs typeface="Canva Sans"/>
                          <a:sym typeface="Canva Sans"/>
                        </a:rPr>
                        <a:t>ham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Omw back to tampa from west palm, you hear what happened?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6686">
                <a:tc>
                  <a:txBody>
                    <a:bodyPr anchor="t" rtlCol="false"/>
                    <a:lstStyle/>
                    <a:p>
                      <a:pPr algn="ctr">
                        <a:lnSpc>
                          <a:spcPts val="3359"/>
                        </a:lnSpc>
                        <a:defRPr/>
                      </a:pPr>
                      <a:r>
                        <a:rPr lang="en-US" sz="2399">
                          <a:solidFill>
                            <a:srgbClr val="000000"/>
                          </a:solidFill>
                          <a:latin typeface="Canva Sans"/>
                          <a:ea typeface="Canva Sans"/>
                          <a:cs typeface="Canva Sans"/>
                          <a:sym typeface="Canva Sans"/>
                        </a:rPr>
                        <a:t>ham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Are you the cutest girl in the world or what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877">
                <a:tc>
                  <a:txBody>
                    <a:bodyPr anchor="t" rtlCol="false"/>
                    <a:lstStyle/>
                    <a:p>
                      <a:pPr algn="ctr">
                        <a:lnSpc>
                          <a:spcPts val="3359"/>
                        </a:lnSpc>
                        <a:defRPr/>
                      </a:pPr>
                      <a:r>
                        <a:rPr lang="en-US" sz="2399">
                          <a:solidFill>
                            <a:srgbClr val="000000"/>
                          </a:solidFill>
                          <a:latin typeface="Canva Sans"/>
                          <a:ea typeface="Canva Sans"/>
                          <a:cs typeface="Canva Sans"/>
                          <a:sym typeface="Canva Sans"/>
                        </a:rPr>
                        <a:t>spam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U've been selected to stay in 1 of 250 top British hotels - FOR NOTHING! Holiday valued at å£350! Dial 08712300220 to claim - National Rate Call. Bx526, SW73SS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877">
                <a:tc>
                  <a:txBody>
                    <a:bodyPr anchor="t" rtlCol="false"/>
                    <a:lstStyle/>
                    <a:p>
                      <a:pPr algn="ctr">
                        <a:lnSpc>
                          <a:spcPts val="3359"/>
                        </a:lnSpc>
                        <a:defRPr/>
                      </a:pPr>
                      <a:r>
                        <a:rPr lang="en-US" sz="2399">
                          <a:solidFill>
                            <a:srgbClr val="000000"/>
                          </a:solidFill>
                          <a:latin typeface="Canva Sans"/>
                          <a:ea typeface="Canva Sans"/>
                          <a:cs typeface="Canva Sans"/>
                          <a:sym typeface="Canva Sans"/>
                        </a:rPr>
                        <a:t>spam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Thanks for your ringtone order, reference number X49.Your mobile will be charged 4.50. Should your tone not arrive please call customer services 09065989182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4" id="34"/>
          <p:cNvSpPr txBox="true"/>
          <p:nvPr/>
        </p:nvSpPr>
        <p:spPr>
          <a:xfrm rot="0">
            <a:off x="-1361475" y="596225"/>
            <a:ext cx="15210150" cy="885825"/>
          </a:xfrm>
          <a:prstGeom prst="rect">
            <a:avLst/>
          </a:prstGeom>
        </p:spPr>
        <p:txBody>
          <a:bodyPr anchor="t" rtlCol="false" tIns="0" lIns="0" bIns="0" rIns="0">
            <a:spAutoFit/>
          </a:bodyPr>
          <a:lstStyle/>
          <a:p>
            <a:pPr algn="ctr">
              <a:lnSpc>
                <a:spcPts val="6719"/>
              </a:lnSpc>
            </a:pPr>
            <a:r>
              <a:rPr lang="en-US" b="true" sz="5599">
                <a:solidFill>
                  <a:srgbClr val="494949"/>
                </a:solidFill>
                <a:latin typeface="Arimo Bold"/>
                <a:ea typeface="Arimo Bold"/>
                <a:cs typeface="Arimo Bold"/>
                <a:sym typeface="Arimo Bold"/>
              </a:rPr>
              <a:t>Áp dụng vào bài toán phân loại </a:t>
            </a:r>
          </a:p>
        </p:txBody>
      </p:sp>
      <p:sp>
        <p:nvSpPr>
          <p:cNvPr name="TextBox 35" id="35"/>
          <p:cNvSpPr txBox="true"/>
          <p:nvPr/>
        </p:nvSpPr>
        <p:spPr>
          <a:xfrm rot="0">
            <a:off x="1944963" y="1804213"/>
            <a:ext cx="15210150" cy="809625"/>
          </a:xfrm>
          <a:prstGeom prst="rect">
            <a:avLst/>
          </a:prstGeom>
        </p:spPr>
        <p:txBody>
          <a:bodyPr anchor="t" rtlCol="false" tIns="0" lIns="0" bIns="0" rIns="0">
            <a:spAutoFit/>
          </a:bodyPr>
          <a:lstStyle/>
          <a:p>
            <a:pPr algn="ctr">
              <a:lnSpc>
                <a:spcPts val="6240"/>
              </a:lnSpc>
            </a:pPr>
            <a:r>
              <a:rPr lang="en-US" sz="5200">
                <a:solidFill>
                  <a:srgbClr val="494949"/>
                </a:solidFill>
                <a:latin typeface="Arimo"/>
                <a:ea typeface="Arimo"/>
                <a:cs typeface="Arimo"/>
                <a:sym typeface="Arimo"/>
              </a:rPr>
              <a:t>Phân loại một câu là ham hay spam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14487047" y="6955400"/>
            <a:ext cx="2370938" cy="0"/>
          </a:xfrm>
          <a:prstGeom prst="line">
            <a:avLst/>
          </a:prstGeom>
          <a:ln cap="rnd" w="9525">
            <a:solidFill>
              <a:srgbClr val="494949"/>
            </a:solidFill>
            <a:prstDash val="solid"/>
            <a:headEnd type="none" len="sm" w="sm"/>
            <a:tailEnd type="none" len="sm" w="sm"/>
          </a:ln>
        </p:spPr>
      </p:sp>
      <p:sp>
        <p:nvSpPr>
          <p:cNvPr name="AutoShape 3" id="3"/>
          <p:cNvSpPr/>
          <p:nvPr/>
        </p:nvSpPr>
        <p:spPr>
          <a:xfrm rot="9989267">
            <a:off x="14314810" y="4480100"/>
            <a:ext cx="2780411" cy="0"/>
          </a:xfrm>
          <a:prstGeom prst="line">
            <a:avLst/>
          </a:prstGeom>
          <a:ln cap="rnd" w="9525">
            <a:solidFill>
              <a:srgbClr val="494949"/>
            </a:solidFill>
            <a:prstDash val="solid"/>
            <a:headEnd type="none" len="sm" w="sm"/>
            <a:tailEnd type="none" len="sm" w="sm"/>
          </a:ln>
        </p:spPr>
      </p:sp>
      <p:sp>
        <p:nvSpPr>
          <p:cNvPr name="AutoShape 4" id="4"/>
          <p:cNvSpPr/>
          <p:nvPr/>
        </p:nvSpPr>
        <p:spPr>
          <a:xfrm rot="999997">
            <a:off x="14396512" y="1864850"/>
            <a:ext cx="2800708" cy="0"/>
          </a:xfrm>
          <a:prstGeom prst="line">
            <a:avLst/>
          </a:prstGeom>
          <a:ln cap="rnd" w="9525">
            <a:solidFill>
              <a:srgbClr val="494949"/>
            </a:solidFill>
            <a:prstDash val="solid"/>
            <a:headEnd type="none" len="sm" w="sm"/>
            <a:tailEnd type="none" len="sm" w="sm"/>
          </a:ln>
        </p:spPr>
      </p:sp>
      <p:sp>
        <p:nvSpPr>
          <p:cNvPr name="AutoShape 5" id="5"/>
          <p:cNvSpPr/>
          <p:nvPr/>
        </p:nvSpPr>
        <p:spPr>
          <a:xfrm rot="3346380">
            <a:off x="16106875" y="273900"/>
            <a:ext cx="1007782" cy="0"/>
          </a:xfrm>
          <a:prstGeom prst="line">
            <a:avLst/>
          </a:prstGeom>
          <a:ln cap="rnd" w="9525">
            <a:solidFill>
              <a:srgbClr val="494949"/>
            </a:solidFill>
            <a:prstDash val="solid"/>
            <a:headEnd type="none" len="sm" w="sm"/>
            <a:tailEnd type="none" len="sm" w="sm"/>
          </a:ln>
        </p:spPr>
      </p:sp>
      <p:sp>
        <p:nvSpPr>
          <p:cNvPr name="Freeform 6" id="6"/>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24916" y="3563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1" id="11"/>
          <p:cNvSpPr/>
          <p:nvPr/>
        </p:nvSpPr>
        <p:spPr>
          <a:xfrm rot="10523609">
            <a:off x="1466724" y="5322650"/>
            <a:ext cx="3374952" cy="0"/>
          </a:xfrm>
          <a:prstGeom prst="line">
            <a:avLst/>
          </a:prstGeom>
          <a:ln cap="rnd" w="9525">
            <a:solidFill>
              <a:srgbClr val="494949"/>
            </a:solidFill>
            <a:prstDash val="solid"/>
            <a:headEnd type="none" len="sm" w="sm"/>
            <a:tailEnd type="none" len="sm" w="sm"/>
          </a:ln>
        </p:spPr>
      </p:sp>
      <p:sp>
        <p:nvSpPr>
          <p:cNvPr name="AutoShape 12" id="12"/>
          <p:cNvSpPr/>
          <p:nvPr/>
        </p:nvSpPr>
        <p:spPr>
          <a:xfrm rot="2514251">
            <a:off x="1396376" y="7851400"/>
            <a:ext cx="2254648" cy="0"/>
          </a:xfrm>
          <a:prstGeom prst="line">
            <a:avLst/>
          </a:prstGeom>
          <a:ln cap="rnd" w="9525">
            <a:solidFill>
              <a:srgbClr val="494949"/>
            </a:solidFill>
            <a:prstDash val="solid"/>
            <a:headEnd type="none" len="sm" w="sm"/>
            <a:tailEnd type="none" len="sm" w="sm"/>
          </a:ln>
        </p:spPr>
      </p:sp>
      <p:sp>
        <p:nvSpPr>
          <p:cNvPr name="AutoShape 13" id="13"/>
          <p:cNvSpPr/>
          <p:nvPr/>
        </p:nvSpPr>
        <p:spPr>
          <a:xfrm rot="7436612">
            <a:off x="1564533" y="9490500"/>
            <a:ext cx="2887035" cy="0"/>
          </a:xfrm>
          <a:prstGeom prst="line">
            <a:avLst/>
          </a:prstGeom>
          <a:ln cap="rnd" w="9525">
            <a:solidFill>
              <a:srgbClr val="494949"/>
            </a:solidFill>
            <a:prstDash val="solid"/>
            <a:headEnd type="none" len="sm" w="sm"/>
            <a:tailEnd type="none" len="sm" w="sm"/>
          </a:ln>
        </p:spPr>
      </p:sp>
      <p:sp>
        <p:nvSpPr>
          <p:cNvPr name="Freeform 14" id="14"/>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8" id="18"/>
          <p:cNvSpPr/>
          <p:nvPr/>
        </p:nvSpPr>
        <p:spPr>
          <a:xfrm flipH="false" flipV="false" rot="0">
            <a:off x="3058287" y="5375894"/>
            <a:ext cx="6919100" cy="1637863"/>
          </a:xfrm>
          <a:custGeom>
            <a:avLst/>
            <a:gdLst/>
            <a:ahLst/>
            <a:cxnLst/>
            <a:rect r="r" b="b" t="t" l="l"/>
            <a:pathLst>
              <a:path h="1637863" w="6919100">
                <a:moveTo>
                  <a:pt x="0" y="0"/>
                </a:moveTo>
                <a:lnTo>
                  <a:pt x="6919100" y="0"/>
                </a:lnTo>
                <a:lnTo>
                  <a:pt x="6919100" y="1637863"/>
                </a:lnTo>
                <a:lnTo>
                  <a:pt x="0" y="1637863"/>
                </a:lnTo>
                <a:lnTo>
                  <a:pt x="0" y="0"/>
                </a:lnTo>
                <a:close/>
              </a:path>
            </a:pathLst>
          </a:custGeom>
          <a:blipFill>
            <a:blip r:embed="rId21"/>
            <a:stretch>
              <a:fillRect l="-482" t="0" r="-482" b="0"/>
            </a:stretch>
          </a:blipFill>
        </p:spPr>
      </p:sp>
      <p:sp>
        <p:nvSpPr>
          <p:cNvPr name="Freeform 19" id="19"/>
          <p:cNvSpPr/>
          <p:nvPr/>
        </p:nvSpPr>
        <p:spPr>
          <a:xfrm flipH="false" flipV="false" rot="0">
            <a:off x="2929852" y="2589099"/>
            <a:ext cx="6214148" cy="1758095"/>
          </a:xfrm>
          <a:custGeom>
            <a:avLst/>
            <a:gdLst/>
            <a:ahLst/>
            <a:cxnLst/>
            <a:rect r="r" b="b" t="t" l="l"/>
            <a:pathLst>
              <a:path h="1758095" w="6214148">
                <a:moveTo>
                  <a:pt x="0" y="0"/>
                </a:moveTo>
                <a:lnTo>
                  <a:pt x="6214148" y="0"/>
                </a:lnTo>
                <a:lnTo>
                  <a:pt x="6214148" y="1758095"/>
                </a:lnTo>
                <a:lnTo>
                  <a:pt x="0" y="1758095"/>
                </a:lnTo>
                <a:lnTo>
                  <a:pt x="0" y="0"/>
                </a:lnTo>
                <a:close/>
              </a:path>
            </a:pathLst>
          </a:custGeom>
          <a:blipFill>
            <a:blip r:embed="rId22"/>
            <a:stretch>
              <a:fillRect l="0" t="0" r="0" b="0"/>
            </a:stretch>
          </a:blipFill>
        </p:spPr>
      </p:sp>
      <p:sp>
        <p:nvSpPr>
          <p:cNvPr name="TextBox 20" id="20"/>
          <p:cNvSpPr txBox="true"/>
          <p:nvPr/>
        </p:nvSpPr>
        <p:spPr>
          <a:xfrm rot="0">
            <a:off x="1472175" y="1920502"/>
            <a:ext cx="11649652" cy="609600"/>
          </a:xfrm>
          <a:prstGeom prst="rect">
            <a:avLst/>
          </a:prstGeom>
        </p:spPr>
        <p:txBody>
          <a:bodyPr anchor="t" rtlCol="false" tIns="0" lIns="0" bIns="0" rIns="0">
            <a:spAutoFit/>
          </a:bodyPr>
          <a:lstStyle/>
          <a:p>
            <a:pPr algn="ctr">
              <a:lnSpc>
                <a:spcPts val="4799"/>
              </a:lnSpc>
            </a:pPr>
            <a:r>
              <a:rPr lang="en-US" sz="3999">
                <a:solidFill>
                  <a:srgbClr val="494949"/>
                </a:solidFill>
                <a:latin typeface="Arimo"/>
                <a:ea typeface="Arimo"/>
                <a:cs typeface="Arimo"/>
                <a:sym typeface="Arimo"/>
              </a:rPr>
              <a:t>Gọi T là câu tin nhắn, c là nhãn của câu tin nhắn</a:t>
            </a:r>
          </a:p>
        </p:txBody>
      </p:sp>
      <p:sp>
        <p:nvSpPr>
          <p:cNvPr name="TextBox 21" id="21"/>
          <p:cNvSpPr txBox="true"/>
          <p:nvPr/>
        </p:nvSpPr>
        <p:spPr>
          <a:xfrm rot="0">
            <a:off x="1472175" y="4594844"/>
            <a:ext cx="9611477" cy="609600"/>
          </a:xfrm>
          <a:prstGeom prst="rect">
            <a:avLst/>
          </a:prstGeom>
        </p:spPr>
        <p:txBody>
          <a:bodyPr anchor="t" rtlCol="false" tIns="0" lIns="0" bIns="0" rIns="0">
            <a:spAutoFit/>
          </a:bodyPr>
          <a:lstStyle/>
          <a:p>
            <a:pPr algn="ctr">
              <a:lnSpc>
                <a:spcPts val="4799"/>
              </a:lnSpc>
            </a:pPr>
            <a:r>
              <a:rPr lang="en-US" sz="3999">
                <a:solidFill>
                  <a:srgbClr val="494949"/>
                </a:solidFill>
                <a:latin typeface="Arimo"/>
                <a:ea typeface="Arimo"/>
                <a:cs typeface="Arimo"/>
                <a:sym typeface="Arimo"/>
              </a:rPr>
              <a:t>Giả sử các đặc trưng trong T là độc lập</a:t>
            </a:r>
          </a:p>
        </p:txBody>
      </p:sp>
      <p:sp>
        <p:nvSpPr>
          <p:cNvPr name="TextBox 22" id="22"/>
          <p:cNvSpPr txBox="true"/>
          <p:nvPr/>
        </p:nvSpPr>
        <p:spPr>
          <a:xfrm rot="0">
            <a:off x="365911" y="7266463"/>
            <a:ext cx="9611477" cy="609600"/>
          </a:xfrm>
          <a:prstGeom prst="rect">
            <a:avLst/>
          </a:prstGeom>
        </p:spPr>
        <p:txBody>
          <a:bodyPr anchor="t" rtlCol="false" tIns="0" lIns="0" bIns="0" rIns="0">
            <a:spAutoFit/>
          </a:bodyPr>
          <a:lstStyle/>
          <a:p>
            <a:pPr algn="ctr">
              <a:lnSpc>
                <a:spcPts val="4799"/>
              </a:lnSpc>
            </a:pPr>
            <a:r>
              <a:rPr lang="en-US" sz="3999">
                <a:solidFill>
                  <a:srgbClr val="494949"/>
                </a:solidFill>
                <a:latin typeface="Arimo"/>
                <a:ea typeface="Arimo"/>
                <a:cs typeface="Arimo"/>
                <a:sym typeface="Arimo"/>
              </a:rPr>
              <a:t>=&gt; Cần tính P(c) và P(ti | c) </a:t>
            </a:r>
          </a:p>
        </p:txBody>
      </p:sp>
      <p:sp>
        <p:nvSpPr>
          <p:cNvPr name="TextBox 23" id="23"/>
          <p:cNvSpPr txBox="true"/>
          <p:nvPr/>
        </p:nvSpPr>
        <p:spPr>
          <a:xfrm rot="0">
            <a:off x="-1476843" y="460175"/>
            <a:ext cx="15210150" cy="885825"/>
          </a:xfrm>
          <a:prstGeom prst="rect">
            <a:avLst/>
          </a:prstGeom>
        </p:spPr>
        <p:txBody>
          <a:bodyPr anchor="t" rtlCol="false" tIns="0" lIns="0" bIns="0" rIns="0">
            <a:spAutoFit/>
          </a:bodyPr>
          <a:lstStyle/>
          <a:p>
            <a:pPr algn="ctr">
              <a:lnSpc>
                <a:spcPts val="6719"/>
              </a:lnSpc>
            </a:pPr>
            <a:r>
              <a:rPr lang="en-US" b="true" sz="5599">
                <a:solidFill>
                  <a:srgbClr val="494949"/>
                </a:solidFill>
                <a:latin typeface="Arimo Bold"/>
                <a:ea typeface="Arimo Bold"/>
                <a:cs typeface="Arimo Bold"/>
                <a:sym typeface="Arimo Bold"/>
              </a:rPr>
              <a:t>Áp dụng vào bài toán phân loại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700000">
            <a:off x="15898964" y="1740250"/>
            <a:ext cx="2113471" cy="0"/>
          </a:xfrm>
          <a:prstGeom prst="line">
            <a:avLst/>
          </a:prstGeom>
          <a:ln cap="rnd" w="9525">
            <a:solidFill>
              <a:srgbClr val="494949"/>
            </a:solidFill>
            <a:prstDash val="solid"/>
            <a:headEnd type="none" len="sm" w="sm"/>
            <a:tailEnd type="none" len="sm" w="sm"/>
          </a:ln>
        </p:spPr>
      </p:sp>
      <p:sp>
        <p:nvSpPr>
          <p:cNvPr name="AutoShape 3" id="3"/>
          <p:cNvSpPr/>
          <p:nvPr/>
        </p:nvSpPr>
        <p:spPr>
          <a:xfrm rot="9211909">
            <a:off x="16174614" y="508150"/>
            <a:ext cx="2261272"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15647750" y="4047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397300" y="22349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3567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018126" y="1785362"/>
            <a:ext cx="3374087" cy="1582456"/>
          </a:xfrm>
          <a:custGeom>
            <a:avLst/>
            <a:gdLst/>
            <a:ahLst/>
            <a:cxnLst/>
            <a:rect r="r" b="b" t="t" l="l"/>
            <a:pathLst>
              <a:path h="1582456" w="3374087">
                <a:moveTo>
                  <a:pt x="0" y="0"/>
                </a:moveTo>
                <a:lnTo>
                  <a:pt x="3374087" y="0"/>
                </a:lnTo>
                <a:lnTo>
                  <a:pt x="3374087" y="1582456"/>
                </a:lnTo>
                <a:lnTo>
                  <a:pt x="0" y="1582456"/>
                </a:lnTo>
                <a:lnTo>
                  <a:pt x="0" y="0"/>
                </a:lnTo>
                <a:close/>
              </a:path>
            </a:pathLst>
          </a:custGeom>
          <a:blipFill>
            <a:blip r:embed="rId9"/>
            <a:stretch>
              <a:fillRect l="0" t="0" r="0" b="0"/>
            </a:stretch>
          </a:blipFill>
        </p:spPr>
      </p:sp>
      <p:sp>
        <p:nvSpPr>
          <p:cNvPr name="Freeform 8" id="8"/>
          <p:cNvSpPr/>
          <p:nvPr/>
        </p:nvSpPr>
        <p:spPr>
          <a:xfrm flipH="false" flipV="false" rot="0">
            <a:off x="5018126" y="3583730"/>
            <a:ext cx="5553804" cy="1455997"/>
          </a:xfrm>
          <a:custGeom>
            <a:avLst/>
            <a:gdLst/>
            <a:ahLst/>
            <a:cxnLst/>
            <a:rect r="r" b="b" t="t" l="l"/>
            <a:pathLst>
              <a:path h="1455997" w="5553804">
                <a:moveTo>
                  <a:pt x="0" y="0"/>
                </a:moveTo>
                <a:lnTo>
                  <a:pt x="5553803" y="0"/>
                </a:lnTo>
                <a:lnTo>
                  <a:pt x="5553803" y="1455997"/>
                </a:lnTo>
                <a:lnTo>
                  <a:pt x="0" y="1455997"/>
                </a:lnTo>
                <a:lnTo>
                  <a:pt x="0" y="0"/>
                </a:lnTo>
                <a:close/>
              </a:path>
            </a:pathLst>
          </a:custGeom>
          <a:blipFill>
            <a:blip r:embed="rId10"/>
            <a:stretch>
              <a:fillRect l="0" t="0" r="0" b="0"/>
            </a:stretch>
          </a:blipFill>
        </p:spPr>
      </p:sp>
      <p:sp>
        <p:nvSpPr>
          <p:cNvPr name="Freeform 9" id="9"/>
          <p:cNvSpPr/>
          <p:nvPr/>
        </p:nvSpPr>
        <p:spPr>
          <a:xfrm flipH="false" flipV="false" rot="0">
            <a:off x="7645658" y="5049062"/>
            <a:ext cx="6241473" cy="1646189"/>
          </a:xfrm>
          <a:custGeom>
            <a:avLst/>
            <a:gdLst/>
            <a:ahLst/>
            <a:cxnLst/>
            <a:rect r="r" b="b" t="t" l="l"/>
            <a:pathLst>
              <a:path h="1646189" w="6241473">
                <a:moveTo>
                  <a:pt x="0" y="0"/>
                </a:moveTo>
                <a:lnTo>
                  <a:pt x="6241473" y="0"/>
                </a:lnTo>
                <a:lnTo>
                  <a:pt x="6241473" y="1646188"/>
                </a:lnTo>
                <a:lnTo>
                  <a:pt x="0" y="1646188"/>
                </a:lnTo>
                <a:lnTo>
                  <a:pt x="0" y="0"/>
                </a:lnTo>
                <a:close/>
              </a:path>
            </a:pathLst>
          </a:custGeom>
          <a:blipFill>
            <a:blip r:embed="rId11"/>
            <a:stretch>
              <a:fillRect l="0" t="0" r="0" b="0"/>
            </a:stretch>
          </a:blipFill>
        </p:spPr>
      </p:sp>
      <p:sp>
        <p:nvSpPr>
          <p:cNvPr name="TextBox 10" id="10"/>
          <p:cNvSpPr txBox="true"/>
          <p:nvPr/>
        </p:nvSpPr>
        <p:spPr>
          <a:xfrm rot="0">
            <a:off x="10307912" y="9210778"/>
            <a:ext cx="6486096" cy="664900"/>
          </a:xfrm>
          <a:prstGeom prst="rect">
            <a:avLst/>
          </a:prstGeom>
        </p:spPr>
        <p:txBody>
          <a:bodyPr anchor="t" rtlCol="false" tIns="0" lIns="0" bIns="0" rIns="0">
            <a:spAutoFit/>
          </a:bodyPr>
          <a:lstStyle/>
          <a:p>
            <a:pPr algn="ctr">
              <a:lnSpc>
                <a:spcPts val="5138"/>
              </a:lnSpc>
            </a:pPr>
            <a:r>
              <a:rPr lang="en-US" b="true" sz="4282" i="true">
                <a:solidFill>
                  <a:srgbClr val="000000"/>
                </a:solidFill>
                <a:latin typeface="Arimo Bold Italics"/>
                <a:ea typeface="Arimo Bold Italics"/>
                <a:cs typeface="Arimo Bold Italics"/>
                <a:sym typeface="Arimo Bold Italics"/>
              </a:rPr>
              <a:t>Training</a:t>
            </a:r>
          </a:p>
        </p:txBody>
      </p:sp>
      <p:sp>
        <p:nvSpPr>
          <p:cNvPr name="Freeform 11" id="11"/>
          <p:cNvSpPr/>
          <p:nvPr/>
        </p:nvSpPr>
        <p:spPr>
          <a:xfrm flipH="false" flipV="false" rot="0">
            <a:off x="6910925" y="6505569"/>
            <a:ext cx="9382200" cy="1421013"/>
          </a:xfrm>
          <a:custGeom>
            <a:avLst/>
            <a:gdLst/>
            <a:ahLst/>
            <a:cxnLst/>
            <a:rect r="r" b="b" t="t" l="l"/>
            <a:pathLst>
              <a:path h="1421013" w="9382200">
                <a:moveTo>
                  <a:pt x="0" y="0"/>
                </a:moveTo>
                <a:lnTo>
                  <a:pt x="9382200" y="0"/>
                </a:lnTo>
                <a:lnTo>
                  <a:pt x="9382200" y="1421012"/>
                </a:lnTo>
                <a:lnTo>
                  <a:pt x="0" y="1421012"/>
                </a:lnTo>
                <a:lnTo>
                  <a:pt x="0" y="0"/>
                </a:lnTo>
                <a:close/>
              </a:path>
            </a:pathLst>
          </a:custGeom>
          <a:blipFill>
            <a:blip r:embed="rId12"/>
            <a:stretch>
              <a:fillRect l="0" t="0" r="0" b="-18844"/>
            </a:stretch>
          </a:blipFill>
        </p:spPr>
      </p:sp>
      <p:sp>
        <p:nvSpPr>
          <p:cNvPr name="AutoShape 12" id="12"/>
          <p:cNvSpPr/>
          <p:nvPr/>
        </p:nvSpPr>
        <p:spPr>
          <a:xfrm flipH="true">
            <a:off x="13550960" y="7810144"/>
            <a:ext cx="1159705" cy="1419684"/>
          </a:xfrm>
          <a:prstGeom prst="line">
            <a:avLst/>
          </a:prstGeom>
          <a:ln cap="rnd" w="66675">
            <a:solidFill>
              <a:srgbClr val="494949"/>
            </a:solidFill>
            <a:prstDash val="solid"/>
            <a:headEnd type="none" len="sm" w="sm"/>
            <a:tailEnd type="none" len="sm" w="sm"/>
          </a:ln>
        </p:spPr>
      </p:sp>
      <p:sp>
        <p:nvSpPr>
          <p:cNvPr name="AutoShape 13" id="13"/>
          <p:cNvSpPr/>
          <p:nvPr/>
        </p:nvSpPr>
        <p:spPr>
          <a:xfrm>
            <a:off x="11109632" y="7810144"/>
            <a:ext cx="2441328" cy="1419684"/>
          </a:xfrm>
          <a:prstGeom prst="line">
            <a:avLst/>
          </a:prstGeom>
          <a:ln cap="rnd" w="66675">
            <a:solidFill>
              <a:srgbClr val="494949"/>
            </a:solidFill>
            <a:prstDash val="solid"/>
            <a:headEnd type="none" len="sm" w="sm"/>
            <a:tailEnd type="none" len="sm" w="sm"/>
          </a:ln>
        </p:spPr>
      </p:sp>
      <p:sp>
        <p:nvSpPr>
          <p:cNvPr name="TextBox 14" id="14"/>
          <p:cNvSpPr txBox="true"/>
          <p:nvPr/>
        </p:nvSpPr>
        <p:spPr>
          <a:xfrm rot="0">
            <a:off x="-735643" y="2463663"/>
            <a:ext cx="6254550" cy="571500"/>
          </a:xfrm>
          <a:prstGeom prst="rect">
            <a:avLst/>
          </a:prstGeom>
        </p:spPr>
        <p:txBody>
          <a:bodyPr anchor="t" rtlCol="false" tIns="0" lIns="0" bIns="0" rIns="0">
            <a:spAutoFit/>
          </a:bodyPr>
          <a:lstStyle/>
          <a:p>
            <a:pPr algn="ctr">
              <a:lnSpc>
                <a:spcPts val="4320"/>
              </a:lnSpc>
            </a:pPr>
            <a:r>
              <a:rPr lang="en-US" sz="3600" i="true">
                <a:solidFill>
                  <a:srgbClr val="000000"/>
                </a:solidFill>
                <a:latin typeface="Arimo Italics"/>
                <a:ea typeface="Arimo Italics"/>
                <a:cs typeface="Arimo Italics"/>
                <a:sym typeface="Arimo Italics"/>
              </a:rPr>
              <a:t>Xác suất P(c)</a:t>
            </a:r>
          </a:p>
        </p:txBody>
      </p:sp>
      <p:sp>
        <p:nvSpPr>
          <p:cNvPr name="TextBox 15" id="15"/>
          <p:cNvSpPr txBox="true"/>
          <p:nvPr/>
        </p:nvSpPr>
        <p:spPr>
          <a:xfrm rot="0">
            <a:off x="-408765" y="4011691"/>
            <a:ext cx="6254550" cy="571500"/>
          </a:xfrm>
          <a:prstGeom prst="rect">
            <a:avLst/>
          </a:prstGeom>
        </p:spPr>
        <p:txBody>
          <a:bodyPr anchor="t" rtlCol="false" tIns="0" lIns="0" bIns="0" rIns="0">
            <a:spAutoFit/>
          </a:bodyPr>
          <a:lstStyle/>
          <a:p>
            <a:pPr algn="ctr">
              <a:lnSpc>
                <a:spcPts val="4320"/>
              </a:lnSpc>
            </a:pPr>
            <a:r>
              <a:rPr lang="en-US" sz="3600" i="true">
                <a:solidFill>
                  <a:srgbClr val="000000"/>
                </a:solidFill>
                <a:latin typeface="Arimo Italics"/>
                <a:ea typeface="Arimo Italics"/>
                <a:cs typeface="Arimo Italics"/>
                <a:sym typeface="Arimo Italics"/>
              </a:rPr>
              <a:t>Xác suất P(ti | c)</a:t>
            </a:r>
            <a:r>
              <a:rPr lang="en-US" sz="3600">
                <a:solidFill>
                  <a:srgbClr val="000000"/>
                </a:solidFill>
                <a:latin typeface="Arimo"/>
                <a:ea typeface="Arimo"/>
                <a:cs typeface="Arimo"/>
                <a:sym typeface="Arimo"/>
              </a:rPr>
              <a:t> </a:t>
            </a:r>
          </a:p>
        </p:txBody>
      </p:sp>
      <p:sp>
        <p:nvSpPr>
          <p:cNvPr name="TextBox 16" id="16"/>
          <p:cNvSpPr txBox="true"/>
          <p:nvPr/>
        </p:nvSpPr>
        <p:spPr>
          <a:xfrm rot="0">
            <a:off x="-1323019" y="683625"/>
            <a:ext cx="15210150" cy="885825"/>
          </a:xfrm>
          <a:prstGeom prst="rect">
            <a:avLst/>
          </a:prstGeom>
        </p:spPr>
        <p:txBody>
          <a:bodyPr anchor="t" rtlCol="false" tIns="0" lIns="0" bIns="0" rIns="0">
            <a:spAutoFit/>
          </a:bodyPr>
          <a:lstStyle/>
          <a:p>
            <a:pPr algn="ctr">
              <a:lnSpc>
                <a:spcPts val="6719"/>
              </a:lnSpc>
            </a:pPr>
            <a:r>
              <a:rPr lang="en-US" b="true" sz="5599">
                <a:solidFill>
                  <a:srgbClr val="494949"/>
                </a:solidFill>
                <a:latin typeface="Arimo Bold"/>
                <a:ea typeface="Arimo Bold"/>
                <a:cs typeface="Arimo Bold"/>
                <a:sym typeface="Arimo Bold"/>
              </a:rPr>
              <a:t>Áp dụng vào bài toán phân loại </a:t>
            </a:r>
          </a:p>
        </p:txBody>
      </p:sp>
      <p:sp>
        <p:nvSpPr>
          <p:cNvPr name="TextBox 17" id="17"/>
          <p:cNvSpPr txBox="true"/>
          <p:nvPr/>
        </p:nvSpPr>
        <p:spPr>
          <a:xfrm rot="0">
            <a:off x="533410" y="5572119"/>
            <a:ext cx="6690822" cy="571500"/>
          </a:xfrm>
          <a:prstGeom prst="rect">
            <a:avLst/>
          </a:prstGeom>
        </p:spPr>
        <p:txBody>
          <a:bodyPr anchor="t" rtlCol="false" tIns="0" lIns="0" bIns="0" rIns="0">
            <a:spAutoFit/>
          </a:bodyPr>
          <a:lstStyle/>
          <a:p>
            <a:pPr algn="ctr">
              <a:lnSpc>
                <a:spcPts val="4320"/>
              </a:lnSpc>
            </a:pPr>
            <a:r>
              <a:rPr lang="en-US" sz="3600" i="true">
                <a:solidFill>
                  <a:srgbClr val="000000"/>
                </a:solidFill>
                <a:latin typeface="Arimo Italics"/>
                <a:ea typeface="Arimo Italics"/>
                <a:cs typeface="Arimo Italics"/>
                <a:sym typeface="Arimo Italics"/>
              </a:rPr>
              <a:t>Nếu token ti không xuất hiện</a:t>
            </a:r>
          </a:p>
        </p:txBody>
      </p:sp>
      <p:sp>
        <p:nvSpPr>
          <p:cNvPr name="TextBox 18" id="18"/>
          <p:cNvSpPr txBox="true"/>
          <p:nvPr/>
        </p:nvSpPr>
        <p:spPr>
          <a:xfrm rot="0">
            <a:off x="829607" y="6934194"/>
            <a:ext cx="5452449" cy="1114425"/>
          </a:xfrm>
          <a:prstGeom prst="rect">
            <a:avLst/>
          </a:prstGeom>
        </p:spPr>
        <p:txBody>
          <a:bodyPr anchor="t" rtlCol="false" tIns="0" lIns="0" bIns="0" rIns="0">
            <a:spAutoFit/>
          </a:bodyPr>
          <a:lstStyle/>
          <a:p>
            <a:pPr algn="ctr">
              <a:lnSpc>
                <a:spcPts val="4320"/>
              </a:lnSpc>
            </a:pPr>
            <a:r>
              <a:rPr lang="en-US" sz="3600" i="true">
                <a:solidFill>
                  <a:srgbClr val="000000"/>
                </a:solidFill>
                <a:latin typeface="Arimo Italics"/>
                <a:ea typeface="Arimo Italics"/>
                <a:cs typeface="Arimo Italics"/>
                <a:sym typeface="Arimo Italics"/>
              </a:rPr>
              <a:t>Sử dụng log để tránh các giá trị nhỏ</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609943" y="265387"/>
            <a:ext cx="322650" cy="19336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3943" y="2211737"/>
            <a:ext cx="912450" cy="134685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614944" y="18870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1046" y="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3D3D3D"/>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3D3D3D"/>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6340137" y="341750"/>
            <a:ext cx="5176102" cy="4052586"/>
          </a:xfrm>
          <a:custGeom>
            <a:avLst/>
            <a:gdLst/>
            <a:ahLst/>
            <a:cxnLst/>
            <a:rect r="r" b="b" t="t" l="l"/>
            <a:pathLst>
              <a:path h="4052586" w="5176102">
                <a:moveTo>
                  <a:pt x="0" y="0"/>
                </a:moveTo>
                <a:lnTo>
                  <a:pt x="5176101" y="0"/>
                </a:lnTo>
                <a:lnTo>
                  <a:pt x="5176101" y="4052586"/>
                </a:lnTo>
                <a:lnTo>
                  <a:pt x="0" y="405258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AutoShape 14" id="14"/>
          <p:cNvSpPr/>
          <p:nvPr/>
        </p:nvSpPr>
        <p:spPr>
          <a:xfrm>
            <a:off x="316675" y="8569238"/>
            <a:ext cx="2333250" cy="1104450"/>
          </a:xfrm>
          <a:prstGeom prst="line">
            <a:avLst/>
          </a:prstGeom>
          <a:ln cap="rnd" w="9525">
            <a:solidFill>
              <a:srgbClr val="3D3D3D"/>
            </a:solidFill>
            <a:prstDash val="solid"/>
            <a:headEnd type="none" len="sm" w="sm"/>
            <a:tailEnd type="none" len="sm" w="sm"/>
          </a:ln>
        </p:spPr>
      </p:sp>
      <p:sp>
        <p:nvSpPr>
          <p:cNvPr name="AutoShape 15" id="15"/>
          <p:cNvSpPr/>
          <p:nvPr/>
        </p:nvSpPr>
        <p:spPr>
          <a:xfrm flipH="true">
            <a:off x="2653383" y="7924876"/>
            <a:ext cx="1601850" cy="1691850"/>
          </a:xfrm>
          <a:prstGeom prst="line">
            <a:avLst/>
          </a:prstGeom>
          <a:ln cap="rnd" w="9525">
            <a:solidFill>
              <a:srgbClr val="3D3D3D"/>
            </a:solidFill>
            <a:prstDash val="solid"/>
            <a:headEnd type="none" len="sm" w="sm"/>
            <a:tailEnd type="none" len="sm" w="sm"/>
          </a:ln>
        </p:spPr>
      </p:sp>
      <p:sp>
        <p:nvSpPr>
          <p:cNvPr name="Freeform 16" id="16"/>
          <p:cNvSpPr/>
          <p:nvPr/>
        </p:nvSpPr>
        <p:spPr>
          <a:xfrm flipH="false" flipV="false" rot="0">
            <a:off x="2060800" y="90376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0" y="8325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4080233" y="77498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0">
            <a:off x="2912350" y="83255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1764950" y="10233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21" id="21"/>
          <p:cNvSpPr/>
          <p:nvPr/>
        </p:nvSpPr>
        <p:spPr>
          <a:xfrm>
            <a:off x="17590043" y="7007376"/>
            <a:ext cx="322650" cy="1933650"/>
          </a:xfrm>
          <a:prstGeom prst="line">
            <a:avLst/>
          </a:prstGeom>
          <a:ln cap="rnd" w="9525">
            <a:solidFill>
              <a:srgbClr val="3D3D3D"/>
            </a:solidFill>
            <a:prstDash val="solid"/>
            <a:headEnd type="none" len="sm" w="sm"/>
            <a:tailEnd type="none" len="sm" w="sm"/>
          </a:ln>
        </p:spPr>
      </p:sp>
      <p:sp>
        <p:nvSpPr>
          <p:cNvPr name="AutoShape 22" id="22"/>
          <p:cNvSpPr/>
          <p:nvPr/>
        </p:nvSpPr>
        <p:spPr>
          <a:xfrm flipH="true">
            <a:off x="16984043" y="8953725"/>
            <a:ext cx="912450" cy="1346850"/>
          </a:xfrm>
          <a:prstGeom prst="line">
            <a:avLst/>
          </a:prstGeom>
          <a:ln cap="rnd" w="9525">
            <a:solidFill>
              <a:srgbClr val="3D3D3D"/>
            </a:solidFill>
            <a:prstDash val="solid"/>
            <a:headEnd type="none" len="sm" w="sm"/>
            <a:tailEnd type="none" len="sm" w="sm"/>
          </a:ln>
        </p:spPr>
      </p:sp>
      <p:sp>
        <p:nvSpPr>
          <p:cNvPr name="Freeform 23" id="23"/>
          <p:cNvSpPr/>
          <p:nvPr/>
        </p:nvSpPr>
        <p:spPr>
          <a:xfrm flipH="false" flipV="false" rot="0">
            <a:off x="17595044" y="8628988"/>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0">
            <a:off x="17291146" y="6741988"/>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1542927" y="5116765"/>
            <a:ext cx="14933675" cy="2457781"/>
          </a:xfrm>
          <a:prstGeom prst="rect">
            <a:avLst/>
          </a:prstGeom>
        </p:spPr>
        <p:txBody>
          <a:bodyPr anchor="t" rtlCol="false" tIns="0" lIns="0" bIns="0" rIns="0">
            <a:spAutoFit/>
          </a:bodyPr>
          <a:lstStyle/>
          <a:p>
            <a:pPr algn="ctr">
              <a:lnSpc>
                <a:spcPts val="3839"/>
              </a:lnSpc>
            </a:pPr>
            <a:r>
              <a:rPr lang="en-US" sz="3199">
                <a:solidFill>
                  <a:srgbClr val="434343"/>
                </a:solidFill>
                <a:latin typeface="Arimo"/>
                <a:ea typeface="Arimo"/>
                <a:cs typeface="Arimo"/>
                <a:sym typeface="Arimo"/>
              </a:rPr>
              <a:t>Thành viên:</a:t>
            </a:r>
          </a:p>
          <a:p>
            <a:pPr algn="ctr">
              <a:lnSpc>
                <a:spcPts val="3839"/>
              </a:lnSpc>
            </a:pPr>
            <a:r>
              <a:rPr lang="en-US" sz="3199">
                <a:solidFill>
                  <a:srgbClr val="434343"/>
                </a:solidFill>
                <a:latin typeface="Arimo"/>
                <a:ea typeface="Arimo"/>
                <a:cs typeface="Arimo"/>
                <a:sym typeface="Arimo"/>
              </a:rPr>
              <a:t>    </a:t>
            </a:r>
            <a:r>
              <a:rPr lang="en-US" sz="3199">
                <a:solidFill>
                  <a:srgbClr val="434343"/>
                </a:solidFill>
                <a:latin typeface="Arimo"/>
                <a:ea typeface="Arimo"/>
                <a:cs typeface="Arimo"/>
                <a:sym typeface="Arimo"/>
              </a:rPr>
              <a:t>22022546 - Tạ Nguyên Dũng </a:t>
            </a:r>
          </a:p>
          <a:p>
            <a:pPr algn="ctr">
              <a:lnSpc>
                <a:spcPts val="3839"/>
              </a:lnSpc>
            </a:pPr>
            <a:r>
              <a:rPr lang="en-US" sz="3199">
                <a:solidFill>
                  <a:srgbClr val="434343"/>
                </a:solidFill>
                <a:latin typeface="Arimo"/>
                <a:ea typeface="Arimo"/>
                <a:cs typeface="Arimo"/>
                <a:sym typeface="Arimo"/>
              </a:rPr>
              <a:t>     22022669 - Trần Phạm Hoàng</a:t>
            </a:r>
          </a:p>
          <a:p>
            <a:pPr algn="ctr">
              <a:lnSpc>
                <a:spcPts val="3839"/>
              </a:lnSpc>
            </a:pPr>
            <a:r>
              <a:rPr lang="en-US" sz="3199">
                <a:solidFill>
                  <a:srgbClr val="434343"/>
                </a:solidFill>
                <a:latin typeface="Arimo"/>
                <a:ea typeface="Arimo"/>
                <a:cs typeface="Arimo"/>
                <a:sym typeface="Arimo"/>
              </a:rPr>
              <a:t>22022590 - Ngô Huy Hoàn </a:t>
            </a:r>
          </a:p>
          <a:p>
            <a:pPr algn="ctr">
              <a:lnSpc>
                <a:spcPts val="3839"/>
              </a:lnSpc>
            </a:pPr>
            <a:r>
              <a:rPr lang="en-US" sz="3199">
                <a:solidFill>
                  <a:srgbClr val="434343"/>
                </a:solidFill>
                <a:latin typeface="Arimo"/>
                <a:ea typeface="Arimo"/>
                <a:cs typeface="Arimo"/>
                <a:sym typeface="Arimo"/>
              </a:rPr>
              <a:t>   22022600 - Nguyễn Hải Nam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99252" y="1196834"/>
            <a:ext cx="12907460" cy="7262272"/>
          </a:xfrm>
          <a:custGeom>
            <a:avLst/>
            <a:gdLst/>
            <a:ahLst/>
            <a:cxnLst/>
            <a:rect r="r" b="b" t="t" l="l"/>
            <a:pathLst>
              <a:path h="7262272" w="12907460">
                <a:moveTo>
                  <a:pt x="0" y="0"/>
                </a:moveTo>
                <a:lnTo>
                  <a:pt x="12907460" y="0"/>
                </a:lnTo>
                <a:lnTo>
                  <a:pt x="12907460" y="7262272"/>
                </a:lnTo>
                <a:lnTo>
                  <a:pt x="0" y="72622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927057">
            <a:off x="5756197" y="9332450"/>
            <a:ext cx="2370938" cy="0"/>
          </a:xfrm>
          <a:prstGeom prst="line">
            <a:avLst/>
          </a:prstGeom>
          <a:ln cap="rnd" w="9525">
            <a:solidFill>
              <a:srgbClr val="595959"/>
            </a:solidFill>
            <a:prstDash val="solid"/>
            <a:headEnd type="none" len="sm" w="sm"/>
            <a:tailEnd type="none" len="sm" w="sm"/>
          </a:ln>
        </p:spPr>
      </p:sp>
      <p:sp>
        <p:nvSpPr>
          <p:cNvPr name="AutoShape 4" id="4"/>
          <p:cNvSpPr/>
          <p:nvPr/>
        </p:nvSpPr>
        <p:spPr>
          <a:xfrm rot="9989267">
            <a:off x="3076160" y="9299950"/>
            <a:ext cx="2780411" cy="0"/>
          </a:xfrm>
          <a:prstGeom prst="line">
            <a:avLst/>
          </a:prstGeom>
          <a:ln cap="rnd" w="9525">
            <a:solidFill>
              <a:srgbClr val="595959"/>
            </a:solidFill>
            <a:prstDash val="solid"/>
            <a:headEnd type="none" len="sm" w="sm"/>
            <a:tailEnd type="none" len="sm" w="sm"/>
          </a:ln>
        </p:spPr>
      </p:sp>
      <p:sp>
        <p:nvSpPr>
          <p:cNvPr name="AutoShape 5" id="5"/>
          <p:cNvSpPr/>
          <p:nvPr/>
        </p:nvSpPr>
        <p:spPr>
          <a:xfrm rot="999997">
            <a:off x="450762" y="9208100"/>
            <a:ext cx="2800708" cy="0"/>
          </a:xfrm>
          <a:prstGeom prst="line">
            <a:avLst/>
          </a:prstGeom>
          <a:ln cap="rnd" w="9525">
            <a:solidFill>
              <a:srgbClr val="595959"/>
            </a:solidFill>
            <a:prstDash val="solid"/>
            <a:headEnd type="none" len="sm" w="sm"/>
            <a:tailEnd type="none" len="sm" w="sm"/>
          </a:ln>
        </p:spPr>
      </p:sp>
      <p:sp>
        <p:nvSpPr>
          <p:cNvPr name="AutoShape 6" id="6"/>
          <p:cNvSpPr/>
          <p:nvPr/>
        </p:nvSpPr>
        <p:spPr>
          <a:xfrm rot="3346380">
            <a:off x="-243725" y="8394200"/>
            <a:ext cx="1007782" cy="0"/>
          </a:xfrm>
          <a:prstGeom prst="line">
            <a:avLst/>
          </a:prstGeom>
          <a:ln cap="rnd" w="9525">
            <a:solidFill>
              <a:srgbClr val="595959"/>
            </a:solidFill>
            <a:prstDash val="solid"/>
            <a:headEnd type="none" len="sm" w="sm"/>
            <a:tailEnd type="none" len="sm" w="sm"/>
          </a:ln>
        </p:spPr>
      </p:sp>
      <p:sp>
        <p:nvSpPr>
          <p:cNvPr name="Freeform 7" id="7"/>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95216"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2" id="12"/>
          <p:cNvSpPr/>
          <p:nvPr/>
        </p:nvSpPr>
        <p:spPr>
          <a:xfrm rot="527648">
            <a:off x="11962564" y="677900"/>
            <a:ext cx="3064071" cy="0"/>
          </a:xfrm>
          <a:prstGeom prst="line">
            <a:avLst/>
          </a:prstGeom>
          <a:ln cap="rnd" w="9525">
            <a:solidFill>
              <a:srgbClr val="595959"/>
            </a:solidFill>
            <a:prstDash val="solid"/>
            <a:headEnd type="none" len="sm" w="sm"/>
            <a:tailEnd type="none" len="sm" w="sm"/>
          </a:ln>
        </p:spPr>
      </p:sp>
      <p:sp>
        <p:nvSpPr>
          <p:cNvPr name="AutoShape 13" id="13"/>
          <p:cNvSpPr/>
          <p:nvPr/>
        </p:nvSpPr>
        <p:spPr>
          <a:xfrm rot="2514251">
            <a:off x="14728026" y="1659100"/>
            <a:ext cx="2254648" cy="0"/>
          </a:xfrm>
          <a:prstGeom prst="line">
            <a:avLst/>
          </a:prstGeom>
          <a:ln cap="rnd" w="9525">
            <a:solidFill>
              <a:srgbClr val="595959"/>
            </a:solidFill>
            <a:prstDash val="solid"/>
            <a:headEnd type="none" len="sm" w="sm"/>
            <a:tailEnd type="none" len="sm" w="sm"/>
          </a:ln>
        </p:spPr>
      </p:sp>
      <p:sp>
        <p:nvSpPr>
          <p:cNvPr name="AutoShape 14" id="14"/>
          <p:cNvSpPr/>
          <p:nvPr/>
        </p:nvSpPr>
        <p:spPr>
          <a:xfrm rot="7436612">
            <a:off x="16050933" y="1174750"/>
            <a:ext cx="2887035" cy="0"/>
          </a:xfrm>
          <a:prstGeom prst="line">
            <a:avLst/>
          </a:prstGeom>
          <a:ln cap="rnd" w="9525">
            <a:solidFill>
              <a:srgbClr val="595959"/>
            </a:solidFill>
            <a:prstDash val="solid"/>
            <a:headEnd type="none" len="sm" w="sm"/>
            <a:tailEnd type="none" len="sm" w="sm"/>
          </a:ln>
        </p:spPr>
      </p:sp>
      <p:sp>
        <p:nvSpPr>
          <p:cNvPr name="Freeform 15" id="15"/>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18" id="18"/>
          <p:cNvGrpSpPr/>
          <p:nvPr/>
        </p:nvGrpSpPr>
        <p:grpSpPr>
          <a:xfrm rot="0">
            <a:off x="11658610" y="137414"/>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20" id="20"/>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21" id="21"/>
          <p:cNvGrpSpPr/>
          <p:nvPr/>
        </p:nvGrpSpPr>
        <p:grpSpPr>
          <a:xfrm rot="0">
            <a:off x="11731588" y="21041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24" id="24"/>
          <p:cNvGrpSpPr/>
          <p:nvPr/>
        </p:nvGrpSpPr>
        <p:grpSpPr>
          <a:xfrm rot="0">
            <a:off x="11810764" y="289568"/>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6" id="26"/>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7" id="2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8" id="28"/>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9" id="29"/>
          <p:cNvSpPr txBox="true"/>
          <p:nvPr/>
        </p:nvSpPr>
        <p:spPr>
          <a:xfrm rot="0">
            <a:off x="5495216" y="2837245"/>
            <a:ext cx="8318361" cy="3924300"/>
          </a:xfrm>
          <a:prstGeom prst="rect">
            <a:avLst/>
          </a:prstGeom>
        </p:spPr>
        <p:txBody>
          <a:bodyPr anchor="t" rtlCol="false" tIns="0" lIns="0" bIns="0" rIns="0">
            <a:spAutoFit/>
          </a:bodyPr>
          <a:lstStyle/>
          <a:p>
            <a:pPr algn="ctr">
              <a:lnSpc>
                <a:spcPts val="15242"/>
              </a:lnSpc>
            </a:pPr>
            <a:r>
              <a:rPr lang="en-US" sz="12701">
                <a:solidFill>
                  <a:srgbClr val="494949"/>
                </a:solidFill>
                <a:latin typeface="Arimo"/>
                <a:ea typeface="Arimo"/>
                <a:cs typeface="Arimo"/>
                <a:sym typeface="Arimo"/>
              </a:rPr>
              <a:t>Áp dụng Mapreduce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5756197" y="9332450"/>
            <a:ext cx="2370938" cy="0"/>
          </a:xfrm>
          <a:prstGeom prst="line">
            <a:avLst/>
          </a:prstGeom>
          <a:ln cap="rnd" w="9525">
            <a:solidFill>
              <a:srgbClr val="595959"/>
            </a:solidFill>
            <a:prstDash val="solid"/>
            <a:headEnd type="none" len="sm" w="sm"/>
            <a:tailEnd type="none" len="sm" w="sm"/>
          </a:ln>
        </p:spPr>
      </p:sp>
      <p:sp>
        <p:nvSpPr>
          <p:cNvPr name="AutoShape 3" id="3"/>
          <p:cNvSpPr/>
          <p:nvPr/>
        </p:nvSpPr>
        <p:spPr>
          <a:xfrm rot="9989267">
            <a:off x="3076160" y="9299950"/>
            <a:ext cx="2780411" cy="0"/>
          </a:xfrm>
          <a:prstGeom prst="line">
            <a:avLst/>
          </a:prstGeom>
          <a:ln cap="rnd" w="9525">
            <a:solidFill>
              <a:srgbClr val="595959"/>
            </a:solidFill>
            <a:prstDash val="solid"/>
            <a:headEnd type="none" len="sm" w="sm"/>
            <a:tailEnd type="none" len="sm" w="sm"/>
          </a:ln>
        </p:spPr>
      </p:sp>
      <p:sp>
        <p:nvSpPr>
          <p:cNvPr name="AutoShape 4" id="4"/>
          <p:cNvSpPr/>
          <p:nvPr/>
        </p:nvSpPr>
        <p:spPr>
          <a:xfrm rot="999997">
            <a:off x="450762" y="9208100"/>
            <a:ext cx="2800708" cy="0"/>
          </a:xfrm>
          <a:prstGeom prst="line">
            <a:avLst/>
          </a:prstGeom>
          <a:ln cap="rnd" w="9525">
            <a:solidFill>
              <a:srgbClr val="595959"/>
            </a:solidFill>
            <a:prstDash val="solid"/>
            <a:headEnd type="none" len="sm" w="sm"/>
            <a:tailEnd type="none" len="sm" w="sm"/>
          </a:ln>
        </p:spPr>
      </p:sp>
      <p:sp>
        <p:nvSpPr>
          <p:cNvPr name="AutoShape 5" id="5"/>
          <p:cNvSpPr/>
          <p:nvPr/>
        </p:nvSpPr>
        <p:spPr>
          <a:xfrm rot="3346380">
            <a:off x="-243725" y="8394200"/>
            <a:ext cx="1007782" cy="0"/>
          </a:xfrm>
          <a:prstGeom prst="line">
            <a:avLst/>
          </a:prstGeom>
          <a:ln cap="rnd" w="9525">
            <a:solidFill>
              <a:srgbClr val="595959"/>
            </a:solidFill>
            <a:prstDash val="solid"/>
            <a:headEnd type="none" len="sm" w="sm"/>
            <a:tailEnd type="none" len="sm" w="sm"/>
          </a:ln>
        </p:spPr>
      </p:sp>
      <p:sp>
        <p:nvSpPr>
          <p:cNvPr name="Freeform 6" id="6"/>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rot="527648">
            <a:off x="11962564" y="677900"/>
            <a:ext cx="3064071" cy="0"/>
          </a:xfrm>
          <a:prstGeom prst="line">
            <a:avLst/>
          </a:prstGeom>
          <a:ln cap="rnd" w="9525">
            <a:solidFill>
              <a:srgbClr val="595959"/>
            </a:solidFill>
            <a:prstDash val="solid"/>
            <a:headEnd type="none" len="sm" w="sm"/>
            <a:tailEnd type="none" len="sm" w="sm"/>
          </a:ln>
        </p:spPr>
      </p:sp>
      <p:sp>
        <p:nvSpPr>
          <p:cNvPr name="AutoShape 8" id="8"/>
          <p:cNvSpPr/>
          <p:nvPr/>
        </p:nvSpPr>
        <p:spPr>
          <a:xfrm rot="2514251">
            <a:off x="14728026" y="1659100"/>
            <a:ext cx="2254648" cy="0"/>
          </a:xfrm>
          <a:prstGeom prst="line">
            <a:avLst/>
          </a:prstGeom>
          <a:ln cap="rnd" w="9525">
            <a:solidFill>
              <a:srgbClr val="595959"/>
            </a:solidFill>
            <a:prstDash val="solid"/>
            <a:headEnd type="none" len="sm" w="sm"/>
            <a:tailEnd type="none" len="sm" w="sm"/>
          </a:ln>
        </p:spPr>
      </p:sp>
      <p:sp>
        <p:nvSpPr>
          <p:cNvPr name="AutoShape 9" id="9"/>
          <p:cNvSpPr/>
          <p:nvPr/>
        </p:nvSpPr>
        <p:spPr>
          <a:xfrm rot="7436612">
            <a:off x="16050933" y="1174750"/>
            <a:ext cx="2887035" cy="0"/>
          </a:xfrm>
          <a:prstGeom prst="line">
            <a:avLst/>
          </a:prstGeom>
          <a:ln cap="rnd" w="9525">
            <a:solidFill>
              <a:srgbClr val="595959"/>
            </a:solidFill>
            <a:prstDash val="solid"/>
            <a:headEnd type="none" len="sm" w="sm"/>
            <a:tailEnd type="none" len="sm" w="sm"/>
          </a:ln>
        </p:spPr>
      </p:sp>
      <p:sp>
        <p:nvSpPr>
          <p:cNvPr name="Freeform 10" id="10"/>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11658610" y="137414"/>
            <a:ext cx="577228" cy="576674"/>
            <a:chOff x="0" y="0"/>
            <a:chExt cx="769637" cy="768899"/>
          </a:xfrm>
        </p:grpSpPr>
        <p:sp>
          <p:nvSpPr>
            <p:cNvPr name="Freeform 14" id="14"/>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15" id="15"/>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6" id="16"/>
          <p:cNvGrpSpPr/>
          <p:nvPr/>
        </p:nvGrpSpPr>
        <p:grpSpPr>
          <a:xfrm rot="0">
            <a:off x="11731588" y="210418"/>
            <a:ext cx="431252" cy="430674"/>
            <a:chOff x="0" y="0"/>
            <a:chExt cx="575003" cy="574232"/>
          </a:xfrm>
        </p:grpSpPr>
        <p:sp>
          <p:nvSpPr>
            <p:cNvPr name="Freeform 17" id="17"/>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18" id="18"/>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9" id="19"/>
          <p:cNvGrpSpPr/>
          <p:nvPr/>
        </p:nvGrpSpPr>
        <p:grpSpPr>
          <a:xfrm rot="0">
            <a:off x="11810764" y="289568"/>
            <a:ext cx="272354" cy="272354"/>
            <a:chOff x="0" y="0"/>
            <a:chExt cx="363139" cy="363139"/>
          </a:xfrm>
        </p:grpSpPr>
        <p:sp>
          <p:nvSpPr>
            <p:cNvPr name="Freeform 20" id="20"/>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1" id="21"/>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3" id="23"/>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4" id="24"/>
          <p:cNvGrpSpPr/>
          <p:nvPr/>
        </p:nvGrpSpPr>
        <p:grpSpPr>
          <a:xfrm rot="0">
            <a:off x="4823690" y="925125"/>
            <a:ext cx="1741911" cy="1765598"/>
            <a:chOff x="0" y="0"/>
            <a:chExt cx="458775" cy="465014"/>
          </a:xfrm>
        </p:grpSpPr>
        <p:sp>
          <p:nvSpPr>
            <p:cNvPr name="Freeform 25" id="25"/>
            <p:cNvSpPr/>
            <p:nvPr/>
          </p:nvSpPr>
          <p:spPr>
            <a:xfrm flipH="false" flipV="false" rot="0">
              <a:off x="0" y="0"/>
              <a:ext cx="458775" cy="465014"/>
            </a:xfrm>
            <a:custGeom>
              <a:avLst/>
              <a:gdLst/>
              <a:ahLst/>
              <a:cxnLst/>
              <a:rect r="r" b="b" t="t" l="l"/>
              <a:pathLst>
                <a:path h="465014" w="458775">
                  <a:moveTo>
                    <a:pt x="229387" y="0"/>
                  </a:moveTo>
                  <a:cubicBezTo>
                    <a:pt x="102700" y="0"/>
                    <a:pt x="0" y="104097"/>
                    <a:pt x="0" y="232507"/>
                  </a:cubicBezTo>
                  <a:cubicBezTo>
                    <a:pt x="0" y="360917"/>
                    <a:pt x="102700" y="465014"/>
                    <a:pt x="229387" y="465014"/>
                  </a:cubicBezTo>
                  <a:cubicBezTo>
                    <a:pt x="356075" y="465014"/>
                    <a:pt x="458775" y="360917"/>
                    <a:pt x="458775" y="232507"/>
                  </a:cubicBezTo>
                  <a:cubicBezTo>
                    <a:pt x="458775" y="104097"/>
                    <a:pt x="356075" y="0"/>
                    <a:pt x="229387" y="0"/>
                  </a:cubicBezTo>
                  <a:close/>
                </a:path>
              </a:pathLst>
            </a:custGeom>
            <a:gradFill rotWithShape="true">
              <a:gsLst>
                <a:gs pos="0">
                  <a:srgbClr val="000000">
                    <a:alpha val="100000"/>
                  </a:srgbClr>
                </a:gs>
                <a:gs pos="100000">
                  <a:srgbClr val="C89116">
                    <a:alpha val="100000"/>
                  </a:srgbClr>
                </a:gs>
              </a:gsLst>
              <a:lin ang="0"/>
            </a:gradFill>
          </p:spPr>
        </p:sp>
        <p:sp>
          <p:nvSpPr>
            <p:cNvPr name="TextBox 26" id="26"/>
            <p:cNvSpPr txBox="true"/>
            <p:nvPr/>
          </p:nvSpPr>
          <p:spPr>
            <a:xfrm>
              <a:off x="43010" y="5495"/>
              <a:ext cx="372755" cy="415923"/>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ea typeface="Canva Sans"/>
                  <a:cs typeface="Canva Sans"/>
                  <a:sym typeface="Canva Sans"/>
                </a:rPr>
                <a:t>TRAINING</a:t>
              </a:r>
            </a:p>
          </p:txBody>
        </p:sp>
      </p:grpSp>
      <p:grpSp>
        <p:nvGrpSpPr>
          <p:cNvPr name="Group 27" id="27"/>
          <p:cNvGrpSpPr/>
          <p:nvPr/>
        </p:nvGrpSpPr>
        <p:grpSpPr>
          <a:xfrm rot="0">
            <a:off x="12747857" y="1604402"/>
            <a:ext cx="1770569" cy="1765598"/>
            <a:chOff x="0" y="0"/>
            <a:chExt cx="466323" cy="465014"/>
          </a:xfrm>
        </p:grpSpPr>
        <p:sp>
          <p:nvSpPr>
            <p:cNvPr name="Freeform 28" id="28"/>
            <p:cNvSpPr/>
            <p:nvPr/>
          </p:nvSpPr>
          <p:spPr>
            <a:xfrm flipH="false" flipV="false" rot="0">
              <a:off x="0" y="0"/>
              <a:ext cx="466323" cy="465014"/>
            </a:xfrm>
            <a:custGeom>
              <a:avLst/>
              <a:gdLst/>
              <a:ahLst/>
              <a:cxnLst/>
              <a:rect r="r" b="b" t="t" l="l"/>
              <a:pathLst>
                <a:path h="465014" w="466323">
                  <a:moveTo>
                    <a:pt x="233161" y="0"/>
                  </a:moveTo>
                  <a:cubicBezTo>
                    <a:pt x="104390" y="0"/>
                    <a:pt x="0" y="104097"/>
                    <a:pt x="0" y="232507"/>
                  </a:cubicBezTo>
                  <a:cubicBezTo>
                    <a:pt x="0" y="360917"/>
                    <a:pt x="104390" y="465014"/>
                    <a:pt x="233161" y="465014"/>
                  </a:cubicBezTo>
                  <a:cubicBezTo>
                    <a:pt x="361933" y="465014"/>
                    <a:pt x="466323" y="360917"/>
                    <a:pt x="466323" y="232507"/>
                  </a:cubicBezTo>
                  <a:cubicBezTo>
                    <a:pt x="466323" y="104097"/>
                    <a:pt x="361933" y="0"/>
                    <a:pt x="233161" y="0"/>
                  </a:cubicBezTo>
                  <a:close/>
                </a:path>
              </a:pathLst>
            </a:custGeom>
            <a:gradFill rotWithShape="true">
              <a:gsLst>
                <a:gs pos="0">
                  <a:srgbClr val="000000">
                    <a:alpha val="100000"/>
                  </a:srgbClr>
                </a:gs>
                <a:gs pos="100000">
                  <a:srgbClr val="C89116">
                    <a:alpha val="100000"/>
                  </a:srgbClr>
                </a:gs>
              </a:gsLst>
              <a:lin ang="0"/>
            </a:gradFill>
          </p:spPr>
        </p:sp>
        <p:sp>
          <p:nvSpPr>
            <p:cNvPr name="TextBox 29" id="29"/>
            <p:cNvSpPr txBox="true"/>
            <p:nvPr/>
          </p:nvSpPr>
          <p:spPr>
            <a:xfrm>
              <a:off x="43718" y="5495"/>
              <a:ext cx="378887" cy="415923"/>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TESTING</a:t>
              </a:r>
            </a:p>
          </p:txBody>
        </p:sp>
      </p:grpSp>
      <p:grpSp>
        <p:nvGrpSpPr>
          <p:cNvPr name="Group 30" id="30"/>
          <p:cNvGrpSpPr/>
          <p:nvPr/>
        </p:nvGrpSpPr>
        <p:grpSpPr>
          <a:xfrm rot="0">
            <a:off x="484540" y="3127266"/>
            <a:ext cx="2597025" cy="1961370"/>
            <a:chOff x="0" y="0"/>
            <a:chExt cx="683990" cy="516575"/>
          </a:xfrm>
        </p:grpSpPr>
        <p:sp>
          <p:nvSpPr>
            <p:cNvPr name="Freeform 31" id="31"/>
            <p:cNvSpPr/>
            <p:nvPr/>
          </p:nvSpPr>
          <p:spPr>
            <a:xfrm flipH="false" flipV="false" rot="0">
              <a:off x="0" y="0"/>
              <a:ext cx="683990" cy="516575"/>
            </a:xfrm>
            <a:custGeom>
              <a:avLst/>
              <a:gdLst/>
              <a:ahLst/>
              <a:cxnLst/>
              <a:rect r="r" b="b" t="t" l="l"/>
              <a:pathLst>
                <a:path h="516575" w="683990">
                  <a:moveTo>
                    <a:pt x="152035" y="0"/>
                  </a:moveTo>
                  <a:lnTo>
                    <a:pt x="531955" y="0"/>
                  </a:lnTo>
                  <a:cubicBezTo>
                    <a:pt x="615922" y="0"/>
                    <a:pt x="683990" y="68068"/>
                    <a:pt x="683990" y="152035"/>
                  </a:cubicBezTo>
                  <a:lnTo>
                    <a:pt x="683990" y="364540"/>
                  </a:lnTo>
                  <a:cubicBezTo>
                    <a:pt x="683990" y="448507"/>
                    <a:pt x="615922" y="516575"/>
                    <a:pt x="531955" y="516575"/>
                  </a:cubicBezTo>
                  <a:lnTo>
                    <a:pt x="152035" y="516575"/>
                  </a:lnTo>
                  <a:cubicBezTo>
                    <a:pt x="111713" y="516575"/>
                    <a:pt x="73042" y="500557"/>
                    <a:pt x="44530" y="472045"/>
                  </a:cubicBezTo>
                  <a:cubicBezTo>
                    <a:pt x="16018" y="443533"/>
                    <a:pt x="0" y="404862"/>
                    <a:pt x="0" y="364540"/>
                  </a:cubicBezTo>
                  <a:lnTo>
                    <a:pt x="0" y="152035"/>
                  </a:lnTo>
                  <a:cubicBezTo>
                    <a:pt x="0" y="68068"/>
                    <a:pt x="68068" y="0"/>
                    <a:pt x="152035" y="0"/>
                  </a:cubicBezTo>
                  <a:close/>
                </a:path>
              </a:pathLst>
            </a:custGeom>
            <a:solidFill>
              <a:srgbClr val="325D79"/>
            </a:solidFill>
          </p:spPr>
        </p:sp>
        <p:sp>
          <p:nvSpPr>
            <p:cNvPr name="TextBox 32" id="32"/>
            <p:cNvSpPr txBox="true"/>
            <p:nvPr/>
          </p:nvSpPr>
          <p:spPr>
            <a:xfrm>
              <a:off x="0" y="-47625"/>
              <a:ext cx="68399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sp>
        <p:nvSpPr>
          <p:cNvPr name="AutoShape 33" id="33"/>
          <p:cNvSpPr/>
          <p:nvPr/>
        </p:nvSpPr>
        <p:spPr>
          <a:xfrm>
            <a:off x="1783052" y="5088636"/>
            <a:ext cx="0" cy="648655"/>
          </a:xfrm>
          <a:prstGeom prst="line">
            <a:avLst/>
          </a:prstGeom>
          <a:ln cap="flat" w="38100">
            <a:solidFill>
              <a:srgbClr val="595959"/>
            </a:solidFill>
            <a:prstDash val="solid"/>
            <a:headEnd type="none" len="sm" w="sm"/>
            <a:tailEnd type="triangle" len="med" w="lg"/>
          </a:ln>
        </p:spPr>
      </p:sp>
      <p:grpSp>
        <p:nvGrpSpPr>
          <p:cNvPr name="Group 34" id="34"/>
          <p:cNvGrpSpPr/>
          <p:nvPr/>
        </p:nvGrpSpPr>
        <p:grpSpPr>
          <a:xfrm rot="0">
            <a:off x="788651" y="5737291"/>
            <a:ext cx="1988803" cy="1961370"/>
            <a:chOff x="0" y="0"/>
            <a:chExt cx="523800" cy="516575"/>
          </a:xfrm>
        </p:grpSpPr>
        <p:sp>
          <p:nvSpPr>
            <p:cNvPr name="Freeform 35" id="35"/>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9E9E9E"/>
            </a:solidFill>
          </p:spPr>
        </p:sp>
        <p:sp>
          <p:nvSpPr>
            <p:cNvPr name="TextBox 36" id="36"/>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Token,class:</a:t>
              </a:r>
            </a:p>
            <a:p>
              <a:pPr algn="ctr">
                <a:lnSpc>
                  <a:spcPts val="3219"/>
                </a:lnSpc>
              </a:pPr>
              <a:r>
                <a:rPr lang="en-US" sz="2299">
                  <a:solidFill>
                    <a:srgbClr val="FFFFFF"/>
                  </a:solidFill>
                  <a:latin typeface="Canva Sans"/>
                  <a:ea typeface="Canva Sans"/>
                  <a:cs typeface="Canva Sans"/>
                  <a:sym typeface="Canva Sans"/>
                </a:rPr>
                <a:t>count</a:t>
              </a:r>
            </a:p>
          </p:txBody>
        </p:sp>
      </p:grpSp>
      <p:grpSp>
        <p:nvGrpSpPr>
          <p:cNvPr name="Group 37" id="37"/>
          <p:cNvGrpSpPr/>
          <p:nvPr/>
        </p:nvGrpSpPr>
        <p:grpSpPr>
          <a:xfrm rot="0">
            <a:off x="3644190" y="3127266"/>
            <a:ext cx="2359000" cy="1961370"/>
            <a:chOff x="0" y="0"/>
            <a:chExt cx="621300" cy="516575"/>
          </a:xfrm>
        </p:grpSpPr>
        <p:sp>
          <p:nvSpPr>
            <p:cNvPr name="Freeform 38" id="38"/>
            <p:cNvSpPr/>
            <p:nvPr/>
          </p:nvSpPr>
          <p:spPr>
            <a:xfrm flipH="false" flipV="false" rot="0">
              <a:off x="0" y="0"/>
              <a:ext cx="621300" cy="516575"/>
            </a:xfrm>
            <a:custGeom>
              <a:avLst/>
              <a:gdLst/>
              <a:ahLst/>
              <a:cxnLst/>
              <a:rect r="r" b="b" t="t" l="l"/>
              <a:pathLst>
                <a:path h="516575" w="621300">
                  <a:moveTo>
                    <a:pt x="167375" y="0"/>
                  </a:moveTo>
                  <a:lnTo>
                    <a:pt x="453925" y="0"/>
                  </a:lnTo>
                  <a:cubicBezTo>
                    <a:pt x="498316" y="0"/>
                    <a:pt x="540888" y="17634"/>
                    <a:pt x="572277" y="49023"/>
                  </a:cubicBezTo>
                  <a:cubicBezTo>
                    <a:pt x="603666" y="80412"/>
                    <a:pt x="621300" y="122984"/>
                    <a:pt x="621300" y="167375"/>
                  </a:cubicBezTo>
                  <a:lnTo>
                    <a:pt x="621300" y="349200"/>
                  </a:lnTo>
                  <a:cubicBezTo>
                    <a:pt x="621300" y="393590"/>
                    <a:pt x="603666" y="436163"/>
                    <a:pt x="572277" y="467552"/>
                  </a:cubicBezTo>
                  <a:cubicBezTo>
                    <a:pt x="540888" y="498941"/>
                    <a:pt x="498316" y="516575"/>
                    <a:pt x="453925" y="516575"/>
                  </a:cubicBezTo>
                  <a:lnTo>
                    <a:pt x="167375" y="516575"/>
                  </a:lnTo>
                  <a:cubicBezTo>
                    <a:pt x="122984" y="516575"/>
                    <a:pt x="80412" y="498941"/>
                    <a:pt x="49023" y="467552"/>
                  </a:cubicBezTo>
                  <a:cubicBezTo>
                    <a:pt x="17634" y="436163"/>
                    <a:pt x="0" y="393590"/>
                    <a:pt x="0" y="349200"/>
                  </a:cubicBezTo>
                  <a:lnTo>
                    <a:pt x="0" y="167375"/>
                  </a:lnTo>
                  <a:cubicBezTo>
                    <a:pt x="0" y="122984"/>
                    <a:pt x="17634" y="80412"/>
                    <a:pt x="49023" y="49023"/>
                  </a:cubicBezTo>
                  <a:cubicBezTo>
                    <a:pt x="80412" y="17634"/>
                    <a:pt x="122984" y="0"/>
                    <a:pt x="167375" y="0"/>
                  </a:cubicBezTo>
                  <a:close/>
                </a:path>
              </a:pathLst>
            </a:custGeom>
            <a:solidFill>
              <a:srgbClr val="325D79"/>
            </a:solidFill>
          </p:spPr>
        </p:sp>
        <p:sp>
          <p:nvSpPr>
            <p:cNvPr name="TextBox 39" id="39"/>
            <p:cNvSpPr txBox="true"/>
            <p:nvPr/>
          </p:nvSpPr>
          <p:spPr>
            <a:xfrm>
              <a:off x="0" y="-47625"/>
              <a:ext cx="6213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grpSp>
        <p:nvGrpSpPr>
          <p:cNvPr name="Group 40" id="40"/>
          <p:cNvGrpSpPr/>
          <p:nvPr/>
        </p:nvGrpSpPr>
        <p:grpSpPr>
          <a:xfrm rot="0">
            <a:off x="3829288" y="5737291"/>
            <a:ext cx="1988803" cy="1961370"/>
            <a:chOff x="0" y="0"/>
            <a:chExt cx="523800" cy="516575"/>
          </a:xfrm>
        </p:grpSpPr>
        <p:sp>
          <p:nvSpPr>
            <p:cNvPr name="Freeform 41" id="41"/>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9E9E9E"/>
            </a:solidFill>
          </p:spPr>
        </p:sp>
        <p:sp>
          <p:nvSpPr>
            <p:cNvPr name="TextBox 42" id="42"/>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Class:</a:t>
              </a:r>
            </a:p>
            <a:p>
              <a:pPr algn="ctr">
                <a:lnSpc>
                  <a:spcPts val="3219"/>
                </a:lnSpc>
              </a:pPr>
              <a:r>
                <a:rPr lang="en-US" sz="2299">
                  <a:solidFill>
                    <a:srgbClr val="FFFFFF"/>
                  </a:solidFill>
                  <a:latin typeface="Canva Sans"/>
                  <a:ea typeface="Canva Sans"/>
                  <a:cs typeface="Canva Sans"/>
                  <a:sym typeface="Canva Sans"/>
                </a:rPr>
                <a:t>count</a:t>
              </a:r>
            </a:p>
          </p:txBody>
        </p:sp>
      </p:grpSp>
      <p:grpSp>
        <p:nvGrpSpPr>
          <p:cNvPr name="Group 43" id="43"/>
          <p:cNvGrpSpPr/>
          <p:nvPr/>
        </p:nvGrpSpPr>
        <p:grpSpPr>
          <a:xfrm rot="0">
            <a:off x="6751993" y="3127266"/>
            <a:ext cx="1988803" cy="1961370"/>
            <a:chOff x="0" y="0"/>
            <a:chExt cx="523800" cy="516575"/>
          </a:xfrm>
        </p:grpSpPr>
        <p:sp>
          <p:nvSpPr>
            <p:cNvPr name="Freeform 44" id="44"/>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325D79"/>
            </a:solidFill>
          </p:spPr>
        </p:sp>
        <p:sp>
          <p:nvSpPr>
            <p:cNvPr name="TextBox 45" id="45"/>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grpSp>
        <p:nvGrpSpPr>
          <p:cNvPr name="Group 46" id="46"/>
          <p:cNvGrpSpPr/>
          <p:nvPr/>
        </p:nvGrpSpPr>
        <p:grpSpPr>
          <a:xfrm rot="0">
            <a:off x="6749457" y="5737291"/>
            <a:ext cx="1988803" cy="1961370"/>
            <a:chOff x="0" y="0"/>
            <a:chExt cx="523800" cy="516575"/>
          </a:xfrm>
        </p:grpSpPr>
        <p:sp>
          <p:nvSpPr>
            <p:cNvPr name="Freeform 47" id="47"/>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9E9E9E"/>
            </a:solidFill>
          </p:spPr>
        </p:sp>
        <p:sp>
          <p:nvSpPr>
            <p:cNvPr name="TextBox 48" id="48"/>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Samples of each class.</a:t>
              </a:r>
            </a:p>
            <a:p>
              <a:pPr algn="ctr">
                <a:lnSpc>
                  <a:spcPts val="3219"/>
                </a:lnSpc>
              </a:pPr>
              <a:r>
                <a:rPr lang="en-US" sz="2299">
                  <a:solidFill>
                    <a:srgbClr val="FFFFFF"/>
                  </a:solidFill>
                  <a:latin typeface="Canva Sans"/>
                  <a:ea typeface="Canva Sans"/>
                  <a:cs typeface="Canva Sans"/>
                  <a:sym typeface="Canva Sans"/>
                </a:rPr>
                <a:t>N Samples.</a:t>
              </a:r>
            </a:p>
          </p:txBody>
        </p:sp>
      </p:grpSp>
      <p:grpSp>
        <p:nvGrpSpPr>
          <p:cNvPr name="Group 49" id="49"/>
          <p:cNvGrpSpPr/>
          <p:nvPr/>
        </p:nvGrpSpPr>
        <p:grpSpPr>
          <a:xfrm rot="0">
            <a:off x="9445645" y="3127266"/>
            <a:ext cx="1988803" cy="1961370"/>
            <a:chOff x="0" y="0"/>
            <a:chExt cx="523800" cy="516575"/>
          </a:xfrm>
        </p:grpSpPr>
        <p:sp>
          <p:nvSpPr>
            <p:cNvPr name="Freeform 50" id="50"/>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325D79"/>
            </a:solidFill>
          </p:spPr>
        </p:sp>
        <p:sp>
          <p:nvSpPr>
            <p:cNvPr name="TextBox 51" id="51"/>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grpSp>
        <p:nvGrpSpPr>
          <p:cNvPr name="Group 52" id="52"/>
          <p:cNvGrpSpPr/>
          <p:nvPr/>
        </p:nvGrpSpPr>
        <p:grpSpPr>
          <a:xfrm rot="0">
            <a:off x="9445645" y="5737291"/>
            <a:ext cx="1988803" cy="1961370"/>
            <a:chOff x="0" y="0"/>
            <a:chExt cx="523800" cy="516575"/>
          </a:xfrm>
        </p:grpSpPr>
        <p:sp>
          <p:nvSpPr>
            <p:cNvPr name="Freeform 53" id="53"/>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9E9E9E"/>
            </a:solidFill>
          </p:spPr>
        </p:sp>
        <p:sp>
          <p:nvSpPr>
            <p:cNvPr name="TextBox 54" id="54"/>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Class:</a:t>
              </a:r>
            </a:p>
            <a:p>
              <a:pPr algn="ctr">
                <a:lnSpc>
                  <a:spcPts val="3219"/>
                </a:lnSpc>
              </a:pPr>
              <a:r>
                <a:rPr lang="en-US" sz="2299">
                  <a:solidFill>
                    <a:srgbClr val="FFFFFF"/>
                  </a:solidFill>
                  <a:latin typeface="Canva Sans"/>
                  <a:ea typeface="Canva Sans"/>
                  <a:cs typeface="Canva Sans"/>
                  <a:sym typeface="Canva Sans"/>
                </a:rPr>
                <a:t>Prior</a:t>
              </a:r>
            </a:p>
          </p:txBody>
        </p:sp>
      </p:grpSp>
      <p:sp>
        <p:nvSpPr>
          <p:cNvPr name="AutoShape 55" id="55"/>
          <p:cNvSpPr/>
          <p:nvPr/>
        </p:nvSpPr>
        <p:spPr>
          <a:xfrm>
            <a:off x="4823690" y="5088636"/>
            <a:ext cx="0" cy="648655"/>
          </a:xfrm>
          <a:prstGeom prst="line">
            <a:avLst/>
          </a:prstGeom>
          <a:ln cap="flat" w="38100">
            <a:solidFill>
              <a:srgbClr val="595959"/>
            </a:solidFill>
            <a:prstDash val="solid"/>
            <a:headEnd type="none" len="sm" w="sm"/>
            <a:tailEnd type="triangle" len="med" w="lg"/>
          </a:ln>
        </p:spPr>
      </p:sp>
      <p:sp>
        <p:nvSpPr>
          <p:cNvPr name="AutoShape 56" id="56"/>
          <p:cNvSpPr/>
          <p:nvPr/>
        </p:nvSpPr>
        <p:spPr>
          <a:xfrm flipH="true">
            <a:off x="7743858" y="5088636"/>
            <a:ext cx="2536" cy="648655"/>
          </a:xfrm>
          <a:prstGeom prst="line">
            <a:avLst/>
          </a:prstGeom>
          <a:ln cap="flat" w="38100">
            <a:solidFill>
              <a:srgbClr val="595959"/>
            </a:solidFill>
            <a:prstDash val="solid"/>
            <a:headEnd type="none" len="sm" w="sm"/>
            <a:tailEnd type="triangle" len="med" w="lg"/>
          </a:ln>
        </p:spPr>
      </p:sp>
      <p:sp>
        <p:nvSpPr>
          <p:cNvPr name="AutoShape 57" id="57"/>
          <p:cNvSpPr/>
          <p:nvPr/>
        </p:nvSpPr>
        <p:spPr>
          <a:xfrm>
            <a:off x="10440047" y="5088636"/>
            <a:ext cx="0" cy="648655"/>
          </a:xfrm>
          <a:prstGeom prst="line">
            <a:avLst/>
          </a:prstGeom>
          <a:ln cap="flat" w="38100">
            <a:solidFill>
              <a:srgbClr val="595959"/>
            </a:solidFill>
            <a:prstDash val="solid"/>
            <a:headEnd type="none" len="sm" w="sm"/>
            <a:tailEnd type="triangle" len="med" w="lg"/>
          </a:ln>
        </p:spPr>
      </p:sp>
      <p:sp>
        <p:nvSpPr>
          <p:cNvPr name="AutoShape 58" id="58"/>
          <p:cNvSpPr/>
          <p:nvPr/>
        </p:nvSpPr>
        <p:spPr>
          <a:xfrm flipV="true">
            <a:off x="2777454" y="4732014"/>
            <a:ext cx="1051834" cy="1985962"/>
          </a:xfrm>
          <a:prstGeom prst="line">
            <a:avLst/>
          </a:prstGeom>
          <a:ln cap="flat" w="38100">
            <a:solidFill>
              <a:srgbClr val="595959"/>
            </a:solidFill>
            <a:prstDash val="solid"/>
            <a:headEnd type="none" len="sm" w="sm"/>
            <a:tailEnd type="triangle" len="med" w="lg"/>
          </a:ln>
        </p:spPr>
      </p:sp>
      <p:sp>
        <p:nvSpPr>
          <p:cNvPr name="AutoShape 59" id="59"/>
          <p:cNvSpPr/>
          <p:nvPr/>
        </p:nvSpPr>
        <p:spPr>
          <a:xfrm flipV="true">
            <a:off x="8738260" y="4107951"/>
            <a:ext cx="707386" cy="2610025"/>
          </a:xfrm>
          <a:prstGeom prst="line">
            <a:avLst/>
          </a:prstGeom>
          <a:ln cap="flat" w="38100">
            <a:solidFill>
              <a:srgbClr val="595959"/>
            </a:solidFill>
            <a:prstDash val="solid"/>
            <a:headEnd type="none" len="sm" w="sm"/>
            <a:tailEnd type="triangle" len="med" w="lg"/>
          </a:ln>
        </p:spPr>
      </p:sp>
      <p:grpSp>
        <p:nvGrpSpPr>
          <p:cNvPr name="Group 60" id="60"/>
          <p:cNvGrpSpPr/>
          <p:nvPr/>
        </p:nvGrpSpPr>
        <p:grpSpPr>
          <a:xfrm rot="0">
            <a:off x="2315345" y="7982338"/>
            <a:ext cx="2001648" cy="1911977"/>
            <a:chOff x="0" y="0"/>
            <a:chExt cx="527183" cy="503566"/>
          </a:xfrm>
        </p:grpSpPr>
        <p:sp>
          <p:nvSpPr>
            <p:cNvPr name="Freeform 61" id="61"/>
            <p:cNvSpPr/>
            <p:nvPr/>
          </p:nvSpPr>
          <p:spPr>
            <a:xfrm flipH="false" flipV="false" rot="0">
              <a:off x="0" y="0"/>
              <a:ext cx="527183" cy="503566"/>
            </a:xfrm>
            <a:custGeom>
              <a:avLst/>
              <a:gdLst/>
              <a:ahLst/>
              <a:cxnLst/>
              <a:rect r="r" b="b" t="t" l="l"/>
              <a:pathLst>
                <a:path h="503566" w="527183">
                  <a:moveTo>
                    <a:pt x="197256" y="0"/>
                  </a:moveTo>
                  <a:lnTo>
                    <a:pt x="329926" y="0"/>
                  </a:lnTo>
                  <a:cubicBezTo>
                    <a:pt x="438868" y="0"/>
                    <a:pt x="527183" y="88315"/>
                    <a:pt x="527183" y="197256"/>
                  </a:cubicBezTo>
                  <a:lnTo>
                    <a:pt x="527183" y="306310"/>
                  </a:lnTo>
                  <a:cubicBezTo>
                    <a:pt x="527183" y="358625"/>
                    <a:pt x="506401" y="408798"/>
                    <a:pt x="469408" y="445791"/>
                  </a:cubicBezTo>
                  <a:cubicBezTo>
                    <a:pt x="432415" y="482784"/>
                    <a:pt x="382242" y="503566"/>
                    <a:pt x="329926" y="503566"/>
                  </a:cubicBezTo>
                  <a:lnTo>
                    <a:pt x="197256" y="503566"/>
                  </a:lnTo>
                  <a:cubicBezTo>
                    <a:pt x="144941" y="503566"/>
                    <a:pt x="94768" y="482784"/>
                    <a:pt x="57775" y="445791"/>
                  </a:cubicBezTo>
                  <a:cubicBezTo>
                    <a:pt x="20782" y="408798"/>
                    <a:pt x="0" y="358625"/>
                    <a:pt x="0" y="306310"/>
                  </a:cubicBezTo>
                  <a:lnTo>
                    <a:pt x="0" y="197256"/>
                  </a:lnTo>
                  <a:cubicBezTo>
                    <a:pt x="0" y="144941"/>
                    <a:pt x="20782" y="94768"/>
                    <a:pt x="57775" y="57775"/>
                  </a:cubicBezTo>
                  <a:cubicBezTo>
                    <a:pt x="94768" y="20782"/>
                    <a:pt x="144941" y="0"/>
                    <a:pt x="197256" y="0"/>
                  </a:cubicBezTo>
                  <a:close/>
                </a:path>
              </a:pathLst>
            </a:custGeom>
            <a:solidFill>
              <a:srgbClr val="325D79"/>
            </a:solidFill>
          </p:spPr>
        </p:sp>
        <p:sp>
          <p:nvSpPr>
            <p:cNvPr name="TextBox 62" id="62"/>
            <p:cNvSpPr txBox="true"/>
            <p:nvPr/>
          </p:nvSpPr>
          <p:spPr>
            <a:xfrm>
              <a:off x="0" y="-47625"/>
              <a:ext cx="527183" cy="551191"/>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sp>
        <p:nvSpPr>
          <p:cNvPr name="AutoShape 63" id="63"/>
          <p:cNvSpPr/>
          <p:nvPr/>
        </p:nvSpPr>
        <p:spPr>
          <a:xfrm>
            <a:off x="1783052" y="7698661"/>
            <a:ext cx="532293" cy="1239665"/>
          </a:xfrm>
          <a:prstGeom prst="line">
            <a:avLst/>
          </a:prstGeom>
          <a:ln cap="flat" w="38100">
            <a:solidFill>
              <a:srgbClr val="595959"/>
            </a:solidFill>
            <a:prstDash val="solid"/>
            <a:headEnd type="none" len="sm" w="sm"/>
            <a:tailEnd type="triangle" len="med" w="lg"/>
          </a:ln>
        </p:spPr>
      </p:sp>
      <p:sp>
        <p:nvSpPr>
          <p:cNvPr name="AutoShape 64" id="64"/>
          <p:cNvSpPr/>
          <p:nvPr/>
        </p:nvSpPr>
        <p:spPr>
          <a:xfrm flipH="true">
            <a:off x="4316993" y="7698661"/>
            <a:ext cx="506697" cy="1239665"/>
          </a:xfrm>
          <a:prstGeom prst="line">
            <a:avLst/>
          </a:prstGeom>
          <a:ln cap="flat" w="38100">
            <a:solidFill>
              <a:srgbClr val="595959"/>
            </a:solidFill>
            <a:prstDash val="solid"/>
            <a:headEnd type="none" len="sm" w="sm"/>
            <a:tailEnd type="triangle" len="med" w="lg"/>
          </a:ln>
        </p:spPr>
      </p:sp>
      <p:sp>
        <p:nvSpPr>
          <p:cNvPr name="AutoShape 65" id="65"/>
          <p:cNvSpPr/>
          <p:nvPr/>
        </p:nvSpPr>
        <p:spPr>
          <a:xfrm>
            <a:off x="4316993" y="8938326"/>
            <a:ext cx="4853368" cy="0"/>
          </a:xfrm>
          <a:prstGeom prst="line">
            <a:avLst/>
          </a:prstGeom>
          <a:ln cap="flat" w="38100">
            <a:solidFill>
              <a:srgbClr val="595959"/>
            </a:solidFill>
            <a:prstDash val="solid"/>
            <a:headEnd type="none" len="sm" w="sm"/>
            <a:tailEnd type="triangle" len="med" w="lg"/>
          </a:ln>
        </p:spPr>
      </p:sp>
      <p:grpSp>
        <p:nvGrpSpPr>
          <p:cNvPr name="Group 66" id="66"/>
          <p:cNvGrpSpPr/>
          <p:nvPr/>
        </p:nvGrpSpPr>
        <p:grpSpPr>
          <a:xfrm rot="0">
            <a:off x="9170361" y="7982337"/>
            <a:ext cx="2534930" cy="1911977"/>
            <a:chOff x="0" y="0"/>
            <a:chExt cx="667636" cy="503566"/>
          </a:xfrm>
        </p:grpSpPr>
        <p:sp>
          <p:nvSpPr>
            <p:cNvPr name="Freeform 67" id="67"/>
            <p:cNvSpPr/>
            <p:nvPr/>
          </p:nvSpPr>
          <p:spPr>
            <a:xfrm flipH="false" flipV="false" rot="0">
              <a:off x="0" y="0"/>
              <a:ext cx="667636" cy="503566"/>
            </a:xfrm>
            <a:custGeom>
              <a:avLst/>
              <a:gdLst/>
              <a:ahLst/>
              <a:cxnLst/>
              <a:rect r="r" b="b" t="t" l="l"/>
              <a:pathLst>
                <a:path h="503566" w="667636">
                  <a:moveTo>
                    <a:pt x="155759" y="0"/>
                  </a:moveTo>
                  <a:lnTo>
                    <a:pt x="511877" y="0"/>
                  </a:lnTo>
                  <a:cubicBezTo>
                    <a:pt x="553187" y="0"/>
                    <a:pt x="592805" y="16410"/>
                    <a:pt x="622015" y="45621"/>
                  </a:cubicBezTo>
                  <a:cubicBezTo>
                    <a:pt x="651225" y="74831"/>
                    <a:pt x="667636" y="114449"/>
                    <a:pt x="667636" y="155759"/>
                  </a:cubicBezTo>
                  <a:lnTo>
                    <a:pt x="667636" y="347807"/>
                  </a:lnTo>
                  <a:cubicBezTo>
                    <a:pt x="667636" y="389117"/>
                    <a:pt x="651225" y="428735"/>
                    <a:pt x="622015" y="457945"/>
                  </a:cubicBezTo>
                  <a:cubicBezTo>
                    <a:pt x="592805" y="487156"/>
                    <a:pt x="553187" y="503566"/>
                    <a:pt x="511877" y="503566"/>
                  </a:cubicBezTo>
                  <a:lnTo>
                    <a:pt x="155759" y="503566"/>
                  </a:lnTo>
                  <a:cubicBezTo>
                    <a:pt x="114449" y="503566"/>
                    <a:pt x="74831" y="487156"/>
                    <a:pt x="45621" y="457945"/>
                  </a:cubicBezTo>
                  <a:cubicBezTo>
                    <a:pt x="16410" y="428735"/>
                    <a:pt x="0" y="389117"/>
                    <a:pt x="0" y="347807"/>
                  </a:cubicBezTo>
                  <a:lnTo>
                    <a:pt x="0" y="155759"/>
                  </a:lnTo>
                  <a:cubicBezTo>
                    <a:pt x="0" y="114449"/>
                    <a:pt x="16410" y="74831"/>
                    <a:pt x="45621" y="45621"/>
                  </a:cubicBezTo>
                  <a:cubicBezTo>
                    <a:pt x="74831" y="16410"/>
                    <a:pt x="114449" y="0"/>
                    <a:pt x="155759" y="0"/>
                  </a:cubicBezTo>
                  <a:close/>
                </a:path>
              </a:pathLst>
            </a:custGeom>
            <a:solidFill>
              <a:srgbClr val="9E9E9E"/>
            </a:solidFill>
          </p:spPr>
        </p:sp>
        <p:sp>
          <p:nvSpPr>
            <p:cNvPr name="TextBox 68" id="68"/>
            <p:cNvSpPr txBox="true"/>
            <p:nvPr/>
          </p:nvSpPr>
          <p:spPr>
            <a:xfrm>
              <a:off x="0" y="-47625"/>
              <a:ext cx="667636" cy="551191"/>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token,class:</a:t>
              </a:r>
            </a:p>
            <a:p>
              <a:pPr algn="ctr">
                <a:lnSpc>
                  <a:spcPts val="3219"/>
                </a:lnSpc>
              </a:pPr>
              <a:r>
                <a:rPr lang="en-US" sz="2299">
                  <a:solidFill>
                    <a:srgbClr val="FFFFFF"/>
                  </a:solidFill>
                  <a:latin typeface="Canva Sans"/>
                  <a:ea typeface="Canva Sans"/>
                  <a:cs typeface="Canva Sans"/>
                  <a:sym typeface="Canva Sans"/>
                </a:rPr>
                <a:t>Likelihood</a:t>
              </a:r>
            </a:p>
          </p:txBody>
        </p:sp>
      </p:grpSp>
      <p:sp>
        <p:nvSpPr>
          <p:cNvPr name="TextBox 69" id="69"/>
          <p:cNvSpPr txBox="true"/>
          <p:nvPr/>
        </p:nvSpPr>
        <p:spPr>
          <a:xfrm rot="0">
            <a:off x="7277163" y="226464"/>
            <a:ext cx="3160663" cy="991236"/>
          </a:xfrm>
          <a:prstGeom prst="rect">
            <a:avLst/>
          </a:prstGeom>
        </p:spPr>
        <p:txBody>
          <a:bodyPr anchor="t" rtlCol="false" tIns="0" lIns="0" bIns="0" rIns="0">
            <a:spAutoFit/>
          </a:bodyPr>
          <a:lstStyle/>
          <a:p>
            <a:pPr algn="ctr">
              <a:lnSpc>
                <a:spcPts val="7839"/>
              </a:lnSpc>
              <a:spcBef>
                <a:spcPct val="0"/>
              </a:spcBef>
            </a:pPr>
            <a:r>
              <a:rPr lang="en-US" sz="5599">
                <a:solidFill>
                  <a:srgbClr val="090808"/>
                </a:solidFill>
                <a:latin typeface="Arimo"/>
                <a:ea typeface="Arimo"/>
                <a:cs typeface="Arimo"/>
                <a:sym typeface="Arimo"/>
              </a:rPr>
              <a:t>WorkFlow</a:t>
            </a:r>
          </a:p>
        </p:txBody>
      </p:sp>
      <p:grpSp>
        <p:nvGrpSpPr>
          <p:cNvPr name="Group 70" id="70"/>
          <p:cNvGrpSpPr/>
          <p:nvPr/>
        </p:nvGrpSpPr>
        <p:grpSpPr>
          <a:xfrm rot="0">
            <a:off x="12638740" y="6377480"/>
            <a:ext cx="1988803" cy="1961370"/>
            <a:chOff x="0" y="0"/>
            <a:chExt cx="523800" cy="516575"/>
          </a:xfrm>
        </p:grpSpPr>
        <p:sp>
          <p:nvSpPr>
            <p:cNvPr name="Freeform 71" id="71"/>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325D79"/>
            </a:solidFill>
          </p:spPr>
        </p:sp>
        <p:sp>
          <p:nvSpPr>
            <p:cNvPr name="TextBox 72" id="72"/>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MapReduce</a:t>
              </a:r>
            </a:p>
          </p:txBody>
        </p:sp>
      </p:grpSp>
      <p:sp>
        <p:nvSpPr>
          <p:cNvPr name="AutoShape 73" id="73"/>
          <p:cNvSpPr/>
          <p:nvPr/>
        </p:nvSpPr>
        <p:spPr>
          <a:xfrm>
            <a:off x="11434448" y="6717976"/>
            <a:ext cx="1204292" cy="640189"/>
          </a:xfrm>
          <a:prstGeom prst="line">
            <a:avLst/>
          </a:prstGeom>
          <a:ln cap="flat" w="38100">
            <a:solidFill>
              <a:srgbClr val="595959"/>
            </a:solidFill>
            <a:prstDash val="solid"/>
            <a:headEnd type="none" len="sm" w="sm"/>
            <a:tailEnd type="triangle" len="med" w="lg"/>
          </a:ln>
        </p:spPr>
      </p:sp>
      <p:sp>
        <p:nvSpPr>
          <p:cNvPr name="AutoShape 74" id="74"/>
          <p:cNvSpPr/>
          <p:nvPr/>
        </p:nvSpPr>
        <p:spPr>
          <a:xfrm flipV="true">
            <a:off x="11705290" y="7358165"/>
            <a:ext cx="933450" cy="1580161"/>
          </a:xfrm>
          <a:prstGeom prst="line">
            <a:avLst/>
          </a:prstGeom>
          <a:ln cap="flat" w="38100">
            <a:solidFill>
              <a:srgbClr val="595959"/>
            </a:solidFill>
            <a:prstDash val="solid"/>
            <a:headEnd type="none" len="sm" w="sm"/>
            <a:tailEnd type="triangle" len="med" w="lg"/>
          </a:ln>
        </p:spPr>
      </p:sp>
      <p:sp>
        <p:nvSpPr>
          <p:cNvPr name="AutoShape 75" id="75"/>
          <p:cNvSpPr/>
          <p:nvPr/>
        </p:nvSpPr>
        <p:spPr>
          <a:xfrm>
            <a:off x="14627543" y="7358165"/>
            <a:ext cx="1143254" cy="0"/>
          </a:xfrm>
          <a:prstGeom prst="line">
            <a:avLst/>
          </a:prstGeom>
          <a:ln cap="flat" w="38100">
            <a:solidFill>
              <a:srgbClr val="595959"/>
            </a:solidFill>
            <a:prstDash val="solid"/>
            <a:headEnd type="none" len="sm" w="sm"/>
            <a:tailEnd type="triangle" len="med" w="lg"/>
          </a:ln>
        </p:spPr>
      </p:sp>
      <p:grpSp>
        <p:nvGrpSpPr>
          <p:cNvPr name="Group 76" id="76"/>
          <p:cNvGrpSpPr/>
          <p:nvPr/>
        </p:nvGrpSpPr>
        <p:grpSpPr>
          <a:xfrm rot="0">
            <a:off x="15770797" y="6377480"/>
            <a:ext cx="1988803" cy="1961370"/>
            <a:chOff x="0" y="0"/>
            <a:chExt cx="523800" cy="516575"/>
          </a:xfrm>
        </p:grpSpPr>
        <p:sp>
          <p:nvSpPr>
            <p:cNvPr name="Freeform 77" id="77"/>
            <p:cNvSpPr/>
            <p:nvPr/>
          </p:nvSpPr>
          <p:spPr>
            <a:xfrm flipH="false" flipV="false" rot="0">
              <a:off x="0" y="0"/>
              <a:ext cx="523800" cy="516575"/>
            </a:xfrm>
            <a:custGeom>
              <a:avLst/>
              <a:gdLst/>
              <a:ahLst/>
              <a:cxnLst/>
              <a:rect r="r" b="b" t="t" l="l"/>
              <a:pathLst>
                <a:path h="516575" w="523800">
                  <a:moveTo>
                    <a:pt x="198530" y="0"/>
                  </a:moveTo>
                  <a:lnTo>
                    <a:pt x="325269" y="0"/>
                  </a:lnTo>
                  <a:cubicBezTo>
                    <a:pt x="377923" y="0"/>
                    <a:pt x="428420" y="20917"/>
                    <a:pt x="465652" y="58148"/>
                  </a:cubicBezTo>
                  <a:cubicBezTo>
                    <a:pt x="502883" y="95380"/>
                    <a:pt x="523800" y="145877"/>
                    <a:pt x="523800" y="198530"/>
                  </a:cubicBezTo>
                  <a:lnTo>
                    <a:pt x="523800" y="318044"/>
                  </a:lnTo>
                  <a:cubicBezTo>
                    <a:pt x="523800" y="427690"/>
                    <a:pt x="434915" y="516575"/>
                    <a:pt x="325269" y="516575"/>
                  </a:cubicBezTo>
                  <a:lnTo>
                    <a:pt x="198530" y="516575"/>
                  </a:lnTo>
                  <a:cubicBezTo>
                    <a:pt x="145877" y="516575"/>
                    <a:pt x="95380" y="495658"/>
                    <a:pt x="58148" y="458427"/>
                  </a:cubicBezTo>
                  <a:cubicBezTo>
                    <a:pt x="20917" y="421195"/>
                    <a:pt x="0" y="370698"/>
                    <a:pt x="0" y="318044"/>
                  </a:cubicBezTo>
                  <a:lnTo>
                    <a:pt x="0" y="198530"/>
                  </a:lnTo>
                  <a:cubicBezTo>
                    <a:pt x="0" y="145877"/>
                    <a:pt x="20917" y="95380"/>
                    <a:pt x="58148" y="58148"/>
                  </a:cubicBezTo>
                  <a:cubicBezTo>
                    <a:pt x="95380" y="20917"/>
                    <a:pt x="145877" y="0"/>
                    <a:pt x="198530" y="0"/>
                  </a:cubicBezTo>
                  <a:close/>
                </a:path>
              </a:pathLst>
            </a:custGeom>
            <a:solidFill>
              <a:srgbClr val="9E9E9E"/>
            </a:solidFill>
          </p:spPr>
        </p:sp>
        <p:sp>
          <p:nvSpPr>
            <p:cNvPr name="TextBox 78" id="78"/>
            <p:cNvSpPr txBox="true"/>
            <p:nvPr/>
          </p:nvSpPr>
          <p:spPr>
            <a:xfrm>
              <a:off x="0" y="-47625"/>
              <a:ext cx="523800" cy="564200"/>
            </a:xfrm>
            <a:prstGeom prst="rect">
              <a:avLst/>
            </a:prstGeom>
          </p:spPr>
          <p:txBody>
            <a:bodyPr anchor="ctr" rtlCol="false" tIns="50800" lIns="50800" bIns="50800" rIns="50800"/>
            <a:lstStyle/>
            <a:p>
              <a:pPr algn="ctr">
                <a:lnSpc>
                  <a:spcPts val="3219"/>
                </a:lnSpc>
              </a:pPr>
              <a:r>
                <a:rPr lang="en-US" sz="2299">
                  <a:solidFill>
                    <a:srgbClr val="FFFFFF"/>
                  </a:solidFill>
                  <a:latin typeface="Canva Sans"/>
                  <a:ea typeface="Canva Sans"/>
                  <a:cs typeface="Canva Sans"/>
                  <a:sym typeface="Canva Sans"/>
                </a:rPr>
                <a:t>Output</a:t>
              </a:r>
            </a:p>
          </p:txBody>
        </p:sp>
      </p:grpSp>
      <p:sp>
        <p:nvSpPr>
          <p:cNvPr name="AutoShape 79" id="79"/>
          <p:cNvSpPr/>
          <p:nvPr/>
        </p:nvSpPr>
        <p:spPr>
          <a:xfrm flipV="true">
            <a:off x="13633142" y="3370000"/>
            <a:ext cx="0" cy="3007480"/>
          </a:xfrm>
          <a:prstGeom prst="line">
            <a:avLst/>
          </a:prstGeom>
          <a:ln cap="flat" w="38100">
            <a:solidFill>
              <a:srgbClr val="595959"/>
            </a:solidFill>
            <a:prstDash val="solid"/>
            <a:headEnd type="diamond" len="lg" w="lg"/>
            <a:tailEnd type="diamond" len="lg" w="lg"/>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3D3D3D"/>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3D3D3D"/>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3D3D3D"/>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3D3D3D"/>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sp>
        <p:nvSpPr>
          <p:cNvPr name="TextBox 28" id="28"/>
          <p:cNvSpPr txBox="true"/>
          <p:nvPr/>
        </p:nvSpPr>
        <p:spPr>
          <a:xfrm rot="0">
            <a:off x="3115521" y="271098"/>
            <a:ext cx="10874550" cy="943041"/>
          </a:xfrm>
          <a:prstGeom prst="rect">
            <a:avLst/>
          </a:prstGeom>
        </p:spPr>
        <p:txBody>
          <a:bodyPr anchor="t" rtlCol="false" tIns="0" lIns="0" bIns="0" rIns="0">
            <a:spAutoFit/>
          </a:bodyPr>
          <a:lstStyle/>
          <a:p>
            <a:pPr algn="ctr">
              <a:lnSpc>
                <a:spcPts val="7200"/>
              </a:lnSpc>
            </a:pPr>
            <a:r>
              <a:rPr lang="en-US" sz="6000">
                <a:solidFill>
                  <a:srgbClr val="494949"/>
                </a:solidFill>
                <a:latin typeface="Arimo"/>
                <a:ea typeface="Arimo"/>
                <a:cs typeface="Arimo"/>
                <a:sym typeface="Arimo"/>
              </a:rPr>
              <a:t>Chuẩn bị dữ liệu</a:t>
            </a:r>
          </a:p>
        </p:txBody>
      </p:sp>
      <p:grpSp>
        <p:nvGrpSpPr>
          <p:cNvPr name="Group 29" id="29"/>
          <p:cNvGrpSpPr/>
          <p:nvPr/>
        </p:nvGrpSpPr>
        <p:grpSpPr>
          <a:xfrm rot="0">
            <a:off x="10295410" y="3368125"/>
            <a:ext cx="5371050" cy="6463650"/>
            <a:chOff x="0" y="0"/>
            <a:chExt cx="7161400" cy="8618200"/>
          </a:xfrm>
        </p:grpSpPr>
        <p:sp>
          <p:nvSpPr>
            <p:cNvPr name="Freeform 30" id="30"/>
            <p:cNvSpPr/>
            <p:nvPr/>
          </p:nvSpPr>
          <p:spPr>
            <a:xfrm flipH="false" flipV="false" rot="0">
              <a:off x="12700" y="12700"/>
              <a:ext cx="7136003" cy="8592820"/>
            </a:xfrm>
            <a:custGeom>
              <a:avLst/>
              <a:gdLst/>
              <a:ahLst/>
              <a:cxnLst/>
              <a:rect r="r" b="b" t="t" l="l"/>
              <a:pathLst>
                <a:path h="8592820" w="7136003">
                  <a:moveTo>
                    <a:pt x="0" y="1190117"/>
                  </a:moveTo>
                  <a:cubicBezTo>
                    <a:pt x="0" y="532765"/>
                    <a:pt x="532511" y="0"/>
                    <a:pt x="1189355" y="0"/>
                  </a:cubicBezTo>
                  <a:lnTo>
                    <a:pt x="5946648" y="0"/>
                  </a:lnTo>
                  <a:cubicBezTo>
                    <a:pt x="6603492" y="0"/>
                    <a:pt x="7136003" y="532765"/>
                    <a:pt x="7136003" y="1190117"/>
                  </a:cubicBezTo>
                  <a:lnTo>
                    <a:pt x="7136003" y="7402703"/>
                  </a:lnTo>
                  <a:cubicBezTo>
                    <a:pt x="7136003" y="8059928"/>
                    <a:pt x="6603492" y="8592820"/>
                    <a:pt x="5946648" y="8592820"/>
                  </a:cubicBezTo>
                  <a:lnTo>
                    <a:pt x="1189355" y="8592820"/>
                  </a:lnTo>
                  <a:cubicBezTo>
                    <a:pt x="532511" y="8592820"/>
                    <a:pt x="0" y="8059928"/>
                    <a:pt x="0" y="7402703"/>
                  </a:cubicBezTo>
                  <a:close/>
                </a:path>
              </a:pathLst>
            </a:custGeom>
            <a:solidFill>
              <a:srgbClr val="77C6FC"/>
            </a:solidFill>
          </p:spPr>
        </p:sp>
        <p:sp>
          <p:nvSpPr>
            <p:cNvPr name="Freeform 31" id="31"/>
            <p:cNvSpPr/>
            <p:nvPr/>
          </p:nvSpPr>
          <p:spPr>
            <a:xfrm flipH="false" flipV="false" rot="0">
              <a:off x="0" y="0"/>
              <a:ext cx="7161403" cy="8618220"/>
            </a:xfrm>
            <a:custGeom>
              <a:avLst/>
              <a:gdLst/>
              <a:ahLst/>
              <a:cxnLst/>
              <a:rect r="r" b="b" t="t" l="l"/>
              <a:pathLst>
                <a:path h="8618220" w="7161403">
                  <a:moveTo>
                    <a:pt x="0" y="1202817"/>
                  </a:moveTo>
                  <a:cubicBezTo>
                    <a:pt x="0" y="538480"/>
                    <a:pt x="538226" y="0"/>
                    <a:pt x="1202055" y="0"/>
                  </a:cubicBezTo>
                  <a:lnTo>
                    <a:pt x="5959348" y="0"/>
                  </a:lnTo>
                  <a:lnTo>
                    <a:pt x="5959348" y="12700"/>
                  </a:lnTo>
                  <a:lnTo>
                    <a:pt x="5959348" y="0"/>
                  </a:lnTo>
                  <a:cubicBezTo>
                    <a:pt x="6623177" y="0"/>
                    <a:pt x="7161403" y="538480"/>
                    <a:pt x="7161403" y="1202817"/>
                  </a:cubicBezTo>
                  <a:lnTo>
                    <a:pt x="7148703" y="1202817"/>
                  </a:lnTo>
                  <a:lnTo>
                    <a:pt x="7161403" y="1202817"/>
                  </a:lnTo>
                  <a:lnTo>
                    <a:pt x="7161403" y="7415403"/>
                  </a:lnTo>
                  <a:lnTo>
                    <a:pt x="7148703" y="7415403"/>
                  </a:lnTo>
                  <a:lnTo>
                    <a:pt x="7161403" y="7415403"/>
                  </a:lnTo>
                  <a:cubicBezTo>
                    <a:pt x="7161403" y="8079613"/>
                    <a:pt x="6623177" y="8618220"/>
                    <a:pt x="5959348" y="8618220"/>
                  </a:cubicBezTo>
                  <a:lnTo>
                    <a:pt x="5959348" y="8605520"/>
                  </a:lnTo>
                  <a:lnTo>
                    <a:pt x="5959348" y="8618220"/>
                  </a:lnTo>
                  <a:lnTo>
                    <a:pt x="1202055" y="8618220"/>
                  </a:lnTo>
                  <a:lnTo>
                    <a:pt x="1202055" y="8605520"/>
                  </a:lnTo>
                  <a:lnTo>
                    <a:pt x="1202055" y="8618220"/>
                  </a:lnTo>
                  <a:cubicBezTo>
                    <a:pt x="538226" y="8618220"/>
                    <a:pt x="0" y="8079740"/>
                    <a:pt x="0" y="7415403"/>
                  </a:cubicBezTo>
                  <a:lnTo>
                    <a:pt x="0" y="1202817"/>
                  </a:lnTo>
                  <a:lnTo>
                    <a:pt x="12700" y="1202817"/>
                  </a:lnTo>
                  <a:lnTo>
                    <a:pt x="0" y="1202817"/>
                  </a:lnTo>
                  <a:moveTo>
                    <a:pt x="25400" y="1202817"/>
                  </a:moveTo>
                  <a:lnTo>
                    <a:pt x="25400" y="7415403"/>
                  </a:lnTo>
                  <a:lnTo>
                    <a:pt x="12700" y="7415403"/>
                  </a:lnTo>
                  <a:lnTo>
                    <a:pt x="25400" y="7415403"/>
                  </a:lnTo>
                  <a:cubicBezTo>
                    <a:pt x="25400" y="8065643"/>
                    <a:pt x="552196" y="8592820"/>
                    <a:pt x="1202055" y="8592820"/>
                  </a:cubicBezTo>
                  <a:lnTo>
                    <a:pt x="5959348" y="8592820"/>
                  </a:lnTo>
                  <a:cubicBezTo>
                    <a:pt x="6609207" y="8592820"/>
                    <a:pt x="7136003" y="8065643"/>
                    <a:pt x="7136003" y="7415403"/>
                  </a:cubicBezTo>
                  <a:lnTo>
                    <a:pt x="7136003" y="1202817"/>
                  </a:lnTo>
                  <a:cubicBezTo>
                    <a:pt x="7136003" y="552577"/>
                    <a:pt x="6609207" y="25400"/>
                    <a:pt x="5959348" y="25400"/>
                  </a:cubicBezTo>
                  <a:lnTo>
                    <a:pt x="1202055" y="25400"/>
                  </a:lnTo>
                  <a:lnTo>
                    <a:pt x="1202055" y="12700"/>
                  </a:lnTo>
                  <a:lnTo>
                    <a:pt x="1202055" y="25400"/>
                  </a:lnTo>
                  <a:cubicBezTo>
                    <a:pt x="552196" y="25400"/>
                    <a:pt x="25400" y="552577"/>
                    <a:pt x="25400" y="1202817"/>
                  </a:cubicBezTo>
                  <a:close/>
                </a:path>
              </a:pathLst>
            </a:custGeom>
            <a:solidFill>
              <a:srgbClr val="595959"/>
            </a:solidFill>
          </p:spPr>
        </p:sp>
      </p:grpSp>
      <p:grpSp>
        <p:nvGrpSpPr>
          <p:cNvPr name="Group 32" id="32"/>
          <p:cNvGrpSpPr/>
          <p:nvPr/>
        </p:nvGrpSpPr>
        <p:grpSpPr>
          <a:xfrm rot="0">
            <a:off x="10750181" y="3755425"/>
            <a:ext cx="4512072" cy="5689050"/>
            <a:chOff x="0" y="0"/>
            <a:chExt cx="7957700" cy="10033474"/>
          </a:xfrm>
        </p:grpSpPr>
        <p:sp>
          <p:nvSpPr>
            <p:cNvPr name="Freeform 33" id="33"/>
            <p:cNvSpPr/>
            <p:nvPr/>
          </p:nvSpPr>
          <p:spPr>
            <a:xfrm flipH="false" flipV="false" rot="0">
              <a:off x="16369" y="16799"/>
              <a:ext cx="7924841" cy="9999951"/>
            </a:xfrm>
            <a:custGeom>
              <a:avLst/>
              <a:gdLst/>
              <a:ahLst/>
              <a:cxnLst/>
              <a:rect r="r" b="b" t="t" l="l"/>
              <a:pathLst>
                <a:path h="9999951" w="7924841">
                  <a:moveTo>
                    <a:pt x="0" y="1356666"/>
                  </a:moveTo>
                  <a:cubicBezTo>
                    <a:pt x="0" y="607442"/>
                    <a:pt x="591396" y="0"/>
                    <a:pt x="1320779" y="0"/>
                  </a:cubicBezTo>
                  <a:lnTo>
                    <a:pt x="6604061" y="0"/>
                  </a:lnTo>
                  <a:cubicBezTo>
                    <a:pt x="7333608" y="0"/>
                    <a:pt x="7924840" y="607442"/>
                    <a:pt x="7924840" y="1356666"/>
                  </a:cubicBezTo>
                  <a:lnTo>
                    <a:pt x="7924840" y="8643285"/>
                  </a:lnTo>
                  <a:cubicBezTo>
                    <a:pt x="7924840" y="9392508"/>
                    <a:pt x="7333444" y="9999951"/>
                    <a:pt x="6604061" y="9999951"/>
                  </a:cubicBezTo>
                  <a:lnTo>
                    <a:pt x="1320779" y="9999951"/>
                  </a:lnTo>
                  <a:cubicBezTo>
                    <a:pt x="591396" y="9999951"/>
                    <a:pt x="0" y="9392508"/>
                    <a:pt x="0" y="8643285"/>
                  </a:cubicBezTo>
                  <a:close/>
                </a:path>
              </a:pathLst>
            </a:custGeom>
            <a:solidFill>
              <a:srgbClr val="FFFFFF"/>
            </a:solidFill>
          </p:spPr>
        </p:sp>
        <p:sp>
          <p:nvSpPr>
            <p:cNvPr name="Freeform 34" id="34"/>
            <p:cNvSpPr/>
            <p:nvPr/>
          </p:nvSpPr>
          <p:spPr>
            <a:xfrm flipH="false" flipV="false" rot="0">
              <a:off x="0" y="0"/>
              <a:ext cx="7957578" cy="10033530"/>
            </a:xfrm>
            <a:custGeom>
              <a:avLst/>
              <a:gdLst/>
              <a:ahLst/>
              <a:cxnLst/>
              <a:rect r="r" b="b" t="t" l="l"/>
              <a:pathLst>
                <a:path h="10033530" w="7957578">
                  <a:moveTo>
                    <a:pt x="0" y="1373465"/>
                  </a:moveTo>
                  <a:cubicBezTo>
                    <a:pt x="0" y="614834"/>
                    <a:pt x="598762" y="0"/>
                    <a:pt x="1337148" y="0"/>
                  </a:cubicBezTo>
                  <a:lnTo>
                    <a:pt x="6620430" y="0"/>
                  </a:lnTo>
                  <a:lnTo>
                    <a:pt x="6620430" y="16799"/>
                  </a:lnTo>
                  <a:lnTo>
                    <a:pt x="6620430" y="0"/>
                  </a:lnTo>
                  <a:cubicBezTo>
                    <a:pt x="7358979" y="0"/>
                    <a:pt x="7957578" y="614834"/>
                    <a:pt x="7957578" y="1373465"/>
                  </a:cubicBezTo>
                  <a:lnTo>
                    <a:pt x="7941209" y="1373465"/>
                  </a:lnTo>
                  <a:lnTo>
                    <a:pt x="7957578" y="1373465"/>
                  </a:lnTo>
                  <a:lnTo>
                    <a:pt x="7957578" y="8660084"/>
                  </a:lnTo>
                  <a:lnTo>
                    <a:pt x="7941209" y="8660084"/>
                  </a:lnTo>
                  <a:lnTo>
                    <a:pt x="7957578" y="8660084"/>
                  </a:lnTo>
                  <a:cubicBezTo>
                    <a:pt x="7957578" y="9418547"/>
                    <a:pt x="7358816" y="10033530"/>
                    <a:pt x="6620430" y="10033530"/>
                  </a:cubicBezTo>
                  <a:lnTo>
                    <a:pt x="6620430" y="10016750"/>
                  </a:lnTo>
                  <a:lnTo>
                    <a:pt x="6620430" y="10033530"/>
                  </a:lnTo>
                  <a:lnTo>
                    <a:pt x="1337148" y="10033530"/>
                  </a:lnTo>
                  <a:lnTo>
                    <a:pt x="1337148" y="10016750"/>
                  </a:lnTo>
                  <a:lnTo>
                    <a:pt x="1337148" y="10033530"/>
                  </a:lnTo>
                  <a:cubicBezTo>
                    <a:pt x="598762" y="10033530"/>
                    <a:pt x="0" y="9418546"/>
                    <a:pt x="0" y="8660084"/>
                  </a:cubicBezTo>
                  <a:lnTo>
                    <a:pt x="0" y="1373465"/>
                  </a:lnTo>
                  <a:lnTo>
                    <a:pt x="16369" y="1373465"/>
                  </a:lnTo>
                  <a:lnTo>
                    <a:pt x="0" y="1373465"/>
                  </a:lnTo>
                  <a:moveTo>
                    <a:pt x="32737" y="1373465"/>
                  </a:moveTo>
                  <a:lnTo>
                    <a:pt x="32737" y="8660084"/>
                  </a:lnTo>
                  <a:lnTo>
                    <a:pt x="16369" y="8660084"/>
                  </a:lnTo>
                  <a:lnTo>
                    <a:pt x="32737" y="8660084"/>
                  </a:lnTo>
                  <a:cubicBezTo>
                    <a:pt x="32737" y="9400068"/>
                    <a:pt x="616768" y="9999951"/>
                    <a:pt x="1337148" y="9999951"/>
                  </a:cubicBezTo>
                  <a:lnTo>
                    <a:pt x="6620430" y="9999951"/>
                  </a:lnTo>
                  <a:cubicBezTo>
                    <a:pt x="7340811" y="9999951"/>
                    <a:pt x="7924841" y="9400068"/>
                    <a:pt x="7924841" y="8660084"/>
                  </a:cubicBezTo>
                  <a:lnTo>
                    <a:pt x="7924841" y="1373465"/>
                  </a:lnTo>
                  <a:cubicBezTo>
                    <a:pt x="7925005" y="633480"/>
                    <a:pt x="7340974" y="33597"/>
                    <a:pt x="6620430" y="33597"/>
                  </a:cubicBezTo>
                  <a:lnTo>
                    <a:pt x="1337148" y="33597"/>
                  </a:lnTo>
                  <a:lnTo>
                    <a:pt x="1337148" y="16799"/>
                  </a:lnTo>
                  <a:lnTo>
                    <a:pt x="1337148" y="33597"/>
                  </a:lnTo>
                  <a:cubicBezTo>
                    <a:pt x="616768" y="33597"/>
                    <a:pt x="32737" y="633480"/>
                    <a:pt x="32737" y="1373465"/>
                  </a:cubicBezTo>
                  <a:close/>
                </a:path>
              </a:pathLst>
            </a:custGeom>
            <a:solidFill>
              <a:srgbClr val="595959"/>
            </a:solidFill>
          </p:spPr>
        </p:sp>
      </p:grpSp>
      <p:grpSp>
        <p:nvGrpSpPr>
          <p:cNvPr name="Group 35" id="35"/>
          <p:cNvGrpSpPr/>
          <p:nvPr/>
        </p:nvGrpSpPr>
        <p:grpSpPr>
          <a:xfrm rot="0">
            <a:off x="2782954" y="3368125"/>
            <a:ext cx="5371050" cy="6463650"/>
            <a:chOff x="0" y="0"/>
            <a:chExt cx="7161400" cy="8618200"/>
          </a:xfrm>
        </p:grpSpPr>
        <p:sp>
          <p:nvSpPr>
            <p:cNvPr name="Freeform 36" id="36"/>
            <p:cNvSpPr/>
            <p:nvPr/>
          </p:nvSpPr>
          <p:spPr>
            <a:xfrm flipH="false" flipV="false" rot="0">
              <a:off x="12700" y="12700"/>
              <a:ext cx="7136003" cy="8592820"/>
            </a:xfrm>
            <a:custGeom>
              <a:avLst/>
              <a:gdLst/>
              <a:ahLst/>
              <a:cxnLst/>
              <a:rect r="r" b="b" t="t" l="l"/>
              <a:pathLst>
                <a:path h="8592820" w="7136003">
                  <a:moveTo>
                    <a:pt x="0" y="1190117"/>
                  </a:moveTo>
                  <a:cubicBezTo>
                    <a:pt x="0" y="532765"/>
                    <a:pt x="532511" y="0"/>
                    <a:pt x="1189355" y="0"/>
                  </a:cubicBezTo>
                  <a:lnTo>
                    <a:pt x="5946648" y="0"/>
                  </a:lnTo>
                  <a:cubicBezTo>
                    <a:pt x="6603492" y="0"/>
                    <a:pt x="7136003" y="532765"/>
                    <a:pt x="7136003" y="1190117"/>
                  </a:cubicBezTo>
                  <a:lnTo>
                    <a:pt x="7136003" y="7402703"/>
                  </a:lnTo>
                  <a:cubicBezTo>
                    <a:pt x="7136003" y="8059928"/>
                    <a:pt x="6603492" y="8592820"/>
                    <a:pt x="5946648" y="8592820"/>
                  </a:cubicBezTo>
                  <a:lnTo>
                    <a:pt x="1189355" y="8592820"/>
                  </a:lnTo>
                  <a:cubicBezTo>
                    <a:pt x="532511" y="8592820"/>
                    <a:pt x="0" y="8059928"/>
                    <a:pt x="0" y="7402703"/>
                  </a:cubicBezTo>
                  <a:close/>
                </a:path>
              </a:pathLst>
            </a:custGeom>
            <a:solidFill>
              <a:srgbClr val="77C6FC"/>
            </a:solidFill>
          </p:spPr>
        </p:sp>
        <p:sp>
          <p:nvSpPr>
            <p:cNvPr name="Freeform 37" id="37"/>
            <p:cNvSpPr/>
            <p:nvPr/>
          </p:nvSpPr>
          <p:spPr>
            <a:xfrm flipH="false" flipV="false" rot="0">
              <a:off x="0" y="0"/>
              <a:ext cx="7161403" cy="8618220"/>
            </a:xfrm>
            <a:custGeom>
              <a:avLst/>
              <a:gdLst/>
              <a:ahLst/>
              <a:cxnLst/>
              <a:rect r="r" b="b" t="t" l="l"/>
              <a:pathLst>
                <a:path h="8618220" w="7161403">
                  <a:moveTo>
                    <a:pt x="0" y="1202817"/>
                  </a:moveTo>
                  <a:cubicBezTo>
                    <a:pt x="0" y="538480"/>
                    <a:pt x="538226" y="0"/>
                    <a:pt x="1202055" y="0"/>
                  </a:cubicBezTo>
                  <a:lnTo>
                    <a:pt x="5959348" y="0"/>
                  </a:lnTo>
                  <a:lnTo>
                    <a:pt x="5959348" y="12700"/>
                  </a:lnTo>
                  <a:lnTo>
                    <a:pt x="5959348" y="0"/>
                  </a:lnTo>
                  <a:cubicBezTo>
                    <a:pt x="6623177" y="0"/>
                    <a:pt x="7161403" y="538480"/>
                    <a:pt x="7161403" y="1202817"/>
                  </a:cubicBezTo>
                  <a:lnTo>
                    <a:pt x="7148703" y="1202817"/>
                  </a:lnTo>
                  <a:lnTo>
                    <a:pt x="7161403" y="1202817"/>
                  </a:lnTo>
                  <a:lnTo>
                    <a:pt x="7161403" y="7415403"/>
                  </a:lnTo>
                  <a:lnTo>
                    <a:pt x="7148703" y="7415403"/>
                  </a:lnTo>
                  <a:lnTo>
                    <a:pt x="7161403" y="7415403"/>
                  </a:lnTo>
                  <a:cubicBezTo>
                    <a:pt x="7161403" y="8079613"/>
                    <a:pt x="6623177" y="8618220"/>
                    <a:pt x="5959348" y="8618220"/>
                  </a:cubicBezTo>
                  <a:lnTo>
                    <a:pt x="5959348" y="8605520"/>
                  </a:lnTo>
                  <a:lnTo>
                    <a:pt x="5959348" y="8618220"/>
                  </a:lnTo>
                  <a:lnTo>
                    <a:pt x="1202055" y="8618220"/>
                  </a:lnTo>
                  <a:lnTo>
                    <a:pt x="1202055" y="8605520"/>
                  </a:lnTo>
                  <a:lnTo>
                    <a:pt x="1202055" y="8618220"/>
                  </a:lnTo>
                  <a:cubicBezTo>
                    <a:pt x="538226" y="8618220"/>
                    <a:pt x="0" y="8079740"/>
                    <a:pt x="0" y="7415403"/>
                  </a:cubicBezTo>
                  <a:lnTo>
                    <a:pt x="0" y="1202817"/>
                  </a:lnTo>
                  <a:lnTo>
                    <a:pt x="12700" y="1202817"/>
                  </a:lnTo>
                  <a:lnTo>
                    <a:pt x="0" y="1202817"/>
                  </a:lnTo>
                  <a:moveTo>
                    <a:pt x="25400" y="1202817"/>
                  </a:moveTo>
                  <a:lnTo>
                    <a:pt x="25400" y="7415403"/>
                  </a:lnTo>
                  <a:lnTo>
                    <a:pt x="12700" y="7415403"/>
                  </a:lnTo>
                  <a:lnTo>
                    <a:pt x="25400" y="7415403"/>
                  </a:lnTo>
                  <a:cubicBezTo>
                    <a:pt x="25400" y="8065643"/>
                    <a:pt x="552196" y="8592820"/>
                    <a:pt x="1202055" y="8592820"/>
                  </a:cubicBezTo>
                  <a:lnTo>
                    <a:pt x="5959348" y="8592820"/>
                  </a:lnTo>
                  <a:cubicBezTo>
                    <a:pt x="6609207" y="8592820"/>
                    <a:pt x="7136003" y="8065643"/>
                    <a:pt x="7136003" y="7415403"/>
                  </a:cubicBezTo>
                  <a:lnTo>
                    <a:pt x="7136003" y="1202817"/>
                  </a:lnTo>
                  <a:cubicBezTo>
                    <a:pt x="7136003" y="552577"/>
                    <a:pt x="6609207" y="25400"/>
                    <a:pt x="5959348" y="25400"/>
                  </a:cubicBezTo>
                  <a:lnTo>
                    <a:pt x="1202055" y="25400"/>
                  </a:lnTo>
                  <a:lnTo>
                    <a:pt x="1202055" y="12700"/>
                  </a:lnTo>
                  <a:lnTo>
                    <a:pt x="1202055" y="25400"/>
                  </a:lnTo>
                  <a:cubicBezTo>
                    <a:pt x="552196" y="25400"/>
                    <a:pt x="25400" y="552577"/>
                    <a:pt x="25400" y="1202817"/>
                  </a:cubicBezTo>
                  <a:close/>
                </a:path>
              </a:pathLst>
            </a:custGeom>
            <a:solidFill>
              <a:srgbClr val="595959"/>
            </a:solidFill>
          </p:spPr>
        </p:sp>
      </p:grpSp>
      <p:grpSp>
        <p:nvGrpSpPr>
          <p:cNvPr name="Group 38" id="38"/>
          <p:cNvGrpSpPr/>
          <p:nvPr/>
        </p:nvGrpSpPr>
        <p:grpSpPr>
          <a:xfrm rot="0">
            <a:off x="3153154" y="3755425"/>
            <a:ext cx="4630650" cy="5689050"/>
            <a:chOff x="0" y="0"/>
            <a:chExt cx="6174200" cy="7585400"/>
          </a:xfrm>
        </p:grpSpPr>
        <p:sp>
          <p:nvSpPr>
            <p:cNvPr name="Freeform 39" id="39"/>
            <p:cNvSpPr/>
            <p:nvPr/>
          </p:nvSpPr>
          <p:spPr>
            <a:xfrm flipH="false" flipV="false" rot="0">
              <a:off x="12700" y="12700"/>
              <a:ext cx="6148705" cy="7560056"/>
            </a:xfrm>
            <a:custGeom>
              <a:avLst/>
              <a:gdLst/>
              <a:ahLst/>
              <a:cxnLst/>
              <a:rect r="r" b="b" t="t" l="l"/>
              <a:pathLst>
                <a:path h="7560056" w="6148705">
                  <a:moveTo>
                    <a:pt x="0" y="1025652"/>
                  </a:moveTo>
                  <a:cubicBezTo>
                    <a:pt x="0" y="459232"/>
                    <a:pt x="458851" y="0"/>
                    <a:pt x="1024763" y="0"/>
                  </a:cubicBezTo>
                  <a:lnTo>
                    <a:pt x="5123942" y="0"/>
                  </a:lnTo>
                  <a:cubicBezTo>
                    <a:pt x="5689981" y="0"/>
                    <a:pt x="6148705" y="459232"/>
                    <a:pt x="6148705" y="1025652"/>
                  </a:cubicBezTo>
                  <a:lnTo>
                    <a:pt x="6148705" y="6534404"/>
                  </a:lnTo>
                  <a:cubicBezTo>
                    <a:pt x="6148705" y="7100824"/>
                    <a:pt x="5689854" y="7560056"/>
                    <a:pt x="5123942" y="7560056"/>
                  </a:cubicBezTo>
                  <a:lnTo>
                    <a:pt x="1024763" y="7560056"/>
                  </a:lnTo>
                  <a:cubicBezTo>
                    <a:pt x="458851" y="7560056"/>
                    <a:pt x="0" y="7100824"/>
                    <a:pt x="0" y="6534404"/>
                  </a:cubicBezTo>
                  <a:close/>
                </a:path>
              </a:pathLst>
            </a:custGeom>
            <a:solidFill>
              <a:srgbClr val="FFFFFF"/>
            </a:solidFill>
          </p:spPr>
        </p:sp>
        <p:sp>
          <p:nvSpPr>
            <p:cNvPr name="Freeform 40" id="40"/>
            <p:cNvSpPr/>
            <p:nvPr/>
          </p:nvSpPr>
          <p:spPr>
            <a:xfrm flipH="false" flipV="false" rot="0">
              <a:off x="0" y="0"/>
              <a:ext cx="6174105" cy="7585456"/>
            </a:xfrm>
            <a:custGeom>
              <a:avLst/>
              <a:gdLst/>
              <a:ahLst/>
              <a:cxnLst/>
              <a:rect r="r" b="b" t="t" l="l"/>
              <a:pathLst>
                <a:path h="7585456" w="6174105">
                  <a:moveTo>
                    <a:pt x="0" y="1038352"/>
                  </a:moveTo>
                  <a:cubicBezTo>
                    <a:pt x="0" y="464820"/>
                    <a:pt x="464566" y="0"/>
                    <a:pt x="1037463" y="0"/>
                  </a:cubicBezTo>
                  <a:lnTo>
                    <a:pt x="5136642" y="0"/>
                  </a:lnTo>
                  <a:lnTo>
                    <a:pt x="5136642" y="12700"/>
                  </a:lnTo>
                  <a:lnTo>
                    <a:pt x="5136642" y="0"/>
                  </a:lnTo>
                  <a:cubicBezTo>
                    <a:pt x="5709666" y="0"/>
                    <a:pt x="6174105" y="464820"/>
                    <a:pt x="6174105" y="1038352"/>
                  </a:cubicBezTo>
                  <a:lnTo>
                    <a:pt x="6161405" y="1038352"/>
                  </a:lnTo>
                  <a:lnTo>
                    <a:pt x="6174105" y="1038352"/>
                  </a:lnTo>
                  <a:lnTo>
                    <a:pt x="6174105" y="6547104"/>
                  </a:lnTo>
                  <a:lnTo>
                    <a:pt x="6161405" y="6547104"/>
                  </a:lnTo>
                  <a:lnTo>
                    <a:pt x="6174105" y="6547104"/>
                  </a:lnTo>
                  <a:cubicBezTo>
                    <a:pt x="6174105" y="7120510"/>
                    <a:pt x="5709539" y="7585456"/>
                    <a:pt x="5136642" y="7585456"/>
                  </a:cubicBezTo>
                  <a:lnTo>
                    <a:pt x="5136642" y="7572756"/>
                  </a:lnTo>
                  <a:lnTo>
                    <a:pt x="5136642" y="7585456"/>
                  </a:lnTo>
                  <a:lnTo>
                    <a:pt x="1037463" y="7585456"/>
                  </a:lnTo>
                  <a:lnTo>
                    <a:pt x="1037463" y="7572756"/>
                  </a:lnTo>
                  <a:lnTo>
                    <a:pt x="1037463" y="7585456"/>
                  </a:lnTo>
                  <a:cubicBezTo>
                    <a:pt x="464566" y="7585456"/>
                    <a:pt x="0" y="7120509"/>
                    <a:pt x="0" y="6547104"/>
                  </a:cubicBezTo>
                  <a:lnTo>
                    <a:pt x="0" y="1038352"/>
                  </a:lnTo>
                  <a:lnTo>
                    <a:pt x="12700" y="1038352"/>
                  </a:lnTo>
                  <a:lnTo>
                    <a:pt x="0" y="1038352"/>
                  </a:lnTo>
                  <a:moveTo>
                    <a:pt x="25400" y="1038352"/>
                  </a:moveTo>
                  <a:lnTo>
                    <a:pt x="25400" y="6547104"/>
                  </a:lnTo>
                  <a:lnTo>
                    <a:pt x="12700" y="6547104"/>
                  </a:lnTo>
                  <a:lnTo>
                    <a:pt x="25400" y="6547104"/>
                  </a:lnTo>
                  <a:cubicBezTo>
                    <a:pt x="25400" y="7106539"/>
                    <a:pt x="478536" y="7560056"/>
                    <a:pt x="1037463" y="7560056"/>
                  </a:cubicBezTo>
                  <a:lnTo>
                    <a:pt x="5136642" y="7560056"/>
                  </a:lnTo>
                  <a:cubicBezTo>
                    <a:pt x="5695569" y="7560056"/>
                    <a:pt x="6148705" y="7106539"/>
                    <a:pt x="6148705" y="6547104"/>
                  </a:cubicBezTo>
                  <a:lnTo>
                    <a:pt x="6148705" y="1038352"/>
                  </a:lnTo>
                  <a:cubicBezTo>
                    <a:pt x="6148832" y="478917"/>
                    <a:pt x="5695696" y="25400"/>
                    <a:pt x="5136642" y="25400"/>
                  </a:cubicBezTo>
                  <a:lnTo>
                    <a:pt x="1037463" y="25400"/>
                  </a:lnTo>
                  <a:lnTo>
                    <a:pt x="1037463" y="12700"/>
                  </a:lnTo>
                  <a:lnTo>
                    <a:pt x="1037463" y="25400"/>
                  </a:lnTo>
                  <a:cubicBezTo>
                    <a:pt x="478536" y="25400"/>
                    <a:pt x="25400" y="478917"/>
                    <a:pt x="25400" y="1038352"/>
                  </a:cubicBezTo>
                  <a:close/>
                </a:path>
              </a:pathLst>
            </a:custGeom>
            <a:solidFill>
              <a:srgbClr val="595959"/>
            </a:solidFill>
          </p:spPr>
        </p:sp>
      </p:grpSp>
      <p:sp>
        <p:nvSpPr>
          <p:cNvPr name="TextBox 41" id="41"/>
          <p:cNvSpPr txBox="true"/>
          <p:nvPr/>
        </p:nvSpPr>
        <p:spPr>
          <a:xfrm rot="0">
            <a:off x="11129402" y="6068374"/>
            <a:ext cx="3703066" cy="1561902"/>
          </a:xfrm>
          <a:prstGeom prst="rect">
            <a:avLst/>
          </a:prstGeom>
        </p:spPr>
        <p:txBody>
          <a:bodyPr anchor="t" rtlCol="false" tIns="0" lIns="0" bIns="0" rIns="0">
            <a:spAutoFit/>
          </a:bodyPr>
          <a:lstStyle/>
          <a:p>
            <a:pPr algn="l" marL="734059" indent="-367030" lvl="1">
              <a:lnSpc>
                <a:spcPts val="4079"/>
              </a:lnSpc>
              <a:buFont typeface="Arial"/>
              <a:buChar char="•"/>
            </a:pPr>
            <a:r>
              <a:rPr lang="en-US" sz="3399">
                <a:solidFill>
                  <a:srgbClr val="000000"/>
                </a:solidFill>
                <a:latin typeface="Arimo"/>
                <a:ea typeface="Arimo"/>
                <a:cs typeface="Arimo"/>
                <a:sym typeface="Arimo"/>
              </a:rPr>
              <a:t>Nội dung đoạn tin nhắn</a:t>
            </a:r>
          </a:p>
          <a:p>
            <a:pPr algn="l" marL="734059" indent="-367030" lvl="1">
              <a:lnSpc>
                <a:spcPts val="4079"/>
              </a:lnSpc>
              <a:buFont typeface="Arial"/>
              <a:buChar char="•"/>
            </a:pPr>
            <a:r>
              <a:rPr lang="en-US" sz="3399">
                <a:solidFill>
                  <a:srgbClr val="000000"/>
                </a:solidFill>
                <a:latin typeface="Arimo"/>
                <a:ea typeface="Arimo"/>
                <a:cs typeface="Arimo"/>
                <a:sym typeface="Arimo"/>
              </a:rPr>
              <a:t>Dạng text</a:t>
            </a:r>
          </a:p>
        </p:txBody>
      </p:sp>
      <p:sp>
        <p:nvSpPr>
          <p:cNvPr name="TextBox 42" id="42"/>
          <p:cNvSpPr txBox="true"/>
          <p:nvPr/>
        </p:nvSpPr>
        <p:spPr>
          <a:xfrm rot="0">
            <a:off x="4772629" y="3890276"/>
            <a:ext cx="1261950" cy="760125"/>
          </a:xfrm>
          <a:prstGeom prst="rect">
            <a:avLst/>
          </a:prstGeom>
        </p:spPr>
        <p:txBody>
          <a:bodyPr anchor="t" rtlCol="false" tIns="0" lIns="0" bIns="0" rIns="0">
            <a:spAutoFit/>
          </a:bodyPr>
          <a:lstStyle/>
          <a:p>
            <a:pPr algn="ctr">
              <a:lnSpc>
                <a:spcPts val="7200"/>
              </a:lnSpc>
            </a:pPr>
            <a:r>
              <a:rPr lang="en-US" sz="6000">
                <a:solidFill>
                  <a:srgbClr val="494949"/>
                </a:solidFill>
                <a:latin typeface="Arimo"/>
                <a:ea typeface="Arimo"/>
                <a:cs typeface="Arimo"/>
                <a:sym typeface="Arimo"/>
              </a:rPr>
              <a:t>01</a:t>
            </a:r>
          </a:p>
        </p:txBody>
      </p:sp>
      <p:sp>
        <p:nvSpPr>
          <p:cNvPr name="TextBox 43" id="43"/>
          <p:cNvSpPr txBox="true"/>
          <p:nvPr/>
        </p:nvSpPr>
        <p:spPr>
          <a:xfrm rot="0">
            <a:off x="12349960" y="4307513"/>
            <a:ext cx="1261950" cy="760125"/>
          </a:xfrm>
          <a:prstGeom prst="rect">
            <a:avLst/>
          </a:prstGeom>
        </p:spPr>
        <p:txBody>
          <a:bodyPr anchor="t" rtlCol="false" tIns="0" lIns="0" bIns="0" rIns="0">
            <a:spAutoFit/>
          </a:bodyPr>
          <a:lstStyle/>
          <a:p>
            <a:pPr algn="ctr">
              <a:lnSpc>
                <a:spcPts val="7200"/>
              </a:lnSpc>
            </a:pPr>
            <a:r>
              <a:rPr lang="en-US" sz="6000">
                <a:solidFill>
                  <a:srgbClr val="494949"/>
                </a:solidFill>
                <a:latin typeface="Arimo"/>
                <a:ea typeface="Arimo"/>
                <a:cs typeface="Arimo"/>
                <a:sym typeface="Arimo"/>
              </a:rPr>
              <a:t>02</a:t>
            </a:r>
          </a:p>
        </p:txBody>
      </p:sp>
      <p:sp>
        <p:nvSpPr>
          <p:cNvPr name="TextBox 44" id="44"/>
          <p:cNvSpPr txBox="true"/>
          <p:nvPr/>
        </p:nvSpPr>
        <p:spPr>
          <a:xfrm rot="0">
            <a:off x="2782954" y="1907170"/>
            <a:ext cx="13172942" cy="599473"/>
          </a:xfrm>
          <a:prstGeom prst="rect">
            <a:avLst/>
          </a:prstGeom>
        </p:spPr>
        <p:txBody>
          <a:bodyPr anchor="t" rtlCol="false" tIns="0" lIns="0" bIns="0" rIns="0">
            <a:spAutoFit/>
          </a:bodyPr>
          <a:lstStyle/>
          <a:p>
            <a:pPr algn="ctr">
              <a:lnSpc>
                <a:spcPts val="4759"/>
              </a:lnSpc>
            </a:pPr>
            <a:r>
              <a:rPr lang="en-US" sz="3399">
                <a:solidFill>
                  <a:srgbClr val="000000"/>
                </a:solidFill>
                <a:latin typeface="Arimo"/>
                <a:ea typeface="Arimo"/>
                <a:cs typeface="Arimo"/>
                <a:sym typeface="Arimo"/>
              </a:rPr>
              <a:t>Bộ dữ liệu sử dụng được lưu dưới dạng CSV gồm hai cột: </a:t>
            </a:r>
          </a:p>
        </p:txBody>
      </p:sp>
      <p:sp>
        <p:nvSpPr>
          <p:cNvPr name="TextBox 45" id="45"/>
          <p:cNvSpPr txBox="true"/>
          <p:nvPr/>
        </p:nvSpPr>
        <p:spPr>
          <a:xfrm rot="0">
            <a:off x="3543389" y="5532189"/>
            <a:ext cx="4610615" cy="2399797"/>
          </a:xfrm>
          <a:prstGeom prst="rect">
            <a:avLst/>
          </a:prstGeom>
        </p:spPr>
        <p:txBody>
          <a:bodyPr anchor="t" rtlCol="false" tIns="0" lIns="0" bIns="0" rIns="0">
            <a:spAutoFit/>
          </a:bodyPr>
          <a:lstStyle/>
          <a:p>
            <a:pPr algn="l">
              <a:lnSpc>
                <a:spcPts val="4759"/>
              </a:lnSpc>
            </a:pPr>
            <a:r>
              <a:rPr lang="en-US" sz="3399">
                <a:solidFill>
                  <a:srgbClr val="000000"/>
                </a:solidFill>
                <a:latin typeface="Arimo"/>
                <a:ea typeface="Arimo"/>
                <a:cs typeface="Arimo"/>
                <a:sym typeface="Arimo"/>
              </a:rPr>
              <a:t>Loại tin nhắn:</a:t>
            </a:r>
          </a:p>
          <a:p>
            <a:pPr algn="l" marL="734059" indent="-367030" lvl="1">
              <a:lnSpc>
                <a:spcPts val="4759"/>
              </a:lnSpc>
              <a:buFont typeface="Arial"/>
              <a:buChar char="•"/>
            </a:pPr>
            <a:r>
              <a:rPr lang="en-US" sz="3399">
                <a:solidFill>
                  <a:srgbClr val="000000"/>
                </a:solidFill>
                <a:latin typeface="Arimo"/>
                <a:ea typeface="Arimo"/>
                <a:cs typeface="Arimo"/>
                <a:sym typeface="Arimo"/>
              </a:rPr>
              <a:t>Hai giá trị “ham” hoặc là “spam”</a:t>
            </a:r>
          </a:p>
          <a:p>
            <a:pPr algn="l" marL="734059" indent="-367030" lvl="1">
              <a:lnSpc>
                <a:spcPts val="4759"/>
              </a:lnSpc>
              <a:buFont typeface="Arial"/>
              <a:buChar char="•"/>
            </a:pPr>
            <a:r>
              <a:rPr lang="en-US" sz="3399">
                <a:solidFill>
                  <a:srgbClr val="000000"/>
                </a:solidFill>
                <a:latin typeface="Arimo"/>
                <a:ea typeface="Arimo"/>
                <a:cs typeface="Arimo"/>
                <a:sym typeface="Arimo"/>
              </a:rPr>
              <a:t>Dạng text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5756197" y="9332450"/>
            <a:ext cx="2370938" cy="0"/>
          </a:xfrm>
          <a:prstGeom prst="line">
            <a:avLst/>
          </a:prstGeom>
          <a:ln cap="rnd" w="9525">
            <a:solidFill>
              <a:srgbClr val="3D3D3D"/>
            </a:solidFill>
            <a:prstDash val="solid"/>
            <a:headEnd type="none" len="sm" w="sm"/>
            <a:tailEnd type="none" len="sm" w="sm"/>
          </a:ln>
        </p:spPr>
      </p:sp>
      <p:sp>
        <p:nvSpPr>
          <p:cNvPr name="AutoShape 3" id="3"/>
          <p:cNvSpPr/>
          <p:nvPr/>
        </p:nvSpPr>
        <p:spPr>
          <a:xfrm rot="9989267">
            <a:off x="3076160" y="9299950"/>
            <a:ext cx="2780411" cy="0"/>
          </a:xfrm>
          <a:prstGeom prst="line">
            <a:avLst/>
          </a:prstGeom>
          <a:ln cap="rnd" w="9525">
            <a:solidFill>
              <a:srgbClr val="3D3D3D"/>
            </a:solidFill>
            <a:prstDash val="solid"/>
            <a:headEnd type="none" len="sm" w="sm"/>
            <a:tailEnd type="none" len="sm" w="sm"/>
          </a:ln>
        </p:spPr>
      </p:sp>
      <p:sp>
        <p:nvSpPr>
          <p:cNvPr name="AutoShape 4" id="4"/>
          <p:cNvSpPr/>
          <p:nvPr/>
        </p:nvSpPr>
        <p:spPr>
          <a:xfrm rot="999997">
            <a:off x="450762" y="9208100"/>
            <a:ext cx="2800708" cy="0"/>
          </a:xfrm>
          <a:prstGeom prst="line">
            <a:avLst/>
          </a:prstGeom>
          <a:ln cap="rnd" w="9525">
            <a:solidFill>
              <a:srgbClr val="3D3D3D"/>
            </a:solidFill>
            <a:prstDash val="solid"/>
            <a:headEnd type="none" len="sm" w="sm"/>
            <a:tailEnd type="none" len="sm" w="sm"/>
          </a:ln>
        </p:spPr>
      </p:sp>
      <p:sp>
        <p:nvSpPr>
          <p:cNvPr name="AutoShape 5" id="5"/>
          <p:cNvSpPr/>
          <p:nvPr/>
        </p:nvSpPr>
        <p:spPr>
          <a:xfrm rot="3346380">
            <a:off x="-243725" y="8394200"/>
            <a:ext cx="1007782" cy="0"/>
          </a:xfrm>
          <a:prstGeom prst="line">
            <a:avLst/>
          </a:prstGeom>
          <a:ln cap="rnd" w="9525">
            <a:solidFill>
              <a:srgbClr val="3D3D3D"/>
            </a:solidFill>
            <a:prstDash val="solid"/>
            <a:headEnd type="none" len="sm" w="sm"/>
            <a:tailEnd type="none" len="sm" w="sm"/>
          </a:ln>
        </p:spPr>
      </p:sp>
      <p:sp>
        <p:nvSpPr>
          <p:cNvPr name="Freeform 6" id="6"/>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10" id="10"/>
          <p:cNvSpPr/>
          <p:nvPr/>
        </p:nvSpPr>
        <p:spPr>
          <a:xfrm rot="527648">
            <a:off x="11962564" y="677900"/>
            <a:ext cx="3064071" cy="0"/>
          </a:xfrm>
          <a:prstGeom prst="line">
            <a:avLst/>
          </a:prstGeom>
          <a:ln cap="rnd" w="9525">
            <a:solidFill>
              <a:srgbClr val="3D3D3D"/>
            </a:solidFill>
            <a:prstDash val="solid"/>
            <a:headEnd type="none" len="sm" w="sm"/>
            <a:tailEnd type="none" len="sm" w="sm"/>
          </a:ln>
        </p:spPr>
      </p:sp>
      <p:sp>
        <p:nvSpPr>
          <p:cNvPr name="AutoShape 11" id="11"/>
          <p:cNvSpPr/>
          <p:nvPr/>
        </p:nvSpPr>
        <p:spPr>
          <a:xfrm rot="2514251">
            <a:off x="14728026" y="1659100"/>
            <a:ext cx="2254648" cy="0"/>
          </a:xfrm>
          <a:prstGeom prst="line">
            <a:avLst/>
          </a:prstGeom>
          <a:ln cap="rnd" w="9525">
            <a:solidFill>
              <a:srgbClr val="3D3D3D"/>
            </a:solidFill>
            <a:prstDash val="solid"/>
            <a:headEnd type="none" len="sm" w="sm"/>
            <a:tailEnd type="none" len="sm" w="sm"/>
          </a:ln>
        </p:spPr>
      </p:sp>
      <p:sp>
        <p:nvSpPr>
          <p:cNvPr name="AutoShape 12" id="12"/>
          <p:cNvSpPr/>
          <p:nvPr/>
        </p:nvSpPr>
        <p:spPr>
          <a:xfrm rot="7436612">
            <a:off x="16050933" y="1174750"/>
            <a:ext cx="2887035" cy="0"/>
          </a:xfrm>
          <a:prstGeom prst="line">
            <a:avLst/>
          </a:prstGeom>
          <a:ln cap="rnd" w="9525">
            <a:solidFill>
              <a:srgbClr val="3D3D3D"/>
            </a:solidFill>
            <a:prstDash val="solid"/>
            <a:headEnd type="none" len="sm" w="sm"/>
            <a:tailEnd type="none" len="sm" w="sm"/>
          </a:ln>
        </p:spPr>
      </p:sp>
      <p:sp>
        <p:nvSpPr>
          <p:cNvPr name="Freeform 13" id="13"/>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16" id="16"/>
          <p:cNvGrpSpPr/>
          <p:nvPr/>
        </p:nvGrpSpPr>
        <p:grpSpPr>
          <a:xfrm rot="0">
            <a:off x="11658610" y="137414"/>
            <a:ext cx="577228" cy="576674"/>
            <a:chOff x="0" y="0"/>
            <a:chExt cx="769637" cy="768899"/>
          </a:xfrm>
        </p:grpSpPr>
        <p:sp>
          <p:nvSpPr>
            <p:cNvPr name="Freeform 17" id="17"/>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18" id="18"/>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9" id="19"/>
          <p:cNvGrpSpPr/>
          <p:nvPr/>
        </p:nvGrpSpPr>
        <p:grpSpPr>
          <a:xfrm rot="0">
            <a:off x="11731588" y="210418"/>
            <a:ext cx="431252" cy="430674"/>
            <a:chOff x="0" y="0"/>
            <a:chExt cx="575003" cy="574232"/>
          </a:xfrm>
        </p:grpSpPr>
        <p:sp>
          <p:nvSpPr>
            <p:cNvPr name="Freeform 20" id="20"/>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1" id="21"/>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22" id="22"/>
          <p:cNvGrpSpPr/>
          <p:nvPr/>
        </p:nvGrpSpPr>
        <p:grpSpPr>
          <a:xfrm rot="0">
            <a:off x="11810764" y="289568"/>
            <a:ext cx="272354" cy="272354"/>
            <a:chOff x="0" y="0"/>
            <a:chExt cx="363139" cy="363139"/>
          </a:xfrm>
        </p:grpSpPr>
        <p:sp>
          <p:nvSpPr>
            <p:cNvPr name="Freeform 23" id="23"/>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4" id="24"/>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5" id="25"/>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6" id="26"/>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27" id="27"/>
          <p:cNvSpPr txBox="true"/>
          <p:nvPr/>
        </p:nvSpPr>
        <p:spPr>
          <a:xfrm rot="0">
            <a:off x="3192641" y="3737150"/>
            <a:ext cx="5277198" cy="1047618"/>
          </a:xfrm>
          <a:prstGeom prst="rect">
            <a:avLst/>
          </a:prstGeom>
        </p:spPr>
        <p:txBody>
          <a:bodyPr anchor="t" rtlCol="false" tIns="0" lIns="0" bIns="0" rIns="0">
            <a:spAutoFit/>
          </a:bodyPr>
          <a:lstStyle/>
          <a:p>
            <a:pPr algn="l">
              <a:lnSpc>
                <a:spcPts val="4079"/>
              </a:lnSpc>
            </a:pPr>
            <a:r>
              <a:rPr lang="en-US" sz="3399">
                <a:solidFill>
                  <a:srgbClr val="000000"/>
                </a:solidFill>
                <a:latin typeface="Arimo"/>
                <a:ea typeface="Arimo"/>
                <a:cs typeface="Arimo"/>
                <a:sym typeface="Arimo"/>
              </a:rPr>
              <a:t>Đếm số lần mỗi token xuất hiện ứng với mỗi Class</a:t>
            </a:r>
            <a:r>
              <a:rPr lang="en-US" sz="3399">
                <a:solidFill>
                  <a:srgbClr val="77C6FC"/>
                </a:solidFill>
                <a:latin typeface="Arimo"/>
                <a:ea typeface="Arimo"/>
                <a:cs typeface="Arimo"/>
                <a:sym typeface="Arimo"/>
              </a:rPr>
              <a:t> </a:t>
            </a:r>
          </a:p>
        </p:txBody>
      </p:sp>
      <p:sp>
        <p:nvSpPr>
          <p:cNvPr name="TextBox 28" id="28"/>
          <p:cNvSpPr txBox="true"/>
          <p:nvPr/>
        </p:nvSpPr>
        <p:spPr>
          <a:xfrm rot="0">
            <a:off x="4797100" y="1081357"/>
            <a:ext cx="9185643" cy="1590609"/>
          </a:xfrm>
          <a:prstGeom prst="rect">
            <a:avLst/>
          </a:prstGeom>
        </p:spPr>
        <p:txBody>
          <a:bodyPr anchor="t" rtlCol="false" tIns="0" lIns="0" bIns="0" rIns="0">
            <a:spAutoFit/>
          </a:bodyPr>
          <a:lstStyle/>
          <a:p>
            <a:pPr algn="ctr">
              <a:lnSpc>
                <a:spcPts val="6155"/>
              </a:lnSpc>
            </a:pPr>
            <a:r>
              <a:rPr lang="en-US" sz="5129">
                <a:solidFill>
                  <a:srgbClr val="000000"/>
                </a:solidFill>
                <a:latin typeface="Arimo"/>
                <a:ea typeface="Arimo"/>
                <a:cs typeface="Arimo"/>
                <a:sym typeface="Arimo"/>
              </a:rPr>
              <a:t>Quá trình tính toán và song song hóa với mapreduce</a:t>
            </a:r>
          </a:p>
        </p:txBody>
      </p:sp>
      <p:sp>
        <p:nvSpPr>
          <p:cNvPr name="Freeform 29" id="29"/>
          <p:cNvSpPr/>
          <p:nvPr/>
        </p:nvSpPr>
        <p:spPr>
          <a:xfrm flipH="false" flipV="false" rot="0">
            <a:off x="1858459" y="3930298"/>
            <a:ext cx="687060" cy="680372"/>
          </a:xfrm>
          <a:custGeom>
            <a:avLst/>
            <a:gdLst/>
            <a:ahLst/>
            <a:cxnLst/>
            <a:rect r="r" b="b" t="t" l="l"/>
            <a:pathLst>
              <a:path h="680372" w="687060">
                <a:moveTo>
                  <a:pt x="0" y="0"/>
                </a:moveTo>
                <a:lnTo>
                  <a:pt x="687060" y="0"/>
                </a:lnTo>
                <a:lnTo>
                  <a:pt x="687060" y="680372"/>
                </a:lnTo>
                <a:lnTo>
                  <a:pt x="0" y="68037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30" id="30"/>
          <p:cNvSpPr txBox="true"/>
          <p:nvPr/>
        </p:nvSpPr>
        <p:spPr>
          <a:xfrm rot="0">
            <a:off x="3240649" y="5463746"/>
            <a:ext cx="5483829" cy="1199581"/>
          </a:xfrm>
          <a:prstGeom prst="rect">
            <a:avLst/>
          </a:prstGeom>
        </p:spPr>
        <p:txBody>
          <a:bodyPr anchor="t" rtlCol="false" tIns="0" lIns="0" bIns="0" rIns="0">
            <a:spAutoFit/>
          </a:bodyPr>
          <a:lstStyle/>
          <a:p>
            <a:pPr algn="l">
              <a:lnSpc>
                <a:spcPts val="4759"/>
              </a:lnSpc>
            </a:pPr>
            <a:r>
              <a:rPr lang="en-US" sz="3399">
                <a:solidFill>
                  <a:srgbClr val="000000"/>
                </a:solidFill>
                <a:latin typeface="Arimo"/>
                <a:ea typeface="Arimo"/>
                <a:cs typeface="Arimo"/>
                <a:sym typeface="Arimo"/>
              </a:rPr>
              <a:t>Tính tổng số lần các token xuất hiện ứng với mỗi Class</a:t>
            </a:r>
          </a:p>
        </p:txBody>
      </p:sp>
      <p:sp>
        <p:nvSpPr>
          <p:cNvPr name="Freeform 31" id="31"/>
          <p:cNvSpPr/>
          <p:nvPr/>
        </p:nvSpPr>
        <p:spPr>
          <a:xfrm flipH="false" flipV="false" rot="0">
            <a:off x="1865183" y="5847325"/>
            <a:ext cx="680336" cy="518148"/>
          </a:xfrm>
          <a:custGeom>
            <a:avLst/>
            <a:gdLst/>
            <a:ahLst/>
            <a:cxnLst/>
            <a:rect r="r" b="b" t="t" l="l"/>
            <a:pathLst>
              <a:path h="518148" w="680336">
                <a:moveTo>
                  <a:pt x="0" y="0"/>
                </a:moveTo>
                <a:lnTo>
                  <a:pt x="680336" y="0"/>
                </a:lnTo>
                <a:lnTo>
                  <a:pt x="680336" y="518148"/>
                </a:lnTo>
                <a:lnTo>
                  <a:pt x="0" y="51814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32" id="32"/>
          <p:cNvSpPr txBox="true"/>
          <p:nvPr/>
        </p:nvSpPr>
        <p:spPr>
          <a:xfrm rot="0">
            <a:off x="10898860" y="4699043"/>
            <a:ext cx="6167768" cy="1199581"/>
          </a:xfrm>
          <a:prstGeom prst="rect">
            <a:avLst/>
          </a:prstGeom>
        </p:spPr>
        <p:txBody>
          <a:bodyPr anchor="t" rtlCol="false" tIns="0" lIns="0" bIns="0" rIns="0">
            <a:spAutoFit/>
          </a:bodyPr>
          <a:lstStyle/>
          <a:p>
            <a:pPr algn="ctr">
              <a:lnSpc>
                <a:spcPts val="4759"/>
              </a:lnSpc>
            </a:pPr>
            <a:r>
              <a:rPr lang="en-US" sz="3399">
                <a:solidFill>
                  <a:srgbClr val="000000"/>
                </a:solidFill>
                <a:latin typeface="Arimo"/>
                <a:ea typeface="Arimo"/>
                <a:cs typeface="Arimo"/>
                <a:sym typeface="Arimo"/>
              </a:rPr>
              <a:t> Tính toán xác suất hậu nghiệm </a:t>
            </a:r>
          </a:p>
          <a:p>
            <a:pPr algn="ctr">
              <a:lnSpc>
                <a:spcPts val="4759"/>
              </a:lnSpc>
            </a:pPr>
          </a:p>
        </p:txBody>
      </p:sp>
      <p:sp>
        <p:nvSpPr>
          <p:cNvPr name="Freeform 33" id="33"/>
          <p:cNvSpPr/>
          <p:nvPr/>
        </p:nvSpPr>
        <p:spPr>
          <a:xfrm flipH="false" flipV="false" rot="0">
            <a:off x="1865183" y="7522586"/>
            <a:ext cx="702630" cy="697026"/>
          </a:xfrm>
          <a:custGeom>
            <a:avLst/>
            <a:gdLst/>
            <a:ahLst/>
            <a:cxnLst/>
            <a:rect r="r" b="b" t="t" l="l"/>
            <a:pathLst>
              <a:path h="697026" w="702630">
                <a:moveTo>
                  <a:pt x="0" y="0"/>
                </a:moveTo>
                <a:lnTo>
                  <a:pt x="702630" y="0"/>
                </a:lnTo>
                <a:lnTo>
                  <a:pt x="702630" y="697026"/>
                </a:lnTo>
                <a:lnTo>
                  <a:pt x="0" y="69702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34" id="34"/>
          <p:cNvSpPr txBox="true"/>
          <p:nvPr/>
        </p:nvSpPr>
        <p:spPr>
          <a:xfrm rot="0">
            <a:off x="3240649" y="7558120"/>
            <a:ext cx="5903351" cy="599473"/>
          </a:xfrm>
          <a:prstGeom prst="rect">
            <a:avLst/>
          </a:prstGeom>
        </p:spPr>
        <p:txBody>
          <a:bodyPr anchor="t" rtlCol="false" tIns="0" lIns="0" bIns="0" rIns="0">
            <a:spAutoFit/>
          </a:bodyPr>
          <a:lstStyle/>
          <a:p>
            <a:pPr algn="ctr">
              <a:lnSpc>
                <a:spcPts val="4759"/>
              </a:lnSpc>
            </a:pPr>
            <a:r>
              <a:rPr lang="en-US" sz="3399">
                <a:solidFill>
                  <a:srgbClr val="000000"/>
                </a:solidFill>
                <a:latin typeface="Arimo"/>
                <a:ea typeface="Arimo"/>
                <a:cs typeface="Arimo"/>
                <a:sym typeface="Arimo"/>
              </a:rPr>
              <a:t>Tính toán xác suất tiên nghiệm</a:t>
            </a:r>
          </a:p>
        </p:txBody>
      </p:sp>
      <p:sp>
        <p:nvSpPr>
          <p:cNvPr name="TextBox 35" id="35"/>
          <p:cNvSpPr txBox="true"/>
          <p:nvPr/>
        </p:nvSpPr>
        <p:spPr>
          <a:xfrm rot="0">
            <a:off x="11035631" y="6390250"/>
            <a:ext cx="6119482" cy="599473"/>
          </a:xfrm>
          <a:prstGeom prst="rect">
            <a:avLst/>
          </a:prstGeom>
        </p:spPr>
        <p:txBody>
          <a:bodyPr anchor="t" rtlCol="false" tIns="0" lIns="0" bIns="0" rIns="0">
            <a:spAutoFit/>
          </a:bodyPr>
          <a:lstStyle/>
          <a:p>
            <a:pPr algn="ctr">
              <a:lnSpc>
                <a:spcPts val="4759"/>
              </a:lnSpc>
            </a:pPr>
            <a:r>
              <a:rPr lang="en-US" sz="3399">
                <a:solidFill>
                  <a:srgbClr val="000000"/>
                </a:solidFill>
                <a:latin typeface="Arimo"/>
                <a:ea typeface="Arimo"/>
                <a:cs typeface="Arimo"/>
                <a:sym typeface="Arimo"/>
              </a:rPr>
              <a:t>Quá trình kiểm định và đánh giá</a:t>
            </a:r>
          </a:p>
        </p:txBody>
      </p:sp>
      <p:sp>
        <p:nvSpPr>
          <p:cNvPr name="Freeform 36" id="36"/>
          <p:cNvSpPr/>
          <p:nvPr/>
        </p:nvSpPr>
        <p:spPr>
          <a:xfrm flipH="false" flipV="false" rot="0">
            <a:off x="9888279" y="6363417"/>
            <a:ext cx="732538" cy="719814"/>
          </a:xfrm>
          <a:custGeom>
            <a:avLst/>
            <a:gdLst/>
            <a:ahLst/>
            <a:cxnLst/>
            <a:rect r="r" b="b" t="t" l="l"/>
            <a:pathLst>
              <a:path h="719814" w="732538">
                <a:moveTo>
                  <a:pt x="0" y="0"/>
                </a:moveTo>
                <a:lnTo>
                  <a:pt x="732538" y="0"/>
                </a:lnTo>
                <a:lnTo>
                  <a:pt x="732538" y="719814"/>
                </a:lnTo>
                <a:lnTo>
                  <a:pt x="0" y="719814"/>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sp>
        <p:nvSpPr>
          <p:cNvPr name="Freeform 37" id="37"/>
          <p:cNvSpPr/>
          <p:nvPr/>
        </p:nvSpPr>
        <p:spPr>
          <a:xfrm flipH="false" flipV="false" rot="0">
            <a:off x="9888279" y="4661324"/>
            <a:ext cx="680336" cy="680372"/>
          </a:xfrm>
          <a:custGeom>
            <a:avLst/>
            <a:gdLst/>
            <a:ahLst/>
            <a:cxnLst/>
            <a:rect r="r" b="b" t="t" l="l"/>
            <a:pathLst>
              <a:path h="680372" w="680336">
                <a:moveTo>
                  <a:pt x="0" y="0"/>
                </a:moveTo>
                <a:lnTo>
                  <a:pt x="680336" y="0"/>
                </a:lnTo>
                <a:lnTo>
                  <a:pt x="680336" y="680372"/>
                </a:lnTo>
                <a:lnTo>
                  <a:pt x="0" y="680372"/>
                </a:lnTo>
                <a:lnTo>
                  <a:pt x="0" y="0"/>
                </a:lnTo>
                <a:close/>
              </a:path>
            </a:pathLst>
          </a:custGeom>
          <a:blipFill>
            <a:blip r:embed="rId33">
              <a:extLst>
                <a:ext uri="{96DAC541-7B7A-43D3-8B79-37D633B846F1}">
                  <asvg:svgBlip xmlns:asvg="http://schemas.microsoft.com/office/drawing/2016/SVG/main" r:embed="rId34"/>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3038371" y="4699696"/>
            <a:ext cx="5196875" cy="4115596"/>
            <a:chOff x="0" y="0"/>
            <a:chExt cx="6929167" cy="5487462"/>
          </a:xfrm>
        </p:grpSpPr>
        <p:sp>
          <p:nvSpPr>
            <p:cNvPr name="Freeform 8" id="8"/>
            <p:cNvSpPr/>
            <p:nvPr/>
          </p:nvSpPr>
          <p:spPr>
            <a:xfrm flipH="false" flipV="false" rot="0">
              <a:off x="0" y="0"/>
              <a:ext cx="6929255" cy="5487356"/>
            </a:xfrm>
            <a:custGeom>
              <a:avLst/>
              <a:gdLst/>
              <a:ahLst/>
              <a:cxnLst/>
              <a:rect r="r" b="b" t="t" l="l"/>
              <a:pathLst>
                <a:path h="5487356" w="6929255">
                  <a:moveTo>
                    <a:pt x="0" y="964366"/>
                  </a:moveTo>
                  <a:cubicBezTo>
                    <a:pt x="0" y="430797"/>
                    <a:pt x="232364" y="0"/>
                    <a:pt x="517611" y="0"/>
                  </a:cubicBezTo>
                  <a:lnTo>
                    <a:pt x="6411647" y="0"/>
                  </a:lnTo>
                  <a:lnTo>
                    <a:pt x="6411647" y="74834"/>
                  </a:lnTo>
                  <a:lnTo>
                    <a:pt x="6411647" y="0"/>
                  </a:lnTo>
                  <a:cubicBezTo>
                    <a:pt x="6696894" y="0"/>
                    <a:pt x="6929255" y="430797"/>
                    <a:pt x="6929255" y="964366"/>
                  </a:cubicBezTo>
                  <a:lnTo>
                    <a:pt x="6889696" y="964366"/>
                  </a:lnTo>
                  <a:lnTo>
                    <a:pt x="6929255" y="964366"/>
                  </a:lnTo>
                  <a:lnTo>
                    <a:pt x="6929255" y="4522990"/>
                  </a:lnTo>
                  <a:lnTo>
                    <a:pt x="6889696" y="4522990"/>
                  </a:lnTo>
                  <a:lnTo>
                    <a:pt x="6929255" y="4522990"/>
                  </a:lnTo>
                  <a:cubicBezTo>
                    <a:pt x="6929255" y="5056808"/>
                    <a:pt x="6696894" y="5487356"/>
                    <a:pt x="6411647" y="5487356"/>
                  </a:cubicBezTo>
                  <a:lnTo>
                    <a:pt x="6411647" y="5412522"/>
                  </a:lnTo>
                  <a:lnTo>
                    <a:pt x="6411647" y="5487356"/>
                  </a:lnTo>
                  <a:lnTo>
                    <a:pt x="517611" y="5487356"/>
                  </a:lnTo>
                  <a:lnTo>
                    <a:pt x="517611" y="5412522"/>
                  </a:lnTo>
                  <a:lnTo>
                    <a:pt x="517611" y="5487356"/>
                  </a:lnTo>
                  <a:cubicBezTo>
                    <a:pt x="232364" y="5487355"/>
                    <a:pt x="0" y="5056808"/>
                    <a:pt x="0" y="4522990"/>
                  </a:cubicBezTo>
                  <a:lnTo>
                    <a:pt x="0" y="964366"/>
                  </a:lnTo>
                  <a:lnTo>
                    <a:pt x="39563" y="964366"/>
                  </a:lnTo>
                  <a:lnTo>
                    <a:pt x="0" y="964366"/>
                  </a:lnTo>
                  <a:moveTo>
                    <a:pt x="79125" y="964366"/>
                  </a:moveTo>
                  <a:lnTo>
                    <a:pt x="79125" y="4522990"/>
                  </a:lnTo>
                  <a:lnTo>
                    <a:pt x="39563" y="4522990"/>
                  </a:lnTo>
                  <a:lnTo>
                    <a:pt x="79125" y="4522990"/>
                  </a:lnTo>
                  <a:cubicBezTo>
                    <a:pt x="79125" y="4971747"/>
                    <a:pt x="274828" y="5337687"/>
                    <a:pt x="517611" y="5337687"/>
                  </a:cubicBezTo>
                  <a:lnTo>
                    <a:pt x="6411647" y="5337687"/>
                  </a:lnTo>
                  <a:cubicBezTo>
                    <a:pt x="6654430" y="5337687"/>
                    <a:pt x="6850133" y="4971747"/>
                    <a:pt x="6850133" y="4522990"/>
                  </a:cubicBezTo>
                  <a:lnTo>
                    <a:pt x="6850133" y="964366"/>
                  </a:lnTo>
                  <a:cubicBezTo>
                    <a:pt x="6850001" y="515609"/>
                    <a:pt x="6654298" y="149669"/>
                    <a:pt x="6411647" y="149669"/>
                  </a:cubicBezTo>
                  <a:lnTo>
                    <a:pt x="517611" y="149669"/>
                  </a:lnTo>
                  <a:lnTo>
                    <a:pt x="517611" y="74834"/>
                  </a:lnTo>
                  <a:lnTo>
                    <a:pt x="517611" y="149669"/>
                  </a:lnTo>
                  <a:cubicBezTo>
                    <a:pt x="274828" y="149669"/>
                    <a:pt x="79125" y="515609"/>
                    <a:pt x="79125" y="964366"/>
                  </a:cubicBezTo>
                  <a:close/>
                </a:path>
              </a:pathLst>
            </a:custGeom>
            <a:solidFill>
              <a:srgbClr val="77C6FC"/>
            </a:solidFill>
          </p:spPr>
        </p:sp>
      </p:grpSp>
      <p:grpSp>
        <p:nvGrpSpPr>
          <p:cNvPr name="Group 9" id="9"/>
          <p:cNvGrpSpPr/>
          <p:nvPr/>
        </p:nvGrpSpPr>
        <p:grpSpPr>
          <a:xfrm rot="0">
            <a:off x="10351200" y="4699696"/>
            <a:ext cx="5197867" cy="4115596"/>
            <a:chOff x="0" y="0"/>
            <a:chExt cx="6930490" cy="5487462"/>
          </a:xfrm>
        </p:grpSpPr>
        <p:sp>
          <p:nvSpPr>
            <p:cNvPr name="Freeform 10" id="10"/>
            <p:cNvSpPr/>
            <p:nvPr/>
          </p:nvSpPr>
          <p:spPr>
            <a:xfrm flipH="false" flipV="false" rot="0">
              <a:off x="0" y="0"/>
              <a:ext cx="6930578" cy="5487356"/>
            </a:xfrm>
            <a:custGeom>
              <a:avLst/>
              <a:gdLst/>
              <a:ahLst/>
              <a:cxnLst/>
              <a:rect r="r" b="b" t="t" l="l"/>
              <a:pathLst>
                <a:path h="5487356" w="6930578">
                  <a:moveTo>
                    <a:pt x="0" y="964366"/>
                  </a:moveTo>
                  <a:cubicBezTo>
                    <a:pt x="0" y="430797"/>
                    <a:pt x="232409" y="0"/>
                    <a:pt x="517710" y="0"/>
                  </a:cubicBezTo>
                  <a:lnTo>
                    <a:pt x="6412872" y="0"/>
                  </a:lnTo>
                  <a:lnTo>
                    <a:pt x="6412872" y="74834"/>
                  </a:lnTo>
                  <a:lnTo>
                    <a:pt x="6412872" y="0"/>
                  </a:lnTo>
                  <a:cubicBezTo>
                    <a:pt x="6698173" y="0"/>
                    <a:pt x="6930578" y="430797"/>
                    <a:pt x="6930578" y="964366"/>
                  </a:cubicBezTo>
                  <a:lnTo>
                    <a:pt x="6891011" y="964366"/>
                  </a:lnTo>
                  <a:lnTo>
                    <a:pt x="6930578" y="964366"/>
                  </a:lnTo>
                  <a:lnTo>
                    <a:pt x="6930578" y="4522990"/>
                  </a:lnTo>
                  <a:lnTo>
                    <a:pt x="6891011" y="4522990"/>
                  </a:lnTo>
                  <a:lnTo>
                    <a:pt x="6930578" y="4522990"/>
                  </a:lnTo>
                  <a:cubicBezTo>
                    <a:pt x="6930578" y="5056808"/>
                    <a:pt x="6698173" y="5487356"/>
                    <a:pt x="6412872" y="5487356"/>
                  </a:cubicBezTo>
                  <a:lnTo>
                    <a:pt x="6412872" y="5412522"/>
                  </a:lnTo>
                  <a:lnTo>
                    <a:pt x="6412872" y="5487356"/>
                  </a:lnTo>
                  <a:lnTo>
                    <a:pt x="517710" y="5487356"/>
                  </a:lnTo>
                  <a:lnTo>
                    <a:pt x="517710" y="5412522"/>
                  </a:lnTo>
                  <a:lnTo>
                    <a:pt x="517710" y="5487356"/>
                  </a:lnTo>
                  <a:cubicBezTo>
                    <a:pt x="232409" y="5487355"/>
                    <a:pt x="0" y="5056808"/>
                    <a:pt x="0" y="4522990"/>
                  </a:cubicBezTo>
                  <a:lnTo>
                    <a:pt x="0" y="964366"/>
                  </a:lnTo>
                  <a:lnTo>
                    <a:pt x="39570" y="964366"/>
                  </a:lnTo>
                  <a:lnTo>
                    <a:pt x="0" y="964366"/>
                  </a:lnTo>
                  <a:moveTo>
                    <a:pt x="79140" y="964366"/>
                  </a:moveTo>
                  <a:lnTo>
                    <a:pt x="79140" y="4522990"/>
                  </a:lnTo>
                  <a:lnTo>
                    <a:pt x="39570" y="4522990"/>
                  </a:lnTo>
                  <a:lnTo>
                    <a:pt x="79140" y="4522990"/>
                  </a:lnTo>
                  <a:cubicBezTo>
                    <a:pt x="79140" y="4971747"/>
                    <a:pt x="274881" y="5337687"/>
                    <a:pt x="517710" y="5337687"/>
                  </a:cubicBezTo>
                  <a:lnTo>
                    <a:pt x="6412872" y="5337687"/>
                  </a:lnTo>
                  <a:cubicBezTo>
                    <a:pt x="6655701" y="5337687"/>
                    <a:pt x="6851441" y="4971747"/>
                    <a:pt x="6851441" y="4522990"/>
                  </a:cubicBezTo>
                  <a:lnTo>
                    <a:pt x="6851441" y="964366"/>
                  </a:lnTo>
                  <a:cubicBezTo>
                    <a:pt x="6851309" y="515609"/>
                    <a:pt x="6655568" y="149669"/>
                    <a:pt x="6412872" y="149669"/>
                  </a:cubicBezTo>
                  <a:lnTo>
                    <a:pt x="517710" y="149669"/>
                  </a:lnTo>
                  <a:lnTo>
                    <a:pt x="517710" y="74834"/>
                  </a:lnTo>
                  <a:lnTo>
                    <a:pt x="517710" y="149669"/>
                  </a:lnTo>
                  <a:cubicBezTo>
                    <a:pt x="274881" y="149669"/>
                    <a:pt x="79140" y="515609"/>
                    <a:pt x="79140" y="964366"/>
                  </a:cubicBezTo>
                  <a:close/>
                </a:path>
              </a:pathLst>
            </a:custGeom>
            <a:solidFill>
              <a:srgbClr val="77C6FC"/>
            </a:solidFill>
          </p:spPr>
        </p:sp>
      </p:grpSp>
      <p:sp>
        <p:nvSpPr>
          <p:cNvPr name="TextBox 11" id="11"/>
          <p:cNvSpPr txBox="true"/>
          <p:nvPr/>
        </p:nvSpPr>
        <p:spPr>
          <a:xfrm rot="0">
            <a:off x="4234122" y="1128875"/>
            <a:ext cx="10388064" cy="1733418"/>
          </a:xfrm>
          <a:prstGeom prst="rect">
            <a:avLst/>
          </a:prstGeom>
        </p:spPr>
        <p:txBody>
          <a:bodyPr anchor="t" rtlCol="false" tIns="0" lIns="0" bIns="0" rIns="0">
            <a:spAutoFit/>
          </a:bodyPr>
          <a:lstStyle/>
          <a:p>
            <a:pPr algn="ctr">
              <a:lnSpc>
                <a:spcPts val="6719"/>
              </a:lnSpc>
            </a:pPr>
            <a:r>
              <a:rPr lang="en-US" sz="5599">
                <a:solidFill>
                  <a:srgbClr val="494949"/>
                </a:solidFill>
                <a:latin typeface="Arimo"/>
                <a:ea typeface="Arimo"/>
                <a:cs typeface="Arimo"/>
                <a:sym typeface="Arimo"/>
              </a:rPr>
              <a:t>Đếm số lần mỗi token xuất hiện ứng với mỗi Class</a:t>
            </a:r>
            <a:r>
              <a:rPr lang="en-US" sz="5599">
                <a:solidFill>
                  <a:srgbClr val="494949"/>
                </a:solidFill>
                <a:latin typeface="Arimo"/>
                <a:ea typeface="Arimo"/>
                <a:cs typeface="Arimo"/>
                <a:sym typeface="Arimo"/>
              </a:rPr>
              <a:t> </a:t>
            </a:r>
          </a:p>
        </p:txBody>
      </p:sp>
      <p:sp>
        <p:nvSpPr>
          <p:cNvPr name="TextBox 12" id="12"/>
          <p:cNvSpPr txBox="true"/>
          <p:nvPr/>
        </p:nvSpPr>
        <p:spPr>
          <a:xfrm rot="0">
            <a:off x="11363918" y="3787396"/>
            <a:ext cx="4185150" cy="571467"/>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Tạo key-value</a:t>
            </a:r>
          </a:p>
        </p:txBody>
      </p:sp>
      <p:sp>
        <p:nvSpPr>
          <p:cNvPr name="TextBox 13" id="13"/>
          <p:cNvSpPr txBox="true"/>
          <p:nvPr/>
        </p:nvSpPr>
        <p:spPr>
          <a:xfrm rot="0">
            <a:off x="10863879" y="5292313"/>
            <a:ext cx="4185150" cy="3067050"/>
          </a:xfrm>
          <a:prstGeom prst="rect">
            <a:avLst/>
          </a:prstGeom>
        </p:spPr>
        <p:txBody>
          <a:bodyPr anchor="t" rtlCol="false" tIns="0" lIns="0" bIns="0" rIns="0">
            <a:spAutoFit/>
          </a:bodyPr>
          <a:lstStyle/>
          <a:p>
            <a:pPr algn="l" marL="539754" indent="-269877" lvl="1">
              <a:lnSpc>
                <a:spcPts val="3000"/>
              </a:lnSpc>
              <a:buFont typeface="Arial"/>
              <a:buChar char="•"/>
            </a:pPr>
            <a:r>
              <a:rPr lang="en-US" sz="2500">
                <a:solidFill>
                  <a:srgbClr val="494949"/>
                </a:solidFill>
                <a:latin typeface="Arimo"/>
                <a:ea typeface="Arimo"/>
                <a:cs typeface="Arimo"/>
                <a:sym typeface="Arimo"/>
              </a:rPr>
              <a:t>Vớ</a:t>
            </a:r>
            <a:r>
              <a:rPr lang="en-US" sz="2500">
                <a:solidFill>
                  <a:srgbClr val="494949"/>
                </a:solidFill>
                <a:latin typeface="Arimo"/>
                <a:ea typeface="Arimo"/>
                <a:cs typeface="Arimo"/>
                <a:sym typeface="Arimo"/>
              </a:rPr>
              <a:t>i mỗi token, kết hợp với class để tạo thành key mới.</a:t>
            </a:r>
          </a:p>
          <a:p>
            <a:pPr algn="l" marL="539754" indent="-269877" lvl="1">
              <a:lnSpc>
                <a:spcPts val="3000"/>
              </a:lnSpc>
              <a:buFont typeface="Arial"/>
              <a:buChar char="•"/>
            </a:pPr>
            <a:r>
              <a:rPr lang="en-US" sz="2500">
                <a:solidFill>
                  <a:srgbClr val="494949"/>
                </a:solidFill>
                <a:latin typeface="Arimo"/>
                <a:ea typeface="Arimo"/>
                <a:cs typeface="Arimo"/>
                <a:sym typeface="Arimo"/>
              </a:rPr>
              <a:t>Key-value đầu ra của hàm map:  (newkey,newval)=((token,class),[0/1])</a:t>
            </a:r>
          </a:p>
          <a:p>
            <a:pPr algn="l">
              <a:lnSpc>
                <a:spcPts val="3000"/>
              </a:lnSpc>
            </a:pPr>
          </a:p>
        </p:txBody>
      </p:sp>
      <p:sp>
        <p:nvSpPr>
          <p:cNvPr name="TextBox 14" id="14"/>
          <p:cNvSpPr txBox="true"/>
          <p:nvPr/>
        </p:nvSpPr>
        <p:spPr>
          <a:xfrm rot="0">
            <a:off x="3551797" y="3787396"/>
            <a:ext cx="3667957" cy="571467"/>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Tiền xử lý dữ liệu </a:t>
            </a:r>
          </a:p>
        </p:txBody>
      </p:sp>
      <p:sp>
        <p:nvSpPr>
          <p:cNvPr name="TextBox 15" id="15"/>
          <p:cNvSpPr txBox="true"/>
          <p:nvPr/>
        </p:nvSpPr>
        <p:spPr>
          <a:xfrm rot="0">
            <a:off x="3038371" y="5255423"/>
            <a:ext cx="4704496" cy="3067050"/>
          </a:xfrm>
          <a:prstGeom prst="rect">
            <a:avLst/>
          </a:prstGeom>
        </p:spPr>
        <p:txBody>
          <a:bodyPr anchor="t" rtlCol="false" tIns="0" lIns="0" bIns="0" rIns="0">
            <a:spAutoFit/>
          </a:bodyPr>
          <a:lstStyle/>
          <a:p>
            <a:pPr algn="l" marL="539754" indent="-269877" lvl="1">
              <a:lnSpc>
                <a:spcPts val="3000"/>
              </a:lnSpc>
              <a:buFont typeface="Arial"/>
              <a:buChar char="•"/>
            </a:pPr>
            <a:r>
              <a:rPr lang="en-US" sz="2500">
                <a:solidFill>
                  <a:srgbClr val="494949"/>
                </a:solidFill>
                <a:latin typeface="Arimo"/>
                <a:ea typeface="Arimo"/>
                <a:cs typeface="Arimo"/>
                <a:sym typeface="Arimo"/>
              </a:rPr>
              <a:t>Áp dụng mô hình xử lý ngôn ngữ tự nhiên Stanford CoreNLP để loại bỏ stopwords, punctuations và tokenize dữ liệu Text. </a:t>
            </a:r>
          </a:p>
          <a:p>
            <a:pPr algn="l" marL="539753" indent="-269876" lvl="1">
              <a:lnSpc>
                <a:spcPts val="3000"/>
              </a:lnSpc>
              <a:buFont typeface="Arial"/>
              <a:buChar char="•"/>
            </a:pPr>
            <a:r>
              <a:rPr lang="en-US" sz="2500">
                <a:solidFill>
                  <a:srgbClr val="494949"/>
                </a:solidFill>
                <a:latin typeface="Arimo"/>
                <a:ea typeface="Arimo"/>
                <a:cs typeface="Arimo"/>
                <a:sym typeface="Arimo"/>
              </a:rPr>
              <a:t>Tách dòng val thành 2 phần: Text (nội dung) và Class (loại).</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726976" y="2984444"/>
            <a:ext cx="15532324" cy="4800230"/>
          </a:xfrm>
          <a:prstGeom prst="rect">
            <a:avLst/>
          </a:prstGeom>
        </p:spPr>
        <p:txBody>
          <a:bodyPr anchor="t" rtlCol="false" tIns="0" lIns="0" bIns="0" rIns="0">
            <a:spAutoFit/>
          </a:bodyPr>
          <a:lstStyle/>
          <a:p>
            <a:pPr algn="just">
              <a:lnSpc>
                <a:spcPts val="4759"/>
              </a:lnSpc>
            </a:pPr>
            <a:r>
              <a:rPr lang="en-US" sz="3399">
                <a:solidFill>
                  <a:srgbClr val="000000"/>
                </a:solidFill>
                <a:latin typeface="Arimo"/>
                <a:ea typeface="Arimo"/>
                <a:cs typeface="Arimo"/>
                <a:sym typeface="Arimo"/>
              </a:rPr>
              <a:t>Reducer tổng hợp các cặp key-value từ hàm map:</a:t>
            </a:r>
          </a:p>
          <a:p>
            <a:pPr algn="just" marL="734059" indent="-367030" lvl="1">
              <a:lnSpc>
                <a:spcPts val="4759"/>
              </a:lnSpc>
              <a:buFont typeface="Arial"/>
              <a:buChar char="•"/>
            </a:pPr>
            <a:r>
              <a:rPr lang="en-US" sz="3399">
                <a:solidFill>
                  <a:srgbClr val="000000"/>
                </a:solidFill>
                <a:latin typeface="Arimo"/>
                <a:ea typeface="Arimo"/>
                <a:cs typeface="Arimo"/>
                <a:sym typeface="Arimo"/>
              </a:rPr>
              <a:t> Thực hiện tính tổng:</a:t>
            </a:r>
          </a:p>
          <a:p>
            <a:pPr algn="just" marL="1468119" indent="-489373" lvl="2">
              <a:lnSpc>
                <a:spcPts val="4759"/>
              </a:lnSpc>
              <a:buFont typeface="Arial"/>
              <a:buChar char="⚬"/>
            </a:pPr>
            <a:r>
              <a:rPr lang="en-US" sz="3399">
                <a:solidFill>
                  <a:srgbClr val="000000"/>
                </a:solidFill>
                <a:latin typeface="Arimo"/>
                <a:ea typeface="Arimo"/>
                <a:cs typeface="Arimo"/>
                <a:sym typeface="Arimo"/>
              </a:rPr>
              <a:t>Tính tổng tất cả các giá trị trong danh sách (value list).</a:t>
            </a:r>
          </a:p>
          <a:p>
            <a:pPr algn="just" marL="1468119" indent="-489373" lvl="2">
              <a:lnSpc>
                <a:spcPts val="4759"/>
              </a:lnSpc>
              <a:buFont typeface="Arial"/>
              <a:buChar char="⚬"/>
            </a:pPr>
            <a:r>
              <a:rPr lang="en-US" sz="3399">
                <a:solidFill>
                  <a:srgbClr val="000000"/>
                </a:solidFill>
                <a:latin typeface="Arimo"/>
                <a:ea typeface="Arimo"/>
                <a:cs typeface="Arimo"/>
                <a:sym typeface="Arimo"/>
              </a:rPr>
              <a:t>Đầu ra là tổng số lần xuất hiện của từ ti​ trong class </a:t>
            </a:r>
          </a:p>
          <a:p>
            <a:pPr algn="just" marL="734059" indent="-367030" lvl="1">
              <a:lnSpc>
                <a:spcPts val="4759"/>
              </a:lnSpc>
              <a:buFont typeface="Arial"/>
              <a:buChar char="•"/>
            </a:pPr>
            <a:r>
              <a:rPr lang="en-US" sz="3399">
                <a:solidFill>
                  <a:srgbClr val="000000"/>
                </a:solidFill>
                <a:latin typeface="Arimo"/>
                <a:ea typeface="Arimo"/>
                <a:cs typeface="Arimo"/>
                <a:sym typeface="Arimo"/>
              </a:rPr>
              <a:t> Output cuối:</a:t>
            </a:r>
          </a:p>
          <a:p>
            <a:pPr algn="just">
              <a:lnSpc>
                <a:spcPts val="4759"/>
              </a:lnSpc>
            </a:pPr>
          </a:p>
          <a:p>
            <a:pPr algn="l">
              <a:lnSpc>
                <a:spcPts val="4759"/>
              </a:lnSpc>
            </a:pPr>
          </a:p>
          <a:p>
            <a:pPr algn="ctr">
              <a:lnSpc>
                <a:spcPts val="4759"/>
              </a:lnSpc>
            </a:pPr>
          </a:p>
        </p:txBody>
      </p:sp>
      <p:sp>
        <p:nvSpPr>
          <p:cNvPr name="Freeform 8" id="8"/>
          <p:cNvSpPr/>
          <p:nvPr/>
        </p:nvSpPr>
        <p:spPr>
          <a:xfrm flipH="false" flipV="false" rot="0">
            <a:off x="6736688" y="5842829"/>
            <a:ext cx="3800529" cy="3883690"/>
          </a:xfrm>
          <a:custGeom>
            <a:avLst/>
            <a:gdLst/>
            <a:ahLst/>
            <a:cxnLst/>
            <a:rect r="r" b="b" t="t" l="l"/>
            <a:pathLst>
              <a:path h="3883690" w="3800529">
                <a:moveTo>
                  <a:pt x="0" y="0"/>
                </a:moveTo>
                <a:lnTo>
                  <a:pt x="3800529" y="0"/>
                </a:lnTo>
                <a:lnTo>
                  <a:pt x="3800529" y="3883690"/>
                </a:lnTo>
                <a:lnTo>
                  <a:pt x="0" y="3883690"/>
                </a:lnTo>
                <a:lnTo>
                  <a:pt x="0" y="0"/>
                </a:lnTo>
                <a:close/>
              </a:path>
            </a:pathLst>
          </a:custGeom>
          <a:blipFill>
            <a:blip r:embed="rId9"/>
            <a:stretch>
              <a:fillRect l="0" t="-666" r="-14625" b="0"/>
            </a:stretch>
          </a:blipFill>
        </p:spPr>
      </p:sp>
      <p:sp>
        <p:nvSpPr>
          <p:cNvPr name="TextBox 9" id="9"/>
          <p:cNvSpPr txBox="true"/>
          <p:nvPr/>
        </p:nvSpPr>
        <p:spPr>
          <a:xfrm rot="0">
            <a:off x="4234122" y="1128875"/>
            <a:ext cx="10388064" cy="1733418"/>
          </a:xfrm>
          <a:prstGeom prst="rect">
            <a:avLst/>
          </a:prstGeom>
        </p:spPr>
        <p:txBody>
          <a:bodyPr anchor="t" rtlCol="false" tIns="0" lIns="0" bIns="0" rIns="0">
            <a:spAutoFit/>
          </a:bodyPr>
          <a:lstStyle/>
          <a:p>
            <a:pPr algn="ctr">
              <a:lnSpc>
                <a:spcPts val="6719"/>
              </a:lnSpc>
            </a:pPr>
            <a:r>
              <a:rPr lang="en-US" sz="5599">
                <a:solidFill>
                  <a:srgbClr val="000000"/>
                </a:solidFill>
                <a:latin typeface="Arimo"/>
                <a:ea typeface="Arimo"/>
                <a:cs typeface="Arimo"/>
                <a:sym typeface="Arimo"/>
              </a:rPr>
              <a:t>Đếm số lần mỗi token xuất hiện ứng với mỗi Class</a:t>
            </a:r>
            <a:r>
              <a:rPr lang="en-US" sz="5599">
                <a:solidFill>
                  <a:srgbClr val="000000"/>
                </a:solidFill>
                <a:latin typeface="Arimo"/>
                <a:ea typeface="Arimo"/>
                <a:cs typeface="Arimo"/>
                <a:sym typeface="Arimo"/>
              </a:rPr>
              <a:t> </a:t>
            </a:r>
          </a:p>
        </p:txBody>
      </p:sp>
      <p:grpSp>
        <p:nvGrpSpPr>
          <p:cNvPr name="Group 10" id="10"/>
          <p:cNvGrpSpPr/>
          <p:nvPr/>
        </p:nvGrpSpPr>
        <p:grpSpPr>
          <a:xfrm rot="0">
            <a:off x="13065360" y="4949211"/>
            <a:ext cx="471844" cy="388578"/>
            <a:chOff x="0" y="0"/>
            <a:chExt cx="629126" cy="518104"/>
          </a:xfrm>
        </p:grpSpPr>
        <p:sp>
          <p:nvSpPr>
            <p:cNvPr name="Freeform 11" id="11"/>
            <p:cNvSpPr/>
            <p:nvPr/>
          </p:nvSpPr>
          <p:spPr>
            <a:xfrm flipH="false" flipV="false" rot="0">
              <a:off x="0" y="0"/>
              <a:ext cx="629126" cy="518104"/>
            </a:xfrm>
            <a:custGeom>
              <a:avLst/>
              <a:gdLst/>
              <a:ahLst/>
              <a:cxnLst/>
              <a:rect r="r" b="b" t="t" l="l"/>
              <a:pathLst>
                <a:path h="518104" w="629126">
                  <a:moveTo>
                    <a:pt x="0" y="0"/>
                  </a:moveTo>
                  <a:lnTo>
                    <a:pt x="629126" y="0"/>
                  </a:lnTo>
                  <a:lnTo>
                    <a:pt x="629126" y="518104"/>
                  </a:lnTo>
                  <a:lnTo>
                    <a:pt x="0" y="5181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958071" y="2448389"/>
            <a:ext cx="13774638" cy="7192990"/>
          </a:xfrm>
          <a:prstGeom prst="rect">
            <a:avLst/>
          </a:prstGeom>
        </p:spPr>
        <p:txBody>
          <a:bodyPr anchor="t" rtlCol="false" tIns="0" lIns="0" bIns="0" rIns="0">
            <a:spAutoFit/>
          </a:bodyPr>
          <a:lstStyle/>
          <a:p>
            <a:pPr algn="l">
              <a:lnSpc>
                <a:spcPts val="4059"/>
              </a:lnSpc>
            </a:pPr>
            <a:r>
              <a:rPr lang="en-US" sz="2899">
                <a:solidFill>
                  <a:srgbClr val="000000"/>
                </a:solidFill>
                <a:latin typeface="Arimo"/>
                <a:ea typeface="Arimo"/>
                <a:cs typeface="Arimo"/>
                <a:sym typeface="Arimo"/>
              </a:rPr>
              <a:t>Đầu vào:</a:t>
            </a:r>
          </a:p>
          <a:p>
            <a:pPr algn="l" marL="626109" indent="-313054" lvl="1">
              <a:lnSpc>
                <a:spcPts val="4059"/>
              </a:lnSpc>
              <a:buFont typeface="Arial"/>
              <a:buChar char="•"/>
            </a:pPr>
            <a:r>
              <a:rPr lang="en-US" sz="2899">
                <a:solidFill>
                  <a:srgbClr val="000000"/>
                </a:solidFill>
                <a:latin typeface="Arimo"/>
                <a:ea typeface="Arimo"/>
                <a:cs typeface="Arimo"/>
                <a:sym typeface="Arimo"/>
              </a:rPr>
              <a:t>Sử dụng file đầu ra từ job trước đó (countWordClass) làm dữ liệu đầu vào.</a:t>
            </a:r>
          </a:p>
          <a:p>
            <a:pPr algn="l">
              <a:lnSpc>
                <a:spcPts val="4059"/>
              </a:lnSpc>
            </a:pPr>
            <a:r>
              <a:rPr lang="en-US" sz="2899">
                <a:solidFill>
                  <a:srgbClr val="000000"/>
                </a:solidFill>
                <a:latin typeface="Arimo"/>
                <a:ea typeface="Arimo"/>
                <a:cs typeface="Arimo"/>
                <a:sym typeface="Arimo"/>
              </a:rPr>
              <a:t>Quy trình mapreduce:</a:t>
            </a:r>
          </a:p>
          <a:p>
            <a:pPr algn="l" marL="626109" indent="-313054" lvl="1">
              <a:lnSpc>
                <a:spcPts val="4059"/>
              </a:lnSpc>
              <a:buFont typeface="Arial"/>
              <a:buChar char="•"/>
            </a:pPr>
            <a:r>
              <a:rPr lang="en-US" sz="2899">
                <a:solidFill>
                  <a:srgbClr val="000000"/>
                </a:solidFill>
                <a:latin typeface="Arimo"/>
                <a:ea typeface="Arimo"/>
                <a:cs typeface="Arimo"/>
                <a:sym typeface="Arimo"/>
              </a:rPr>
              <a:t>Mapper:</a:t>
            </a:r>
          </a:p>
          <a:p>
            <a:pPr algn="l" marL="1252218" indent="-417406" lvl="2">
              <a:lnSpc>
                <a:spcPts val="4059"/>
              </a:lnSpc>
              <a:buFont typeface="Arial"/>
              <a:buChar char="⚬"/>
            </a:pPr>
            <a:r>
              <a:rPr lang="en-US" sz="2899">
                <a:solidFill>
                  <a:srgbClr val="000000"/>
                </a:solidFill>
                <a:latin typeface="Arimo"/>
                <a:ea typeface="Arimo"/>
                <a:cs typeface="Arimo"/>
                <a:sym typeface="Arimo"/>
              </a:rPr>
              <a:t>Input: (key,value)=((token,class),count).</a:t>
            </a:r>
          </a:p>
          <a:p>
            <a:pPr algn="l" marL="1252218" indent="-417406" lvl="2">
              <a:lnSpc>
                <a:spcPts val="4059"/>
              </a:lnSpc>
              <a:buFont typeface="Arial"/>
              <a:buChar char="⚬"/>
            </a:pPr>
            <a:r>
              <a:rPr lang="en-US" sz="2899">
                <a:solidFill>
                  <a:srgbClr val="000000"/>
                </a:solidFill>
                <a:latin typeface="Arimo"/>
                <a:ea typeface="Arimo"/>
                <a:cs typeface="Arimo"/>
                <a:sym typeface="Arimo"/>
              </a:rPr>
              <a:t>Output: (class,count).</a:t>
            </a:r>
          </a:p>
          <a:p>
            <a:pPr algn="l" marL="626109" indent="-313054" lvl="1">
              <a:lnSpc>
                <a:spcPts val="4059"/>
              </a:lnSpc>
              <a:buFont typeface="Arial"/>
              <a:buChar char="•"/>
            </a:pPr>
            <a:r>
              <a:rPr lang="en-US" sz="2899">
                <a:solidFill>
                  <a:srgbClr val="000000"/>
                </a:solidFill>
                <a:latin typeface="Arimo"/>
                <a:ea typeface="Arimo"/>
                <a:cs typeface="Arimo"/>
                <a:sym typeface="Arimo"/>
              </a:rPr>
              <a:t>Reducer:</a:t>
            </a:r>
          </a:p>
          <a:p>
            <a:pPr algn="l" marL="1252218" indent="-417406" lvl="2">
              <a:lnSpc>
                <a:spcPts val="4059"/>
              </a:lnSpc>
              <a:buFont typeface="Arial"/>
              <a:buChar char="⚬"/>
            </a:pPr>
            <a:r>
              <a:rPr lang="en-US" sz="2899">
                <a:solidFill>
                  <a:srgbClr val="000000"/>
                </a:solidFill>
                <a:latin typeface="Arimo"/>
                <a:ea typeface="Arimo"/>
                <a:cs typeface="Arimo"/>
                <a:sym typeface="Arimo"/>
              </a:rPr>
              <a:t>Tổng hợp tất cả các giá trị count theo từng class.</a:t>
            </a:r>
          </a:p>
          <a:p>
            <a:pPr algn="l" marL="1252218" indent="-417406" lvl="2">
              <a:lnSpc>
                <a:spcPts val="4059"/>
              </a:lnSpc>
              <a:buFont typeface="Arial"/>
              <a:buChar char="⚬"/>
            </a:pPr>
            <a:r>
              <a:rPr lang="en-US" sz="2899">
                <a:solidFill>
                  <a:srgbClr val="000000"/>
                </a:solidFill>
                <a:latin typeface="Arimo"/>
                <a:ea typeface="Arimo"/>
                <a:cs typeface="Arimo"/>
                <a:sym typeface="Arimo"/>
              </a:rPr>
              <a:t>Output: </a:t>
            </a:r>
          </a:p>
          <a:p>
            <a:pPr algn="l">
              <a:lnSpc>
                <a:spcPts val="4059"/>
              </a:lnSpc>
            </a:pPr>
          </a:p>
          <a:p>
            <a:pPr algn="l">
              <a:lnSpc>
                <a:spcPts val="4059"/>
              </a:lnSpc>
            </a:pPr>
            <a:r>
              <a:rPr lang="en-US" sz="2899">
                <a:solidFill>
                  <a:srgbClr val="000000"/>
                </a:solidFill>
                <a:latin typeface="Arimo"/>
                <a:ea typeface="Arimo"/>
                <a:cs typeface="Arimo"/>
                <a:sym typeface="Arimo"/>
              </a:rPr>
              <a:t>Kết quả đầu ra:</a:t>
            </a:r>
          </a:p>
          <a:p>
            <a:pPr algn="l" marL="1252218" indent="-417406" lvl="2">
              <a:lnSpc>
                <a:spcPts val="4059"/>
              </a:lnSpc>
              <a:buFont typeface="Arial"/>
              <a:buChar char="⚬"/>
            </a:pPr>
            <a:r>
              <a:rPr lang="en-US" sz="2899">
                <a:solidFill>
                  <a:srgbClr val="000000"/>
                </a:solidFill>
                <a:latin typeface="Arimo"/>
                <a:ea typeface="Arimo"/>
                <a:cs typeface="Arimo"/>
                <a:sym typeface="Arimo"/>
              </a:rPr>
              <a:t>ham: 40689</a:t>
            </a:r>
          </a:p>
          <a:p>
            <a:pPr algn="l" marL="1252218" indent="-417406" lvl="2">
              <a:lnSpc>
                <a:spcPts val="4059"/>
              </a:lnSpc>
              <a:buFont typeface="Arial"/>
              <a:buChar char="⚬"/>
            </a:pPr>
            <a:r>
              <a:rPr lang="en-US" sz="2899">
                <a:solidFill>
                  <a:srgbClr val="000000"/>
                </a:solidFill>
                <a:latin typeface="Arimo"/>
                <a:ea typeface="Arimo"/>
                <a:cs typeface="Arimo"/>
                <a:sym typeface="Arimo"/>
              </a:rPr>
              <a:t>spam: 18068 </a:t>
            </a:r>
          </a:p>
          <a:p>
            <a:pPr algn="l">
              <a:lnSpc>
                <a:spcPts val="4059"/>
              </a:lnSpc>
            </a:pPr>
          </a:p>
        </p:txBody>
      </p:sp>
      <p:grpSp>
        <p:nvGrpSpPr>
          <p:cNvPr name="Group 8" id="8"/>
          <p:cNvGrpSpPr/>
          <p:nvPr/>
        </p:nvGrpSpPr>
        <p:grpSpPr>
          <a:xfrm rot="0">
            <a:off x="5555569" y="6493777"/>
            <a:ext cx="2996443" cy="906332"/>
            <a:chOff x="0" y="0"/>
            <a:chExt cx="3995257" cy="1208442"/>
          </a:xfrm>
        </p:grpSpPr>
        <p:sp>
          <p:nvSpPr>
            <p:cNvPr name="Freeform 9" id="9"/>
            <p:cNvSpPr/>
            <p:nvPr/>
          </p:nvSpPr>
          <p:spPr>
            <a:xfrm flipH="false" flipV="false" rot="0">
              <a:off x="0" y="0"/>
              <a:ext cx="3995257" cy="1208442"/>
            </a:xfrm>
            <a:custGeom>
              <a:avLst/>
              <a:gdLst/>
              <a:ahLst/>
              <a:cxnLst/>
              <a:rect r="r" b="b" t="t" l="l"/>
              <a:pathLst>
                <a:path h="1208442" w="3995257">
                  <a:moveTo>
                    <a:pt x="0" y="0"/>
                  </a:moveTo>
                  <a:lnTo>
                    <a:pt x="3995257" y="0"/>
                  </a:lnTo>
                  <a:lnTo>
                    <a:pt x="3995257" y="1208442"/>
                  </a:lnTo>
                  <a:lnTo>
                    <a:pt x="0" y="12084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10" id="10"/>
          <p:cNvSpPr txBox="true"/>
          <p:nvPr/>
        </p:nvSpPr>
        <p:spPr>
          <a:xfrm rot="0">
            <a:off x="4234122" y="661282"/>
            <a:ext cx="10388064" cy="1733418"/>
          </a:xfrm>
          <a:prstGeom prst="rect">
            <a:avLst/>
          </a:prstGeom>
        </p:spPr>
        <p:txBody>
          <a:bodyPr anchor="t" rtlCol="false" tIns="0" lIns="0" bIns="0" rIns="0">
            <a:spAutoFit/>
          </a:bodyPr>
          <a:lstStyle/>
          <a:p>
            <a:pPr algn="ctr">
              <a:lnSpc>
                <a:spcPts val="6719"/>
              </a:lnSpc>
            </a:pPr>
            <a:r>
              <a:rPr lang="en-US" sz="5599">
                <a:solidFill>
                  <a:srgbClr val="000000"/>
                </a:solidFill>
                <a:latin typeface="Arimo"/>
                <a:ea typeface="Arimo"/>
                <a:cs typeface="Arimo"/>
                <a:sym typeface="Arimo"/>
              </a:rPr>
              <a:t>Tính tổng số lần các token xuất hiện ứng với mỗi Class</a:t>
            </a:r>
          </a:p>
        </p:txBody>
      </p:sp>
      <p:sp>
        <p:nvSpPr>
          <p:cNvPr name="Freeform 11" id="11"/>
          <p:cNvSpPr/>
          <p:nvPr/>
        </p:nvSpPr>
        <p:spPr>
          <a:xfrm flipH="false" flipV="false" rot="0">
            <a:off x="13042248" y="4366803"/>
            <a:ext cx="5245752" cy="2667080"/>
          </a:xfrm>
          <a:custGeom>
            <a:avLst/>
            <a:gdLst/>
            <a:ahLst/>
            <a:cxnLst/>
            <a:rect r="r" b="b" t="t" l="l"/>
            <a:pathLst>
              <a:path h="2667080" w="5245752">
                <a:moveTo>
                  <a:pt x="0" y="0"/>
                </a:moveTo>
                <a:lnTo>
                  <a:pt x="5245752" y="0"/>
                </a:lnTo>
                <a:lnTo>
                  <a:pt x="5245752" y="2667080"/>
                </a:lnTo>
                <a:lnTo>
                  <a:pt x="0" y="26670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733487" y="7292328"/>
            <a:ext cx="2699393" cy="2886891"/>
          </a:xfrm>
          <a:custGeom>
            <a:avLst/>
            <a:gdLst/>
            <a:ahLst/>
            <a:cxnLst/>
            <a:rect r="r" b="b" t="t" l="l"/>
            <a:pathLst>
              <a:path h="2886891" w="2699393">
                <a:moveTo>
                  <a:pt x="0" y="0"/>
                </a:moveTo>
                <a:lnTo>
                  <a:pt x="2699393" y="0"/>
                </a:lnTo>
                <a:lnTo>
                  <a:pt x="2699393" y="2886891"/>
                </a:lnTo>
                <a:lnTo>
                  <a:pt x="0" y="288689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919197" y="7619920"/>
            <a:ext cx="5245752" cy="2667080"/>
          </a:xfrm>
          <a:custGeom>
            <a:avLst/>
            <a:gdLst/>
            <a:ahLst/>
            <a:cxnLst/>
            <a:rect r="r" b="b" t="t" l="l"/>
            <a:pathLst>
              <a:path h="2667080" w="5245752">
                <a:moveTo>
                  <a:pt x="0" y="0"/>
                </a:moveTo>
                <a:lnTo>
                  <a:pt x="5245752" y="0"/>
                </a:lnTo>
                <a:lnTo>
                  <a:pt x="5245752" y="2667080"/>
                </a:lnTo>
                <a:lnTo>
                  <a:pt x="0" y="2667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832103" y="3977987"/>
            <a:ext cx="6623794" cy="1592258"/>
          </a:xfrm>
          <a:custGeom>
            <a:avLst/>
            <a:gdLst/>
            <a:ahLst/>
            <a:cxnLst/>
            <a:rect r="r" b="b" t="t" l="l"/>
            <a:pathLst>
              <a:path h="1592258" w="6623794">
                <a:moveTo>
                  <a:pt x="0" y="0"/>
                </a:moveTo>
                <a:lnTo>
                  <a:pt x="6623794" y="0"/>
                </a:lnTo>
                <a:lnTo>
                  <a:pt x="6623794" y="1592258"/>
                </a:lnTo>
                <a:lnTo>
                  <a:pt x="0" y="1592258"/>
                </a:lnTo>
                <a:lnTo>
                  <a:pt x="0" y="0"/>
                </a:lnTo>
                <a:close/>
              </a:path>
            </a:pathLst>
          </a:custGeom>
          <a:blipFill>
            <a:blip r:embed="rId11"/>
            <a:stretch>
              <a:fillRect l="0" t="0" r="0" b="0"/>
            </a:stretch>
          </a:blipFill>
        </p:spPr>
      </p:sp>
      <p:sp>
        <p:nvSpPr>
          <p:cNvPr name="TextBox 9" id="9"/>
          <p:cNvSpPr txBox="true"/>
          <p:nvPr/>
        </p:nvSpPr>
        <p:spPr>
          <a:xfrm rot="0">
            <a:off x="4234122" y="1400038"/>
            <a:ext cx="10388064" cy="885759"/>
          </a:xfrm>
          <a:prstGeom prst="rect">
            <a:avLst/>
          </a:prstGeom>
        </p:spPr>
        <p:txBody>
          <a:bodyPr anchor="t" rtlCol="false" tIns="0" lIns="0" bIns="0" rIns="0">
            <a:spAutoFit/>
          </a:bodyPr>
          <a:lstStyle/>
          <a:p>
            <a:pPr algn="ctr">
              <a:lnSpc>
                <a:spcPts val="6719"/>
              </a:lnSpc>
            </a:pPr>
            <a:r>
              <a:rPr lang="en-US" sz="5599">
                <a:solidFill>
                  <a:srgbClr val="000000"/>
                </a:solidFill>
                <a:latin typeface="Arimo"/>
                <a:ea typeface="Arimo"/>
                <a:cs typeface="Arimo"/>
                <a:sym typeface="Arimo"/>
              </a:rPr>
              <a:t>Tính toán xác suất hậu nghiệm </a:t>
            </a:r>
          </a:p>
        </p:txBody>
      </p:sp>
      <p:sp>
        <p:nvSpPr>
          <p:cNvPr name="TextBox 10" id="10"/>
          <p:cNvSpPr txBox="true"/>
          <p:nvPr/>
        </p:nvSpPr>
        <p:spPr>
          <a:xfrm rot="0">
            <a:off x="3016806" y="2794389"/>
            <a:ext cx="12075035" cy="1021582"/>
          </a:xfrm>
          <a:prstGeom prst="rect">
            <a:avLst/>
          </a:prstGeom>
        </p:spPr>
        <p:txBody>
          <a:bodyPr anchor="t" rtlCol="false" tIns="0" lIns="0" bIns="0" rIns="0">
            <a:spAutoFit/>
          </a:bodyPr>
          <a:lstStyle/>
          <a:p>
            <a:pPr algn="l" marL="626112" indent="-313056" lvl="1">
              <a:lnSpc>
                <a:spcPts val="4060"/>
              </a:lnSpc>
              <a:buFont typeface="Arial"/>
              <a:buChar char="•"/>
            </a:pPr>
            <a:r>
              <a:rPr lang="en-US" sz="2900">
                <a:solidFill>
                  <a:srgbClr val="000000"/>
                </a:solidFill>
                <a:latin typeface="Arimo"/>
                <a:ea typeface="Arimo"/>
                <a:cs typeface="Arimo"/>
                <a:sym typeface="Arimo"/>
              </a:rPr>
              <a:t>Tính xác suất của từng từ ti xuất hiện trong class c bằng cách chia giá trị từ file countWordClass cho tổng trong file countAnyClass.</a:t>
            </a:r>
          </a:p>
        </p:txBody>
      </p:sp>
      <p:sp>
        <p:nvSpPr>
          <p:cNvPr name="TextBox 11" id="11"/>
          <p:cNvSpPr txBox="true"/>
          <p:nvPr/>
        </p:nvSpPr>
        <p:spPr>
          <a:xfrm rot="0">
            <a:off x="3016806" y="5845547"/>
            <a:ext cx="8497756" cy="2129625"/>
          </a:xfrm>
          <a:prstGeom prst="rect">
            <a:avLst/>
          </a:prstGeom>
        </p:spPr>
        <p:txBody>
          <a:bodyPr anchor="t" rtlCol="false" tIns="0" lIns="0" bIns="0" rIns="0">
            <a:spAutoFit/>
          </a:bodyPr>
          <a:lstStyle/>
          <a:p>
            <a:pPr algn="l" marL="626112" indent="-313056" lvl="1">
              <a:lnSpc>
                <a:spcPts val="4060"/>
              </a:lnSpc>
              <a:buFont typeface="Arial"/>
              <a:buChar char="•"/>
            </a:pPr>
            <a:r>
              <a:rPr lang="en-US" sz="2900">
                <a:solidFill>
                  <a:srgbClr val="000000"/>
                </a:solidFill>
                <a:latin typeface="Arimo"/>
                <a:ea typeface="Arimo"/>
                <a:cs typeface="Arimo"/>
                <a:sym typeface="Arimo"/>
              </a:rPr>
              <a:t>Đầu</a:t>
            </a:r>
            <a:r>
              <a:rPr lang="en-US" sz="2900">
                <a:solidFill>
                  <a:srgbClr val="000000"/>
                </a:solidFill>
                <a:latin typeface="Arimo"/>
                <a:ea typeface="Arimo"/>
                <a:cs typeface="Arimo"/>
                <a:sym typeface="Arimo"/>
              </a:rPr>
              <a:t> vào:</a:t>
            </a:r>
          </a:p>
          <a:p>
            <a:pPr algn="l" marL="1252224" indent="-417408" lvl="2">
              <a:lnSpc>
                <a:spcPts val="4060"/>
              </a:lnSpc>
              <a:buFont typeface="Arial"/>
              <a:buChar char="⚬"/>
            </a:pPr>
            <a:r>
              <a:rPr lang="en-US" sz="2900">
                <a:solidFill>
                  <a:srgbClr val="000000"/>
                </a:solidFill>
                <a:latin typeface="Arimo"/>
                <a:ea typeface="Arimo"/>
                <a:cs typeface="Arimo"/>
                <a:sym typeface="Arimo"/>
              </a:rPr>
              <a:t>File countWordClass: ((token, class), count).</a:t>
            </a:r>
          </a:p>
          <a:p>
            <a:pPr algn="l" marL="1252224" indent="-417408" lvl="2">
              <a:lnSpc>
                <a:spcPts val="4060"/>
              </a:lnSpc>
              <a:buFont typeface="Arial"/>
              <a:buChar char="⚬"/>
            </a:pPr>
            <a:r>
              <a:rPr lang="en-US" sz="2900">
                <a:solidFill>
                  <a:srgbClr val="000000"/>
                </a:solidFill>
                <a:latin typeface="Arimo"/>
                <a:ea typeface="Arimo"/>
                <a:cs typeface="Arimo"/>
                <a:sym typeface="Arimo"/>
              </a:rPr>
              <a:t>File countAnyClass: </a:t>
            </a:r>
          </a:p>
          <a:p>
            <a:pPr algn="ctr">
              <a:lnSpc>
                <a:spcPts val="4759"/>
              </a:lnSpc>
            </a:pPr>
          </a:p>
        </p:txBody>
      </p:sp>
      <p:grpSp>
        <p:nvGrpSpPr>
          <p:cNvPr name="Group 12" id="12"/>
          <p:cNvGrpSpPr/>
          <p:nvPr/>
        </p:nvGrpSpPr>
        <p:grpSpPr>
          <a:xfrm rot="0">
            <a:off x="7825357" y="6946943"/>
            <a:ext cx="3689205" cy="993247"/>
            <a:chOff x="0" y="0"/>
            <a:chExt cx="4918940" cy="1324330"/>
          </a:xfrm>
        </p:grpSpPr>
        <p:sp>
          <p:nvSpPr>
            <p:cNvPr name="Freeform 13" id="13"/>
            <p:cNvSpPr/>
            <p:nvPr/>
          </p:nvSpPr>
          <p:spPr>
            <a:xfrm flipH="false" flipV="false" rot="0">
              <a:off x="0" y="0"/>
              <a:ext cx="4918940" cy="1324330"/>
            </a:xfrm>
            <a:custGeom>
              <a:avLst/>
              <a:gdLst/>
              <a:ahLst/>
              <a:cxnLst/>
              <a:rect r="r" b="b" t="t" l="l"/>
              <a:pathLst>
                <a:path h="1324330" w="4918940">
                  <a:moveTo>
                    <a:pt x="0" y="0"/>
                  </a:moveTo>
                  <a:lnTo>
                    <a:pt x="4918940" y="0"/>
                  </a:lnTo>
                  <a:lnTo>
                    <a:pt x="4918940" y="1324330"/>
                  </a:lnTo>
                  <a:lnTo>
                    <a:pt x="0" y="13243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718699" y="7730666"/>
            <a:ext cx="5245752" cy="2667080"/>
          </a:xfrm>
          <a:custGeom>
            <a:avLst/>
            <a:gdLst/>
            <a:ahLst/>
            <a:cxnLst/>
            <a:rect r="r" b="b" t="t" l="l"/>
            <a:pathLst>
              <a:path h="2667080" w="5245752">
                <a:moveTo>
                  <a:pt x="0" y="0"/>
                </a:moveTo>
                <a:lnTo>
                  <a:pt x="5245752" y="0"/>
                </a:lnTo>
                <a:lnTo>
                  <a:pt x="5245752" y="2667080"/>
                </a:lnTo>
                <a:lnTo>
                  <a:pt x="0" y="2667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3150150" y="1995584"/>
            <a:ext cx="11421666" cy="1318253"/>
          </a:xfrm>
          <a:prstGeom prst="rect">
            <a:avLst/>
          </a:prstGeom>
        </p:spPr>
        <p:txBody>
          <a:bodyPr anchor="t" rtlCol="false" tIns="0" lIns="0" bIns="0" rIns="0">
            <a:spAutoFit/>
          </a:bodyPr>
          <a:lstStyle/>
          <a:p>
            <a:pPr algn="l">
              <a:lnSpc>
                <a:spcPts val="5149"/>
              </a:lnSpc>
            </a:pPr>
            <a:r>
              <a:rPr lang="en-US" sz="4291">
                <a:solidFill>
                  <a:srgbClr val="000000"/>
                </a:solidFill>
                <a:latin typeface="Arimo"/>
                <a:ea typeface="Arimo"/>
                <a:cs typeface="Arimo"/>
                <a:sym typeface="Arimo"/>
              </a:rPr>
              <a:t>Kết quả: File đầu ra là likelihood, chứa xác suất             cho mỗi token     trong từng class:</a:t>
            </a:r>
          </a:p>
        </p:txBody>
      </p:sp>
      <p:grpSp>
        <p:nvGrpSpPr>
          <p:cNvPr name="Group 9" id="9"/>
          <p:cNvGrpSpPr/>
          <p:nvPr/>
        </p:nvGrpSpPr>
        <p:grpSpPr>
          <a:xfrm rot="0">
            <a:off x="4417184" y="2828308"/>
            <a:ext cx="1608315" cy="485529"/>
            <a:chOff x="0" y="0"/>
            <a:chExt cx="2144420" cy="647372"/>
          </a:xfrm>
        </p:grpSpPr>
        <p:sp>
          <p:nvSpPr>
            <p:cNvPr name="Freeform 10" id="10"/>
            <p:cNvSpPr/>
            <p:nvPr/>
          </p:nvSpPr>
          <p:spPr>
            <a:xfrm flipH="false" flipV="false" rot="0">
              <a:off x="0" y="0"/>
              <a:ext cx="2144420" cy="647372"/>
            </a:xfrm>
            <a:custGeom>
              <a:avLst/>
              <a:gdLst/>
              <a:ahLst/>
              <a:cxnLst/>
              <a:rect r="r" b="b" t="t" l="l"/>
              <a:pathLst>
                <a:path h="647372" w="2144420">
                  <a:moveTo>
                    <a:pt x="0" y="0"/>
                  </a:moveTo>
                  <a:lnTo>
                    <a:pt x="2144420" y="0"/>
                  </a:lnTo>
                  <a:lnTo>
                    <a:pt x="2144420" y="647372"/>
                  </a:lnTo>
                  <a:lnTo>
                    <a:pt x="0" y="6473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1" id="11"/>
          <p:cNvGrpSpPr/>
          <p:nvPr/>
        </p:nvGrpSpPr>
        <p:grpSpPr>
          <a:xfrm rot="0">
            <a:off x="9716478" y="2710916"/>
            <a:ext cx="416292" cy="491981"/>
            <a:chOff x="0" y="0"/>
            <a:chExt cx="555056" cy="655975"/>
          </a:xfrm>
        </p:grpSpPr>
        <p:sp>
          <p:nvSpPr>
            <p:cNvPr name="Freeform 12" id="12"/>
            <p:cNvSpPr/>
            <p:nvPr/>
          </p:nvSpPr>
          <p:spPr>
            <a:xfrm flipH="false" flipV="false" rot="0">
              <a:off x="0" y="0"/>
              <a:ext cx="555056" cy="655975"/>
            </a:xfrm>
            <a:custGeom>
              <a:avLst/>
              <a:gdLst/>
              <a:ahLst/>
              <a:cxnLst/>
              <a:rect r="r" b="b" t="t" l="l"/>
              <a:pathLst>
                <a:path h="655975" w="555056">
                  <a:moveTo>
                    <a:pt x="0" y="0"/>
                  </a:moveTo>
                  <a:lnTo>
                    <a:pt x="555056" y="0"/>
                  </a:lnTo>
                  <a:lnTo>
                    <a:pt x="555056" y="655975"/>
                  </a:lnTo>
                  <a:lnTo>
                    <a:pt x="0" y="65597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TextBox 13" id="13"/>
          <p:cNvSpPr txBox="true"/>
          <p:nvPr/>
        </p:nvSpPr>
        <p:spPr>
          <a:xfrm rot="0">
            <a:off x="3254442" y="3812386"/>
            <a:ext cx="4350577" cy="5511669"/>
          </a:xfrm>
          <a:prstGeom prst="rect">
            <a:avLst/>
          </a:prstGeom>
        </p:spPr>
        <p:txBody>
          <a:bodyPr anchor="t" rtlCol="false" tIns="0" lIns="0" bIns="0" rIns="0">
            <a:spAutoFit/>
          </a:bodyPr>
          <a:lstStyle/>
          <a:p>
            <a:pPr algn="l">
              <a:lnSpc>
                <a:spcPts val="4400"/>
              </a:lnSpc>
            </a:pPr>
            <a:r>
              <a:rPr lang="en-US" sz="3143">
                <a:solidFill>
                  <a:srgbClr val="000000"/>
                </a:solidFill>
                <a:latin typeface="Noto Serif Display"/>
                <a:ea typeface="Noto Serif Display"/>
                <a:cs typeface="Noto Serif Display"/>
                <a:sym typeface="Noto Serif Display"/>
              </a:rPr>
              <a:t>1er, ham 1/40689</a:t>
            </a:r>
          </a:p>
          <a:p>
            <a:pPr algn="l">
              <a:lnSpc>
                <a:spcPts val="4400"/>
              </a:lnSpc>
            </a:pPr>
            <a:r>
              <a:rPr lang="en-US" sz="3143">
                <a:solidFill>
                  <a:srgbClr val="000000"/>
                </a:solidFill>
                <a:latin typeface="Noto Serif Display"/>
                <a:ea typeface="Noto Serif Display"/>
                <a:cs typeface="Noto Serif Display"/>
                <a:sym typeface="Noto Serif Display"/>
              </a:rPr>
              <a:t>1er, spam 2/18086</a:t>
            </a:r>
          </a:p>
          <a:p>
            <a:pPr algn="l">
              <a:lnSpc>
                <a:spcPts val="4400"/>
              </a:lnSpc>
            </a:pPr>
            <a:r>
              <a:rPr lang="en-US" sz="3143">
                <a:solidFill>
                  <a:srgbClr val="000000"/>
                </a:solidFill>
                <a:latin typeface="Noto Serif Display"/>
                <a:ea typeface="Noto Serif Display"/>
                <a:cs typeface="Noto Serif Display"/>
                <a:sym typeface="Noto Serif Display"/>
              </a:rPr>
              <a:t>1lemon, ham 2/40689</a:t>
            </a:r>
          </a:p>
          <a:p>
            <a:pPr algn="l">
              <a:lnSpc>
                <a:spcPts val="4400"/>
              </a:lnSpc>
            </a:pPr>
            <a:r>
              <a:rPr lang="en-US" sz="3143">
                <a:solidFill>
                  <a:srgbClr val="000000"/>
                </a:solidFill>
                <a:latin typeface="Noto Serif Display"/>
                <a:ea typeface="Noto Serif Display"/>
                <a:cs typeface="Noto Serif Display"/>
                <a:sym typeface="Noto Serif Display"/>
              </a:rPr>
              <a:t>1lemon, spam 1/18086</a:t>
            </a:r>
          </a:p>
          <a:p>
            <a:pPr algn="l">
              <a:lnSpc>
                <a:spcPts val="4400"/>
              </a:lnSpc>
            </a:pPr>
            <a:r>
              <a:rPr lang="en-US" sz="3143">
                <a:solidFill>
                  <a:srgbClr val="000000"/>
                </a:solidFill>
                <a:latin typeface="Noto Serif Display"/>
                <a:ea typeface="Noto Serif Display"/>
                <a:cs typeface="Noto Serif Display"/>
                <a:sym typeface="Noto Serif Display"/>
              </a:rPr>
              <a:t>1million, ham 1/40689</a:t>
            </a:r>
          </a:p>
          <a:p>
            <a:pPr algn="l">
              <a:lnSpc>
                <a:spcPts val="4400"/>
              </a:lnSpc>
            </a:pPr>
            <a:r>
              <a:rPr lang="en-US" sz="3143">
                <a:solidFill>
                  <a:srgbClr val="000000"/>
                </a:solidFill>
                <a:latin typeface="Noto Serif Display"/>
                <a:ea typeface="Noto Serif Display"/>
                <a:cs typeface="Noto Serif Display"/>
                <a:sym typeface="Noto Serif Display"/>
              </a:rPr>
              <a:t>1million, spam 2/18086</a:t>
            </a:r>
          </a:p>
          <a:p>
            <a:pPr algn="l">
              <a:lnSpc>
                <a:spcPts val="4400"/>
              </a:lnSpc>
            </a:pPr>
            <a:r>
              <a:rPr lang="en-US" sz="3143">
                <a:solidFill>
                  <a:srgbClr val="000000"/>
                </a:solidFill>
                <a:latin typeface="Noto Serif Display"/>
                <a:ea typeface="Noto Serif Display"/>
                <a:cs typeface="Noto Serif Display"/>
                <a:sym typeface="Noto Serif Display"/>
              </a:rPr>
              <a:t>1st, ham 11/40689</a:t>
            </a:r>
          </a:p>
          <a:p>
            <a:pPr algn="l">
              <a:lnSpc>
                <a:spcPts val="4400"/>
              </a:lnSpc>
            </a:pPr>
            <a:r>
              <a:rPr lang="en-US" sz="3143">
                <a:solidFill>
                  <a:srgbClr val="000000"/>
                </a:solidFill>
                <a:latin typeface="Noto Serif Display"/>
                <a:ea typeface="Noto Serif Display"/>
                <a:cs typeface="Noto Serif Display"/>
                <a:sym typeface="Noto Serif Display"/>
              </a:rPr>
              <a:t>1st, spam 19/18086</a:t>
            </a:r>
          </a:p>
          <a:p>
            <a:pPr algn="l">
              <a:lnSpc>
                <a:spcPts val="4400"/>
              </a:lnSpc>
            </a:pPr>
          </a:p>
          <a:p>
            <a:pPr algn="l">
              <a:lnSpc>
                <a:spcPts val="4400"/>
              </a:lnSpc>
            </a:pPr>
          </a:p>
        </p:txBody>
      </p:sp>
      <p:sp>
        <p:nvSpPr>
          <p:cNvPr name="TextBox 14" id="14"/>
          <p:cNvSpPr txBox="true"/>
          <p:nvPr/>
        </p:nvSpPr>
        <p:spPr>
          <a:xfrm rot="0">
            <a:off x="10377052" y="3812386"/>
            <a:ext cx="4341647" cy="5981396"/>
          </a:xfrm>
          <a:prstGeom prst="rect">
            <a:avLst/>
          </a:prstGeom>
        </p:spPr>
        <p:txBody>
          <a:bodyPr anchor="t" rtlCol="false" tIns="0" lIns="0" bIns="0" rIns="0">
            <a:spAutoFit/>
          </a:bodyPr>
          <a:lstStyle/>
          <a:p>
            <a:pPr algn="l">
              <a:lnSpc>
                <a:spcPts val="4759"/>
              </a:lnSpc>
            </a:pPr>
            <a:r>
              <a:rPr lang="en-US" sz="3399">
                <a:solidFill>
                  <a:srgbClr val="000000"/>
                </a:solidFill>
                <a:latin typeface="Noto Serif Display"/>
                <a:ea typeface="Noto Serif Display"/>
                <a:cs typeface="Noto Serif Display"/>
                <a:sym typeface="Noto Serif Display"/>
              </a:rPr>
              <a:t>2go, spam 1/18086</a:t>
            </a:r>
          </a:p>
          <a:p>
            <a:pPr algn="l">
              <a:lnSpc>
                <a:spcPts val="4759"/>
              </a:lnSpc>
            </a:pPr>
            <a:r>
              <a:rPr lang="en-US" sz="3399">
                <a:solidFill>
                  <a:srgbClr val="000000"/>
                </a:solidFill>
                <a:latin typeface="Noto Serif Display"/>
                <a:ea typeface="Noto Serif Display"/>
                <a:cs typeface="Noto Serif Display"/>
                <a:sym typeface="Noto Serif Display"/>
              </a:rPr>
              <a:t>2gthr, ham 3/40689</a:t>
            </a:r>
          </a:p>
          <a:p>
            <a:pPr algn="l">
              <a:lnSpc>
                <a:spcPts val="4759"/>
              </a:lnSpc>
            </a:pPr>
            <a:r>
              <a:rPr lang="en-US" sz="3399">
                <a:solidFill>
                  <a:srgbClr val="000000"/>
                </a:solidFill>
                <a:latin typeface="Noto Serif Display"/>
                <a:ea typeface="Noto Serif Display"/>
                <a:cs typeface="Noto Serif Display"/>
                <a:sym typeface="Noto Serif Display"/>
              </a:rPr>
              <a:t>2gthr, spam 1/18086</a:t>
            </a:r>
          </a:p>
          <a:p>
            <a:pPr algn="l">
              <a:lnSpc>
                <a:spcPts val="4759"/>
              </a:lnSpc>
            </a:pPr>
            <a:r>
              <a:rPr lang="en-US" sz="3399">
                <a:solidFill>
                  <a:srgbClr val="000000"/>
                </a:solidFill>
                <a:latin typeface="Noto Serif Display"/>
                <a:ea typeface="Noto Serif Display"/>
                <a:cs typeface="Noto Serif Display"/>
                <a:sym typeface="Noto Serif Display"/>
              </a:rPr>
              <a:t>2land, ham 1/40689</a:t>
            </a:r>
          </a:p>
          <a:p>
            <a:pPr algn="l">
              <a:lnSpc>
                <a:spcPts val="4759"/>
              </a:lnSpc>
            </a:pPr>
            <a:r>
              <a:rPr lang="en-US" sz="3399">
                <a:solidFill>
                  <a:srgbClr val="000000"/>
                </a:solidFill>
                <a:latin typeface="Noto Serif Display"/>
                <a:ea typeface="Noto Serif Display"/>
                <a:cs typeface="Noto Serif Display"/>
                <a:sym typeface="Noto Serif Display"/>
              </a:rPr>
              <a:t>2land, spam 7/18086</a:t>
            </a:r>
          </a:p>
          <a:p>
            <a:pPr algn="l">
              <a:lnSpc>
                <a:spcPts val="4759"/>
              </a:lnSpc>
            </a:pPr>
            <a:r>
              <a:rPr lang="en-US" sz="3399">
                <a:solidFill>
                  <a:srgbClr val="000000"/>
                </a:solidFill>
                <a:latin typeface="Noto Serif Display"/>
                <a:ea typeface="Noto Serif Display"/>
                <a:cs typeface="Noto Serif Display"/>
                <a:sym typeface="Noto Serif Display"/>
              </a:rPr>
              <a:t>2lands, ham 1/40689</a:t>
            </a:r>
          </a:p>
          <a:p>
            <a:pPr algn="l">
              <a:lnSpc>
                <a:spcPts val="4759"/>
              </a:lnSpc>
            </a:pPr>
            <a:r>
              <a:rPr lang="en-US" sz="3399">
                <a:solidFill>
                  <a:srgbClr val="000000"/>
                </a:solidFill>
                <a:latin typeface="Noto Serif Display"/>
                <a:ea typeface="Noto Serif Display"/>
                <a:cs typeface="Noto Serif Display"/>
                <a:sym typeface="Noto Serif Display"/>
              </a:rPr>
              <a:t>2lands, spam 5/18086</a:t>
            </a:r>
          </a:p>
          <a:p>
            <a:pPr algn="l">
              <a:lnSpc>
                <a:spcPts val="4759"/>
              </a:lnSpc>
            </a:pPr>
          </a:p>
          <a:p>
            <a:pPr algn="l">
              <a:lnSpc>
                <a:spcPts val="4759"/>
              </a:lnSpc>
            </a:pPr>
          </a:p>
          <a:p>
            <a:pPr algn="l">
              <a:lnSpc>
                <a:spcPts val="475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494949"/>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493634" y="7292328"/>
            <a:ext cx="5245752" cy="2667080"/>
          </a:xfrm>
          <a:custGeom>
            <a:avLst/>
            <a:gdLst/>
            <a:ahLst/>
            <a:cxnLst/>
            <a:rect r="r" b="b" t="t" l="l"/>
            <a:pathLst>
              <a:path h="2667080" w="5245752">
                <a:moveTo>
                  <a:pt x="0" y="0"/>
                </a:moveTo>
                <a:lnTo>
                  <a:pt x="5245752" y="0"/>
                </a:lnTo>
                <a:lnTo>
                  <a:pt x="5245752" y="2667080"/>
                </a:lnTo>
                <a:lnTo>
                  <a:pt x="0" y="2667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3987918" y="543725"/>
            <a:ext cx="10388064" cy="885759"/>
          </a:xfrm>
          <a:prstGeom prst="rect">
            <a:avLst/>
          </a:prstGeom>
        </p:spPr>
        <p:txBody>
          <a:bodyPr anchor="t" rtlCol="false" tIns="0" lIns="0" bIns="0" rIns="0">
            <a:spAutoFit/>
          </a:bodyPr>
          <a:lstStyle/>
          <a:p>
            <a:pPr algn="ctr">
              <a:lnSpc>
                <a:spcPts val="6719"/>
              </a:lnSpc>
            </a:pPr>
            <a:r>
              <a:rPr lang="en-US" sz="5599">
                <a:solidFill>
                  <a:srgbClr val="000000"/>
                </a:solidFill>
                <a:latin typeface="Arimo"/>
                <a:ea typeface="Arimo"/>
                <a:cs typeface="Arimo"/>
                <a:sym typeface="Arimo"/>
              </a:rPr>
              <a:t>Tính toán xác suất tiên nghiệm </a:t>
            </a:r>
          </a:p>
        </p:txBody>
      </p:sp>
      <p:sp>
        <p:nvSpPr>
          <p:cNvPr name="TextBox 9" id="9"/>
          <p:cNvSpPr txBox="true"/>
          <p:nvPr/>
        </p:nvSpPr>
        <p:spPr>
          <a:xfrm rot="0">
            <a:off x="1970488" y="2060197"/>
            <a:ext cx="12075035" cy="995614"/>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000000"/>
                </a:solidFill>
                <a:latin typeface="Arimo"/>
                <a:ea typeface="Arimo"/>
                <a:cs typeface="Arimo"/>
                <a:sym typeface="Arimo"/>
              </a:rPr>
              <a:t>Sử dụng dữ liệu gốc (file train), mỗi dòng chứa nội dung và class tương ứng.</a:t>
            </a:r>
          </a:p>
        </p:txBody>
      </p:sp>
      <p:sp>
        <p:nvSpPr>
          <p:cNvPr name="TextBox 10" id="10"/>
          <p:cNvSpPr txBox="true"/>
          <p:nvPr/>
        </p:nvSpPr>
        <p:spPr>
          <a:xfrm rot="0">
            <a:off x="1970488" y="3079684"/>
            <a:ext cx="11643156" cy="3471949"/>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000000"/>
                </a:solidFill>
                <a:latin typeface="Arimo"/>
                <a:ea typeface="Arimo"/>
                <a:cs typeface="Arimo"/>
                <a:sym typeface="Arimo"/>
              </a:rPr>
              <a:t> Quy trình MapReduce</a:t>
            </a:r>
          </a:p>
          <a:p>
            <a:pPr algn="l" marL="1209036" indent="-403012" lvl="2">
              <a:lnSpc>
                <a:spcPts val="3919"/>
              </a:lnSpc>
              <a:buFont typeface="Arial"/>
              <a:buChar char="⚬"/>
            </a:pPr>
            <a:r>
              <a:rPr lang="en-US" sz="2799">
                <a:solidFill>
                  <a:srgbClr val="000000"/>
                </a:solidFill>
                <a:latin typeface="Arimo"/>
                <a:ea typeface="Arimo"/>
                <a:cs typeface="Arimo"/>
                <a:sym typeface="Arimo"/>
              </a:rPr>
              <a:t>Mapper:</a:t>
            </a:r>
          </a:p>
          <a:p>
            <a:pPr algn="l" marL="1813554" indent="-453388" lvl="3">
              <a:lnSpc>
                <a:spcPts val="3919"/>
              </a:lnSpc>
              <a:buFont typeface="Arial"/>
              <a:buChar char="￭"/>
            </a:pPr>
            <a:r>
              <a:rPr lang="en-US" sz="2799">
                <a:solidFill>
                  <a:srgbClr val="000000"/>
                </a:solidFill>
                <a:latin typeface="Arimo"/>
                <a:ea typeface="Arimo"/>
                <a:cs typeface="Arimo"/>
                <a:sym typeface="Arimo"/>
              </a:rPr>
              <a:t>Input: Dòng dữ liệu dạng (Class,Text)</a:t>
            </a:r>
          </a:p>
          <a:p>
            <a:pPr algn="l" marL="1813554" indent="-453388" lvl="3">
              <a:lnSpc>
                <a:spcPts val="3919"/>
              </a:lnSpc>
              <a:buFont typeface="Arial"/>
              <a:buChar char="￭"/>
            </a:pPr>
            <a:r>
              <a:rPr lang="en-US" sz="2799">
                <a:solidFill>
                  <a:srgbClr val="000000"/>
                </a:solidFill>
                <a:latin typeface="Arimo"/>
                <a:ea typeface="Arimo"/>
                <a:cs typeface="Arimo"/>
                <a:sym typeface="Arimo"/>
              </a:rPr>
              <a:t>Output: (class,1)</a:t>
            </a:r>
          </a:p>
          <a:p>
            <a:pPr algn="l" marL="604518" indent="-302259" lvl="1">
              <a:lnSpc>
                <a:spcPts val="3919"/>
              </a:lnSpc>
              <a:buFont typeface="Arial"/>
              <a:buChar char="•"/>
            </a:pPr>
            <a:r>
              <a:rPr lang="en-US" sz="2799">
                <a:solidFill>
                  <a:srgbClr val="000000"/>
                </a:solidFill>
                <a:latin typeface="Arimo"/>
                <a:ea typeface="Arimo"/>
                <a:cs typeface="Arimo"/>
                <a:sym typeface="Arimo"/>
              </a:rPr>
              <a:t>Reducer:</a:t>
            </a:r>
          </a:p>
          <a:p>
            <a:pPr algn="l" marL="1209036" indent="-403012" lvl="2">
              <a:lnSpc>
                <a:spcPts val="3919"/>
              </a:lnSpc>
              <a:buFont typeface="Arial"/>
              <a:buChar char="⚬"/>
            </a:pPr>
            <a:r>
              <a:rPr lang="en-US" sz="2799">
                <a:solidFill>
                  <a:srgbClr val="000000"/>
                </a:solidFill>
                <a:latin typeface="Arimo"/>
                <a:ea typeface="Arimo"/>
                <a:cs typeface="Arimo"/>
                <a:sym typeface="Arimo"/>
              </a:rPr>
              <a:t>Tính tổng số lần xuất hiện của từng class c, tạo output: (class,Nc​).</a:t>
            </a:r>
          </a:p>
          <a:p>
            <a:pPr algn="ctr">
              <a:lnSpc>
                <a:spcPts val="3919"/>
              </a:lnSpc>
            </a:pPr>
          </a:p>
        </p:txBody>
      </p:sp>
      <p:sp>
        <p:nvSpPr>
          <p:cNvPr name="AutoShape 11" id="11"/>
          <p:cNvSpPr/>
          <p:nvPr/>
        </p:nvSpPr>
        <p:spPr>
          <a:xfrm flipH="true">
            <a:off x="12419053" y="3752105"/>
            <a:ext cx="2285250" cy="631650"/>
          </a:xfrm>
          <a:prstGeom prst="line">
            <a:avLst/>
          </a:prstGeom>
          <a:ln cap="rnd" w="9525">
            <a:solidFill>
              <a:srgbClr val="494949"/>
            </a:solidFill>
            <a:prstDash val="solid"/>
            <a:headEnd type="none" len="sm" w="sm"/>
            <a:tailEnd type="none" len="sm" w="sm"/>
          </a:ln>
        </p:spPr>
      </p:sp>
      <p:sp>
        <p:nvSpPr>
          <p:cNvPr name="AutoShape 12" id="12"/>
          <p:cNvSpPr/>
          <p:nvPr/>
        </p:nvSpPr>
        <p:spPr>
          <a:xfrm>
            <a:off x="14685253" y="3710605"/>
            <a:ext cx="2703450" cy="649650"/>
          </a:xfrm>
          <a:prstGeom prst="line">
            <a:avLst/>
          </a:prstGeom>
          <a:ln cap="rnd" w="9525">
            <a:solidFill>
              <a:srgbClr val="494949"/>
            </a:solidFill>
            <a:prstDash val="solid"/>
            <a:headEnd type="none" len="sm" w="sm"/>
            <a:tailEnd type="none" len="sm" w="sm"/>
          </a:ln>
        </p:spPr>
      </p:sp>
      <p:sp>
        <p:nvSpPr>
          <p:cNvPr name="AutoShape 13" id="13"/>
          <p:cNvSpPr/>
          <p:nvPr/>
        </p:nvSpPr>
        <p:spPr>
          <a:xfrm flipH="true">
            <a:off x="17310703" y="3541955"/>
            <a:ext cx="2683050" cy="803250"/>
          </a:xfrm>
          <a:prstGeom prst="line">
            <a:avLst/>
          </a:prstGeom>
          <a:ln cap="rnd" w="9525">
            <a:solidFill>
              <a:srgbClr val="494949"/>
            </a:solidFill>
            <a:prstDash val="solid"/>
            <a:headEnd type="none" len="sm" w="sm"/>
            <a:tailEnd type="none" len="sm" w="sm"/>
          </a:ln>
        </p:spPr>
      </p:sp>
      <p:sp>
        <p:nvSpPr>
          <p:cNvPr name="Freeform 14" id="14"/>
          <p:cNvSpPr/>
          <p:nvPr/>
        </p:nvSpPr>
        <p:spPr>
          <a:xfrm flipH="false" flipV="false" rot="0">
            <a:off x="16783078" y="3756867"/>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4424078" y="3411643"/>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2010762" y="4168868"/>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7" id="17"/>
          <p:cNvSpPr txBox="true"/>
          <p:nvPr/>
        </p:nvSpPr>
        <p:spPr>
          <a:xfrm rot="0">
            <a:off x="1970488" y="6349706"/>
            <a:ext cx="12075035" cy="2976681"/>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Arimo"/>
                <a:ea typeface="Arimo"/>
                <a:cs typeface="Arimo"/>
                <a:sym typeface="Arimo"/>
              </a:rPr>
              <a:t> Kết quả</a:t>
            </a:r>
          </a:p>
          <a:p>
            <a:pPr algn="l" marL="1209045" indent="-403015" lvl="2">
              <a:lnSpc>
                <a:spcPts val="3920"/>
              </a:lnSpc>
              <a:buFont typeface="Arial"/>
              <a:buChar char="⚬"/>
            </a:pPr>
            <a:r>
              <a:rPr lang="en-US" sz="2800">
                <a:solidFill>
                  <a:srgbClr val="000000"/>
                </a:solidFill>
                <a:latin typeface="Arimo"/>
                <a:ea typeface="Arimo"/>
                <a:cs typeface="Arimo"/>
                <a:sym typeface="Arimo"/>
              </a:rPr>
              <a:t>Tổng số tài liệu N</a:t>
            </a:r>
          </a:p>
          <a:p>
            <a:pPr algn="l" marL="1209045" indent="-403015" lvl="2">
              <a:lnSpc>
                <a:spcPts val="3920"/>
              </a:lnSpc>
              <a:buFont typeface="Arial"/>
              <a:buChar char="⚬"/>
            </a:pPr>
            <a:r>
              <a:rPr lang="en-US" sz="2800">
                <a:solidFill>
                  <a:srgbClr val="000000"/>
                </a:solidFill>
                <a:latin typeface="Arimo"/>
                <a:ea typeface="Arimo"/>
                <a:cs typeface="Arimo"/>
                <a:sym typeface="Arimo"/>
              </a:rPr>
              <a:t>Tính xác suất prior :P(c) = </a:t>
            </a:r>
          </a:p>
          <a:p>
            <a:pPr algn="l">
              <a:lnSpc>
                <a:spcPts val="3920"/>
              </a:lnSpc>
            </a:pPr>
          </a:p>
          <a:p>
            <a:pPr algn="l" marL="1209045" indent="-403015" lvl="2">
              <a:lnSpc>
                <a:spcPts val="3920"/>
              </a:lnSpc>
              <a:buFont typeface="Arial"/>
              <a:buChar char="⚬"/>
            </a:pPr>
            <a:r>
              <a:rPr lang="en-US" sz="2800">
                <a:solidFill>
                  <a:srgbClr val="000000"/>
                </a:solidFill>
                <a:latin typeface="Arimo"/>
                <a:ea typeface="Arimo"/>
                <a:cs typeface="Arimo"/>
                <a:sym typeface="Arimo"/>
              </a:rPr>
              <a:t>ham: 3859/4456</a:t>
            </a:r>
          </a:p>
          <a:p>
            <a:pPr algn="l" marL="1209045" indent="-403015" lvl="2">
              <a:lnSpc>
                <a:spcPts val="3920"/>
              </a:lnSpc>
              <a:buFont typeface="Arial"/>
              <a:buChar char="⚬"/>
            </a:pPr>
            <a:r>
              <a:rPr lang="en-US" sz="2800">
                <a:solidFill>
                  <a:srgbClr val="000000"/>
                </a:solidFill>
                <a:latin typeface="Arimo"/>
                <a:ea typeface="Arimo"/>
                <a:cs typeface="Arimo"/>
                <a:sym typeface="Arimo"/>
              </a:rPr>
              <a:t>spam: 597/4456</a:t>
            </a:r>
          </a:p>
        </p:txBody>
      </p:sp>
      <p:grpSp>
        <p:nvGrpSpPr>
          <p:cNvPr name="Group 18" id="18"/>
          <p:cNvGrpSpPr/>
          <p:nvPr/>
        </p:nvGrpSpPr>
        <p:grpSpPr>
          <a:xfrm rot="0">
            <a:off x="7328335" y="7256483"/>
            <a:ext cx="566240" cy="718689"/>
            <a:chOff x="0" y="0"/>
            <a:chExt cx="754986" cy="958252"/>
          </a:xfrm>
        </p:grpSpPr>
        <p:sp>
          <p:nvSpPr>
            <p:cNvPr name="Freeform 19" id="19"/>
            <p:cNvSpPr/>
            <p:nvPr/>
          </p:nvSpPr>
          <p:spPr>
            <a:xfrm flipH="false" flipV="false" rot="0">
              <a:off x="0" y="0"/>
              <a:ext cx="754986" cy="958252"/>
            </a:xfrm>
            <a:custGeom>
              <a:avLst/>
              <a:gdLst/>
              <a:ahLst/>
              <a:cxnLst/>
              <a:rect r="r" b="b" t="t" l="l"/>
              <a:pathLst>
                <a:path h="958252" w="754986">
                  <a:moveTo>
                    <a:pt x="0" y="0"/>
                  </a:moveTo>
                  <a:lnTo>
                    <a:pt x="754986" y="0"/>
                  </a:lnTo>
                  <a:lnTo>
                    <a:pt x="754986" y="958252"/>
                  </a:lnTo>
                  <a:lnTo>
                    <a:pt x="0" y="95825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98743" y="4029648"/>
            <a:ext cx="8860810" cy="6212808"/>
          </a:xfrm>
          <a:custGeom>
            <a:avLst/>
            <a:gdLst/>
            <a:ahLst/>
            <a:cxnLst/>
            <a:rect r="r" b="b" t="t" l="l"/>
            <a:pathLst>
              <a:path h="6212808" w="8860810">
                <a:moveTo>
                  <a:pt x="0" y="0"/>
                </a:moveTo>
                <a:lnTo>
                  <a:pt x="8860810" y="0"/>
                </a:lnTo>
                <a:lnTo>
                  <a:pt x="8860810" y="6212808"/>
                </a:lnTo>
                <a:lnTo>
                  <a:pt x="0" y="62128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53769" y="1137621"/>
            <a:ext cx="1289250" cy="1478805"/>
          </a:xfrm>
          <a:custGeom>
            <a:avLst/>
            <a:gdLst/>
            <a:ahLst/>
            <a:cxnLst/>
            <a:rect r="r" b="b" t="t" l="l"/>
            <a:pathLst>
              <a:path h="1478805" w="1289250">
                <a:moveTo>
                  <a:pt x="0" y="0"/>
                </a:moveTo>
                <a:lnTo>
                  <a:pt x="1289250" y="0"/>
                </a:lnTo>
                <a:lnTo>
                  <a:pt x="1289250" y="1478805"/>
                </a:lnTo>
                <a:lnTo>
                  <a:pt x="0" y="14788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53769" y="3291395"/>
            <a:ext cx="1289250" cy="1476507"/>
          </a:xfrm>
          <a:custGeom>
            <a:avLst/>
            <a:gdLst/>
            <a:ahLst/>
            <a:cxnLst/>
            <a:rect r="r" b="b" t="t" l="l"/>
            <a:pathLst>
              <a:path h="1476507" w="1289250">
                <a:moveTo>
                  <a:pt x="0" y="0"/>
                </a:moveTo>
                <a:lnTo>
                  <a:pt x="1289250" y="0"/>
                </a:lnTo>
                <a:lnTo>
                  <a:pt x="1289250" y="1476507"/>
                </a:lnTo>
                <a:lnTo>
                  <a:pt x="0" y="14765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53769" y="5447029"/>
            <a:ext cx="1289250" cy="1479491"/>
          </a:xfrm>
          <a:custGeom>
            <a:avLst/>
            <a:gdLst/>
            <a:ahLst/>
            <a:cxnLst/>
            <a:rect r="r" b="b" t="t" l="l"/>
            <a:pathLst>
              <a:path h="1479491" w="1289250">
                <a:moveTo>
                  <a:pt x="0" y="0"/>
                </a:moveTo>
                <a:lnTo>
                  <a:pt x="1289250" y="0"/>
                </a:lnTo>
                <a:lnTo>
                  <a:pt x="1289250" y="1479491"/>
                </a:lnTo>
                <a:lnTo>
                  <a:pt x="0" y="14794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453769" y="7603825"/>
            <a:ext cx="1289250" cy="1478933"/>
          </a:xfrm>
          <a:custGeom>
            <a:avLst/>
            <a:gdLst/>
            <a:ahLst/>
            <a:cxnLst/>
            <a:rect r="r" b="b" t="t" l="l"/>
            <a:pathLst>
              <a:path h="1478933" w="1289250">
                <a:moveTo>
                  <a:pt x="0" y="0"/>
                </a:moveTo>
                <a:lnTo>
                  <a:pt x="1289250" y="0"/>
                </a:lnTo>
                <a:lnTo>
                  <a:pt x="1289250" y="1478933"/>
                </a:lnTo>
                <a:lnTo>
                  <a:pt x="0" y="14789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7" id="7"/>
          <p:cNvSpPr txBox="true"/>
          <p:nvPr/>
        </p:nvSpPr>
        <p:spPr>
          <a:xfrm rot="0">
            <a:off x="11905473" y="785607"/>
            <a:ext cx="5047350" cy="988200"/>
          </a:xfrm>
          <a:prstGeom prst="rect">
            <a:avLst/>
          </a:prstGeom>
        </p:spPr>
        <p:txBody>
          <a:bodyPr anchor="t" rtlCol="false" tIns="0" lIns="0" bIns="0" rIns="0">
            <a:spAutoFit/>
          </a:bodyPr>
          <a:lstStyle/>
          <a:p>
            <a:pPr algn="r">
              <a:lnSpc>
                <a:spcPts val="4800"/>
              </a:lnSpc>
            </a:pPr>
            <a:r>
              <a:rPr lang="en-US" sz="4000">
                <a:solidFill>
                  <a:srgbClr val="FFFFFF"/>
                </a:solidFill>
                <a:latin typeface="Arimo"/>
                <a:ea typeface="Arimo"/>
                <a:cs typeface="Arimo"/>
                <a:sym typeface="Arimo"/>
              </a:rPr>
              <a:t>Table of Contents</a:t>
            </a:r>
          </a:p>
        </p:txBody>
      </p:sp>
      <p:sp>
        <p:nvSpPr>
          <p:cNvPr name="TextBox 8" id="8"/>
          <p:cNvSpPr txBox="true"/>
          <p:nvPr/>
        </p:nvSpPr>
        <p:spPr>
          <a:xfrm rot="0">
            <a:off x="3419841" y="1395855"/>
            <a:ext cx="5047350" cy="857251"/>
          </a:xfrm>
          <a:prstGeom prst="rect">
            <a:avLst/>
          </a:prstGeom>
        </p:spPr>
        <p:txBody>
          <a:bodyPr anchor="t" rtlCol="false" tIns="0" lIns="0" bIns="0" rIns="0">
            <a:spAutoFit/>
          </a:bodyPr>
          <a:lstStyle/>
          <a:p>
            <a:pPr algn="l">
              <a:lnSpc>
                <a:spcPts val="6899"/>
              </a:lnSpc>
            </a:pPr>
            <a:r>
              <a:rPr lang="en-US" sz="4999">
                <a:solidFill>
                  <a:srgbClr val="77C6FC"/>
                </a:solidFill>
                <a:latin typeface="Arimo"/>
                <a:ea typeface="Arimo"/>
                <a:cs typeface="Arimo"/>
                <a:sym typeface="Arimo"/>
              </a:rPr>
              <a:t>Giới thiệu </a:t>
            </a:r>
          </a:p>
        </p:txBody>
      </p:sp>
      <p:sp>
        <p:nvSpPr>
          <p:cNvPr name="TextBox 9" id="9"/>
          <p:cNvSpPr txBox="true"/>
          <p:nvPr/>
        </p:nvSpPr>
        <p:spPr>
          <a:xfrm rot="0">
            <a:off x="3419841" y="3651696"/>
            <a:ext cx="6745011" cy="857251"/>
          </a:xfrm>
          <a:prstGeom prst="rect">
            <a:avLst/>
          </a:prstGeom>
        </p:spPr>
        <p:txBody>
          <a:bodyPr anchor="t" rtlCol="false" tIns="0" lIns="0" bIns="0" rIns="0">
            <a:spAutoFit/>
          </a:bodyPr>
          <a:lstStyle/>
          <a:p>
            <a:pPr algn="l">
              <a:lnSpc>
                <a:spcPts val="6899"/>
              </a:lnSpc>
            </a:pPr>
            <a:r>
              <a:rPr lang="en-US" sz="4999">
                <a:solidFill>
                  <a:srgbClr val="77C6FC"/>
                </a:solidFill>
                <a:latin typeface="Arimo"/>
                <a:ea typeface="Arimo"/>
                <a:cs typeface="Arimo"/>
                <a:sym typeface="Arimo"/>
              </a:rPr>
              <a:t>Thuật toán Naive bayes</a:t>
            </a:r>
          </a:p>
        </p:txBody>
      </p:sp>
      <p:sp>
        <p:nvSpPr>
          <p:cNvPr name="TextBox 10" id="10"/>
          <p:cNvSpPr txBox="true"/>
          <p:nvPr/>
        </p:nvSpPr>
        <p:spPr>
          <a:xfrm rot="0">
            <a:off x="3419841" y="5808822"/>
            <a:ext cx="5724159" cy="857251"/>
          </a:xfrm>
          <a:prstGeom prst="rect">
            <a:avLst/>
          </a:prstGeom>
        </p:spPr>
        <p:txBody>
          <a:bodyPr anchor="t" rtlCol="false" tIns="0" lIns="0" bIns="0" rIns="0">
            <a:spAutoFit/>
          </a:bodyPr>
          <a:lstStyle/>
          <a:p>
            <a:pPr algn="l">
              <a:lnSpc>
                <a:spcPts val="6899"/>
              </a:lnSpc>
            </a:pPr>
            <a:r>
              <a:rPr lang="en-US" sz="4999">
                <a:solidFill>
                  <a:srgbClr val="77C6FC"/>
                </a:solidFill>
                <a:latin typeface="Arimo"/>
                <a:ea typeface="Arimo"/>
                <a:cs typeface="Arimo"/>
                <a:sym typeface="Arimo"/>
              </a:rPr>
              <a:t>Áp dụng Mapreduce</a:t>
            </a:r>
          </a:p>
        </p:txBody>
      </p:sp>
      <p:sp>
        <p:nvSpPr>
          <p:cNvPr name="TextBox 11" id="11"/>
          <p:cNvSpPr txBox="true"/>
          <p:nvPr/>
        </p:nvSpPr>
        <p:spPr>
          <a:xfrm rot="0">
            <a:off x="3419841" y="7965339"/>
            <a:ext cx="5047350" cy="857251"/>
          </a:xfrm>
          <a:prstGeom prst="rect">
            <a:avLst/>
          </a:prstGeom>
        </p:spPr>
        <p:txBody>
          <a:bodyPr anchor="t" rtlCol="false" tIns="0" lIns="0" bIns="0" rIns="0">
            <a:spAutoFit/>
          </a:bodyPr>
          <a:lstStyle/>
          <a:p>
            <a:pPr algn="l">
              <a:lnSpc>
                <a:spcPts val="6899"/>
              </a:lnSpc>
            </a:pPr>
            <a:r>
              <a:rPr lang="en-US" sz="4999">
                <a:solidFill>
                  <a:srgbClr val="77C6FC"/>
                </a:solidFill>
                <a:latin typeface="Arimo"/>
                <a:ea typeface="Arimo"/>
                <a:cs typeface="Arimo"/>
                <a:sym typeface="Arimo"/>
              </a:rPr>
              <a:t>Kết luận </a:t>
            </a:r>
          </a:p>
        </p:txBody>
      </p:sp>
      <p:sp>
        <p:nvSpPr>
          <p:cNvPr name="TextBox 12" id="12"/>
          <p:cNvSpPr txBox="true"/>
          <p:nvPr/>
        </p:nvSpPr>
        <p:spPr>
          <a:xfrm rot="0">
            <a:off x="1719057" y="1517127"/>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ea typeface="Arimo"/>
                <a:cs typeface="Arimo"/>
                <a:sym typeface="Arimo"/>
              </a:rPr>
              <a:t>01</a:t>
            </a:r>
          </a:p>
        </p:txBody>
      </p:sp>
      <p:sp>
        <p:nvSpPr>
          <p:cNvPr name="TextBox 13" id="13"/>
          <p:cNvSpPr txBox="true"/>
          <p:nvPr/>
        </p:nvSpPr>
        <p:spPr>
          <a:xfrm rot="0">
            <a:off x="1719057" y="3675111"/>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ea typeface="Arimo"/>
                <a:cs typeface="Arimo"/>
                <a:sym typeface="Arimo"/>
              </a:rPr>
              <a:t>02</a:t>
            </a:r>
          </a:p>
        </p:txBody>
      </p:sp>
      <p:sp>
        <p:nvSpPr>
          <p:cNvPr name="TextBox 14" id="14"/>
          <p:cNvSpPr txBox="true"/>
          <p:nvPr/>
        </p:nvSpPr>
        <p:spPr>
          <a:xfrm rot="0">
            <a:off x="1719057" y="5833095"/>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ea typeface="Arimo"/>
                <a:cs typeface="Arimo"/>
                <a:sym typeface="Arimo"/>
              </a:rPr>
              <a:t>03</a:t>
            </a:r>
          </a:p>
        </p:txBody>
      </p:sp>
      <p:sp>
        <p:nvSpPr>
          <p:cNvPr name="TextBox 15" id="15"/>
          <p:cNvSpPr txBox="true"/>
          <p:nvPr/>
        </p:nvSpPr>
        <p:spPr>
          <a:xfrm rot="0">
            <a:off x="1719057" y="7991079"/>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ea typeface="Arimo"/>
                <a:cs typeface="Arimo"/>
                <a:sym typeface="Arimo"/>
              </a:rPr>
              <a:t>04</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494949"/>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494949"/>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1519839">
            <a:off x="14260327" y="1132900"/>
            <a:ext cx="2581446" cy="0"/>
          </a:xfrm>
          <a:prstGeom prst="line">
            <a:avLst/>
          </a:prstGeom>
          <a:ln cap="rnd" w="9525">
            <a:solidFill>
              <a:srgbClr val="494949"/>
            </a:solidFill>
            <a:prstDash val="solid"/>
            <a:headEnd type="none" len="sm" w="sm"/>
            <a:tailEnd type="none" len="sm" w="sm"/>
          </a:ln>
        </p:spPr>
      </p:sp>
      <p:sp>
        <p:nvSpPr>
          <p:cNvPr name="AutoShape 6" id="6"/>
          <p:cNvSpPr/>
          <p:nvPr/>
        </p:nvSpPr>
        <p:spPr>
          <a:xfrm rot="8006087">
            <a:off x="16334617" y="823150"/>
            <a:ext cx="2329867" cy="0"/>
          </a:xfrm>
          <a:prstGeom prst="line">
            <a:avLst/>
          </a:prstGeom>
          <a:ln cap="rnd" w="9525">
            <a:solidFill>
              <a:srgbClr val="494949"/>
            </a:solidFill>
            <a:prstDash val="solid"/>
            <a:headEnd type="none" len="sm" w="sm"/>
            <a:tailEnd type="none" len="sm" w="sm"/>
          </a:ln>
        </p:spPr>
      </p:sp>
      <p:sp>
        <p:nvSpPr>
          <p:cNvPr name="Freeform 7" id="7"/>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4593861" y="4700621"/>
            <a:ext cx="9272550" cy="923925"/>
          </a:xfrm>
          <a:prstGeom prst="rect">
            <a:avLst/>
          </a:prstGeom>
        </p:spPr>
        <p:txBody>
          <a:bodyPr anchor="t" rtlCol="false" tIns="0" lIns="0" bIns="0" rIns="0">
            <a:spAutoFit/>
          </a:bodyPr>
          <a:lstStyle/>
          <a:p>
            <a:pPr algn="ctr">
              <a:lnSpc>
                <a:spcPts val="7199"/>
              </a:lnSpc>
            </a:pPr>
            <a:r>
              <a:rPr lang="en-US" sz="5999">
                <a:solidFill>
                  <a:srgbClr val="000000"/>
                </a:solidFill>
                <a:latin typeface="Arimo"/>
                <a:ea typeface="Arimo"/>
                <a:cs typeface="Arimo"/>
                <a:sym typeface="Arimo"/>
              </a:rPr>
              <a:t>Kiểm định và đánh giá</a:t>
            </a:r>
          </a:p>
        </p:txBody>
      </p:sp>
      <p:sp>
        <p:nvSpPr>
          <p:cNvPr name="Freeform 13" id="13"/>
          <p:cNvSpPr/>
          <p:nvPr/>
        </p:nvSpPr>
        <p:spPr>
          <a:xfrm flipH="false" flipV="false" rot="0">
            <a:off x="610754" y="571954"/>
            <a:ext cx="3136623" cy="3354491"/>
          </a:xfrm>
          <a:custGeom>
            <a:avLst/>
            <a:gdLst/>
            <a:ahLst/>
            <a:cxnLst/>
            <a:rect r="r" b="b" t="t" l="l"/>
            <a:pathLst>
              <a:path h="3354491" w="3136623">
                <a:moveTo>
                  <a:pt x="0" y="0"/>
                </a:moveTo>
                <a:lnTo>
                  <a:pt x="3136624" y="0"/>
                </a:lnTo>
                <a:lnTo>
                  <a:pt x="3136624" y="3354492"/>
                </a:lnTo>
                <a:lnTo>
                  <a:pt x="0" y="335449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14" id="14"/>
          <p:cNvSpPr/>
          <p:nvPr/>
        </p:nvSpPr>
        <p:spPr>
          <a:xfrm rot="9872942">
            <a:off x="10151039" y="9332450"/>
            <a:ext cx="2370938" cy="0"/>
          </a:xfrm>
          <a:prstGeom prst="line">
            <a:avLst/>
          </a:prstGeom>
          <a:ln cap="rnd" w="9525">
            <a:solidFill>
              <a:srgbClr val="494949"/>
            </a:solidFill>
            <a:prstDash val="solid"/>
            <a:headEnd type="none" len="sm" w="sm"/>
            <a:tailEnd type="none" len="sm" w="sm"/>
          </a:ln>
        </p:spPr>
      </p:sp>
      <p:sp>
        <p:nvSpPr>
          <p:cNvPr name="AutoShape 15" id="15"/>
          <p:cNvSpPr/>
          <p:nvPr/>
        </p:nvSpPr>
        <p:spPr>
          <a:xfrm rot="810732">
            <a:off x="12421602" y="9299950"/>
            <a:ext cx="2780411" cy="0"/>
          </a:xfrm>
          <a:prstGeom prst="line">
            <a:avLst/>
          </a:prstGeom>
          <a:ln cap="rnd" w="9525">
            <a:solidFill>
              <a:srgbClr val="494949"/>
            </a:solidFill>
            <a:prstDash val="solid"/>
            <a:headEnd type="none" len="sm" w="sm"/>
            <a:tailEnd type="none" len="sm" w="sm"/>
          </a:ln>
        </p:spPr>
      </p:sp>
      <p:sp>
        <p:nvSpPr>
          <p:cNvPr name="AutoShape 16" id="16"/>
          <p:cNvSpPr/>
          <p:nvPr/>
        </p:nvSpPr>
        <p:spPr>
          <a:xfrm rot="9800002">
            <a:off x="15026704" y="9208100"/>
            <a:ext cx="2800708" cy="0"/>
          </a:xfrm>
          <a:prstGeom prst="line">
            <a:avLst/>
          </a:prstGeom>
          <a:ln cap="rnd" w="9525">
            <a:solidFill>
              <a:srgbClr val="494949"/>
            </a:solidFill>
            <a:prstDash val="solid"/>
            <a:headEnd type="none" len="sm" w="sm"/>
            <a:tailEnd type="none" len="sm" w="sm"/>
          </a:ln>
        </p:spPr>
      </p:sp>
      <p:sp>
        <p:nvSpPr>
          <p:cNvPr name="AutoShape 17" id="17"/>
          <p:cNvSpPr/>
          <p:nvPr/>
        </p:nvSpPr>
        <p:spPr>
          <a:xfrm rot="7453619">
            <a:off x="17514117" y="8394200"/>
            <a:ext cx="1007782" cy="0"/>
          </a:xfrm>
          <a:prstGeom prst="line">
            <a:avLst/>
          </a:prstGeom>
          <a:ln cap="rnd" w="9525">
            <a:solidFill>
              <a:srgbClr val="494949"/>
            </a:solidFill>
            <a:prstDash val="solid"/>
            <a:headEnd type="none" len="sm" w="sm"/>
            <a:tailEnd type="none" len="sm" w="sm"/>
          </a:ln>
        </p:spPr>
      </p:sp>
      <p:sp>
        <p:nvSpPr>
          <p:cNvPr name="Freeform 18" id="18"/>
          <p:cNvSpPr/>
          <p:nvPr/>
        </p:nvSpPr>
        <p:spPr>
          <a:xfrm flipH="false" flipV="false" rot="0">
            <a:off x="14557908"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2198908"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7585558"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9945558"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3D3D3D"/>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3D3D3D"/>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3D3D3D"/>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3D3D3D"/>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aphicFrame>
        <p:nvGraphicFramePr>
          <p:cNvPr name="Table 28" id="28"/>
          <p:cNvGraphicFramePr>
            <a:graphicFrameLocks noGrp="true"/>
          </p:cNvGraphicFramePr>
          <p:nvPr/>
        </p:nvGraphicFramePr>
        <p:xfrm>
          <a:off x="3144200" y="2786120"/>
          <a:ext cx="11988800" cy="2498345"/>
        </p:xfrm>
        <a:graphic>
          <a:graphicData uri="http://schemas.openxmlformats.org/drawingml/2006/table">
            <a:tbl>
              <a:tblPr/>
              <a:tblGrid>
                <a:gridCol w="2997200"/>
                <a:gridCol w="2997200"/>
                <a:gridCol w="2997200"/>
                <a:gridCol w="2997200"/>
              </a:tblGrid>
              <a:tr h="1249173">
                <a:tc>
                  <a:txBody>
                    <a:bodyPr anchor="t" rtlCol="false"/>
                    <a:lstStyle/>
                    <a:p>
                      <a:pPr algn="ctr">
                        <a:lnSpc>
                          <a:spcPts val="4320"/>
                        </a:lnSpc>
                        <a:defRPr/>
                      </a:pPr>
                      <a:r>
                        <a:rPr lang="en-US" sz="3600">
                          <a:solidFill>
                            <a:srgbClr val="000000"/>
                          </a:solidFill>
                          <a:latin typeface="Arimo"/>
                          <a:ea typeface="Arimo"/>
                          <a:cs typeface="Arimo"/>
                          <a:sym typeface="Arimo"/>
                        </a:rPr>
                        <a:t>TP</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320"/>
                        </a:lnSpc>
                        <a:defRPr/>
                      </a:pPr>
                      <a:r>
                        <a:rPr lang="en-US" sz="3600">
                          <a:solidFill>
                            <a:srgbClr val="000000"/>
                          </a:solidFill>
                          <a:latin typeface="Arimo"/>
                          <a:ea typeface="Arimo"/>
                          <a:cs typeface="Arimo"/>
                          <a:sym typeface="Arimo"/>
                        </a:rPr>
                        <a:t>FP</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320"/>
                        </a:lnSpc>
                        <a:defRPr/>
                      </a:pPr>
                      <a:r>
                        <a:rPr lang="en-US" sz="3600">
                          <a:solidFill>
                            <a:srgbClr val="000000"/>
                          </a:solidFill>
                          <a:latin typeface="Arimo"/>
                          <a:ea typeface="Arimo"/>
                          <a:cs typeface="Arimo"/>
                          <a:sym typeface="Arimo"/>
                        </a:rPr>
                        <a:t>FN</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320"/>
                        </a:lnSpc>
                        <a:defRPr/>
                      </a:pPr>
                      <a:r>
                        <a:rPr lang="en-US" sz="3600">
                          <a:solidFill>
                            <a:srgbClr val="000000"/>
                          </a:solidFill>
                          <a:latin typeface="Arimo"/>
                          <a:ea typeface="Arimo"/>
                          <a:cs typeface="Arimo"/>
                          <a:sym typeface="Arimo"/>
                        </a:rPr>
                        <a:t>TN</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49173">
                <a:tc>
                  <a:txBody>
                    <a:bodyPr anchor="t" rtlCol="false"/>
                    <a:lstStyle/>
                    <a:p>
                      <a:pPr algn="ctr">
                        <a:lnSpc>
                          <a:spcPts val="4320"/>
                        </a:lnSpc>
                        <a:defRPr/>
                      </a:pPr>
                      <a:r>
                        <a:rPr lang="en-US" sz="3600">
                          <a:solidFill>
                            <a:srgbClr val="000000"/>
                          </a:solidFill>
                          <a:latin typeface="Arimo"/>
                          <a:ea typeface="Arimo"/>
                          <a:cs typeface="Arimo"/>
                          <a:sym typeface="Arimo"/>
                        </a:rPr>
                        <a:t>954</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4320"/>
                        </a:lnSpc>
                        <a:defRPr/>
                      </a:pPr>
                      <a:r>
                        <a:rPr lang="en-US" sz="3600">
                          <a:solidFill>
                            <a:srgbClr val="000000"/>
                          </a:solidFill>
                          <a:latin typeface="Arimo"/>
                          <a:ea typeface="Arimo"/>
                          <a:cs typeface="Arimo"/>
                          <a:sym typeface="Arimo"/>
                        </a:rPr>
                        <a:t>8</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4320"/>
                        </a:lnSpc>
                        <a:defRPr/>
                      </a:pPr>
                      <a:r>
                        <a:rPr lang="en-US" sz="3600">
                          <a:solidFill>
                            <a:srgbClr val="000000"/>
                          </a:solidFill>
                          <a:latin typeface="Arimo"/>
                          <a:ea typeface="Arimo"/>
                          <a:cs typeface="Arimo"/>
                          <a:sym typeface="Arimo"/>
                        </a:rPr>
                        <a:t>11</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4320"/>
                        </a:lnSpc>
                        <a:defRPr/>
                      </a:pPr>
                      <a:r>
                        <a:rPr lang="en-US" sz="3600">
                          <a:solidFill>
                            <a:srgbClr val="000000"/>
                          </a:solidFill>
                          <a:latin typeface="Arimo"/>
                          <a:ea typeface="Arimo"/>
                          <a:cs typeface="Arimo"/>
                          <a:sym typeface="Arimo"/>
                        </a:rPr>
                        <a:t>142</a:t>
                      </a:r>
                      <a:endParaRPr lang="en-US" sz="1100"/>
                    </a:p>
                  </a:txBody>
                  <a:tcPr marL="91425" marR="91425" marT="91425" marB="914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TextBox 29" id="29"/>
          <p:cNvSpPr txBox="true"/>
          <p:nvPr/>
        </p:nvSpPr>
        <p:spPr>
          <a:xfrm rot="0">
            <a:off x="-982114" y="1776851"/>
            <a:ext cx="11988800" cy="688909"/>
          </a:xfrm>
          <a:prstGeom prst="rect">
            <a:avLst/>
          </a:prstGeom>
        </p:spPr>
        <p:txBody>
          <a:bodyPr anchor="t" rtlCol="false" tIns="0" lIns="0" bIns="0" rIns="0">
            <a:spAutoFit/>
          </a:bodyPr>
          <a:lstStyle/>
          <a:p>
            <a:pPr algn="ctr">
              <a:lnSpc>
                <a:spcPts val="5599"/>
              </a:lnSpc>
            </a:pPr>
            <a:r>
              <a:rPr lang="en-US" sz="3999">
                <a:solidFill>
                  <a:srgbClr val="000000"/>
                </a:solidFill>
                <a:latin typeface="Arimo"/>
                <a:ea typeface="Arimo"/>
                <a:cs typeface="Arimo"/>
                <a:sym typeface="Arimo"/>
              </a:rPr>
              <a:t>Confusion matrix</a:t>
            </a:r>
          </a:p>
        </p:txBody>
      </p:sp>
      <p:sp>
        <p:nvSpPr>
          <p:cNvPr name="TextBox 30" id="30"/>
          <p:cNvSpPr txBox="true"/>
          <p:nvPr/>
        </p:nvSpPr>
        <p:spPr>
          <a:xfrm rot="0">
            <a:off x="3066976" y="5952407"/>
            <a:ext cx="13481500" cy="2632075"/>
          </a:xfrm>
          <a:prstGeom prst="rect">
            <a:avLst/>
          </a:prstGeom>
        </p:spPr>
        <p:txBody>
          <a:bodyPr anchor="t" rtlCol="false" tIns="0" lIns="0" bIns="0" rIns="0">
            <a:spAutoFit/>
          </a:bodyPr>
          <a:lstStyle/>
          <a:p>
            <a:pPr algn="l">
              <a:lnSpc>
                <a:spcPts val="5599"/>
              </a:lnSpc>
            </a:pPr>
            <a:r>
              <a:rPr lang="en-US" sz="3999">
                <a:solidFill>
                  <a:srgbClr val="000000"/>
                </a:solidFill>
                <a:latin typeface="Arimo"/>
                <a:ea typeface="Arimo"/>
                <a:cs typeface="Arimo"/>
                <a:sym typeface="Arimo"/>
              </a:rPr>
              <a:t>Performance metrics</a:t>
            </a:r>
          </a:p>
          <a:p>
            <a:pPr algn="l">
              <a:lnSpc>
                <a:spcPts val="4899"/>
              </a:lnSpc>
            </a:pPr>
            <a:r>
              <a:rPr lang="en-US" sz="3499">
                <a:solidFill>
                  <a:srgbClr val="000000"/>
                </a:solidFill>
                <a:latin typeface="Arimo"/>
                <a:ea typeface="Arimo"/>
                <a:cs typeface="Arimo"/>
                <a:sym typeface="Arimo"/>
              </a:rPr>
              <a:t>Accuracy: 0,983                   Precision: 0,992      </a:t>
            </a:r>
          </a:p>
          <a:p>
            <a:pPr algn="l">
              <a:lnSpc>
                <a:spcPts val="4899"/>
              </a:lnSpc>
            </a:pPr>
            <a:r>
              <a:rPr lang="en-US" sz="3499">
                <a:solidFill>
                  <a:srgbClr val="000000"/>
                </a:solidFill>
                <a:latin typeface="Arimo"/>
                <a:ea typeface="Arimo"/>
                <a:cs typeface="Arimo"/>
                <a:sym typeface="Arimo"/>
              </a:rPr>
              <a:t>Recall: 0,989                         F1 score: 0,99</a:t>
            </a:r>
          </a:p>
          <a:p>
            <a:pPr algn="l">
              <a:lnSpc>
                <a:spcPts val="559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5678114" y="6146063"/>
            <a:ext cx="2285250" cy="631650"/>
          </a:xfrm>
          <a:prstGeom prst="line">
            <a:avLst/>
          </a:prstGeom>
          <a:ln cap="rnd" w="9525">
            <a:solidFill>
              <a:srgbClr val="3D3D3D"/>
            </a:solidFill>
            <a:prstDash val="solid"/>
            <a:headEnd type="none" len="sm" w="sm"/>
            <a:tailEnd type="none" len="sm" w="sm"/>
          </a:ln>
        </p:spPr>
      </p:sp>
      <p:sp>
        <p:nvSpPr>
          <p:cNvPr name="AutoShape 3" id="3"/>
          <p:cNvSpPr/>
          <p:nvPr/>
        </p:nvSpPr>
        <p:spPr>
          <a:xfrm flipH="true">
            <a:off x="15501514" y="3661763"/>
            <a:ext cx="2703450" cy="649650"/>
          </a:xfrm>
          <a:prstGeom prst="line">
            <a:avLst/>
          </a:prstGeom>
          <a:ln cap="rnd" w="9525">
            <a:solidFill>
              <a:srgbClr val="3D3D3D"/>
            </a:solidFill>
            <a:prstDash val="solid"/>
            <a:headEnd type="none" len="sm" w="sm"/>
            <a:tailEnd type="none" len="sm" w="sm"/>
          </a:ln>
        </p:spPr>
      </p:sp>
      <p:sp>
        <p:nvSpPr>
          <p:cNvPr name="AutoShape 4" id="4"/>
          <p:cNvSpPr/>
          <p:nvPr/>
        </p:nvSpPr>
        <p:spPr>
          <a:xfrm>
            <a:off x="15603564" y="969713"/>
            <a:ext cx="2683050" cy="803250"/>
          </a:xfrm>
          <a:prstGeom prst="line">
            <a:avLst/>
          </a:prstGeom>
          <a:ln cap="rnd" w="9525">
            <a:solidFill>
              <a:srgbClr val="3D3D3D"/>
            </a:solidFill>
            <a:prstDash val="solid"/>
            <a:headEnd type="none" len="sm" w="sm"/>
            <a:tailEnd type="none" len="sm" w="sm"/>
          </a:ln>
        </p:spPr>
      </p:sp>
      <p:sp>
        <p:nvSpPr>
          <p:cNvPr name="AutoShape 5" id="5"/>
          <p:cNvSpPr/>
          <p:nvPr/>
        </p:nvSpPr>
        <p:spPr>
          <a:xfrm rot="3346380">
            <a:off x="16106875" y="273900"/>
            <a:ext cx="1007782" cy="0"/>
          </a:xfrm>
          <a:prstGeom prst="line">
            <a:avLst/>
          </a:prstGeom>
          <a:ln cap="rnd" w="9525">
            <a:solidFill>
              <a:srgbClr val="3D3D3D"/>
            </a:solidFill>
            <a:prstDash val="solid"/>
            <a:headEnd type="none" len="sm" w="sm"/>
            <a:tailEnd type="none" len="sm" w="sm"/>
          </a:ln>
        </p:spPr>
      </p:sp>
      <p:sp>
        <p:nvSpPr>
          <p:cNvPr name="Freeform 6" id="6"/>
          <p:cNvSpPr/>
          <p:nvPr/>
        </p:nvSpPr>
        <p:spPr>
          <a:xfrm flipH="false" flipV="false" rot="0">
            <a:off x="15962339" y="2072125"/>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887113" y="5010675"/>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24291" y="355725"/>
            <a:ext cx="350625" cy="351250"/>
          </a:xfrm>
          <a:custGeom>
            <a:avLst/>
            <a:gdLst/>
            <a:ahLst/>
            <a:cxnLst/>
            <a:rect r="r" b="b" t="t" l="l"/>
            <a:pathLst>
              <a:path h="351250" w="350625">
                <a:moveTo>
                  <a:pt x="0" y="0"/>
                </a:moveTo>
                <a:lnTo>
                  <a:pt x="350625" y="0"/>
                </a:lnTo>
                <a:lnTo>
                  <a:pt x="350625" y="351250"/>
                </a:lnTo>
                <a:lnTo>
                  <a:pt x="0" y="3512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251312" y="7261854"/>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814340" y="0"/>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1" id="11"/>
          <p:cNvSpPr/>
          <p:nvPr/>
        </p:nvSpPr>
        <p:spPr>
          <a:xfrm flipH="true">
            <a:off x="-289346" y="5271943"/>
            <a:ext cx="3364050" cy="271050"/>
          </a:xfrm>
          <a:prstGeom prst="line">
            <a:avLst/>
          </a:prstGeom>
          <a:ln cap="rnd" w="9525">
            <a:solidFill>
              <a:srgbClr val="3D3D3D"/>
            </a:solidFill>
            <a:prstDash val="solid"/>
            <a:headEnd type="none" len="sm" w="sm"/>
            <a:tailEnd type="none" len="sm" w="sm"/>
          </a:ln>
        </p:spPr>
      </p:sp>
      <p:sp>
        <p:nvSpPr>
          <p:cNvPr name="AutoShape 12" id="12"/>
          <p:cNvSpPr/>
          <p:nvPr/>
        </p:nvSpPr>
        <p:spPr>
          <a:xfrm>
            <a:off x="670254" y="6958477"/>
            <a:ext cx="1678050" cy="1505850"/>
          </a:xfrm>
          <a:prstGeom prst="line">
            <a:avLst/>
          </a:prstGeom>
          <a:ln cap="rnd" w="9525">
            <a:solidFill>
              <a:srgbClr val="3D3D3D"/>
            </a:solidFill>
            <a:prstDash val="solid"/>
            <a:headEnd type="none" len="sm" w="sm"/>
            <a:tailEnd type="none" len="sm" w="sm"/>
          </a:ln>
        </p:spPr>
      </p:sp>
      <p:sp>
        <p:nvSpPr>
          <p:cNvPr name="AutoShape 13" id="13"/>
          <p:cNvSpPr/>
          <p:nvPr/>
        </p:nvSpPr>
        <p:spPr>
          <a:xfrm flipH="true">
            <a:off x="1187604" y="8152977"/>
            <a:ext cx="1612050" cy="2395050"/>
          </a:xfrm>
          <a:prstGeom prst="line">
            <a:avLst/>
          </a:prstGeom>
          <a:ln cap="rnd" w="9525">
            <a:solidFill>
              <a:srgbClr val="3D3D3D"/>
            </a:solidFill>
            <a:prstDash val="solid"/>
            <a:headEnd type="none" len="sm" w="sm"/>
            <a:tailEnd type="none" len="sm" w="sm"/>
          </a:ln>
        </p:spPr>
      </p:sp>
      <p:sp>
        <p:nvSpPr>
          <p:cNvPr name="Freeform 14" id="14"/>
          <p:cNvSpPr/>
          <p:nvPr/>
        </p:nvSpPr>
        <p:spPr>
          <a:xfrm flipH="false" flipV="false" rot="0">
            <a:off x="227979" y="797984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950679" y="655739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2175829" y="943589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7" id="17"/>
          <p:cNvGrpSpPr/>
          <p:nvPr/>
        </p:nvGrpSpPr>
        <p:grpSpPr>
          <a:xfrm rot="5400000">
            <a:off x="247625" y="4429240"/>
            <a:ext cx="577228" cy="576674"/>
            <a:chOff x="0" y="0"/>
            <a:chExt cx="769637" cy="768899"/>
          </a:xfrm>
        </p:grpSpPr>
        <p:sp>
          <p:nvSpPr>
            <p:cNvPr name="Freeform 18" id="1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19" id="19"/>
          <p:cNvSpPr/>
          <p:nvPr/>
        </p:nvSpPr>
        <p:spPr>
          <a:xfrm flipH="false" flipV="false" rot="0">
            <a:off x="242866" y="4424453"/>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20" id="20"/>
          <p:cNvGrpSpPr/>
          <p:nvPr/>
        </p:nvGrpSpPr>
        <p:grpSpPr>
          <a:xfrm rot="5400000">
            <a:off x="320611" y="4502232"/>
            <a:ext cx="431252" cy="430674"/>
            <a:chOff x="0" y="0"/>
            <a:chExt cx="575003" cy="574232"/>
          </a:xfrm>
        </p:grpSpPr>
        <p:sp>
          <p:nvSpPr>
            <p:cNvPr name="Freeform 21" id="2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2" id="22"/>
          <p:cNvSpPr/>
          <p:nvPr/>
        </p:nvSpPr>
        <p:spPr>
          <a:xfrm flipH="false" flipV="false" rot="0">
            <a:off x="315838" y="4497459"/>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23" id="23"/>
          <p:cNvGrpSpPr/>
          <p:nvPr/>
        </p:nvGrpSpPr>
        <p:grpSpPr>
          <a:xfrm rot="5400000">
            <a:off x="400069" y="4581118"/>
            <a:ext cx="272354" cy="272354"/>
            <a:chOff x="0" y="0"/>
            <a:chExt cx="363139" cy="363139"/>
          </a:xfrm>
        </p:grpSpPr>
        <p:sp>
          <p:nvSpPr>
            <p:cNvPr name="Freeform 24" id="2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5" id="25"/>
          <p:cNvSpPr/>
          <p:nvPr/>
        </p:nvSpPr>
        <p:spPr>
          <a:xfrm flipH="false" flipV="false" rot="0">
            <a:off x="395560" y="4576635"/>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6" id="26"/>
          <p:cNvSpPr/>
          <p:nvPr/>
        </p:nvSpPr>
        <p:spPr>
          <a:xfrm flipH="false" flipV="false" rot="0">
            <a:off x="1043642" y="3934503"/>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7" id="27"/>
          <p:cNvSpPr/>
          <p:nvPr/>
        </p:nvSpPr>
        <p:spPr>
          <a:xfrm flipH="false" flipV="false" rot="0">
            <a:off x="2772630" y="883138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8" id="28"/>
          <p:cNvSpPr/>
          <p:nvPr/>
        </p:nvSpPr>
        <p:spPr>
          <a:xfrm flipH="false" flipV="false" rot="0">
            <a:off x="0" y="839723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29" id="29"/>
          <p:cNvSpPr txBox="true"/>
          <p:nvPr/>
        </p:nvSpPr>
        <p:spPr>
          <a:xfrm rot="0">
            <a:off x="3765453" y="4023791"/>
            <a:ext cx="11256235" cy="3600014"/>
          </a:xfrm>
          <a:prstGeom prst="rect">
            <a:avLst/>
          </a:prstGeom>
        </p:spPr>
        <p:txBody>
          <a:bodyPr anchor="t" rtlCol="false" tIns="0" lIns="0" bIns="0" rIns="0">
            <a:spAutoFit/>
          </a:bodyPr>
          <a:lstStyle/>
          <a:p>
            <a:pPr algn="l">
              <a:lnSpc>
                <a:spcPts val="4759"/>
              </a:lnSpc>
            </a:pPr>
            <a:r>
              <a:rPr lang="en-US" sz="3399">
                <a:solidFill>
                  <a:srgbClr val="000000"/>
                </a:solidFill>
                <a:latin typeface="Arimo"/>
                <a:ea typeface="Arimo"/>
                <a:cs typeface="Arimo"/>
                <a:sym typeface="Arimo"/>
              </a:rPr>
              <a:t>Tuy nhiên, dự án vẫn còn một số hạn chế:</a:t>
            </a:r>
          </a:p>
          <a:p>
            <a:pPr algn="l" marL="734059" indent="-367030" lvl="1">
              <a:lnSpc>
                <a:spcPts val="4759"/>
              </a:lnSpc>
              <a:buFont typeface="Arial"/>
              <a:buChar char="•"/>
            </a:pPr>
            <a:r>
              <a:rPr lang="en-US" sz="3399">
                <a:solidFill>
                  <a:srgbClr val="000000"/>
                </a:solidFill>
                <a:latin typeface="Arimo"/>
                <a:ea typeface="Arimo"/>
                <a:cs typeface="Arimo"/>
                <a:sym typeface="Arimo"/>
              </a:rPr>
              <a:t>Dữ liệu sử dụng chưa đủ lớn để đảm bảo tính chính xác cao.</a:t>
            </a:r>
          </a:p>
          <a:p>
            <a:pPr algn="l" marL="734059" indent="-367030" lvl="1">
              <a:lnSpc>
                <a:spcPts val="4759"/>
              </a:lnSpc>
              <a:buFont typeface="Arial"/>
              <a:buChar char="•"/>
            </a:pPr>
            <a:r>
              <a:rPr lang="en-US" sz="3399">
                <a:solidFill>
                  <a:srgbClr val="000000"/>
                </a:solidFill>
                <a:latin typeface="Arimo"/>
                <a:ea typeface="Arimo"/>
                <a:cs typeface="Arimo"/>
                <a:sym typeface="Arimo"/>
              </a:rPr>
              <a:t>Một số mô hình trong Naïve Bayes (ví dụ Gaussian) chưa được triển khai.</a:t>
            </a:r>
          </a:p>
          <a:p>
            <a:pPr algn="ctr">
              <a:lnSpc>
                <a:spcPts val="4759"/>
              </a:lnSpc>
            </a:pPr>
          </a:p>
        </p:txBody>
      </p:sp>
      <p:sp>
        <p:nvSpPr>
          <p:cNvPr name="Freeform 30" id="30"/>
          <p:cNvSpPr/>
          <p:nvPr/>
        </p:nvSpPr>
        <p:spPr>
          <a:xfrm flipH="false" flipV="false" rot="0">
            <a:off x="2345559" y="-450658"/>
            <a:ext cx="2839788" cy="3150474"/>
          </a:xfrm>
          <a:custGeom>
            <a:avLst/>
            <a:gdLst/>
            <a:ahLst/>
            <a:cxnLst/>
            <a:rect r="r" b="b" t="t" l="l"/>
            <a:pathLst>
              <a:path h="3150474" w="2839788">
                <a:moveTo>
                  <a:pt x="0" y="0"/>
                </a:moveTo>
                <a:lnTo>
                  <a:pt x="2839788" y="0"/>
                </a:lnTo>
                <a:lnTo>
                  <a:pt x="2839788" y="3150474"/>
                </a:lnTo>
                <a:lnTo>
                  <a:pt x="0" y="3150474"/>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31" id="31"/>
          <p:cNvSpPr/>
          <p:nvPr/>
        </p:nvSpPr>
        <p:spPr>
          <a:xfrm flipH="false" flipV="false" rot="0">
            <a:off x="11959640" y="7492739"/>
            <a:ext cx="3062048" cy="2794261"/>
          </a:xfrm>
          <a:custGeom>
            <a:avLst/>
            <a:gdLst/>
            <a:ahLst/>
            <a:cxnLst/>
            <a:rect r="r" b="b" t="t" l="l"/>
            <a:pathLst>
              <a:path h="2794261" w="3062048">
                <a:moveTo>
                  <a:pt x="0" y="0"/>
                </a:moveTo>
                <a:lnTo>
                  <a:pt x="3062048" y="0"/>
                </a:lnTo>
                <a:lnTo>
                  <a:pt x="3062048" y="2794261"/>
                </a:lnTo>
                <a:lnTo>
                  <a:pt x="0" y="2794261"/>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14487047" y="6955400"/>
            <a:ext cx="2370938" cy="0"/>
          </a:xfrm>
          <a:prstGeom prst="line">
            <a:avLst/>
          </a:prstGeom>
          <a:ln cap="rnd" w="9525">
            <a:solidFill>
              <a:srgbClr val="494949"/>
            </a:solidFill>
            <a:prstDash val="solid"/>
            <a:headEnd type="none" len="sm" w="sm"/>
            <a:tailEnd type="none" len="sm" w="sm"/>
          </a:ln>
        </p:spPr>
      </p:sp>
      <p:sp>
        <p:nvSpPr>
          <p:cNvPr name="AutoShape 3" id="3"/>
          <p:cNvSpPr/>
          <p:nvPr/>
        </p:nvSpPr>
        <p:spPr>
          <a:xfrm rot="9989267">
            <a:off x="14314810" y="4480100"/>
            <a:ext cx="2780411" cy="0"/>
          </a:xfrm>
          <a:prstGeom prst="line">
            <a:avLst/>
          </a:prstGeom>
          <a:ln cap="rnd" w="9525">
            <a:solidFill>
              <a:srgbClr val="494949"/>
            </a:solidFill>
            <a:prstDash val="solid"/>
            <a:headEnd type="none" len="sm" w="sm"/>
            <a:tailEnd type="none" len="sm" w="sm"/>
          </a:ln>
        </p:spPr>
      </p:sp>
      <p:sp>
        <p:nvSpPr>
          <p:cNvPr name="AutoShape 4" id="4"/>
          <p:cNvSpPr/>
          <p:nvPr/>
        </p:nvSpPr>
        <p:spPr>
          <a:xfrm rot="999997">
            <a:off x="14396512" y="1864850"/>
            <a:ext cx="2800708" cy="0"/>
          </a:xfrm>
          <a:prstGeom prst="line">
            <a:avLst/>
          </a:prstGeom>
          <a:ln cap="rnd" w="9525">
            <a:solidFill>
              <a:srgbClr val="494949"/>
            </a:solidFill>
            <a:prstDash val="solid"/>
            <a:headEnd type="none" len="sm" w="sm"/>
            <a:tailEnd type="none" len="sm" w="sm"/>
          </a:ln>
        </p:spPr>
      </p:sp>
      <p:sp>
        <p:nvSpPr>
          <p:cNvPr name="AutoShape 5" id="5"/>
          <p:cNvSpPr/>
          <p:nvPr/>
        </p:nvSpPr>
        <p:spPr>
          <a:xfrm rot="3346380">
            <a:off x="16106875" y="273900"/>
            <a:ext cx="1007782" cy="0"/>
          </a:xfrm>
          <a:prstGeom prst="line">
            <a:avLst/>
          </a:prstGeom>
          <a:ln cap="rnd" w="9525">
            <a:solidFill>
              <a:srgbClr val="494949"/>
            </a:solidFill>
            <a:prstDash val="solid"/>
            <a:headEnd type="none" len="sm" w="sm"/>
            <a:tailEnd type="none" len="sm" w="sm"/>
          </a:ln>
        </p:spPr>
      </p:sp>
      <p:sp>
        <p:nvSpPr>
          <p:cNvPr name="Freeform 6" id="6"/>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24916" y="3563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1" id="11"/>
          <p:cNvSpPr/>
          <p:nvPr/>
        </p:nvSpPr>
        <p:spPr>
          <a:xfrm rot="10523609">
            <a:off x="1466724" y="5322650"/>
            <a:ext cx="3374952" cy="0"/>
          </a:xfrm>
          <a:prstGeom prst="line">
            <a:avLst/>
          </a:prstGeom>
          <a:ln cap="rnd" w="9525">
            <a:solidFill>
              <a:srgbClr val="494949"/>
            </a:solidFill>
            <a:prstDash val="solid"/>
            <a:headEnd type="none" len="sm" w="sm"/>
            <a:tailEnd type="none" len="sm" w="sm"/>
          </a:ln>
        </p:spPr>
      </p:sp>
      <p:sp>
        <p:nvSpPr>
          <p:cNvPr name="AutoShape 12" id="12"/>
          <p:cNvSpPr/>
          <p:nvPr/>
        </p:nvSpPr>
        <p:spPr>
          <a:xfrm rot="2514251">
            <a:off x="1396376" y="7851400"/>
            <a:ext cx="2254648" cy="0"/>
          </a:xfrm>
          <a:prstGeom prst="line">
            <a:avLst/>
          </a:prstGeom>
          <a:ln cap="rnd" w="9525">
            <a:solidFill>
              <a:srgbClr val="494949"/>
            </a:solidFill>
            <a:prstDash val="solid"/>
            <a:headEnd type="none" len="sm" w="sm"/>
            <a:tailEnd type="none" len="sm" w="sm"/>
          </a:ln>
        </p:spPr>
      </p:sp>
      <p:sp>
        <p:nvSpPr>
          <p:cNvPr name="AutoShape 13" id="13"/>
          <p:cNvSpPr/>
          <p:nvPr/>
        </p:nvSpPr>
        <p:spPr>
          <a:xfrm rot="7436612">
            <a:off x="1564533" y="9490500"/>
            <a:ext cx="2887035" cy="0"/>
          </a:xfrm>
          <a:prstGeom prst="line">
            <a:avLst/>
          </a:prstGeom>
          <a:ln cap="rnd" w="9525">
            <a:solidFill>
              <a:srgbClr val="494949"/>
            </a:solidFill>
            <a:prstDash val="solid"/>
            <a:headEnd type="none" len="sm" w="sm"/>
            <a:tailEnd type="none" len="sm" w="sm"/>
          </a:ln>
        </p:spPr>
      </p:sp>
      <p:sp>
        <p:nvSpPr>
          <p:cNvPr name="Freeform 14" id="14"/>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2965100" y="67021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7" id="17"/>
          <p:cNvGrpSpPr/>
          <p:nvPr/>
        </p:nvGrpSpPr>
        <p:grpSpPr>
          <a:xfrm rot="5400000">
            <a:off x="2754234" y="3377486"/>
            <a:ext cx="577228" cy="576674"/>
            <a:chOff x="0" y="0"/>
            <a:chExt cx="769637" cy="768899"/>
          </a:xfrm>
        </p:grpSpPr>
        <p:sp>
          <p:nvSpPr>
            <p:cNvPr name="Freeform 18" id="1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77C6FC"/>
            </a:solidFill>
          </p:spPr>
        </p:sp>
      </p:grpSp>
      <p:sp>
        <p:nvSpPr>
          <p:cNvPr name="Freeform 19" id="19"/>
          <p:cNvSpPr/>
          <p:nvPr/>
        </p:nvSpPr>
        <p:spPr>
          <a:xfrm flipH="false" flipV="false" rot="0">
            <a:off x="2749475" y="337269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20" id="20"/>
          <p:cNvGrpSpPr/>
          <p:nvPr/>
        </p:nvGrpSpPr>
        <p:grpSpPr>
          <a:xfrm rot="5400000">
            <a:off x="2827220" y="3450478"/>
            <a:ext cx="431252" cy="430674"/>
            <a:chOff x="0" y="0"/>
            <a:chExt cx="575003" cy="574232"/>
          </a:xfrm>
        </p:grpSpPr>
        <p:sp>
          <p:nvSpPr>
            <p:cNvPr name="Freeform 21" id="2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2" id="22"/>
          <p:cNvSpPr/>
          <p:nvPr/>
        </p:nvSpPr>
        <p:spPr>
          <a:xfrm flipH="false" flipV="false" rot="0">
            <a:off x="2822447" y="3445705"/>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23" id="23"/>
          <p:cNvGrpSpPr/>
          <p:nvPr/>
        </p:nvGrpSpPr>
        <p:grpSpPr>
          <a:xfrm rot="5400000">
            <a:off x="2906678" y="3529364"/>
            <a:ext cx="272354" cy="272354"/>
            <a:chOff x="0" y="0"/>
            <a:chExt cx="363139" cy="363139"/>
          </a:xfrm>
        </p:grpSpPr>
        <p:sp>
          <p:nvSpPr>
            <p:cNvPr name="Freeform 24" id="2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77C6FC"/>
            </a:solidFill>
          </p:spPr>
        </p:sp>
      </p:grpSp>
      <p:sp>
        <p:nvSpPr>
          <p:cNvPr name="Freeform 25" id="25"/>
          <p:cNvSpPr/>
          <p:nvPr/>
        </p:nvSpPr>
        <p:spPr>
          <a:xfrm flipH="false" flipV="false" rot="0">
            <a:off x="2902169" y="3524881"/>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6" id="26"/>
          <p:cNvSpPr/>
          <p:nvPr/>
        </p:nvSpPr>
        <p:spPr>
          <a:xfrm flipH="false" flipV="false" rot="0">
            <a:off x="3550251" y="28827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7" id="27"/>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8" id="28"/>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9" id="29"/>
          <p:cNvSpPr txBox="true"/>
          <p:nvPr/>
        </p:nvSpPr>
        <p:spPr>
          <a:xfrm rot="0">
            <a:off x="4425326" y="4427637"/>
            <a:ext cx="9692550" cy="2022975"/>
          </a:xfrm>
          <a:prstGeom prst="rect">
            <a:avLst/>
          </a:prstGeom>
        </p:spPr>
        <p:txBody>
          <a:bodyPr anchor="t" rtlCol="false" tIns="0" lIns="0" bIns="0" rIns="0">
            <a:spAutoFit/>
          </a:bodyPr>
          <a:lstStyle/>
          <a:p>
            <a:pPr algn="ctr">
              <a:lnSpc>
                <a:spcPts val="17280"/>
              </a:lnSpc>
            </a:pPr>
            <a:r>
              <a:rPr lang="en-US" sz="14400">
                <a:solidFill>
                  <a:srgbClr val="494949"/>
                </a:solidFill>
                <a:latin typeface="Arimo"/>
                <a:ea typeface="Arimo"/>
                <a:cs typeface="Arimo"/>
                <a:sym typeface="Arimo"/>
              </a:rPr>
              <a:t>Thanks!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65298" y="1301310"/>
            <a:ext cx="9757404" cy="7434008"/>
          </a:xfrm>
          <a:custGeom>
            <a:avLst/>
            <a:gdLst/>
            <a:ahLst/>
            <a:cxnLst/>
            <a:rect r="r" b="b" t="t" l="l"/>
            <a:pathLst>
              <a:path h="7434008" w="9757404">
                <a:moveTo>
                  <a:pt x="0" y="0"/>
                </a:moveTo>
                <a:lnTo>
                  <a:pt x="9757404" y="0"/>
                </a:lnTo>
                <a:lnTo>
                  <a:pt x="9757404" y="7434008"/>
                </a:lnTo>
                <a:lnTo>
                  <a:pt x="0" y="7434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5386959">
            <a:off x="14329607" y="7830000"/>
            <a:ext cx="5021886" cy="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7" id="7"/>
          <p:cNvSpPr/>
          <p:nvPr/>
        </p:nvSpPr>
        <p:spPr>
          <a:xfrm rot="5386959">
            <a:off x="-1063493" y="2502626"/>
            <a:ext cx="5021886" cy="0"/>
          </a:xfrm>
          <a:prstGeom prst="line">
            <a:avLst/>
          </a:prstGeom>
          <a:ln cap="rnd" w="9525">
            <a:solidFill>
              <a:srgbClr val="3D3D3D"/>
            </a:solidFill>
            <a:prstDash val="solid"/>
            <a:headEnd type="none" len="sm" w="sm"/>
            <a:tailEnd type="none" len="sm" w="sm"/>
          </a:ln>
        </p:spPr>
      </p:sp>
      <p:sp>
        <p:nvSpPr>
          <p:cNvPr name="Freeform 8" id="8"/>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AutoShape 15" id="15"/>
          <p:cNvSpPr/>
          <p:nvPr/>
        </p:nvSpPr>
        <p:spPr>
          <a:xfrm rot="5384913">
            <a:off x="14644004" y="2160900"/>
            <a:ext cx="4340892" cy="0"/>
          </a:xfrm>
          <a:prstGeom prst="line">
            <a:avLst/>
          </a:prstGeom>
          <a:ln cap="rnd" w="9525">
            <a:solidFill>
              <a:srgbClr val="3D3D3D"/>
            </a:solidFill>
            <a:prstDash val="solid"/>
            <a:headEnd type="none" len="sm" w="sm"/>
            <a:tailEnd type="none" len="sm" w="sm"/>
          </a:ln>
        </p:spPr>
      </p:sp>
      <p:sp>
        <p:nvSpPr>
          <p:cNvPr name="AutoShape 16" id="16"/>
          <p:cNvSpPr/>
          <p:nvPr/>
        </p:nvSpPr>
        <p:spPr>
          <a:xfrm rot="5384913">
            <a:off x="-734396" y="8132168"/>
            <a:ext cx="4340892" cy="0"/>
          </a:xfrm>
          <a:prstGeom prst="line">
            <a:avLst/>
          </a:prstGeom>
          <a:ln cap="rnd" w="9525">
            <a:solidFill>
              <a:srgbClr val="3D3D3D"/>
            </a:solidFill>
            <a:prstDash val="solid"/>
            <a:headEnd type="none" len="sm" w="sm"/>
            <a:tailEnd type="none" len="sm" w="sm"/>
          </a:ln>
        </p:spPr>
      </p:sp>
      <p:grpSp>
        <p:nvGrpSpPr>
          <p:cNvPr name="Group 17" id="17"/>
          <p:cNvGrpSpPr/>
          <p:nvPr/>
        </p:nvGrpSpPr>
        <p:grpSpPr>
          <a:xfrm rot="0">
            <a:off x="1334125" y="9166251"/>
            <a:ext cx="203850" cy="203850"/>
            <a:chOff x="0" y="0"/>
            <a:chExt cx="271800" cy="271800"/>
          </a:xfrm>
        </p:grpSpPr>
        <p:sp>
          <p:nvSpPr>
            <p:cNvPr name="Freeform 18" id="18"/>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9" id="19"/>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0" id="20"/>
          <p:cNvGrpSpPr/>
          <p:nvPr/>
        </p:nvGrpSpPr>
        <p:grpSpPr>
          <a:xfrm rot="0">
            <a:off x="1334125" y="7871151"/>
            <a:ext cx="203850" cy="203850"/>
            <a:chOff x="0" y="0"/>
            <a:chExt cx="271800" cy="271800"/>
          </a:xfrm>
        </p:grpSpPr>
        <p:sp>
          <p:nvSpPr>
            <p:cNvPr name="Freeform 21" id="21"/>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2" id="22"/>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3" id="23"/>
          <p:cNvGrpSpPr/>
          <p:nvPr/>
        </p:nvGrpSpPr>
        <p:grpSpPr>
          <a:xfrm rot="0">
            <a:off x="16712525" y="2897475"/>
            <a:ext cx="203850" cy="203850"/>
            <a:chOff x="0" y="0"/>
            <a:chExt cx="271800" cy="271800"/>
          </a:xfrm>
        </p:grpSpPr>
        <p:sp>
          <p:nvSpPr>
            <p:cNvPr name="Freeform 24" id="24"/>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5" id="25"/>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6" id="26"/>
          <p:cNvGrpSpPr/>
          <p:nvPr/>
        </p:nvGrpSpPr>
        <p:grpSpPr>
          <a:xfrm rot="0">
            <a:off x="16712525" y="460225"/>
            <a:ext cx="203850" cy="203850"/>
            <a:chOff x="0" y="0"/>
            <a:chExt cx="271800" cy="271800"/>
          </a:xfrm>
        </p:grpSpPr>
        <p:sp>
          <p:nvSpPr>
            <p:cNvPr name="Freeform 27" id="2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8" id="2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sp>
        <p:nvSpPr>
          <p:cNvPr name="TextBox 29" id="29"/>
          <p:cNvSpPr txBox="true"/>
          <p:nvPr/>
        </p:nvSpPr>
        <p:spPr>
          <a:xfrm rot="0">
            <a:off x="6035025" y="4816363"/>
            <a:ext cx="6217950" cy="1466850"/>
          </a:xfrm>
          <a:prstGeom prst="rect">
            <a:avLst/>
          </a:prstGeom>
        </p:spPr>
        <p:txBody>
          <a:bodyPr anchor="t" rtlCol="false" tIns="0" lIns="0" bIns="0" rIns="0">
            <a:spAutoFit/>
          </a:bodyPr>
          <a:lstStyle/>
          <a:p>
            <a:pPr algn="ctr">
              <a:lnSpc>
                <a:spcPts val="11280"/>
              </a:lnSpc>
            </a:pPr>
            <a:r>
              <a:rPr lang="en-US" sz="9400">
                <a:solidFill>
                  <a:srgbClr val="494949"/>
                </a:solidFill>
                <a:latin typeface="Arimo"/>
                <a:ea typeface="Arimo"/>
                <a:cs typeface="Arimo"/>
                <a:sym typeface="Arimo"/>
              </a:rPr>
              <a:t>Giới thiệu </a:t>
            </a:r>
          </a:p>
        </p:txBody>
      </p:sp>
      <p:sp>
        <p:nvSpPr>
          <p:cNvPr name="TextBox 30" id="30"/>
          <p:cNvSpPr txBox="true"/>
          <p:nvPr/>
        </p:nvSpPr>
        <p:spPr>
          <a:xfrm rot="0">
            <a:off x="6035025" y="1854088"/>
            <a:ext cx="5752350" cy="3000375"/>
          </a:xfrm>
          <a:prstGeom prst="rect">
            <a:avLst/>
          </a:prstGeom>
        </p:spPr>
        <p:txBody>
          <a:bodyPr anchor="t" rtlCol="false" tIns="0" lIns="0" bIns="0" rIns="0">
            <a:spAutoFit/>
          </a:bodyPr>
          <a:lstStyle/>
          <a:p>
            <a:pPr algn="ctr">
              <a:lnSpc>
                <a:spcPts val="23039"/>
              </a:lnSpc>
            </a:pPr>
            <a:r>
              <a:rPr lang="en-US" sz="19200">
                <a:solidFill>
                  <a:srgbClr val="494949"/>
                </a:solidFill>
                <a:latin typeface="Arimo"/>
                <a:ea typeface="Arimo"/>
                <a:cs typeface="Arimo"/>
                <a:sym typeface="Arimo"/>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68988" y="886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5386959">
            <a:off x="14329607" y="7830000"/>
            <a:ext cx="5021886" cy="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7" id="7"/>
          <p:cNvSpPr/>
          <p:nvPr/>
        </p:nvSpPr>
        <p:spPr>
          <a:xfrm rot="5386959">
            <a:off x="-1063493" y="2502626"/>
            <a:ext cx="5021886" cy="0"/>
          </a:xfrm>
          <a:prstGeom prst="line">
            <a:avLst/>
          </a:prstGeom>
          <a:ln cap="rnd" w="9525">
            <a:solidFill>
              <a:srgbClr val="3D3D3D"/>
            </a:solidFill>
            <a:prstDash val="solid"/>
            <a:headEnd type="none" len="sm" w="sm"/>
            <a:tailEnd type="none" len="sm" w="sm"/>
          </a:ln>
        </p:spPr>
      </p:sp>
      <p:sp>
        <p:nvSpPr>
          <p:cNvPr name="Freeform 8" id="8"/>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5" id="15"/>
          <p:cNvSpPr/>
          <p:nvPr/>
        </p:nvSpPr>
        <p:spPr>
          <a:xfrm rot="5384913">
            <a:off x="14644004" y="2160900"/>
            <a:ext cx="4340892" cy="0"/>
          </a:xfrm>
          <a:prstGeom prst="line">
            <a:avLst/>
          </a:prstGeom>
          <a:ln cap="rnd" w="9525">
            <a:solidFill>
              <a:srgbClr val="3D3D3D"/>
            </a:solidFill>
            <a:prstDash val="solid"/>
            <a:headEnd type="none" len="sm" w="sm"/>
            <a:tailEnd type="none" len="sm" w="sm"/>
          </a:ln>
        </p:spPr>
      </p:sp>
      <p:sp>
        <p:nvSpPr>
          <p:cNvPr name="AutoShape 16" id="16"/>
          <p:cNvSpPr/>
          <p:nvPr/>
        </p:nvSpPr>
        <p:spPr>
          <a:xfrm rot="5384913">
            <a:off x="-734396" y="8132168"/>
            <a:ext cx="4340892" cy="0"/>
          </a:xfrm>
          <a:prstGeom prst="line">
            <a:avLst/>
          </a:prstGeom>
          <a:ln cap="rnd" w="9525">
            <a:solidFill>
              <a:srgbClr val="3D3D3D"/>
            </a:solidFill>
            <a:prstDash val="solid"/>
            <a:headEnd type="none" len="sm" w="sm"/>
            <a:tailEnd type="none" len="sm" w="sm"/>
          </a:ln>
        </p:spPr>
      </p:sp>
      <p:grpSp>
        <p:nvGrpSpPr>
          <p:cNvPr name="Group 17" id="17"/>
          <p:cNvGrpSpPr/>
          <p:nvPr/>
        </p:nvGrpSpPr>
        <p:grpSpPr>
          <a:xfrm rot="0">
            <a:off x="1334125" y="9166251"/>
            <a:ext cx="203850" cy="203850"/>
            <a:chOff x="0" y="0"/>
            <a:chExt cx="271800" cy="271800"/>
          </a:xfrm>
        </p:grpSpPr>
        <p:sp>
          <p:nvSpPr>
            <p:cNvPr name="Freeform 18" id="18"/>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9" id="19"/>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0" id="20"/>
          <p:cNvGrpSpPr/>
          <p:nvPr/>
        </p:nvGrpSpPr>
        <p:grpSpPr>
          <a:xfrm rot="0">
            <a:off x="1334125" y="7871151"/>
            <a:ext cx="203850" cy="203850"/>
            <a:chOff x="0" y="0"/>
            <a:chExt cx="271800" cy="271800"/>
          </a:xfrm>
        </p:grpSpPr>
        <p:sp>
          <p:nvSpPr>
            <p:cNvPr name="Freeform 21" id="21"/>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2" id="22"/>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3" id="23"/>
          <p:cNvGrpSpPr/>
          <p:nvPr/>
        </p:nvGrpSpPr>
        <p:grpSpPr>
          <a:xfrm rot="0">
            <a:off x="16712525" y="2897475"/>
            <a:ext cx="203850" cy="203850"/>
            <a:chOff x="0" y="0"/>
            <a:chExt cx="271800" cy="271800"/>
          </a:xfrm>
        </p:grpSpPr>
        <p:sp>
          <p:nvSpPr>
            <p:cNvPr name="Freeform 24" id="24"/>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5" id="25"/>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6" id="26"/>
          <p:cNvGrpSpPr/>
          <p:nvPr/>
        </p:nvGrpSpPr>
        <p:grpSpPr>
          <a:xfrm rot="0">
            <a:off x="16712525" y="460225"/>
            <a:ext cx="203850" cy="203850"/>
            <a:chOff x="0" y="0"/>
            <a:chExt cx="271800" cy="271800"/>
          </a:xfrm>
        </p:grpSpPr>
        <p:sp>
          <p:nvSpPr>
            <p:cNvPr name="Freeform 27" id="2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8" id="2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sp>
        <p:nvSpPr>
          <p:cNvPr name="TextBox 29" id="29"/>
          <p:cNvSpPr txBox="true"/>
          <p:nvPr/>
        </p:nvSpPr>
        <p:spPr>
          <a:xfrm rot="0">
            <a:off x="4250813" y="2961300"/>
            <a:ext cx="9436350" cy="885825"/>
          </a:xfrm>
          <a:prstGeom prst="rect">
            <a:avLst/>
          </a:prstGeom>
        </p:spPr>
        <p:txBody>
          <a:bodyPr anchor="t" rtlCol="false" tIns="0" lIns="0" bIns="0" rIns="0">
            <a:spAutoFit/>
          </a:bodyPr>
          <a:lstStyle/>
          <a:p>
            <a:pPr algn="ctr">
              <a:lnSpc>
                <a:spcPts val="6719"/>
              </a:lnSpc>
            </a:pPr>
            <a:r>
              <a:rPr lang="en-US" sz="5599">
                <a:solidFill>
                  <a:srgbClr val="494949"/>
                </a:solidFill>
                <a:latin typeface="Arimo"/>
                <a:ea typeface="Arimo"/>
                <a:cs typeface="Arimo"/>
                <a:sym typeface="Arimo"/>
              </a:rPr>
              <a:t>Dữ liệu lớn - Big data</a:t>
            </a:r>
          </a:p>
        </p:txBody>
      </p:sp>
      <p:sp>
        <p:nvSpPr>
          <p:cNvPr name="TextBox 30" id="30"/>
          <p:cNvSpPr txBox="true"/>
          <p:nvPr/>
        </p:nvSpPr>
        <p:spPr>
          <a:xfrm rot="0">
            <a:off x="2718751" y="4712575"/>
            <a:ext cx="12689762" cy="2200275"/>
          </a:xfrm>
          <a:prstGeom prst="rect">
            <a:avLst/>
          </a:prstGeom>
        </p:spPr>
        <p:txBody>
          <a:bodyPr anchor="t" rtlCol="false" tIns="0" lIns="0" bIns="0" rIns="0">
            <a:spAutoFit/>
          </a:bodyPr>
          <a:lstStyle/>
          <a:p>
            <a:pPr algn="l">
              <a:lnSpc>
                <a:spcPts val="4320"/>
              </a:lnSpc>
            </a:pPr>
            <a:r>
              <a:rPr lang="en-US" sz="3600">
                <a:solidFill>
                  <a:srgbClr val="494949"/>
                </a:solidFill>
                <a:latin typeface="Arimo"/>
                <a:ea typeface="Arimo"/>
                <a:cs typeface="Arimo"/>
                <a:sym typeface="Arimo"/>
              </a:rPr>
              <a:t> </a:t>
            </a:r>
            <a:r>
              <a:rPr lang="en-US" sz="3600" b="true">
                <a:solidFill>
                  <a:srgbClr val="494949"/>
                </a:solidFill>
                <a:latin typeface="Arimo Bold"/>
                <a:ea typeface="Arimo Bold"/>
                <a:cs typeface="Arimo Bold"/>
                <a:sym typeface="Arimo Bold"/>
              </a:rPr>
              <a:t>Theo wikipedia:</a:t>
            </a:r>
            <a:r>
              <a:rPr lang="en-US" sz="3600">
                <a:solidFill>
                  <a:srgbClr val="494949"/>
                </a:solidFill>
                <a:latin typeface="Arimo"/>
                <a:ea typeface="Arimo"/>
                <a:cs typeface="Arimo"/>
                <a:sym typeface="Arimo"/>
              </a:rPr>
              <a:t> Dữ liệu lớn (Big data) là một thuật ngữ chỉ bộ dữ liệu lớn hoặc phức tạp mà các phương pháp truyền thống không đủ các ứng dụng để xử lý dữ liệu này</a:t>
            </a:r>
          </a:p>
          <a:p>
            <a:pPr algn="l">
              <a:lnSpc>
                <a:spcPts val="432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68988" y="887078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6831025" y="5328621"/>
            <a:ext cx="19050" cy="5021850"/>
          </a:xfrm>
          <a:prstGeom prst="line">
            <a:avLst/>
          </a:prstGeom>
          <a:ln cap="rnd" w="9525">
            <a:solidFill>
              <a:srgbClr val="3D3D3D"/>
            </a:solidFill>
            <a:prstDash val="solid"/>
            <a:headEnd type="none" len="sm" w="sm"/>
            <a:tailEnd type="none" len="sm" w="sm"/>
          </a:ln>
        </p:spPr>
      </p:sp>
      <p:sp>
        <p:nvSpPr>
          <p:cNvPr name="Freeform 4" id="4"/>
          <p:cNvSpPr/>
          <p:nvPr/>
        </p:nvSpPr>
        <p:spPr>
          <a:xfrm flipH="false" flipV="false" rot="0">
            <a:off x="16258700" y="8589133"/>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548476" y="7445983"/>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665526" y="6429733"/>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7" id="7"/>
          <p:cNvSpPr/>
          <p:nvPr/>
        </p:nvSpPr>
        <p:spPr>
          <a:xfrm>
            <a:off x="1437925" y="1247"/>
            <a:ext cx="19050" cy="5021850"/>
          </a:xfrm>
          <a:prstGeom prst="line">
            <a:avLst/>
          </a:prstGeom>
          <a:ln cap="rnd" w="9525">
            <a:solidFill>
              <a:srgbClr val="3D3D3D"/>
            </a:solidFill>
            <a:prstDash val="solid"/>
            <a:headEnd type="none" len="sm" w="sm"/>
            <a:tailEnd type="none" len="sm" w="sm"/>
          </a:ln>
        </p:spPr>
      </p:sp>
      <p:sp>
        <p:nvSpPr>
          <p:cNvPr name="Freeform 8" id="8"/>
          <p:cNvSpPr/>
          <p:nvPr/>
        </p:nvSpPr>
        <p:spPr>
          <a:xfrm flipH="false" flipV="false" rot="0">
            <a:off x="865700" y="588359"/>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155476" y="2311059"/>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72476" y="3562459"/>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865700" y="4011109"/>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576200" y="421759"/>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258700" y="998223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95100" y="6863633"/>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5" id="15"/>
          <p:cNvSpPr/>
          <p:nvPr/>
        </p:nvSpPr>
        <p:spPr>
          <a:xfrm>
            <a:off x="16804925" y="21"/>
            <a:ext cx="19050" cy="4340850"/>
          </a:xfrm>
          <a:prstGeom prst="line">
            <a:avLst/>
          </a:prstGeom>
          <a:ln cap="rnd" w="9525">
            <a:solidFill>
              <a:srgbClr val="3D3D3D"/>
            </a:solidFill>
            <a:prstDash val="solid"/>
            <a:headEnd type="none" len="sm" w="sm"/>
            <a:tailEnd type="none" len="sm" w="sm"/>
          </a:ln>
        </p:spPr>
      </p:sp>
      <p:sp>
        <p:nvSpPr>
          <p:cNvPr name="AutoShape 16" id="16"/>
          <p:cNvSpPr/>
          <p:nvPr/>
        </p:nvSpPr>
        <p:spPr>
          <a:xfrm>
            <a:off x="1426525" y="5971289"/>
            <a:ext cx="19050" cy="4340850"/>
          </a:xfrm>
          <a:prstGeom prst="line">
            <a:avLst/>
          </a:prstGeom>
          <a:ln cap="rnd" w="9525">
            <a:solidFill>
              <a:srgbClr val="3D3D3D"/>
            </a:solidFill>
            <a:prstDash val="solid"/>
            <a:headEnd type="none" len="sm" w="sm"/>
            <a:tailEnd type="none" len="sm" w="sm"/>
          </a:ln>
        </p:spPr>
      </p:sp>
      <p:grpSp>
        <p:nvGrpSpPr>
          <p:cNvPr name="Group 17" id="17"/>
          <p:cNvGrpSpPr/>
          <p:nvPr/>
        </p:nvGrpSpPr>
        <p:grpSpPr>
          <a:xfrm rot="0">
            <a:off x="1334125" y="9171034"/>
            <a:ext cx="203850" cy="203850"/>
            <a:chOff x="0" y="0"/>
            <a:chExt cx="271800" cy="271800"/>
          </a:xfrm>
        </p:grpSpPr>
        <p:sp>
          <p:nvSpPr>
            <p:cNvPr name="Freeform 18" id="18"/>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9" id="19"/>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0" id="20"/>
          <p:cNvGrpSpPr/>
          <p:nvPr/>
        </p:nvGrpSpPr>
        <p:grpSpPr>
          <a:xfrm rot="0">
            <a:off x="1334125" y="7875934"/>
            <a:ext cx="203850" cy="203850"/>
            <a:chOff x="0" y="0"/>
            <a:chExt cx="271800" cy="271800"/>
          </a:xfrm>
        </p:grpSpPr>
        <p:sp>
          <p:nvSpPr>
            <p:cNvPr name="Freeform 21" id="21"/>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2" id="22"/>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3" id="23"/>
          <p:cNvGrpSpPr/>
          <p:nvPr/>
        </p:nvGrpSpPr>
        <p:grpSpPr>
          <a:xfrm rot="0">
            <a:off x="16712525" y="2902258"/>
            <a:ext cx="203850" cy="203850"/>
            <a:chOff x="0" y="0"/>
            <a:chExt cx="271800" cy="271800"/>
          </a:xfrm>
        </p:grpSpPr>
        <p:sp>
          <p:nvSpPr>
            <p:cNvPr name="Freeform 24" id="24"/>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5" id="25"/>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6" id="26"/>
          <p:cNvGrpSpPr/>
          <p:nvPr/>
        </p:nvGrpSpPr>
        <p:grpSpPr>
          <a:xfrm rot="0">
            <a:off x="16712525" y="465008"/>
            <a:ext cx="203850" cy="203850"/>
            <a:chOff x="0" y="0"/>
            <a:chExt cx="271800" cy="271800"/>
          </a:xfrm>
        </p:grpSpPr>
        <p:sp>
          <p:nvSpPr>
            <p:cNvPr name="Freeform 27" id="2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8" id="2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sp>
        <p:nvSpPr>
          <p:cNvPr name="TextBox 29" id="29"/>
          <p:cNvSpPr txBox="true"/>
          <p:nvPr/>
        </p:nvSpPr>
        <p:spPr>
          <a:xfrm rot="0">
            <a:off x="4250813" y="2966083"/>
            <a:ext cx="9436350" cy="885825"/>
          </a:xfrm>
          <a:prstGeom prst="rect">
            <a:avLst/>
          </a:prstGeom>
        </p:spPr>
        <p:txBody>
          <a:bodyPr anchor="t" rtlCol="false" tIns="0" lIns="0" bIns="0" rIns="0">
            <a:spAutoFit/>
          </a:bodyPr>
          <a:lstStyle/>
          <a:p>
            <a:pPr algn="ctr">
              <a:lnSpc>
                <a:spcPts val="6719"/>
              </a:lnSpc>
            </a:pPr>
            <a:r>
              <a:rPr lang="en-US" sz="5599">
                <a:solidFill>
                  <a:srgbClr val="494949"/>
                </a:solidFill>
                <a:latin typeface="Arimo"/>
                <a:ea typeface="Arimo"/>
                <a:cs typeface="Arimo"/>
                <a:sym typeface="Arimo"/>
              </a:rPr>
              <a:t>Dữ liệu lớn - Big data</a:t>
            </a:r>
          </a:p>
        </p:txBody>
      </p:sp>
      <p:sp>
        <p:nvSpPr>
          <p:cNvPr name="TextBox 30" id="30"/>
          <p:cNvSpPr txBox="true"/>
          <p:nvPr/>
        </p:nvSpPr>
        <p:spPr>
          <a:xfrm rot="0">
            <a:off x="2718751" y="4717358"/>
            <a:ext cx="12689762" cy="3286125"/>
          </a:xfrm>
          <a:prstGeom prst="rect">
            <a:avLst/>
          </a:prstGeom>
        </p:spPr>
        <p:txBody>
          <a:bodyPr anchor="t" rtlCol="false" tIns="0" lIns="0" bIns="0" rIns="0">
            <a:spAutoFit/>
          </a:bodyPr>
          <a:lstStyle/>
          <a:p>
            <a:pPr algn="l">
              <a:lnSpc>
                <a:spcPts val="4320"/>
              </a:lnSpc>
            </a:pPr>
            <a:r>
              <a:rPr lang="en-US" sz="3600">
                <a:solidFill>
                  <a:srgbClr val="494949"/>
                </a:solidFill>
                <a:latin typeface="Arimo"/>
                <a:ea typeface="Arimo"/>
                <a:cs typeface="Arimo"/>
                <a:sym typeface="Arimo"/>
              </a:rPr>
              <a:t> </a:t>
            </a:r>
            <a:r>
              <a:rPr lang="en-US" sz="3600" b="true">
                <a:solidFill>
                  <a:srgbClr val="494949"/>
                </a:solidFill>
                <a:latin typeface="Arimo Bold"/>
                <a:ea typeface="Arimo Bold"/>
                <a:cs typeface="Arimo Bold"/>
                <a:sym typeface="Arimo Bold"/>
              </a:rPr>
              <a:t>Theo Gartner: </a:t>
            </a:r>
            <a:r>
              <a:rPr lang="en-US" sz="3600">
                <a:solidFill>
                  <a:srgbClr val="494949"/>
                </a:solidFill>
                <a:latin typeface="Arimo"/>
                <a:ea typeface="Arimo"/>
                <a:cs typeface="Arimo"/>
                <a:sym typeface="Arimo"/>
              </a:rPr>
              <a:t>Dữ liệu lớn là những nguồn thông tin có đặc điểm chung khối lượng lớn, tốc độ nhanh và dữ liệu định dạng dưới nhiều hình thức khác nhau, do đó muốn khai thác được đòi hỏi phải có hình thức xử lý mới để đưa ra quyết định, khám phá và tối ưu hóa quy trình.</a:t>
            </a:r>
          </a:p>
          <a:p>
            <a:pPr algn="l">
              <a:lnSpc>
                <a:spcPts val="43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700000">
            <a:off x="15898964" y="1740250"/>
            <a:ext cx="2113471" cy="0"/>
          </a:xfrm>
          <a:prstGeom prst="line">
            <a:avLst/>
          </a:prstGeom>
          <a:ln cap="rnd" w="9525">
            <a:solidFill>
              <a:srgbClr val="3D3D3D"/>
            </a:solidFill>
            <a:prstDash val="solid"/>
            <a:headEnd type="none" len="sm" w="sm"/>
            <a:tailEnd type="none" len="sm" w="sm"/>
          </a:ln>
        </p:spPr>
      </p:sp>
      <p:sp>
        <p:nvSpPr>
          <p:cNvPr name="AutoShape 3" id="3"/>
          <p:cNvSpPr/>
          <p:nvPr/>
        </p:nvSpPr>
        <p:spPr>
          <a:xfrm rot="1168354">
            <a:off x="1081262" y="987076"/>
            <a:ext cx="2593177" cy="0"/>
          </a:xfrm>
          <a:prstGeom prst="line">
            <a:avLst/>
          </a:prstGeom>
          <a:ln cap="rnd" w="9525">
            <a:solidFill>
              <a:srgbClr val="3D3D3D"/>
            </a:solidFill>
            <a:prstDash val="solid"/>
            <a:headEnd type="none" len="sm" w="sm"/>
            <a:tailEnd type="none" len="sm" w="sm"/>
          </a:ln>
        </p:spPr>
      </p:sp>
      <p:sp>
        <p:nvSpPr>
          <p:cNvPr name="AutoShape 4" id="4"/>
          <p:cNvSpPr/>
          <p:nvPr/>
        </p:nvSpPr>
        <p:spPr>
          <a:xfrm rot="7903957">
            <a:off x="-306937" y="1202676"/>
            <a:ext cx="1779074" cy="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847500" y="2507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277478" y="1116326"/>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183500" y="725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8" id="8"/>
          <p:cNvSpPr/>
          <p:nvPr/>
        </p:nvSpPr>
        <p:spPr>
          <a:xfrm rot="9211909">
            <a:off x="16174614" y="508150"/>
            <a:ext cx="2261272" cy="0"/>
          </a:xfrm>
          <a:prstGeom prst="line">
            <a:avLst/>
          </a:prstGeom>
          <a:ln cap="rnd" w="9525">
            <a:solidFill>
              <a:srgbClr val="3D3D3D"/>
            </a:solidFill>
            <a:prstDash val="solid"/>
            <a:headEnd type="none" len="sm" w="sm"/>
            <a:tailEnd type="none" len="sm" w="sm"/>
          </a:ln>
        </p:spPr>
      </p:sp>
      <p:sp>
        <p:nvSpPr>
          <p:cNvPr name="Freeform 9" id="9"/>
          <p:cNvSpPr/>
          <p:nvPr/>
        </p:nvSpPr>
        <p:spPr>
          <a:xfrm flipH="false" flipV="false" rot="0">
            <a:off x="15647750" y="4047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397300" y="22349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73567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228975" y="938025"/>
            <a:ext cx="11829750" cy="885825"/>
          </a:xfrm>
          <a:prstGeom prst="rect">
            <a:avLst/>
          </a:prstGeom>
        </p:spPr>
        <p:txBody>
          <a:bodyPr anchor="t" rtlCol="false" tIns="0" lIns="0" bIns="0" rIns="0">
            <a:spAutoFit/>
          </a:bodyPr>
          <a:lstStyle/>
          <a:p>
            <a:pPr algn="ctr">
              <a:lnSpc>
                <a:spcPts val="6719"/>
              </a:lnSpc>
            </a:pPr>
            <a:r>
              <a:rPr lang="en-US" sz="5599">
                <a:solidFill>
                  <a:srgbClr val="494949"/>
                </a:solidFill>
                <a:latin typeface="Arimo"/>
                <a:ea typeface="Arimo"/>
                <a:cs typeface="Arimo"/>
                <a:sym typeface="Arimo"/>
              </a:rPr>
              <a:t>Tính chất của dữ liệu lớn</a:t>
            </a:r>
          </a:p>
        </p:txBody>
      </p:sp>
      <p:sp>
        <p:nvSpPr>
          <p:cNvPr name="TextBox 13" id="13"/>
          <p:cNvSpPr txBox="true"/>
          <p:nvPr/>
        </p:nvSpPr>
        <p:spPr>
          <a:xfrm rot="0">
            <a:off x="3358513" y="2498976"/>
            <a:ext cx="3707550" cy="571500"/>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Volume </a:t>
            </a:r>
          </a:p>
        </p:txBody>
      </p:sp>
      <p:sp>
        <p:nvSpPr>
          <p:cNvPr name="TextBox 14" id="14"/>
          <p:cNvSpPr txBox="true"/>
          <p:nvPr/>
        </p:nvSpPr>
        <p:spPr>
          <a:xfrm rot="0">
            <a:off x="3358513" y="3318921"/>
            <a:ext cx="4767868" cy="1485900"/>
          </a:xfrm>
          <a:prstGeom prst="rect">
            <a:avLst/>
          </a:prstGeom>
        </p:spPr>
        <p:txBody>
          <a:bodyPr anchor="t" rtlCol="false" tIns="0" lIns="0" bIns="0" rIns="0">
            <a:spAutoFit/>
          </a:bodyPr>
          <a:lstStyle/>
          <a:p>
            <a:pPr algn="l">
              <a:lnSpc>
                <a:spcPts val="3840"/>
              </a:lnSpc>
            </a:pPr>
            <a:r>
              <a:rPr lang="en-US" sz="3200">
                <a:solidFill>
                  <a:srgbClr val="494949"/>
                </a:solidFill>
                <a:latin typeface="Arimo"/>
                <a:ea typeface="Arimo"/>
                <a:cs typeface="Arimo"/>
                <a:sym typeface="Arimo"/>
              </a:rPr>
              <a:t>Đặc điểm nổi bật nhất của Big Data là khối lượng dữ liệu khổng lồ.</a:t>
            </a:r>
          </a:p>
        </p:txBody>
      </p:sp>
      <p:sp>
        <p:nvSpPr>
          <p:cNvPr name="TextBox 15" id="15"/>
          <p:cNvSpPr txBox="true"/>
          <p:nvPr/>
        </p:nvSpPr>
        <p:spPr>
          <a:xfrm rot="0">
            <a:off x="3358513" y="5221934"/>
            <a:ext cx="3712350" cy="571500"/>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Velocity</a:t>
            </a:r>
          </a:p>
        </p:txBody>
      </p:sp>
      <p:sp>
        <p:nvSpPr>
          <p:cNvPr name="TextBox 16" id="16"/>
          <p:cNvSpPr txBox="true"/>
          <p:nvPr/>
        </p:nvSpPr>
        <p:spPr>
          <a:xfrm rot="0">
            <a:off x="3358513" y="6261450"/>
            <a:ext cx="4480677" cy="1000125"/>
          </a:xfrm>
          <a:prstGeom prst="rect">
            <a:avLst/>
          </a:prstGeom>
        </p:spPr>
        <p:txBody>
          <a:bodyPr anchor="t" rtlCol="false" tIns="0" lIns="0" bIns="0" rIns="0">
            <a:spAutoFit/>
          </a:bodyPr>
          <a:lstStyle/>
          <a:p>
            <a:pPr algn="l">
              <a:lnSpc>
                <a:spcPts val="3840"/>
              </a:lnSpc>
            </a:pPr>
            <a:r>
              <a:rPr lang="en-US" sz="3200">
                <a:solidFill>
                  <a:srgbClr val="494949"/>
                </a:solidFill>
                <a:latin typeface="Arimo"/>
                <a:ea typeface="Arimo"/>
                <a:cs typeface="Arimo"/>
                <a:sym typeface="Arimo"/>
              </a:rPr>
              <a:t>Tốc độ tạo và xử lý dữ liệu là yếu tố quan trọng.</a:t>
            </a:r>
          </a:p>
        </p:txBody>
      </p:sp>
      <p:sp>
        <p:nvSpPr>
          <p:cNvPr name="TextBox 17" id="17"/>
          <p:cNvSpPr txBox="true"/>
          <p:nvPr/>
        </p:nvSpPr>
        <p:spPr>
          <a:xfrm rot="0">
            <a:off x="3358513" y="7680675"/>
            <a:ext cx="3707550" cy="571500"/>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Variety</a:t>
            </a:r>
          </a:p>
        </p:txBody>
      </p:sp>
      <p:sp>
        <p:nvSpPr>
          <p:cNvPr name="TextBox 18" id="18"/>
          <p:cNvSpPr txBox="true"/>
          <p:nvPr/>
        </p:nvSpPr>
        <p:spPr>
          <a:xfrm rot="0">
            <a:off x="3358513" y="8423625"/>
            <a:ext cx="4646616" cy="1000125"/>
          </a:xfrm>
          <a:prstGeom prst="rect">
            <a:avLst/>
          </a:prstGeom>
        </p:spPr>
        <p:txBody>
          <a:bodyPr anchor="t" rtlCol="false" tIns="0" lIns="0" bIns="0" rIns="0">
            <a:spAutoFit/>
          </a:bodyPr>
          <a:lstStyle/>
          <a:p>
            <a:pPr algn="l">
              <a:lnSpc>
                <a:spcPts val="3840"/>
              </a:lnSpc>
            </a:pPr>
            <a:r>
              <a:rPr lang="en-US" sz="3200">
                <a:solidFill>
                  <a:srgbClr val="494949"/>
                </a:solidFill>
                <a:latin typeface="Arimo"/>
                <a:ea typeface="Arimo"/>
                <a:cs typeface="Arimo"/>
                <a:sym typeface="Arimo"/>
              </a:rPr>
              <a:t>Sự đa dạng về nguồn gốc và định dạng dữ liệu</a:t>
            </a:r>
          </a:p>
        </p:txBody>
      </p:sp>
      <p:sp>
        <p:nvSpPr>
          <p:cNvPr name="TextBox 19" id="19"/>
          <p:cNvSpPr txBox="true"/>
          <p:nvPr/>
        </p:nvSpPr>
        <p:spPr>
          <a:xfrm rot="0">
            <a:off x="11886100" y="3682278"/>
            <a:ext cx="3804150" cy="571500"/>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Veracity</a:t>
            </a:r>
          </a:p>
        </p:txBody>
      </p:sp>
      <p:sp>
        <p:nvSpPr>
          <p:cNvPr name="TextBox 20" id="20"/>
          <p:cNvSpPr txBox="true"/>
          <p:nvPr/>
        </p:nvSpPr>
        <p:spPr>
          <a:xfrm rot="0">
            <a:off x="11886100" y="4399482"/>
            <a:ext cx="4407025" cy="1000125"/>
          </a:xfrm>
          <a:prstGeom prst="rect">
            <a:avLst/>
          </a:prstGeom>
        </p:spPr>
        <p:txBody>
          <a:bodyPr anchor="t" rtlCol="false" tIns="0" lIns="0" bIns="0" rIns="0">
            <a:spAutoFit/>
          </a:bodyPr>
          <a:lstStyle/>
          <a:p>
            <a:pPr algn="l">
              <a:lnSpc>
                <a:spcPts val="3840"/>
              </a:lnSpc>
            </a:pPr>
            <a:r>
              <a:rPr lang="en-US" sz="3200">
                <a:solidFill>
                  <a:srgbClr val="494949"/>
                </a:solidFill>
                <a:latin typeface="Arimo"/>
                <a:ea typeface="Arimo"/>
                <a:cs typeface="Arimo"/>
                <a:sym typeface="Arimo"/>
              </a:rPr>
              <a:t>Độ tin cậy của dữ liệu là một thách thức lớn</a:t>
            </a:r>
          </a:p>
        </p:txBody>
      </p:sp>
      <p:sp>
        <p:nvSpPr>
          <p:cNvPr name="TextBox 21" id="21"/>
          <p:cNvSpPr txBox="true"/>
          <p:nvPr/>
        </p:nvSpPr>
        <p:spPr>
          <a:xfrm rot="0">
            <a:off x="1555146" y="2096226"/>
            <a:ext cx="1428588"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01</a:t>
            </a:r>
          </a:p>
        </p:txBody>
      </p:sp>
      <p:sp>
        <p:nvSpPr>
          <p:cNvPr name="TextBox 22" id="22"/>
          <p:cNvSpPr txBox="true"/>
          <p:nvPr/>
        </p:nvSpPr>
        <p:spPr>
          <a:xfrm rot="0">
            <a:off x="1007150" y="7256812"/>
            <a:ext cx="2176350"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03</a:t>
            </a:r>
          </a:p>
        </p:txBody>
      </p:sp>
      <p:sp>
        <p:nvSpPr>
          <p:cNvPr name="TextBox 23" id="23"/>
          <p:cNvSpPr txBox="true"/>
          <p:nvPr/>
        </p:nvSpPr>
        <p:spPr>
          <a:xfrm rot="0">
            <a:off x="9709750" y="3206982"/>
            <a:ext cx="2176350"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04</a:t>
            </a:r>
          </a:p>
        </p:txBody>
      </p:sp>
      <p:sp>
        <p:nvSpPr>
          <p:cNvPr name="TextBox 24" id="24"/>
          <p:cNvSpPr txBox="true"/>
          <p:nvPr/>
        </p:nvSpPr>
        <p:spPr>
          <a:xfrm rot="0">
            <a:off x="1007150" y="4798071"/>
            <a:ext cx="2176350"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02</a:t>
            </a:r>
          </a:p>
        </p:txBody>
      </p:sp>
      <p:sp>
        <p:nvSpPr>
          <p:cNvPr name="TextBox 25" id="25"/>
          <p:cNvSpPr txBox="true"/>
          <p:nvPr/>
        </p:nvSpPr>
        <p:spPr>
          <a:xfrm rot="0">
            <a:off x="11886100" y="6534846"/>
            <a:ext cx="3804150" cy="571500"/>
          </a:xfrm>
          <a:prstGeom prst="rect">
            <a:avLst/>
          </a:prstGeom>
        </p:spPr>
        <p:txBody>
          <a:bodyPr anchor="t" rtlCol="false" tIns="0" lIns="0" bIns="0" rIns="0">
            <a:spAutoFit/>
          </a:bodyPr>
          <a:lstStyle/>
          <a:p>
            <a:pPr algn="l">
              <a:lnSpc>
                <a:spcPts val="4320"/>
              </a:lnSpc>
            </a:pPr>
            <a:r>
              <a:rPr lang="en-US" sz="3600">
                <a:solidFill>
                  <a:srgbClr val="77C6FC"/>
                </a:solidFill>
                <a:latin typeface="Arimo"/>
                <a:ea typeface="Arimo"/>
                <a:cs typeface="Arimo"/>
                <a:sym typeface="Arimo"/>
              </a:rPr>
              <a:t>Value</a:t>
            </a:r>
          </a:p>
        </p:txBody>
      </p:sp>
      <p:sp>
        <p:nvSpPr>
          <p:cNvPr name="TextBox 26" id="26"/>
          <p:cNvSpPr txBox="true"/>
          <p:nvPr/>
        </p:nvSpPr>
        <p:spPr>
          <a:xfrm rot="0">
            <a:off x="11886100" y="7252050"/>
            <a:ext cx="4407025" cy="514350"/>
          </a:xfrm>
          <a:prstGeom prst="rect">
            <a:avLst/>
          </a:prstGeom>
        </p:spPr>
        <p:txBody>
          <a:bodyPr anchor="t" rtlCol="false" tIns="0" lIns="0" bIns="0" rIns="0">
            <a:spAutoFit/>
          </a:bodyPr>
          <a:lstStyle/>
          <a:p>
            <a:pPr algn="l">
              <a:lnSpc>
                <a:spcPts val="3840"/>
              </a:lnSpc>
            </a:pPr>
            <a:r>
              <a:rPr lang="en-US" sz="3200">
                <a:solidFill>
                  <a:srgbClr val="494949"/>
                </a:solidFill>
                <a:latin typeface="Arimo"/>
                <a:ea typeface="Arimo"/>
                <a:cs typeface="Arimo"/>
                <a:sym typeface="Arimo"/>
              </a:rPr>
              <a:t>Giá trị của dữ liệu lớn</a:t>
            </a:r>
          </a:p>
        </p:txBody>
      </p:sp>
      <p:sp>
        <p:nvSpPr>
          <p:cNvPr name="TextBox 27" id="27"/>
          <p:cNvSpPr txBox="true"/>
          <p:nvPr/>
        </p:nvSpPr>
        <p:spPr>
          <a:xfrm rot="0">
            <a:off x="9709750" y="6110983"/>
            <a:ext cx="2176350" cy="1409700"/>
          </a:xfrm>
          <a:prstGeom prst="rect">
            <a:avLst/>
          </a:prstGeom>
        </p:spPr>
        <p:txBody>
          <a:bodyPr anchor="t" rtlCol="false" tIns="0" lIns="0" bIns="0" rIns="0">
            <a:spAutoFit/>
          </a:bodyPr>
          <a:lstStyle/>
          <a:p>
            <a:pPr algn="ctr">
              <a:lnSpc>
                <a:spcPts val="10800"/>
              </a:lnSpc>
            </a:pPr>
            <a:r>
              <a:rPr lang="en-US" sz="9000">
                <a:solidFill>
                  <a:srgbClr val="77C6FC"/>
                </a:solidFill>
                <a:latin typeface="Arimo"/>
                <a:ea typeface="Arimo"/>
                <a:cs typeface="Arimo"/>
                <a:sym typeface="Arimo"/>
              </a:rPr>
              <a:t>05</a:t>
            </a:r>
          </a:p>
        </p:txBody>
      </p:sp>
      <p:sp>
        <p:nvSpPr>
          <p:cNvPr name="Freeform 28" id="28"/>
          <p:cNvSpPr/>
          <p:nvPr/>
        </p:nvSpPr>
        <p:spPr>
          <a:xfrm flipH="false" flipV="false" rot="0">
            <a:off x="14042323" y="8261700"/>
            <a:ext cx="4245677" cy="2520600"/>
          </a:xfrm>
          <a:custGeom>
            <a:avLst/>
            <a:gdLst/>
            <a:ahLst/>
            <a:cxnLst/>
            <a:rect r="r" b="b" t="t" l="l"/>
            <a:pathLst>
              <a:path h="2520600" w="4245677">
                <a:moveTo>
                  <a:pt x="0" y="0"/>
                </a:moveTo>
                <a:lnTo>
                  <a:pt x="4245677" y="0"/>
                </a:lnTo>
                <a:lnTo>
                  <a:pt x="4245677" y="2520600"/>
                </a:lnTo>
                <a:lnTo>
                  <a:pt x="0" y="25206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700000">
            <a:off x="15898964" y="1740250"/>
            <a:ext cx="2113471" cy="0"/>
          </a:xfrm>
          <a:prstGeom prst="line">
            <a:avLst/>
          </a:prstGeom>
          <a:ln cap="rnd" w="9525">
            <a:solidFill>
              <a:srgbClr val="3D3D3D"/>
            </a:solidFill>
            <a:prstDash val="solid"/>
            <a:headEnd type="none" len="sm" w="sm"/>
            <a:tailEnd type="none" len="sm" w="sm"/>
          </a:ln>
        </p:spPr>
      </p:sp>
      <p:sp>
        <p:nvSpPr>
          <p:cNvPr name="AutoShape 3" id="3"/>
          <p:cNvSpPr/>
          <p:nvPr/>
        </p:nvSpPr>
        <p:spPr>
          <a:xfrm rot="1168354">
            <a:off x="1081262" y="987076"/>
            <a:ext cx="2593177" cy="0"/>
          </a:xfrm>
          <a:prstGeom prst="line">
            <a:avLst/>
          </a:prstGeom>
          <a:ln cap="rnd" w="9525">
            <a:solidFill>
              <a:srgbClr val="3D3D3D"/>
            </a:solidFill>
            <a:prstDash val="solid"/>
            <a:headEnd type="none" len="sm" w="sm"/>
            <a:tailEnd type="none" len="sm" w="sm"/>
          </a:ln>
        </p:spPr>
      </p:sp>
      <p:sp>
        <p:nvSpPr>
          <p:cNvPr name="AutoShape 4" id="4"/>
          <p:cNvSpPr/>
          <p:nvPr/>
        </p:nvSpPr>
        <p:spPr>
          <a:xfrm rot="7903957">
            <a:off x="-306937" y="1202676"/>
            <a:ext cx="1779074" cy="0"/>
          </a:xfrm>
          <a:prstGeom prst="line">
            <a:avLst/>
          </a:prstGeom>
          <a:ln cap="rnd" w="9525">
            <a:solidFill>
              <a:srgbClr val="3D3D3D"/>
            </a:solidFill>
            <a:prstDash val="solid"/>
            <a:headEnd type="none" len="sm" w="sm"/>
            <a:tailEnd type="none" len="sm" w="sm"/>
          </a:ln>
        </p:spPr>
      </p:sp>
      <p:sp>
        <p:nvSpPr>
          <p:cNvPr name="Freeform 5" id="5"/>
          <p:cNvSpPr/>
          <p:nvPr/>
        </p:nvSpPr>
        <p:spPr>
          <a:xfrm flipH="false" flipV="false" rot="0">
            <a:off x="847500" y="2507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277478" y="1116326"/>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183500" y="725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8" id="8"/>
          <p:cNvSpPr/>
          <p:nvPr/>
        </p:nvSpPr>
        <p:spPr>
          <a:xfrm rot="9211909">
            <a:off x="16174614" y="508150"/>
            <a:ext cx="2261272" cy="0"/>
          </a:xfrm>
          <a:prstGeom prst="line">
            <a:avLst/>
          </a:prstGeom>
          <a:ln cap="rnd" w="9525">
            <a:solidFill>
              <a:srgbClr val="3D3D3D"/>
            </a:solidFill>
            <a:prstDash val="solid"/>
            <a:headEnd type="none" len="sm" w="sm"/>
            <a:tailEnd type="none" len="sm" w="sm"/>
          </a:ln>
        </p:spPr>
      </p:sp>
      <p:sp>
        <p:nvSpPr>
          <p:cNvPr name="Freeform 9" id="9"/>
          <p:cNvSpPr/>
          <p:nvPr/>
        </p:nvSpPr>
        <p:spPr>
          <a:xfrm flipH="false" flipV="false" rot="0">
            <a:off x="15647750" y="4047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397300" y="22349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73567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045977" y="1349217"/>
            <a:ext cx="11829750" cy="885759"/>
          </a:xfrm>
          <a:prstGeom prst="rect">
            <a:avLst/>
          </a:prstGeom>
        </p:spPr>
        <p:txBody>
          <a:bodyPr anchor="t" rtlCol="false" tIns="0" lIns="0" bIns="0" rIns="0">
            <a:spAutoFit/>
          </a:bodyPr>
          <a:lstStyle/>
          <a:p>
            <a:pPr algn="ctr">
              <a:lnSpc>
                <a:spcPts val="6719"/>
              </a:lnSpc>
            </a:pPr>
            <a:r>
              <a:rPr lang="en-US" sz="5599">
                <a:solidFill>
                  <a:srgbClr val="494949"/>
                </a:solidFill>
                <a:latin typeface="Arimo"/>
                <a:ea typeface="Arimo"/>
                <a:cs typeface="Arimo"/>
                <a:sym typeface="Arimo"/>
              </a:rPr>
              <a:t>Các loại dữ liệu</a:t>
            </a:r>
          </a:p>
        </p:txBody>
      </p:sp>
      <p:sp>
        <p:nvSpPr>
          <p:cNvPr name="TextBox 13" id="13"/>
          <p:cNvSpPr txBox="true"/>
          <p:nvPr/>
        </p:nvSpPr>
        <p:spPr>
          <a:xfrm rot="0">
            <a:off x="1831520" y="2943357"/>
            <a:ext cx="15306612" cy="2200143"/>
          </a:xfrm>
          <a:prstGeom prst="rect">
            <a:avLst/>
          </a:prstGeom>
        </p:spPr>
        <p:txBody>
          <a:bodyPr anchor="t" rtlCol="false" tIns="0" lIns="0" bIns="0" rIns="0">
            <a:spAutoFit/>
          </a:bodyPr>
          <a:lstStyle/>
          <a:p>
            <a:pPr algn="l">
              <a:lnSpc>
                <a:spcPts val="4320"/>
              </a:lnSpc>
            </a:pPr>
            <a:r>
              <a:rPr lang="en-US" sz="3600">
                <a:solidFill>
                  <a:srgbClr val="060105"/>
                </a:solidFill>
                <a:latin typeface="Arimo"/>
                <a:ea typeface="Arimo"/>
                <a:cs typeface="Arimo"/>
                <a:sym typeface="Arimo"/>
              </a:rPr>
              <a:t>Dựa vào cấu trúc:</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có cấu trúc (Structured Data)</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bán cấu trúc (Semi-Structured Data)</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phi cấu trúc (Unstructured Data)</a:t>
            </a:r>
          </a:p>
        </p:txBody>
      </p:sp>
      <p:sp>
        <p:nvSpPr>
          <p:cNvPr name="TextBox 14" id="14"/>
          <p:cNvSpPr txBox="true"/>
          <p:nvPr/>
        </p:nvSpPr>
        <p:spPr>
          <a:xfrm rot="0">
            <a:off x="1831520" y="5979063"/>
            <a:ext cx="15306612" cy="2200143"/>
          </a:xfrm>
          <a:prstGeom prst="rect">
            <a:avLst/>
          </a:prstGeom>
        </p:spPr>
        <p:txBody>
          <a:bodyPr anchor="t" rtlCol="false" tIns="0" lIns="0" bIns="0" rIns="0">
            <a:spAutoFit/>
          </a:bodyPr>
          <a:lstStyle/>
          <a:p>
            <a:pPr algn="l">
              <a:lnSpc>
                <a:spcPts val="4320"/>
              </a:lnSpc>
            </a:pPr>
            <a:r>
              <a:rPr lang="en-US" sz="3600">
                <a:solidFill>
                  <a:srgbClr val="060105"/>
                </a:solidFill>
                <a:latin typeface="Arimo"/>
                <a:ea typeface="Arimo"/>
                <a:cs typeface="Arimo"/>
                <a:sym typeface="Arimo"/>
              </a:rPr>
              <a:t>Dựa vào nguồn gốc dữ liệu:</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giao dịch (Transactional Data)</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từ máy móc (Machine Data)</a:t>
            </a:r>
          </a:p>
          <a:p>
            <a:pPr algn="l" marL="777240" indent="-388620" lvl="1">
              <a:lnSpc>
                <a:spcPts val="4320"/>
              </a:lnSpc>
              <a:buFont typeface="Arial"/>
              <a:buChar char="•"/>
            </a:pPr>
            <a:r>
              <a:rPr lang="en-US" sz="3600">
                <a:solidFill>
                  <a:srgbClr val="060105"/>
                </a:solidFill>
                <a:latin typeface="Arimo"/>
                <a:ea typeface="Arimo"/>
                <a:cs typeface="Arimo"/>
                <a:sym typeface="Arimo"/>
              </a:rPr>
              <a:t>Dữ liệu từ con người (Human-Generated Data)</a:t>
            </a:r>
          </a:p>
        </p:txBody>
      </p:sp>
      <p:sp>
        <p:nvSpPr>
          <p:cNvPr name="Freeform 15" id="15"/>
          <p:cNvSpPr/>
          <p:nvPr/>
        </p:nvSpPr>
        <p:spPr>
          <a:xfrm flipH="false" flipV="false" rot="0">
            <a:off x="13652785" y="7286625"/>
            <a:ext cx="4482688" cy="2661310"/>
          </a:xfrm>
          <a:custGeom>
            <a:avLst/>
            <a:gdLst/>
            <a:ahLst/>
            <a:cxnLst/>
            <a:rect r="r" b="b" t="t" l="l"/>
            <a:pathLst>
              <a:path h="2661310" w="4482688">
                <a:moveTo>
                  <a:pt x="0" y="0"/>
                </a:moveTo>
                <a:lnTo>
                  <a:pt x="4482688" y="0"/>
                </a:lnTo>
                <a:lnTo>
                  <a:pt x="4482688" y="2661310"/>
                </a:lnTo>
                <a:lnTo>
                  <a:pt x="0" y="26613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370358" y="9065891"/>
            <a:ext cx="1134380" cy="1051824"/>
          </a:xfrm>
          <a:custGeom>
            <a:avLst/>
            <a:gdLst/>
            <a:ahLst/>
            <a:cxnLst/>
            <a:rect r="r" b="b" t="t" l="l"/>
            <a:pathLst>
              <a:path h="1051824" w="1134380">
                <a:moveTo>
                  <a:pt x="0" y="0"/>
                </a:moveTo>
                <a:lnTo>
                  <a:pt x="1134380" y="0"/>
                </a:lnTo>
                <a:lnTo>
                  <a:pt x="1134380" y="1051824"/>
                </a:lnTo>
                <a:lnTo>
                  <a:pt x="0" y="10518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16554945" y="4365203"/>
            <a:ext cx="1134380" cy="1051824"/>
          </a:xfrm>
          <a:custGeom>
            <a:avLst/>
            <a:gdLst/>
            <a:ahLst/>
            <a:cxnLst/>
            <a:rect r="r" b="b" t="t" l="l"/>
            <a:pathLst>
              <a:path h="1051824" w="1134380">
                <a:moveTo>
                  <a:pt x="0" y="0"/>
                </a:moveTo>
                <a:lnTo>
                  <a:pt x="1134380" y="0"/>
                </a:lnTo>
                <a:lnTo>
                  <a:pt x="1134380" y="1051824"/>
                </a:lnTo>
                <a:lnTo>
                  <a:pt x="0" y="10518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3D3D3D"/>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3D3D3D"/>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3D3D3D"/>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3D3D3D"/>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3D3D3D"/>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3D3D3D"/>
            </a:solidFill>
          </p:spPr>
        </p:sp>
      </p:grpSp>
      <p:sp>
        <p:nvSpPr>
          <p:cNvPr name="TextBox 28" id="28"/>
          <p:cNvSpPr txBox="true"/>
          <p:nvPr/>
        </p:nvSpPr>
        <p:spPr>
          <a:xfrm rot="0">
            <a:off x="3568448" y="4308684"/>
            <a:ext cx="10810950" cy="1542984"/>
          </a:xfrm>
          <a:prstGeom prst="rect">
            <a:avLst/>
          </a:prstGeom>
        </p:spPr>
        <p:txBody>
          <a:bodyPr anchor="t" rtlCol="false" tIns="0" lIns="0" bIns="0" rIns="0">
            <a:spAutoFit/>
          </a:bodyPr>
          <a:lstStyle/>
          <a:p>
            <a:pPr algn="ctr">
              <a:lnSpc>
                <a:spcPts val="11999"/>
              </a:lnSpc>
            </a:pPr>
            <a:r>
              <a:rPr lang="en-US" sz="9999">
                <a:solidFill>
                  <a:srgbClr val="494949"/>
                </a:solidFill>
                <a:latin typeface="Arimo"/>
                <a:ea typeface="Arimo"/>
                <a:cs typeface="Arimo"/>
                <a:sym typeface="Arimo"/>
              </a:rPr>
              <a:t>Hadoop</a:t>
            </a:r>
          </a:p>
        </p:txBody>
      </p:sp>
      <p:sp>
        <p:nvSpPr>
          <p:cNvPr name="Freeform 29" id="29"/>
          <p:cNvSpPr/>
          <p:nvPr/>
        </p:nvSpPr>
        <p:spPr>
          <a:xfrm flipH="false" flipV="false" rot="0">
            <a:off x="13306786" y="400724"/>
            <a:ext cx="2951914" cy="3156952"/>
          </a:xfrm>
          <a:custGeom>
            <a:avLst/>
            <a:gdLst/>
            <a:ahLst/>
            <a:cxnLst/>
            <a:rect r="r" b="b" t="t" l="l"/>
            <a:pathLst>
              <a:path h="3156952" w="2951914">
                <a:moveTo>
                  <a:pt x="0" y="0"/>
                </a:moveTo>
                <a:lnTo>
                  <a:pt x="2951914" y="0"/>
                </a:lnTo>
                <a:lnTo>
                  <a:pt x="2951914" y="3156952"/>
                </a:lnTo>
                <a:lnTo>
                  <a:pt x="0" y="315695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0" id="30"/>
          <p:cNvSpPr/>
          <p:nvPr/>
        </p:nvSpPr>
        <p:spPr>
          <a:xfrm flipH="false" flipV="false" rot="0">
            <a:off x="1926226" y="7124984"/>
            <a:ext cx="3902984" cy="3162016"/>
          </a:xfrm>
          <a:custGeom>
            <a:avLst/>
            <a:gdLst/>
            <a:ahLst/>
            <a:cxnLst/>
            <a:rect r="r" b="b" t="t" l="l"/>
            <a:pathLst>
              <a:path h="3162016" w="3902984">
                <a:moveTo>
                  <a:pt x="0" y="0"/>
                </a:moveTo>
                <a:lnTo>
                  <a:pt x="3902984" y="0"/>
                </a:lnTo>
                <a:lnTo>
                  <a:pt x="3902984" y="3162016"/>
                </a:lnTo>
                <a:lnTo>
                  <a:pt x="0" y="316201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DAGYhW5yrGg</dc:identifier>
  <dcterms:modified xsi:type="dcterms:W3CDTF">2011-08-01T06:04:30Z</dcterms:modified>
  <cp:revision>1</cp:revision>
  <dc:title>Big_data.pptx</dc:title>
</cp:coreProperties>
</file>