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8" r:id="rId3"/>
    <p:sldId id="258" r:id="rId4"/>
    <p:sldId id="269" r:id="rId5"/>
    <p:sldId id="257"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40" autoAdjust="0"/>
  </p:normalViewPr>
  <p:slideViewPr>
    <p:cSldViewPr snapToGrid="0" snapToObjects="1">
      <p:cViewPr varScale="1">
        <p:scale>
          <a:sx n="64" d="100"/>
          <a:sy n="64" d="100"/>
        </p:scale>
        <p:origin x="13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23A81-37B7-454C-8C15-12D5374D5940}" type="datetimeFigureOut">
              <a:rPr lang="en-US" smtClean="0"/>
              <a:t>4/20/2025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94DB1-0C18-4744-AFD3-5252AAF0B5E8}" type="slidenum">
              <a:rPr lang="en-US" smtClean="0"/>
              <a:t>‹#›</a:t>
            </a:fld>
            <a:endParaRPr lang="en-US"/>
          </a:p>
        </p:txBody>
      </p:sp>
    </p:spTree>
    <p:extLst>
      <p:ext uri="{BB962C8B-B14F-4D97-AF65-F5344CB8AC3E}">
        <p14:creationId xmlns:p14="http://schemas.microsoft.com/office/powerpoint/2010/main" val="418103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rlz=1C1ONGR_enUS1141US1141&amp;cs=1&amp;sca_esv=a39f92e395423779&amp;sxsrf=AHTn8zppGtd4x2fakJtFHARWdts9uzl8ig%3A1745171033545&amp;q=Evolutionary+Theory&amp;sa=X&amp;ved=2ahUKEwjm-5jclOeMAxVL7skDHZrVKRYQxccNegQIExAB&amp;mstk=AUtExfAeKj0VWmpouo8EdYozoQg9TMZ_XvnBfD4n8WVMtUy1wHT49oLimQlb5lOfQ4OQLNVIkL0vZ5AMw5sbGyTszCUUjqBPRetv4b-29ObubOAVbWsoPgvIOyuYcdsW26GuXiYStcIM-4qsW_nvsJaTrVfJf6SFeNuDVRk1fHpfyTso5vE&amp;csui=3"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google.com/search?rlz=1C1ONGR_enUS1141US1141&amp;cs=1&amp;sca_esv=a39f92e395423779&amp;sxsrf=AHTn8zppGtd4x2fakJtFHARWdts9uzl8ig%3A1745171033545&amp;q=False+Consciousness&amp;sa=X&amp;ved=2ahUKEwjm-5jclOeMAxVL7skDHZrVKRYQxccNegQIEhAB&amp;mstk=AUtExfAeKj0VWmpouo8EdYozoQg9TMZ_XvnBfD4n8WVMtUy1wHT49oLimQlb5lOfQ4OQLNVIkL0vZ5AMw5sbGyTszCUUjqBPRetv4b-29ObubOAVbWsoPgvIOyuYcdsW26GuXiYStcIM-4qsW_nvsJaTrVfJf6SFeNuDVRk1fHpfyTso5vE&amp;csui=3" TargetMode="External"/><Relationship Id="rId5" Type="http://schemas.openxmlformats.org/officeDocument/2006/relationships/hyperlink" Target="https://www.google.com/search?rlz=1C1ONGR_enUS1141US1141&amp;cs=1&amp;sca_esv=a39f92e395423779&amp;sxsrf=AHTn8zppGtd4x2fakJtFHARWdts9uzl8ig%3A1745171033545&amp;q=Unreasonable+Demands&amp;sa=X&amp;ved=2ahUKEwjm-5jclOeMAxVL7skDHZrVKRYQxccNegQIEBAB&amp;mstk=AUtExfAeKj0VWmpouo8EdYozoQg9TMZ_XvnBfD4n8WVMtUy1wHT49oLimQlb5lOfQ4OQLNVIkL0vZ5AMw5sbGyTszCUUjqBPRetv4b-29ObubOAVbWsoPgvIOyuYcdsW26GuXiYStcIM-4qsW_nvsJaTrVfJf6SFeNuDVRk1fHpfyTso5vE&amp;csui=3" TargetMode="External"/><Relationship Id="rId4" Type="http://schemas.openxmlformats.org/officeDocument/2006/relationships/hyperlink" Target="https://www.google.com/search?rlz=1C1ONGR_enUS1141US1141&amp;cs=1&amp;sca_esv=a39f92e395423779&amp;sxsrf=AHTn8zppGtd4x2fakJtFHARWdts9uzl8ig%3A1745171033545&amp;q=Determinism&amp;sa=X&amp;ved=2ahUKEwjm-5jclOeMAxVL7skDHZrVKRYQxccNegQIFBAB&amp;mstk=AUtExfAeKj0VWmpouo8EdYozoQg9TMZ_XvnBfD4n8WVMtUy1wHT49oLimQlb5lOfQ4OQLNVIkL0vZ5AMw5sbGyTszCUUjqBPRetv4b-29ObubOAVbWsoPgvIOyuYcdsW26GuXiYStcIM-4qsW_nvsJaTrVfJf6SFeNuDVRk1fHpfyTso5vE&amp;csui=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650"/>
              </a:lnSpc>
              <a:spcBef>
                <a:spcPts val="750"/>
              </a:spcBef>
              <a:spcAft>
                <a:spcPts val="600"/>
              </a:spcAft>
              <a:buFont typeface="Arial" panose="020B0604020202020204" pitchFamily="34" charset="0"/>
              <a:buChar char="•"/>
            </a:pPr>
            <a:r>
              <a:rPr lang="en-US" b="0" i="0" u="sng" dirty="0">
                <a:solidFill>
                  <a:srgbClr val="EEF0FF"/>
                </a:solidFill>
                <a:effectLst/>
                <a:latin typeface="Times New Roman" panose="02020603050405020304" pitchFamily="18" charset="0"/>
                <a:cs typeface="Times New Roman" panose="02020603050405020304" pitchFamily="18" charset="0"/>
              </a:rPr>
              <a:t>The Death of God: </a:t>
            </a:r>
            <a:r>
              <a:rPr lang="en-US" b="0" i="0" u="none" dirty="0">
                <a:solidFill>
                  <a:srgbClr val="C3C6D6"/>
                </a:solidFill>
                <a:effectLst/>
                <a:latin typeface="Times New Roman" panose="02020603050405020304" pitchFamily="18" charset="0"/>
                <a:cs typeface="Times New Roman" panose="02020603050405020304" pitchFamily="18" charset="0"/>
              </a:rPr>
              <a:t>The idea that God no longer exists or is relevant as a foundation for morality, potentially leaving a void in ethical guidance.</a:t>
            </a:r>
          </a:p>
          <a:p>
            <a:pPr algn="l">
              <a:lnSpc>
                <a:spcPts val="1650"/>
              </a:lnSpc>
              <a:spcBef>
                <a:spcPts val="750"/>
              </a:spcBef>
              <a:spcAft>
                <a:spcPts val="600"/>
              </a:spcAft>
              <a:buFont typeface="Arial" panose="020B0604020202020204" pitchFamily="34" charset="0"/>
              <a:buChar char="•"/>
            </a:pPr>
            <a:r>
              <a:rPr lang="en-US" b="0" i="0" u="sng" dirty="0">
                <a:solidFill>
                  <a:srgbClr val="EEF0FF"/>
                </a:solidFill>
                <a:effectLst/>
                <a:latin typeface="Times New Roman" panose="02020603050405020304" pitchFamily="18" charset="0"/>
                <a:cs typeface="Times New Roman" panose="02020603050405020304" pitchFamily="18" charset="0"/>
              </a:rPr>
              <a:t>Relativism: </a:t>
            </a:r>
            <a:r>
              <a:rPr lang="en-US" b="0" i="0" u="none" dirty="0">
                <a:solidFill>
                  <a:srgbClr val="C3C6D6"/>
                </a:solidFill>
                <a:effectLst/>
                <a:latin typeface="Times New Roman" panose="02020603050405020304" pitchFamily="18" charset="0"/>
                <a:cs typeface="Times New Roman" panose="02020603050405020304" pitchFamily="18" charset="0"/>
              </a:rPr>
              <a:t>The belief that moral truths are relative to individuals, cultures, or time periods, which can undermine the possibility of objective moral standards.</a:t>
            </a:r>
          </a:p>
          <a:p>
            <a:pPr algn="l">
              <a:lnSpc>
                <a:spcPts val="1650"/>
              </a:lnSpc>
              <a:spcBef>
                <a:spcPts val="750"/>
              </a:spcBef>
              <a:spcAft>
                <a:spcPts val="600"/>
              </a:spcAft>
              <a:buFont typeface="Arial" panose="020B0604020202020204" pitchFamily="34" charset="0"/>
              <a:buChar char="•"/>
            </a:pPr>
            <a:r>
              <a:rPr lang="en-US" b="0" i="0" u="sng" dirty="0">
                <a:solidFill>
                  <a:srgbClr val="EEF0FF"/>
                </a:solidFill>
                <a:effectLst/>
                <a:latin typeface="Times New Roman" panose="02020603050405020304" pitchFamily="18" charset="0"/>
                <a:cs typeface="Times New Roman" panose="02020603050405020304" pitchFamily="18" charset="0"/>
              </a:rPr>
              <a:t>Egoism: </a:t>
            </a:r>
            <a:r>
              <a:rPr lang="en-US" b="0" i="0" u="none" dirty="0">
                <a:solidFill>
                  <a:srgbClr val="C3C6D6"/>
                </a:solidFill>
                <a:effectLst/>
                <a:latin typeface="Times New Roman" panose="02020603050405020304" pitchFamily="18" charset="0"/>
                <a:cs typeface="Times New Roman" panose="02020603050405020304" pitchFamily="18" charset="0"/>
              </a:rPr>
              <a:t>The view that all actions are ultimately motivated by self-interest, which can make it difficult to see how ethical considerations might apply to human behavior.</a:t>
            </a:r>
          </a:p>
          <a:p>
            <a:pPr algn="l">
              <a:lnSpc>
                <a:spcPts val="1650"/>
              </a:lnSpc>
              <a:spcBef>
                <a:spcPts val="750"/>
              </a:spcBef>
              <a:spcAft>
                <a:spcPts val="600"/>
              </a:spcAft>
              <a:buFont typeface="Arial" panose="020B0604020202020204" pitchFamily="34" charset="0"/>
              <a:buChar char="•"/>
            </a:pPr>
            <a:r>
              <a:rPr lang="en-US" b="0" i="0" u="none" dirty="0">
                <a:solidFill>
                  <a:srgbClr val="EEF0FF"/>
                </a:solidFill>
                <a:effectLst/>
                <a:latin typeface="Times New Roman" panose="02020603050405020304" pitchFamily="18" charset="0"/>
                <a:cs typeface="Times New Roman" panose="02020603050405020304" pitchFamily="18" charset="0"/>
                <a:hlinkClick r:id="rId3"/>
              </a:rPr>
              <a:t>Evolutionary Theory</a:t>
            </a:r>
            <a:r>
              <a:rPr lang="en-US" b="0" i="0" u="none" dirty="0">
                <a:solidFill>
                  <a:srgbClr val="EEF0FF"/>
                </a:solidFill>
                <a:effectLst/>
                <a:latin typeface="Times New Roman" panose="02020603050405020304" pitchFamily="18" charset="0"/>
                <a:cs typeface="Times New Roman" panose="02020603050405020304" pitchFamily="18" charset="0"/>
              </a:rPr>
              <a:t>: </a:t>
            </a:r>
            <a:r>
              <a:rPr lang="en-US" b="0" i="0" u="none" dirty="0">
                <a:solidFill>
                  <a:srgbClr val="C3C6D6"/>
                </a:solidFill>
                <a:effectLst/>
                <a:latin typeface="Times New Roman" panose="02020603050405020304" pitchFamily="18" charset="0"/>
                <a:cs typeface="Times New Roman" panose="02020603050405020304" pitchFamily="18" charset="0"/>
              </a:rPr>
              <a:t>The challenge to ethics from evolutionary biology, which emphasizes adaptation and survival of the fittest, raising questions about the origin and nature of morality.</a:t>
            </a:r>
          </a:p>
          <a:p>
            <a:pPr algn="l">
              <a:lnSpc>
                <a:spcPts val="1650"/>
              </a:lnSpc>
              <a:spcBef>
                <a:spcPts val="750"/>
              </a:spcBef>
              <a:spcAft>
                <a:spcPts val="600"/>
              </a:spcAft>
              <a:buFont typeface="Arial" panose="020B0604020202020204" pitchFamily="34" charset="0"/>
              <a:buChar char="•"/>
            </a:pPr>
            <a:r>
              <a:rPr lang="en-US" b="0" i="0" u="none" dirty="0">
                <a:solidFill>
                  <a:srgbClr val="EEF0FF"/>
                </a:solidFill>
                <a:effectLst/>
                <a:latin typeface="Times New Roman" panose="02020603050405020304" pitchFamily="18" charset="0"/>
                <a:cs typeface="Times New Roman" panose="02020603050405020304" pitchFamily="18" charset="0"/>
                <a:hlinkClick r:id="rId4"/>
              </a:rPr>
              <a:t>Determinism</a:t>
            </a:r>
            <a:r>
              <a:rPr lang="en-US" b="0" i="0" u="none" dirty="0">
                <a:solidFill>
                  <a:srgbClr val="EEF0FF"/>
                </a:solidFill>
                <a:effectLst/>
                <a:latin typeface="Times New Roman" panose="02020603050405020304" pitchFamily="18" charset="0"/>
                <a:cs typeface="Times New Roman" panose="02020603050405020304" pitchFamily="18" charset="0"/>
              </a:rPr>
              <a:t> and Futility: </a:t>
            </a:r>
            <a:r>
              <a:rPr lang="en-US" b="0" i="0" u="none" dirty="0">
                <a:solidFill>
                  <a:srgbClr val="C3C6D6"/>
                </a:solidFill>
                <a:effectLst/>
                <a:latin typeface="Times New Roman" panose="02020603050405020304" pitchFamily="18" charset="0"/>
                <a:cs typeface="Times New Roman" panose="02020603050405020304" pitchFamily="18" charset="0"/>
              </a:rPr>
              <a:t>The idea that our actions are predetermined, either by natural laws or other forces, and that moral effort might be futile.</a:t>
            </a:r>
          </a:p>
          <a:p>
            <a:pPr algn="l">
              <a:lnSpc>
                <a:spcPts val="1650"/>
              </a:lnSpc>
              <a:spcBef>
                <a:spcPts val="750"/>
              </a:spcBef>
              <a:spcAft>
                <a:spcPts val="600"/>
              </a:spcAft>
              <a:buFont typeface="Arial" panose="020B0604020202020204" pitchFamily="34" charset="0"/>
              <a:buChar char="•"/>
            </a:pPr>
            <a:r>
              <a:rPr lang="en-US" b="0" i="0" u="none" dirty="0">
                <a:solidFill>
                  <a:srgbClr val="EEF0FF"/>
                </a:solidFill>
                <a:effectLst/>
                <a:latin typeface="Times New Roman" panose="02020603050405020304" pitchFamily="18" charset="0"/>
                <a:cs typeface="Times New Roman" panose="02020603050405020304" pitchFamily="18" charset="0"/>
                <a:hlinkClick r:id="rId5"/>
              </a:rPr>
              <a:t>Unreasonable Demands</a:t>
            </a:r>
            <a:r>
              <a:rPr lang="en-US" b="0" i="0" u="none" dirty="0">
                <a:solidFill>
                  <a:srgbClr val="EEF0FF"/>
                </a:solidFill>
                <a:effectLst/>
                <a:latin typeface="Times New Roman" panose="02020603050405020304" pitchFamily="18" charset="0"/>
                <a:cs typeface="Times New Roman" panose="02020603050405020304" pitchFamily="18" charset="0"/>
              </a:rPr>
              <a:t>: </a:t>
            </a:r>
            <a:r>
              <a:rPr lang="en-US" b="0" i="0" u="none" dirty="0">
                <a:solidFill>
                  <a:srgbClr val="C3C6D6"/>
                </a:solidFill>
                <a:effectLst/>
                <a:latin typeface="Times New Roman" panose="02020603050405020304" pitchFamily="18" charset="0"/>
                <a:cs typeface="Times New Roman" panose="02020603050405020304" pitchFamily="18" charset="0"/>
              </a:rPr>
              <a:t>The perception that ethical obligations are excessively demanding or unrealistic, potentially leading to feelings of guilt or frustration.</a:t>
            </a:r>
          </a:p>
          <a:p>
            <a:pPr algn="l">
              <a:lnSpc>
                <a:spcPts val="1650"/>
              </a:lnSpc>
              <a:spcBef>
                <a:spcPts val="750"/>
              </a:spcBef>
              <a:spcAft>
                <a:spcPts val="1500"/>
              </a:spcAft>
              <a:buFont typeface="Arial" panose="020B0604020202020204" pitchFamily="34" charset="0"/>
              <a:buChar char="•"/>
            </a:pPr>
            <a:r>
              <a:rPr lang="en-US" b="0" i="0" u="none" dirty="0">
                <a:solidFill>
                  <a:srgbClr val="EEF0FF"/>
                </a:solidFill>
                <a:effectLst/>
                <a:latin typeface="Times New Roman" panose="02020603050405020304" pitchFamily="18" charset="0"/>
                <a:cs typeface="Times New Roman" panose="02020603050405020304" pitchFamily="18" charset="0"/>
                <a:hlinkClick r:id="rId6"/>
              </a:rPr>
              <a:t>False Consciousness</a:t>
            </a:r>
            <a:r>
              <a:rPr lang="en-US" b="0" i="0" u="none" dirty="0">
                <a:solidFill>
                  <a:srgbClr val="EEF0FF"/>
                </a:solidFill>
                <a:effectLst/>
                <a:latin typeface="Times New Roman" panose="02020603050405020304" pitchFamily="18" charset="0"/>
                <a:cs typeface="Times New Roman" panose="02020603050405020304" pitchFamily="18" charset="0"/>
              </a:rPr>
              <a:t>: </a:t>
            </a:r>
            <a:r>
              <a:rPr lang="en-US" b="0" i="0" u="none" dirty="0">
                <a:solidFill>
                  <a:srgbClr val="C3C6D6"/>
                </a:solidFill>
                <a:effectLst/>
                <a:latin typeface="Times New Roman" panose="02020603050405020304" pitchFamily="18" charset="0"/>
                <a:cs typeface="Times New Roman" panose="02020603050405020304" pitchFamily="18" charset="0"/>
              </a:rPr>
              <a:t>The idea that ethical systems or ideologies can be used to manipulate or oppress people, leading to a distorted view of reality and morality.</a:t>
            </a:r>
          </a:p>
          <a:p>
            <a:endParaRPr lang="en-US" b="0" u="none"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ED94DB1-0C18-4744-AFD3-5252AAF0B5E8}" type="slidenum">
              <a:rPr lang="en-US" smtClean="0"/>
              <a:t>3</a:t>
            </a:fld>
            <a:endParaRPr lang="en-US"/>
          </a:p>
        </p:txBody>
      </p:sp>
    </p:spTree>
    <p:extLst>
      <p:ext uri="{BB962C8B-B14F-4D97-AF65-F5344CB8AC3E}">
        <p14:creationId xmlns:p14="http://schemas.microsoft.com/office/powerpoint/2010/main" val="227065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Utilitarianism focuses on maximizing overall well-being, prioritizing actions that benefit the greatest number of people</a:t>
            </a:r>
            <a:r>
              <a:rPr lang="en-US" b="0" i="0" dirty="0">
                <a:solidFill>
                  <a:srgbClr val="EEF0FF"/>
                </a:solidFill>
                <a:effectLst/>
                <a:latin typeface="Google Sans"/>
              </a:rPr>
              <a:t>. (</a:t>
            </a:r>
            <a:r>
              <a:rPr lang="en-US" b="0" i="0" dirty="0">
                <a:solidFill>
                  <a:srgbClr val="C3C6D6"/>
                </a:solidFill>
                <a:effectLst/>
                <a:latin typeface="Google Sans"/>
              </a:rPr>
              <a:t>A utilitarian might choose to save the lives of five people even if it means sacrificing the life of one person, because the overall happiness or well-being is maximized.</a:t>
            </a:r>
            <a:r>
              <a:rPr lang="en-US" b="0" i="0" dirty="0">
                <a:solidFill>
                  <a:srgbClr val="EEF0FF"/>
                </a:solidFill>
                <a:effectLst/>
                <a:latin typeface="Google Sans"/>
              </a:rPr>
              <a:t>)</a:t>
            </a:r>
          </a:p>
          <a:p>
            <a:pPr marL="171450" indent="-171450">
              <a:buFontTx/>
              <a:buChar char="-"/>
            </a:pPr>
            <a:endParaRPr lang="en-US" b="0" i="0" dirty="0">
              <a:solidFill>
                <a:srgbClr val="EEF0FF"/>
              </a:solidFill>
              <a:effectLst/>
              <a:latin typeface="Google Sans"/>
            </a:endParaRPr>
          </a:p>
          <a:p>
            <a:pPr marL="171450" indent="-171450">
              <a:buFontTx/>
              <a:buChar char="-"/>
            </a:pPr>
            <a:r>
              <a:rPr lang="en-US" b="0" i="0" dirty="0">
                <a:solidFill>
                  <a:srgbClr val="EEF0FF"/>
                </a:solidFill>
                <a:effectLst/>
                <a:latin typeface="Google Sans"/>
              </a:rPr>
              <a:t>Deontology emphasizes adhering to moral duties and respecting individual rights, regardless of the potential outcomes. (</a:t>
            </a:r>
            <a:r>
              <a:rPr lang="en-US" b="0" i="0" dirty="0">
                <a:solidFill>
                  <a:srgbClr val="C3C6D6"/>
                </a:solidFill>
                <a:effectLst/>
                <a:latin typeface="Google Sans"/>
              </a:rPr>
              <a:t>A deontologist might argue that lying is always wrong, even if lying could prevent harm, because lying violates the moral duty to be truthful.</a:t>
            </a:r>
            <a:r>
              <a:rPr lang="en-US" b="0" i="0" dirty="0">
                <a:solidFill>
                  <a:srgbClr val="EEF0FF"/>
                </a:solidFill>
                <a:effectLst/>
                <a:latin typeface="Google Sans"/>
              </a:rPr>
              <a:t>)</a:t>
            </a:r>
          </a:p>
          <a:p>
            <a:pPr marL="171450" indent="-171450">
              <a:buFontTx/>
              <a:buChar char="-"/>
            </a:pPr>
            <a:endParaRPr lang="en-US" b="0" i="0" dirty="0">
              <a:solidFill>
                <a:srgbClr val="EEF0FF"/>
              </a:solidFill>
              <a:effectLst/>
              <a:latin typeface="Google Sans"/>
            </a:endParaRPr>
          </a:p>
          <a:p>
            <a:pPr marL="171450" indent="-171450">
              <a:buFontTx/>
              <a:buChar char="-"/>
            </a:pPr>
            <a:r>
              <a:rPr lang="en-US" b="0" i="0" dirty="0">
                <a:solidFill>
                  <a:srgbClr val="EEF0FF"/>
                </a:solidFill>
                <a:effectLst/>
                <a:latin typeface="Google Sans"/>
              </a:rPr>
              <a:t>Virtue ethics, conversely, emphasizes the cultivation of virtuous character traits like honesty, humility, and courage, believing that acting virtuously leads to a good life. </a:t>
            </a:r>
            <a:endParaRPr lang="en-US" dirty="0"/>
          </a:p>
        </p:txBody>
      </p:sp>
      <p:sp>
        <p:nvSpPr>
          <p:cNvPr id="4" name="Slide Number Placeholder 3"/>
          <p:cNvSpPr>
            <a:spLocks noGrp="1"/>
          </p:cNvSpPr>
          <p:nvPr>
            <p:ph type="sldNum" sz="quarter" idx="5"/>
          </p:nvPr>
        </p:nvSpPr>
        <p:spPr/>
        <p:txBody>
          <a:bodyPr/>
          <a:lstStyle/>
          <a:p>
            <a:fld id="{8ED94DB1-0C18-4744-AFD3-5252AAF0B5E8}" type="slidenum">
              <a:rPr lang="en-US" smtClean="0"/>
              <a:t>6</a:t>
            </a:fld>
            <a:endParaRPr lang="en-US"/>
          </a:p>
        </p:txBody>
      </p:sp>
    </p:spTree>
    <p:extLst>
      <p:ext uri="{BB962C8B-B14F-4D97-AF65-F5344CB8AC3E}">
        <p14:creationId xmlns:p14="http://schemas.microsoft.com/office/powerpoint/2010/main" val="364914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huytan/Data-Ethic-Final/blob/main/Ethics_Data_Science_Reflection.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Ethics in Data Science</a:t>
            </a:r>
          </a:p>
        </p:txBody>
      </p:sp>
      <p:sp>
        <p:nvSpPr>
          <p:cNvPr id="3" name="Subtitle 2"/>
          <p:cNvSpPr>
            <a:spLocks noGrp="1"/>
          </p:cNvSpPr>
          <p:nvPr>
            <p:ph type="subTitle" idx="1"/>
          </p:nvPr>
        </p:nvSpPr>
        <p:spPr/>
        <p:txBody>
          <a:bodyPr/>
          <a:lstStyle/>
          <a:p>
            <a:r>
              <a:rPr dirty="0"/>
              <a:t>Insights from Simon Blackburn’s 'Being Good' | </a:t>
            </a:r>
            <a:r>
              <a:rPr lang="en-US" dirty="0"/>
              <a:t>Tan</a:t>
            </a:r>
            <a:r>
              <a:rPr dirty="0"/>
              <a:t> Nguyen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Fairness and Representation</a:t>
            </a:r>
          </a:p>
        </p:txBody>
      </p:sp>
      <p:sp>
        <p:nvSpPr>
          <p:cNvPr id="3" name="Content Placeholder 2"/>
          <p:cNvSpPr>
            <a:spLocks noGrp="1"/>
          </p:cNvSpPr>
          <p:nvPr>
            <p:ph idx="1"/>
          </p:nvPr>
        </p:nvSpPr>
        <p:spPr/>
        <p:txBody>
          <a:bodyPr/>
          <a:lstStyle/>
          <a:p>
            <a:r>
              <a:rPr dirty="0"/>
              <a:t>Facial recognition fails on darker skin tones</a:t>
            </a:r>
          </a:p>
          <a:p>
            <a:r>
              <a:rPr dirty="0"/>
              <a:t>Underrepresentation = unfair outcomes</a:t>
            </a:r>
          </a:p>
          <a:p>
            <a:r>
              <a:rPr dirty="0"/>
              <a:t>UDHR Article 7 → universal standards of justice</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Responsibility and Accountability</a:t>
            </a:r>
          </a:p>
        </p:txBody>
      </p:sp>
      <p:sp>
        <p:nvSpPr>
          <p:cNvPr id="3" name="Content Placeholder 2"/>
          <p:cNvSpPr>
            <a:spLocks noGrp="1"/>
          </p:cNvSpPr>
          <p:nvPr>
            <p:ph idx="1"/>
          </p:nvPr>
        </p:nvSpPr>
        <p:spPr/>
        <p:txBody>
          <a:bodyPr/>
          <a:lstStyle/>
          <a:p>
            <a:r>
              <a:rPr dirty="0"/>
              <a:t>Who’s to blame for AI harm? Devs? Users? Firms?</a:t>
            </a:r>
          </a:p>
          <a:p>
            <a:r>
              <a:rPr dirty="0"/>
              <a:t>Tools: model cards, audit trails, ethics boards</a:t>
            </a:r>
          </a:p>
          <a:p>
            <a:r>
              <a:rPr dirty="0"/>
              <a:t>Ethical design = traceable, explainable systems</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Restoring Confidence: Ethics by Design</a:t>
            </a:r>
          </a:p>
        </p:txBody>
      </p:sp>
      <p:sp>
        <p:nvSpPr>
          <p:cNvPr id="3" name="Content Placeholder 2"/>
          <p:cNvSpPr>
            <a:spLocks noGrp="1"/>
          </p:cNvSpPr>
          <p:nvPr>
            <p:ph idx="1"/>
          </p:nvPr>
        </p:nvSpPr>
        <p:spPr/>
        <p:txBody>
          <a:bodyPr/>
          <a:lstStyle/>
          <a:p>
            <a:r>
              <a:rPr dirty="0"/>
              <a:t>Blackburn: rebuild ethics after skepticism</a:t>
            </a:r>
          </a:p>
          <a:p>
            <a:r>
              <a:rPr dirty="0"/>
              <a:t>Design systems with built-in review points</a:t>
            </a:r>
          </a:p>
          <a:p>
            <a:r>
              <a:rPr dirty="0"/>
              <a:t>Work with ethicists, communities, legal experts</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 Will Do As a Data Scientist</a:t>
            </a:r>
          </a:p>
        </p:txBody>
      </p:sp>
      <p:sp>
        <p:nvSpPr>
          <p:cNvPr id="3" name="Content Placeholder 2"/>
          <p:cNvSpPr>
            <a:spLocks noGrp="1"/>
          </p:cNvSpPr>
          <p:nvPr>
            <p:ph idx="1"/>
          </p:nvPr>
        </p:nvSpPr>
        <p:spPr/>
        <p:txBody>
          <a:bodyPr/>
          <a:lstStyle/>
          <a:p>
            <a:r>
              <a:rPr dirty="0"/>
              <a:t>Raise concerns about bias or harm</a:t>
            </a:r>
          </a:p>
          <a:p>
            <a:r>
              <a:rPr dirty="0"/>
              <a:t>Design responsibly with people in mind</a:t>
            </a:r>
          </a:p>
          <a:p>
            <a:r>
              <a:rPr dirty="0"/>
              <a:t>Champion transparency and fairness</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dirty="0"/>
              <a:t>Questions?</a:t>
            </a:r>
          </a:p>
          <a:p>
            <a:r>
              <a:rPr dirty="0"/>
              <a:t>Download the full paper:</a:t>
            </a:r>
            <a:br>
              <a:rPr lang="en-US" dirty="0"/>
            </a:br>
            <a:r>
              <a:rPr lang="en-US" dirty="0">
                <a:hlinkClick r:id="rId2"/>
              </a:rPr>
              <a:t>https://github.com/nhuytan/Data-Ethic-Final/blob/main/Ethics_Data_Science_Reflection.pdf</a:t>
            </a:r>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3FC9340-8C42-52D1-EB47-C8E3C892F65D}"/>
              </a:ext>
            </a:extLst>
          </p:cNvPr>
          <p:cNvSpPr>
            <a:spLocks noGrp="1"/>
          </p:cNvSpPr>
          <p:nvPr>
            <p:ph idx="1"/>
          </p:nvPr>
        </p:nvSpPr>
        <p:spPr>
          <a:xfrm>
            <a:off x="457200" y="1600200"/>
            <a:ext cx="8229600" cy="4525963"/>
          </a:xfrm>
        </p:spPr>
        <p:txBody>
          <a:bodyPr>
            <a:normAutofit fontScale="85000" lnSpcReduction="20000"/>
          </a:bodyPr>
          <a:lstStyle/>
          <a:p>
            <a:r>
              <a:rPr dirty="0"/>
              <a:t>Simon Blackburn is a British philosopher known for making ethics accessible.</a:t>
            </a:r>
          </a:p>
          <a:p>
            <a:r>
              <a:rPr lang="en-US" dirty="0"/>
              <a:t>Aut</a:t>
            </a:r>
            <a:r>
              <a:rPr dirty="0"/>
              <a:t>hor of 'Being Good: A Short Introduction to Ethics' (2001)</a:t>
            </a:r>
          </a:p>
          <a:p>
            <a:r>
              <a:rPr dirty="0"/>
              <a:t>Focuses on moral philosophy without religious foundations</a:t>
            </a:r>
          </a:p>
          <a:p>
            <a:r>
              <a:rPr dirty="0"/>
              <a:t>Explains ethical theories: utilitarianism, deontology, virtue ethics</a:t>
            </a:r>
          </a:p>
          <a:p>
            <a:r>
              <a:rPr dirty="0"/>
              <a:t>Addresses threats to ethics: relativism, egoism, nihilism</a:t>
            </a:r>
          </a:p>
          <a:p>
            <a:r>
              <a:rPr dirty="0"/>
              <a:t>The book is concise, readable, and ideal for connecting philosophy to modern fields like data science.</a:t>
            </a:r>
          </a:p>
        </p:txBody>
      </p:sp>
      <p:sp>
        <p:nvSpPr>
          <p:cNvPr id="5" name="Title 1">
            <a:extLst>
              <a:ext uri="{FF2B5EF4-FFF2-40B4-BE49-F238E27FC236}">
                <a16:creationId xmlns:a16="http://schemas.microsoft.com/office/drawing/2014/main" id="{390DB25C-E91A-2648-2FFA-A6AD8B14B47D}"/>
              </a:ext>
            </a:extLst>
          </p:cNvPr>
          <p:cNvSpPr>
            <a:spLocks noGrp="1"/>
          </p:cNvSpPr>
          <p:nvPr>
            <p:ph type="title"/>
          </p:nvPr>
        </p:nvSpPr>
        <p:spPr>
          <a:xfrm>
            <a:off x="457200" y="274638"/>
            <a:ext cx="8229600" cy="1143000"/>
          </a:xfrm>
        </p:spPr>
        <p:txBody>
          <a:bodyPr/>
          <a:lstStyle/>
          <a:p>
            <a:r>
              <a:rPr dirty="0"/>
              <a:t>About the Autho</a:t>
            </a:r>
            <a:r>
              <a:rPr lang="en-US" dirty="0"/>
              <a:t>r</a:t>
            </a:r>
            <a:endParaRPr dirty="0"/>
          </a:p>
        </p:txBody>
      </p:sp>
      <p:sp>
        <p:nvSpPr>
          <p:cNvPr id="2" name="Oval 1">
            <a:extLst>
              <a:ext uri="{FF2B5EF4-FFF2-40B4-BE49-F238E27FC236}">
                <a16:creationId xmlns:a16="http://schemas.microsoft.com/office/drawing/2014/main" id="{B85C289A-8249-8465-E28E-568727023881}"/>
              </a:ext>
            </a:extLst>
          </p:cNvPr>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dirty="0">
                <a:solidFill>
                  <a:srgbClr val="FFFFFF"/>
                </a:solidFill>
              </a:rPr>
              <a:t>📘</a:t>
            </a:r>
          </a:p>
        </p:txBody>
      </p:sp>
    </p:spTree>
    <p:extLst>
      <p:ext uri="{BB962C8B-B14F-4D97-AF65-F5344CB8AC3E}">
        <p14:creationId xmlns:p14="http://schemas.microsoft.com/office/powerpoint/2010/main" val="127046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Blackburn’s Project</a:t>
            </a:r>
          </a:p>
        </p:txBody>
      </p:sp>
      <p:sp>
        <p:nvSpPr>
          <p:cNvPr id="3" name="Content Placeholder 2"/>
          <p:cNvSpPr>
            <a:spLocks noGrp="1"/>
          </p:cNvSpPr>
          <p:nvPr>
            <p:ph idx="1"/>
          </p:nvPr>
        </p:nvSpPr>
        <p:spPr/>
        <p:txBody>
          <a:bodyPr/>
          <a:lstStyle/>
          <a:p>
            <a:r>
              <a:rPr dirty="0"/>
              <a:t>Explores 7 threats to ethics: </a:t>
            </a:r>
            <a:r>
              <a:rPr lang="en-US" dirty="0"/>
              <a:t>The </a:t>
            </a:r>
            <a:r>
              <a:rPr lang="en-US" dirty="0" err="1"/>
              <a:t>Deadth</a:t>
            </a:r>
            <a:r>
              <a:rPr lang="en-US" dirty="0"/>
              <a:t> of God, R</a:t>
            </a:r>
            <a:r>
              <a:rPr dirty="0"/>
              <a:t>elativism, </a:t>
            </a:r>
            <a:r>
              <a:rPr lang="en-US" dirty="0"/>
              <a:t>E</a:t>
            </a:r>
            <a:r>
              <a:rPr dirty="0"/>
              <a:t>goism, </a:t>
            </a:r>
            <a:r>
              <a:rPr lang="en-US" dirty="0"/>
              <a:t>Evolutionary Theory, Determinism and Futility, Unreasonable Demands, False Consciousness</a:t>
            </a:r>
            <a:endParaRPr dirty="0"/>
          </a:p>
          <a:p>
            <a:r>
              <a:rPr dirty="0"/>
              <a:t>Rebuilds ethical foundations post 'death of God'</a:t>
            </a:r>
          </a:p>
          <a:p>
            <a:r>
              <a:rPr dirty="0"/>
              <a:t>Teaches how to live morally in modern society</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dirty="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AE53-3A81-0B90-FECC-43635E9B77BA}"/>
              </a:ext>
            </a:extLst>
          </p:cNvPr>
          <p:cNvSpPr>
            <a:spLocks noGrp="1"/>
          </p:cNvSpPr>
          <p:nvPr>
            <p:ph type="title"/>
          </p:nvPr>
        </p:nvSpPr>
        <p:spPr/>
        <p:txBody>
          <a:bodyPr/>
          <a:lstStyle/>
          <a:p>
            <a:r>
              <a:rPr lang="en-US" dirty="0"/>
              <a:t>Summary of the Book</a:t>
            </a:r>
          </a:p>
        </p:txBody>
      </p:sp>
      <p:sp>
        <p:nvSpPr>
          <p:cNvPr id="4" name="Content Placeholder 3">
            <a:extLst>
              <a:ext uri="{FF2B5EF4-FFF2-40B4-BE49-F238E27FC236}">
                <a16:creationId xmlns:a16="http://schemas.microsoft.com/office/drawing/2014/main" id="{391B6DEC-2572-69B5-2B76-CF56BECBB889}"/>
              </a:ext>
            </a:extLst>
          </p:cNvPr>
          <p:cNvSpPr txBox="1">
            <a:spLocks noGrp="1"/>
          </p:cNvSpPr>
          <p:nvPr>
            <p:ph idx="1"/>
          </p:nvPr>
        </p:nvSpPr>
        <p:spPr>
          <a:xfrm>
            <a:off x="457200" y="1600200"/>
            <a:ext cx="8229600" cy="4247317"/>
          </a:xfrm>
          <a:prstGeom prst="rect">
            <a:avLst/>
          </a:prstGeom>
          <a:noFill/>
        </p:spPr>
        <p:txBody>
          <a:bodyPr wrap="square">
            <a:spAutoFit/>
          </a:bodyPr>
          <a:lstStyle/>
          <a:p>
            <a:pPr marL="0" indent="0">
              <a:spcAft>
                <a:spcPts val="0"/>
              </a:spcAft>
              <a:buNone/>
              <a:defRPr sz="1400"/>
            </a:pPr>
            <a:br>
              <a:rPr sz="2700" dirty="0"/>
            </a:br>
            <a:r>
              <a:rPr lang="en-US" sz="2700" i="1" dirty="0"/>
              <a:t>"</a:t>
            </a:r>
            <a:r>
              <a:rPr sz="2700" i="1" dirty="0"/>
              <a:t>Being Good</a:t>
            </a:r>
            <a:r>
              <a:rPr lang="en-US" sz="2700" i="1" dirty="0"/>
              <a:t>"</a:t>
            </a:r>
            <a:r>
              <a:rPr sz="2700" i="1" dirty="0"/>
              <a:t> </a:t>
            </a:r>
            <a:r>
              <a:rPr sz="2700" dirty="0"/>
              <a:t>introduces ethical thinking through relatable scenarios and accessible language. Simon Blackburn outlines major moral philosophies—utilitarianism, Kantian ethics, and virtue ethics—while exploring moral dilemmas like lying, abortion, and our duties to others. His central goal is to defend ethics from skepticism and show how moral reasoning can thrive without religious foundations. It's an ideal guide for applying ethics in modern contexts like data science.</a:t>
            </a:r>
          </a:p>
        </p:txBody>
      </p:sp>
      <p:sp>
        <p:nvSpPr>
          <p:cNvPr id="3" name="Oval 2">
            <a:extLst>
              <a:ext uri="{FF2B5EF4-FFF2-40B4-BE49-F238E27FC236}">
                <a16:creationId xmlns:a16="http://schemas.microsoft.com/office/drawing/2014/main" id="{C3AF68AD-B445-D5BC-EFFA-C959B2FF1E32}"/>
              </a:ext>
            </a:extLst>
          </p:cNvPr>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dirty="0">
                <a:solidFill>
                  <a:srgbClr val="FFFFFF"/>
                </a:solidFill>
              </a:rPr>
              <a:t>📘</a:t>
            </a:r>
          </a:p>
        </p:txBody>
      </p:sp>
    </p:spTree>
    <p:extLst>
      <p:ext uri="{BB962C8B-B14F-4D97-AF65-F5344CB8AC3E}">
        <p14:creationId xmlns:p14="http://schemas.microsoft.com/office/powerpoint/2010/main" val="413787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Ethics in Data Science?</a:t>
            </a:r>
          </a:p>
        </p:txBody>
      </p:sp>
      <p:sp>
        <p:nvSpPr>
          <p:cNvPr id="3" name="Content Placeholder 2"/>
          <p:cNvSpPr>
            <a:spLocks noGrp="1"/>
          </p:cNvSpPr>
          <p:nvPr>
            <p:ph idx="1"/>
          </p:nvPr>
        </p:nvSpPr>
        <p:spPr/>
        <p:txBody>
          <a:bodyPr/>
          <a:lstStyle/>
          <a:p>
            <a:r>
              <a:rPr dirty="0"/>
              <a:t>AI impacts hiring, policing, healthcare, more</a:t>
            </a:r>
          </a:p>
          <a:p>
            <a:r>
              <a:rPr dirty="0"/>
              <a:t>Errors cause real harm — we must ask: Should we build this?</a:t>
            </a:r>
          </a:p>
          <a:p>
            <a:r>
              <a:rPr dirty="0"/>
              <a:t>Ethics is not extra — it's essential</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Three Ethical Theories</a:t>
            </a:r>
          </a:p>
        </p:txBody>
      </p:sp>
      <p:sp>
        <p:nvSpPr>
          <p:cNvPr id="3" name="Content Placeholder 2"/>
          <p:cNvSpPr>
            <a:spLocks noGrp="1"/>
          </p:cNvSpPr>
          <p:nvPr>
            <p:ph idx="1"/>
          </p:nvPr>
        </p:nvSpPr>
        <p:spPr/>
        <p:txBody>
          <a:bodyPr/>
          <a:lstStyle/>
          <a:p>
            <a:r>
              <a:rPr dirty="0"/>
              <a:t>Utilitarianism — greatest good for greatest number</a:t>
            </a:r>
          </a:p>
          <a:p>
            <a:r>
              <a:rPr dirty="0"/>
              <a:t>Deontology — respect individual rights, not just outcomes</a:t>
            </a:r>
          </a:p>
          <a:p>
            <a:r>
              <a:rPr dirty="0"/>
              <a:t>Virtue Ethics — cultivate honesty, humility, courage</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Algorithmic Bias &amp; False Consciousness</a:t>
            </a:r>
          </a:p>
        </p:txBody>
      </p:sp>
      <p:sp>
        <p:nvSpPr>
          <p:cNvPr id="3" name="Content Placeholder 2"/>
          <p:cNvSpPr>
            <a:spLocks noGrp="1"/>
          </p:cNvSpPr>
          <p:nvPr>
            <p:ph idx="1"/>
          </p:nvPr>
        </p:nvSpPr>
        <p:spPr/>
        <p:txBody>
          <a:bodyPr/>
          <a:lstStyle/>
          <a:p>
            <a:r>
              <a:rPr dirty="0"/>
              <a:t>Biased data → unfair decisions</a:t>
            </a:r>
          </a:p>
          <a:p>
            <a:r>
              <a:rPr dirty="0"/>
              <a:t>People may see AI as neutral despite harm</a:t>
            </a:r>
          </a:p>
          <a:p>
            <a:r>
              <a:rPr dirty="0"/>
              <a:t>Solutions: audits, stakeholder input, fairness constraints</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Privacy and Consent</a:t>
            </a:r>
          </a:p>
        </p:txBody>
      </p:sp>
      <p:sp>
        <p:nvSpPr>
          <p:cNvPr id="3" name="Content Placeholder 2"/>
          <p:cNvSpPr>
            <a:spLocks noGrp="1"/>
          </p:cNvSpPr>
          <p:nvPr>
            <p:ph idx="1"/>
          </p:nvPr>
        </p:nvSpPr>
        <p:spPr/>
        <p:txBody>
          <a:bodyPr/>
          <a:lstStyle/>
          <a:p>
            <a:r>
              <a:rPr dirty="0"/>
              <a:t>Big data often exploits personal info</a:t>
            </a:r>
          </a:p>
          <a:p>
            <a:r>
              <a:rPr dirty="0"/>
              <a:t>Cambridge Analytica shows need for regulation</a:t>
            </a:r>
          </a:p>
          <a:p>
            <a:r>
              <a:rPr dirty="0"/>
              <a:t>Ethics</a:t>
            </a:r>
            <a:r>
              <a:rPr lang="en-US" dirty="0"/>
              <a:t> </a:t>
            </a:r>
            <a:r>
              <a:rPr dirty="0"/>
              <a:t>by</a:t>
            </a:r>
            <a:r>
              <a:rPr lang="en-US" dirty="0"/>
              <a:t> </a:t>
            </a:r>
            <a:r>
              <a:rPr dirty="0"/>
              <a:t>design: default privacy, sharing</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Trolley AI Dilemmas</a:t>
            </a:r>
          </a:p>
        </p:txBody>
      </p:sp>
      <p:sp>
        <p:nvSpPr>
          <p:cNvPr id="3" name="Content Placeholder 2"/>
          <p:cNvSpPr>
            <a:spLocks noGrp="1"/>
          </p:cNvSpPr>
          <p:nvPr>
            <p:ph idx="1"/>
          </p:nvPr>
        </p:nvSpPr>
        <p:spPr/>
        <p:txBody>
          <a:bodyPr/>
          <a:lstStyle/>
          <a:p>
            <a:r>
              <a:rPr dirty="0"/>
              <a:t>Self-driving cars: who should AI prioritize?</a:t>
            </a:r>
          </a:p>
          <a:p>
            <a:r>
              <a:rPr dirty="0"/>
              <a:t>Utilitarian vs deontological logic</a:t>
            </a:r>
          </a:p>
          <a:p>
            <a:r>
              <a:rPr dirty="0"/>
              <a:t>Public should know moral assumptions of systems</a:t>
            </a:r>
          </a:p>
          <a:p>
            <a:endParaRPr dirty="0"/>
          </a:p>
        </p:txBody>
      </p:sp>
      <p:sp>
        <p:nvSpPr>
          <p:cNvPr id="4" name="Oval 3"/>
          <p:cNvSpPr/>
          <p:nvPr/>
        </p:nvSpPr>
        <p:spPr>
          <a:xfrm>
            <a:off x="7772400" y="5669280"/>
            <a:ext cx="914400" cy="914400"/>
          </a:xfrm>
          <a:prstGeom prst="ellipse">
            <a:avLst/>
          </a:prstGeom>
          <a:solidFill>
            <a:srgbClr val="1A0DA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sz="2800" b="1">
                <a:solidFill>
                  <a:srgbClr val="FFFFFF"/>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832</Words>
  <Application>Microsoft Office PowerPoint</Application>
  <PresentationFormat>On-screen Show (4:3)</PresentationFormat>
  <Paragraphs>81</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Google Sans</vt:lpstr>
      <vt:lpstr>Times New Roman</vt:lpstr>
      <vt:lpstr>Office Theme</vt:lpstr>
      <vt:lpstr>Ethics in Data Science</vt:lpstr>
      <vt:lpstr>About the Author</vt:lpstr>
      <vt:lpstr>Blackburn’s Project</vt:lpstr>
      <vt:lpstr>Summary of the Book</vt:lpstr>
      <vt:lpstr>Why Ethics in Data Science?</vt:lpstr>
      <vt:lpstr>Three Ethical Theories</vt:lpstr>
      <vt:lpstr>Algorithmic Bias &amp; False Consciousness</vt:lpstr>
      <vt:lpstr>Privacy and Consent</vt:lpstr>
      <vt:lpstr>Trolley AI Dilemmas</vt:lpstr>
      <vt:lpstr>Fairness and Representation</vt:lpstr>
      <vt:lpstr>Responsibility and Accountability</vt:lpstr>
      <vt:lpstr>Restoring Confidence: Ethics by Design</vt:lpstr>
      <vt:lpstr>What I Will Do As a Data Scientist</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anonymous</dc:creator>
  <cp:keywords/>
  <dc:description>generated using python-pptx</dc:description>
  <cp:lastModifiedBy>Nguyen, Brandon</cp:lastModifiedBy>
  <cp:revision>4</cp:revision>
  <dcterms:created xsi:type="dcterms:W3CDTF">2013-01-27T09:14:16Z</dcterms:created>
  <dcterms:modified xsi:type="dcterms:W3CDTF">2025-04-20T19:36:56Z</dcterms:modified>
  <cp:category/>
</cp:coreProperties>
</file>