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Tahoma"/>
      <p:regular r:id="rId31"/>
      <p:bold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30404F-8C8A-4D91-85D7-A3555D265F56}">
  <a:tblStyle styleId="{3F30404F-8C8A-4D91-85D7-A3555D265F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4.xml"/><Relationship Id="rId32" Type="http://schemas.openxmlformats.org/officeDocument/2006/relationships/font" Target="fonts/Tahoma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447800" y="2438400"/>
            <a:ext cx="5715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Noto Sans Symbols"/>
              <a:buNone/>
            </a:pPr>
            <a:r>
              <a:rPr b="1" i="0" lang="en-US" sz="5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SPRING MVC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67675" cy="5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5638800"/>
            <a:ext cx="190500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147" name="Google Shape;147;p22"/>
          <p:cNvCxnSpPr>
            <a:endCxn id="146" idx="0"/>
          </p:cNvCxnSpPr>
          <p:nvPr/>
        </p:nvCxnSpPr>
        <p:spPr>
          <a:xfrm>
            <a:off x="7239000" y="4267200"/>
            <a:ext cx="419100" cy="137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/>
              <a:t>Các thẻ: jstl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https://o7planning.org/vi/10429/huong-dan-java-jsp-standard-tag-library-jstl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249"/>
              </a:buClr>
              <a:buSzPts val="4400"/>
              <a:buFont typeface="Helvetica Neue Light"/>
              <a:buNone/>
            </a:pPr>
            <a:r>
              <a:rPr b="0" i="0" lang="en-US" u="none" cap="none" strike="noStrike">
                <a:solidFill>
                  <a:srgbClr val="FF924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n-US" u="none" cap="none" strike="noStrike">
                <a:solidFill>
                  <a:srgbClr val="FF9249"/>
                </a:solidFill>
                <a:latin typeface="Tahoma"/>
                <a:ea typeface="Tahoma"/>
                <a:cs typeface="Tahoma"/>
                <a:sym typeface="Tahoma"/>
              </a:rPr>
              <a:t>á</a:t>
            </a:r>
            <a:r>
              <a:rPr b="0" i="0" lang="en-US" u="none" cap="none" strike="noStrike">
                <a:solidFill>
                  <a:srgbClr val="FF924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 thẻ JSTL cơ bản</a:t>
            </a:r>
            <a:endParaRPr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838197" y="1219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{3F30404F-8C8A-4D91-85D7-A3555D265F56}</a:tableStyleId>
              </a:tblPr>
              <a:tblGrid>
                <a:gridCol w="3886200"/>
                <a:gridCol w="3886200"/>
              </a:tblGrid>
              <a:tr h="21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Thẻ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Mô tả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37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&lt;c:out&gt;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Để viết một cái gì đó trong trang JSP, bạn có thể sử dụng EL cũng có thẻ này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37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&lt;c:import&gt;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Giống với &lt;jsp:include&gt; hoặc chỉ thị include (include directive)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37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&lt;c:redirect&gt;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Chuyển hướng (redirect) yêu cầu tới một nguồn dữ liệu khác.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&lt;c:set&gt;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Sét đặt giá trị biến cho bởi phạm vi.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&lt;c:remove&gt;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Loại bỏ biến ra khỏi phạm vi đã cho.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&lt;c:catch&gt;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Bắt ngoại lệ và gói vào một đối tượng.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52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&lt;c:if&gt;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Điều kiện logic đơn giản, sử dụng với EL và bạn có thể sử dụng nó để xử lý các trường hợp ngoại lệ từ &lt;c:catch&gt;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68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&lt;c:choose&gt;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Tag có điều kiện đơn giản mà thiết lập một bối cảnh cho các trường hợp loại trừ lẫn nhau có điều kiện, đánh dấu bằng &lt;c:when&gt; và &lt;c:otherwise&gt;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37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&lt;c:when&gt;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Thẻ con của &lt;c:choose&gt;, khi một điều kiện tại when là đúng.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37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&lt;c:otherwise&gt;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Thẻ con của &lt;c:choose&gt;, khi tất cả các điều kiện &lt;c:when&gt; là sai.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21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&lt;c:forEach&gt;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Dùng để lặp trên một tập hợp.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37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&lt;c:forTokens&gt;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dùng để lặp trên chuỗi (tokens) được phân cách bởi một dấu phân cách.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&lt;c:param&gt;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Được sử dụng với &lt;c:import&gt; để truyền các tham số.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  <a:tr h="37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&lt;c:url&gt;</a:t>
                      </a:r>
                      <a:endParaRPr/>
                    </a:p>
                  </a:txBody>
                  <a:tcPr marT="25300" marB="25300" marR="25300" marL="253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Để tạo một URL với các tham số tùy chọn (optional query string parameters).</a:t>
                      </a:r>
                      <a:endParaRPr/>
                    </a:p>
                  </a:txBody>
                  <a:tcPr marT="25300" marB="25300" marR="25300" marL="25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43750" t="0"/>
          <a:stretch/>
        </p:blipFill>
        <p:spPr>
          <a:xfrm>
            <a:off x="152399" y="152400"/>
            <a:ext cx="5673438" cy="297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3505200"/>
            <a:ext cx="173966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3352800"/>
            <a:ext cx="4724400" cy="31779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67" name="Google Shape;167;p25"/>
          <p:cNvSpPr/>
          <p:nvPr/>
        </p:nvSpPr>
        <p:spPr>
          <a:xfrm>
            <a:off x="3352800" y="2590800"/>
            <a:ext cx="533400" cy="83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05400" y="3352800"/>
            <a:ext cx="1600200" cy="83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"/>
          <p:cNvSpPr txBox="1"/>
          <p:nvPr>
            <p:ph idx="11" type="ftr"/>
          </p:nvPr>
        </p:nvSpPr>
        <p:spPr>
          <a:xfrm>
            <a:off x="5257800" y="5638800"/>
            <a:ext cx="3886200" cy="8985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99"/>
                </a:solidFill>
              </a:rPr>
              <a:t>Chú ý: thêm vào đầu file jsp: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99"/>
                </a:solidFill>
              </a:rPr>
              <a:t>  &lt;%@ taglib uri=</a:t>
            </a:r>
            <a:r>
              <a:rPr b="1" i="1" lang="en-US">
                <a:solidFill>
                  <a:srgbClr val="000099"/>
                </a:solidFill>
              </a:rPr>
              <a:t>"http://java.sun.com/jsp/jstl/core" prefix="c" %&gt;</a:t>
            </a:r>
            <a:endParaRPr b="1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04800" y="274638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Times New Roman"/>
              <a:buNone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Truyền dữ liệu từ JSP sang Control và ngược lại</a:t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81000" y="2362200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&lt;form method=</a:t>
            </a:r>
            <a:r>
              <a:rPr i="1" lang="en-US" sz="2500">
                <a:latin typeface="Times New Roman"/>
                <a:ea typeface="Times New Roman"/>
                <a:cs typeface="Times New Roman"/>
                <a:sym typeface="Times New Roman"/>
              </a:rPr>
              <a:t>'post' action='</a:t>
            </a:r>
            <a:r>
              <a:rPr b="1" i="1" lang="en-US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dangnhap</a:t>
            </a:r>
            <a:r>
              <a:rPr i="1" lang="en-US" sz="2500">
                <a:latin typeface="Times New Roman"/>
                <a:ea typeface="Times New Roman"/>
                <a:cs typeface="Times New Roman"/>
                <a:sym typeface="Times New Roman"/>
              </a:rPr>
              <a:t>'&gt;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   &lt;input name=</a:t>
            </a:r>
            <a:r>
              <a:rPr i="1" lang="en-US" sz="2500">
                <a:latin typeface="Times New Roman"/>
                <a:ea typeface="Times New Roman"/>
                <a:cs typeface="Times New Roman"/>
                <a:sym typeface="Times New Roman"/>
              </a:rPr>
              <a:t>'txtun' type='text'&gt;&lt;br&gt;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   &lt;input name=</a:t>
            </a:r>
            <a:r>
              <a:rPr i="1" lang="en-US" sz="2500">
                <a:latin typeface="Times New Roman"/>
                <a:ea typeface="Times New Roman"/>
                <a:cs typeface="Times New Roman"/>
                <a:sym typeface="Times New Roman"/>
              </a:rPr>
              <a:t>'txtpass' type='password'&gt;&lt;br&gt;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   &lt;input name=</a:t>
            </a:r>
            <a:r>
              <a:rPr i="1" lang="en-US" sz="2500">
                <a:latin typeface="Times New Roman"/>
                <a:ea typeface="Times New Roman"/>
                <a:cs typeface="Times New Roman"/>
                <a:sym typeface="Times New Roman"/>
              </a:rPr>
              <a:t>'but1' type='submit' value='Login'&gt;&lt;br&gt;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5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&lt;c:if test=</a:t>
            </a:r>
            <a:r>
              <a:rPr i="1" lang="en-US" sz="25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"${tb == 'dns'}"&gt;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 &lt;b&gt; </a:t>
            </a:r>
            <a:r>
              <a:rPr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tb:&lt;c:out value=</a:t>
            </a:r>
            <a:r>
              <a:rPr i="1"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"Dang nhap sai"&gt;&lt;/c:out&gt;  &lt;/b&gt;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&lt;/c:if&gt;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&lt;/form&gt;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1371600"/>
            <a:ext cx="1304925" cy="581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8" name="Google Shape;178;p26"/>
          <p:cNvSpPr/>
          <p:nvPr/>
        </p:nvSpPr>
        <p:spPr>
          <a:xfrm>
            <a:off x="381000" y="1752600"/>
            <a:ext cx="1591654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Dangnhap.jsp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1000"/>
            <a:ext cx="8763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514600"/>
            <a:ext cx="4376738" cy="228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305175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886200" y="0"/>
            <a:ext cx="2514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b="1" lang="en-US" sz="1500"/>
              <a:t>public class LoaiBean 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b="1" lang="en-US" sz="1500"/>
              <a:t>private String maloai;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 </a:t>
            </a:r>
            <a:r>
              <a:rPr b="1" lang="en-US" sz="1500"/>
              <a:t>private String tenloai;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b="1" lang="en-US" sz="1500"/>
              <a:t>….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b="1" lang="en-US" sz="1500"/>
              <a:t>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/>
              <a:t>public class sachbean 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/>
              <a:t>  </a:t>
            </a:r>
            <a:r>
              <a:rPr b="1" lang="en-US" sz="1600"/>
              <a:t>private String masach;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/>
              <a:t>  </a:t>
            </a:r>
            <a:r>
              <a:rPr b="1" lang="en-US" sz="1600"/>
              <a:t>private String tensach;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/>
              <a:t>  </a:t>
            </a:r>
            <a:r>
              <a:rPr b="1" lang="en-US" sz="1600"/>
              <a:t>private Long gia;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/>
              <a:t>  </a:t>
            </a:r>
            <a:r>
              <a:rPr b="1" lang="en-US" sz="1600"/>
              <a:t>private Long soluong;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/>
              <a:t>  </a:t>
            </a:r>
            <a:r>
              <a:rPr b="1" lang="en-US" sz="1600"/>
              <a:t>private String anh;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/>
              <a:t>  </a:t>
            </a:r>
            <a:r>
              <a:rPr b="1" lang="en-US" sz="1600"/>
              <a:t>private String maloai;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/>
              <a:t>….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/>
              <a:t>}</a:t>
            </a:r>
            <a:endParaRPr sz="1500"/>
          </a:p>
        </p:txBody>
      </p:sp>
      <p:sp>
        <p:nvSpPr>
          <p:cNvPr id="193" name="Google Shape;193;p28"/>
          <p:cNvSpPr txBox="1"/>
          <p:nvPr/>
        </p:nvSpPr>
        <p:spPr>
          <a:xfrm>
            <a:off x="2667000" y="3505200"/>
            <a:ext cx="6096000" cy="353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sachbo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ArrayList&lt;sachbean&gt; getsach(){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ArrayList&lt;sachbean&gt; ds=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ArrayList&lt;sachbean&gt;();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sachbean("s1", "csdl1", (long)1000, (long)123, "img/b1.jpg", "tin"));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sachbean("s2", "csdl2", (long)1000, (long)123, "img/b2.jpg", "tin"));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sachbean("s3", "csdl3", (long)1000, (long)123, "img/b3.jpg", "tin"));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sachbean("s4", "csdl4", (long)1000, (long)123, "img/b4.jpg", "toan"));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sachbean("s5", "csdl5", (long)1000, (long)123, "img/b5.jpg", "toan"));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sachbean("s6", "csdl6", (long)1000, (long)123, "img/b6.jpg", "ly"));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sachbean("s7", "csdl7", (long)1000, (long)123, "img/b7.jpg", "ly"));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sachbean("s8", "csdl8", (long)1000, (long)123, "img/b8.jpg", "tin"));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ds;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305175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3048000" y="3124201"/>
            <a:ext cx="5867400" cy="28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sachbo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ArrayList&lt;sachbean&gt; getsach(){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ArrayList&lt;sachbean&gt; ds=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ArrayList&lt;sachbean&gt;();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sachbean("s1", "csdl1", (long)1000, (long)123, "img/b1.jpg", "tin"));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sachbean("s2", "csdl2", (long)1000, (long)123, "img/b2.jpg", "tin"));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sachbean("s3", "csdl3", (long)1000, (long)123, "img/b3.jpg", "tin"));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sachbean("s4", "csdl4", (long)1000, (long)123, "img/b4.jpg", "toan"));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sachbean("s5", "csdl5", (long)1000, (long)123, "img/b5.jpg", "toan"));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sachbean("s6", "csdl6", (long)1000, (long)123, "img/b6.jpg", "ly"));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sachbean("s7", "csdl7", (long)1000, (long)123, "img/b7.jpg", "ly"));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ds.add(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sachbean("s8", "csdl8", (long)1000, (long)123, "img/b8.jpg", "tin"));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ds;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4114800" y="228600"/>
            <a:ext cx="4572000" cy="26314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loaibo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ArrayList&lt;LoaiBean&gt; getLoai(){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ArrayList&lt;LoaiBean&gt; ds= new ArrayList&lt;LoaiBean&gt;();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ds.add(new LoaiBean("tin", "Tin học"));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ds.add(new LoaiBean("toan", "Toán"));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ds.add(new LoaiBean("ly", "Lý"));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ds.add(new LoaiBean("hoa", "Hóa"));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ds;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/>
              <a:t>Controller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@Controller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b="1" lang="en-US" sz="1500"/>
              <a:t>public class HelloWorldController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@RequestMapping("/hello")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    </a:t>
            </a:r>
            <a:r>
              <a:rPr b="1" lang="en-US" sz="1500"/>
              <a:t>public ModelAndView hello(Model model, HttpServletRequest request)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        model.addAttribute("greeting", "Hello Spring MVC");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        loaibo loai= </a:t>
            </a:r>
            <a:r>
              <a:rPr b="1" lang="en-US" sz="1500"/>
              <a:t>new loaibo();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        sachbo sach= </a:t>
            </a:r>
            <a:r>
              <a:rPr b="1" lang="en-US" sz="1500"/>
              <a:t>new sachbo();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         String maloai=request.getParameter("ml");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        model.addAttribute("dsloai",loai.getLoai());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        model.addAttribute("dssach",sach.getsach());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        model.addAttribute("soloai",loai.getLoai().size()); 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        model.addAttribute("maloai",maloai);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        </a:t>
            </a:r>
            <a:r>
              <a:rPr b="1" lang="en-US" sz="1500"/>
              <a:t>return  new ModelAndView("helloworld");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}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/>
              <a:t>}</a:t>
            </a:r>
            <a:endParaRPr/>
          </a:p>
          <a:p>
            <a:pPr indent="-24765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457200" y="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-US" u="sng"/>
              <a:t>Helloword.jsp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457200" y="457200"/>
            <a:ext cx="84582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table </a:t>
            </a:r>
            <a:r>
              <a:rPr lang="en-US" sz="1600" u="sng">
                <a:solidFill>
                  <a:srgbClr val="7F007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valign</a:t>
            </a:r>
            <a:r>
              <a:rPr lang="en-US" sz="1600" u="sng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 u="sng">
                <a:solidFill>
                  <a:srgbClr val="2A00F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'center' </a:t>
            </a:r>
            <a:r>
              <a:rPr i="1" lang="en-US" sz="1600" u="sng">
                <a:solidFill>
                  <a:srgbClr val="7F007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i="1" lang="en-US" sz="1600" u="sng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 u="sng">
                <a:solidFill>
                  <a:srgbClr val="2A00F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'1000'</a:t>
            </a:r>
            <a:r>
              <a:rPr i="1" lang="en-US" sz="1600" u="sng">
                <a:solidFill>
                  <a:srgbClr val="00808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colspan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Home 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i="1"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c:choose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c:when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${sessionScope.un!=null}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hi: ${sessionScope.un}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"Logout"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Logout 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i="1"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c:when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c:otherwise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 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"dangnhap"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Login 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i="1"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c:otherwise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c:choose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valign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"top"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c:forEach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${dsloai}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i="1"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"loai"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'hello?ml=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${loai.getMaloai()}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${loai.getTenloai()}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i="1"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i="1"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hr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c:forEach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c:forEach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${dssach}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i="1"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"sach"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img </a:t>
            </a:r>
            <a:r>
              <a:rPr lang="en-US" sz="16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${sach.getAnh() }</a:t>
            </a:r>
            <a:r>
              <a:rPr i="1"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i="1"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hr</a:t>
            </a:r>
            <a:r>
              <a:rPr i="1"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${sach.getTensach()}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hr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${sach.getGia()}  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hr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   &lt;/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c:forEach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rgbClr val="008080"/>
              </a:buClr>
              <a:buSzPct val="100000"/>
              <a:buNone/>
            </a:pP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 &lt;/</a:t>
            </a:r>
            <a:r>
              <a:rPr lang="en-US" sz="1600">
                <a:solidFill>
                  <a:srgbClr val="3F7F7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1600">
                <a:solidFill>
                  <a:srgbClr val="00808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/>
              <a:t>Giới thiệu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Spring</a:t>
            </a:r>
            <a:r>
              <a:rPr lang="en-US" sz="2000"/>
              <a:t> là framework phát triển ứng dụng phổ biến nhất dành cho Java Enterprise. 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Spring Framework phát hành phiên bản đầu tiên bởi Rod Johnson, năm 2002, </a:t>
            </a:r>
            <a:endParaRPr sz="2000"/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Spring framework</a:t>
            </a:r>
            <a:r>
              <a:rPr lang="en-US" sz="2000"/>
              <a:t> là một Java Platform mã nguồn mở, một giải pháp gọn nhẹ dành cho Java Enterprise. 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Mục tiêu của Spring Framework là làm cho việc phát triển ứng dụng J2EE dễ dàng hơn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52400"/>
            <a:ext cx="4752975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/>
              <a:t>Add thư viện sqljdbc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47675" y="1266826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File -&gt; Import</a:t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05000"/>
            <a:ext cx="647700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/>
              <a:t>Add thư viện sqljdbc</a:t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17638"/>
            <a:ext cx="64770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/>
              <a:t>Mở pom.xml</a:t>
            </a: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1143000" y="2286000"/>
            <a:ext cx="6096000" cy="15414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34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8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&lt;dependency&gt;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2400" u="none" cap="none" strike="noStrike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&lt;groupId&gt;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com.microsoft.sqlserver</a:t>
            </a:r>
            <a:r>
              <a:rPr b="0" i="0" lang="en-US" sz="2400" u="none" cap="none" strike="noStrike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&lt;/groupId&gt;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2400" u="none" cap="none" strike="noStrike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&lt;artifactId&gt;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sqljdbc4</a:t>
            </a:r>
            <a:r>
              <a:rPr b="0" i="0" lang="en-US" sz="2400" u="none" cap="none" strike="noStrike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&lt;/artifactId&gt;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8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&lt;version&gt;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</a:t>
            </a:r>
            <a:r>
              <a:rPr b="0" i="0" lang="en-US" sz="2400" u="none" cap="none" strike="noStrike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&lt;/version&gt;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&lt;/dependency&gt;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/>
              <a:t>dao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https://www.javatpoint.com/spring-JdbcTemplate-tutorial</a:t>
            </a:r>
            <a:endParaRPr/>
          </a:p>
        </p:txBody>
      </p:sp>
      <p:sp>
        <p:nvSpPr>
          <p:cNvPr id="245" name="Google Shape;245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04800" y="762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-US"/>
              <a:t>Các dự án trong Spring  Framework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04800" y="8382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1. Spring MVC: </a:t>
            </a:r>
            <a:r>
              <a:rPr lang="en-US" sz="2000"/>
              <a:t>xây dựng các ứng dụng nền tảng web. 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2. Spring Data: </a:t>
            </a:r>
            <a:r>
              <a:rPr lang="en-US" sz="2000"/>
              <a:t>lập trình ứng dụng cơ sở dữ liệu quan hệ, phi quan hệ, map-reduce,…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3. Spring Security:  </a:t>
            </a:r>
            <a:r>
              <a:rPr lang="en-US" sz="2000"/>
              <a:t>Cung cấp các cơ chế xác thực và phân quyền cho ứng dụng</a:t>
            </a:r>
            <a:endParaRPr sz="2000"/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4. Spring Boot: </a:t>
            </a:r>
            <a:r>
              <a:rPr lang="en-US" sz="2000"/>
              <a:t> là một framework giúp chúng ta phát triển cũng như chạy ứng dụng một cách nhanh chóng.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5. Spring Batch: </a:t>
            </a:r>
            <a:r>
              <a:rPr lang="en-US" sz="2000"/>
              <a:t>giúp tạo các lịch trình (scheduling) và tiến trình (processing) cho các công việc xử lý theo lô (batch job).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6. Spring Intergration: </a:t>
            </a:r>
            <a:r>
              <a:rPr lang="en-US" sz="2000"/>
              <a:t>dự án này thiết kế một kiến trúc hướng thông điệp hỗ trợ việc tích hợp các hệ thống bên ngoài.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7.  Spring XD: </a:t>
            </a:r>
            <a:r>
              <a:rPr lang="en-US" sz="2000"/>
              <a:t>đơn giản hóa công việc phát triển các ứng dụng Big Data.</a:t>
            </a:r>
            <a:endParaRPr/>
          </a:p>
          <a:p>
            <a:pPr indent="0" lvl="0" marL="0" rtl="0" algn="just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8. Spring Social: </a:t>
            </a:r>
            <a:r>
              <a:rPr lang="en-US" sz="2000"/>
              <a:t>giúp</a:t>
            </a:r>
            <a:r>
              <a:rPr b="1" lang="en-US" sz="2000"/>
              <a:t> </a:t>
            </a:r>
            <a:r>
              <a:rPr lang="en-US" sz="2000"/>
              <a:t>kết nối ứng dụng với các API bên thứ ba của Facebook, Twitter, Linkedin...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/>
              <a:t>Spring MVC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428625" y="1565275"/>
            <a:ext cx="467995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MVC cung cấp kiến trúc Model-View- Controller và các components sẵn có để sử dụng và phát triển ứng dụng web một cách linh hoạt và nhanh chóng.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MVC được thiết kế xung quanh Dispatcher Servlet để xử lí tất cả các HTTP request và HTTP response.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áº¿t quáº£ hÃ¬nh áº£nh cho spring mvc"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963" y="1125538"/>
            <a:ext cx="3300412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5795963" y="4149725"/>
            <a:ext cx="316865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Luồng xử lý request của Spring Web MVC DispatcherServlet.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28625" y="112713"/>
            <a:ext cx="8229600" cy="42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-US"/>
              <a:t>Spring MVC</a:t>
            </a:r>
            <a:endParaRPr/>
          </a:p>
        </p:txBody>
      </p:sp>
      <p:pic>
        <p:nvPicPr>
          <p:cNvPr descr="Káº¿t quáº£ hÃ¬nh áº£nh cho spring mvc"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571499"/>
            <a:ext cx="3300412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350" y="628649"/>
            <a:ext cx="4457700" cy="25622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12" name="Google Shape;112;p17"/>
          <p:cNvSpPr/>
          <p:nvPr/>
        </p:nvSpPr>
        <p:spPr>
          <a:xfrm>
            <a:off x="19050" y="3286124"/>
            <a:ext cx="4572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được gửi đến DispatcherServlet 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DispatcherServlet gửi yêu cầu đến Handler Mapping (Một bản đồ cấu hình URL) để xác định controller nào sẽ xử lý yêu cầu này.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875" y="3429000"/>
            <a:ext cx="42767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DispatcherServlet gửi yêu cầu đến Controller.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yêu cầu đó cần truy xuất  CSDL thì Controller sẽ gọi MODEL để lấy và gửi dữ liệu về cho Controller.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đóng gói mô hình dữ liệu và tên của một view sẽ được tải lên thành đối tượng ModelAndView.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28625" y="112713"/>
            <a:ext cx="8229600" cy="42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-US"/>
              <a:t>Spring MVC</a:t>
            </a:r>
            <a:endParaRPr/>
          </a:p>
        </p:txBody>
      </p:sp>
      <p:pic>
        <p:nvPicPr>
          <p:cNvPr descr="Káº¿t quáº£ hÃ¬nh áº£nh cho spring mvc"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571499"/>
            <a:ext cx="3300412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4" y="571500"/>
            <a:ext cx="48672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914400" y="3581400"/>
            <a:ext cx="6781800" cy="1882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Gói ModelAndView được gửi trả về DispatcherServlet.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DispatcherServlet gửi gói ModelAndView cho ViewResolver để tìm xem trang web (JSP) nào sẽ được load lên.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DispatcherServlet load trang web đó lên cùng với dữ liệu của nó.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-US"/>
              <a:t>Cấu hình và chạy ứng dụng đầu tiên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https://o7planning.org/vi/10129/huong-dan-lap-trinh-spring-mvc-cho-nguoi-moi-bat-dau?fbclid=IwAR2v3Ukm96Vp5RfSqoqMKc-Qg43_MnIAAl6mz9jY1aBKnNP5u0Eh0rezCBk#a255818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888861"/>
            <a:ext cx="3686175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685800" y="0"/>
            <a:ext cx="75985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Cấu hình và chạy ứng dụng đầu tiên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0"/>
            <a:ext cx="8582025" cy="69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