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4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5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4793-3ECA-4270-AE85-D5B47DA867CD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BAAB-9781-4B7E-9257-8FF21D0C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Imperatives for a Fresh Approach to Monitor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&amp; Analyze Change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Vinh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3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Impending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Callout 2"/>
          <p:cNvSpPr/>
          <p:nvPr/>
        </p:nvSpPr>
        <p:spPr>
          <a:xfrm>
            <a:off x="923544" y="1761549"/>
            <a:ext cx="2487168" cy="1563624"/>
          </a:xfrm>
          <a:prstGeom prst="down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Aggressive Digitalization of the Bank’s services</a:t>
            </a:r>
          </a:p>
        </p:txBody>
      </p:sp>
      <p:sp>
        <p:nvSpPr>
          <p:cNvPr id="4" name="Down Arrow Callout 3"/>
          <p:cNvSpPr/>
          <p:nvPr/>
        </p:nvSpPr>
        <p:spPr>
          <a:xfrm>
            <a:off x="3535680" y="1761549"/>
            <a:ext cx="2487168" cy="1563624"/>
          </a:xfrm>
          <a:prstGeom prst="down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Increased Reliance on Cloud Services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6147816" y="1761549"/>
            <a:ext cx="2487168" cy="1563624"/>
          </a:xfrm>
          <a:prstGeom prst="down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Increased Scrutiny from Regulators 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8759952" y="1761549"/>
            <a:ext cx="2487168" cy="1563624"/>
          </a:xfrm>
          <a:prstGeom prst="down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Competitive Labor Market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2334" y="4888797"/>
            <a:ext cx="9491472" cy="12893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 Fresh Approach to Monitor, Analyze and Govern Changes is required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1390576" y="3325173"/>
            <a:ext cx="9523230" cy="156362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Changes to the Bank’s Information Assets will happen at a higher frequency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The majority of changes with high impact to the Bank will come from outside of the Bank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More frequent changes with higher impact will raise the Bank’s risk posture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New Approach: Three-tiered Monitoring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34" y="1407945"/>
            <a:ext cx="5437504" cy="4394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50862" y="5938142"/>
            <a:ext cx="335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NIST </a:t>
            </a:r>
            <a:r>
              <a:rPr lang="en-US" sz="1400" dirty="0"/>
              <a:t>Special Publication </a:t>
            </a:r>
            <a:r>
              <a:rPr lang="en-US" sz="1400" dirty="0" smtClean="0"/>
              <a:t>800-137</a:t>
            </a:r>
          </a:p>
          <a:p>
            <a:r>
              <a:rPr lang="fr-FR" sz="1400" dirty="0" smtClean="0"/>
              <a:t>Figure </a:t>
            </a:r>
            <a:r>
              <a:rPr lang="fr-FR" sz="1400" dirty="0"/>
              <a:t>D-2. </a:t>
            </a:r>
            <a:r>
              <a:rPr lang="fr-FR" sz="1400" dirty="0" err="1"/>
              <a:t>Sample</a:t>
            </a:r>
            <a:r>
              <a:rPr lang="fr-FR" sz="1400" dirty="0"/>
              <a:t> ISCM </a:t>
            </a:r>
            <a:r>
              <a:rPr lang="fr-FR" sz="1400" dirty="0" err="1"/>
              <a:t>Implementation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8" name="Up Arrow Callout 7"/>
          <p:cNvSpPr/>
          <p:nvPr/>
        </p:nvSpPr>
        <p:spPr>
          <a:xfrm>
            <a:off x="526711" y="4519242"/>
            <a:ext cx="5220929" cy="1597991"/>
          </a:xfrm>
          <a:prstGeom prst="upArrowCallout">
            <a:avLst>
              <a:gd name="adj1" fmla="val 51177"/>
              <a:gd name="adj2" fmla="val 57718"/>
              <a:gd name="adj3" fmla="val 16317"/>
              <a:gd name="adj4" fmla="val 74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 data from all nodes in the Bank’s information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 metrics to </a:t>
            </a:r>
            <a:r>
              <a:rPr lang="en-US" dirty="0"/>
              <a:t>present information in a context that is meaningful for each </a:t>
            </a:r>
            <a:r>
              <a:rPr lang="en-US" dirty="0" smtClean="0"/>
              <a:t>tier</a:t>
            </a:r>
            <a:endParaRPr lang="en-US" dirty="0"/>
          </a:p>
        </p:txBody>
      </p:sp>
      <p:sp>
        <p:nvSpPr>
          <p:cNvPr id="10" name="Up Arrow Callout 9"/>
          <p:cNvSpPr/>
          <p:nvPr/>
        </p:nvSpPr>
        <p:spPr>
          <a:xfrm>
            <a:off x="547330" y="2867184"/>
            <a:ext cx="5220929" cy="1597991"/>
          </a:xfrm>
          <a:prstGeom prst="upArrowCallout">
            <a:avLst>
              <a:gd name="adj1" fmla="val 51177"/>
              <a:gd name="adj2" fmla="val 57718"/>
              <a:gd name="adj3" fmla="val 16317"/>
              <a:gd name="adj4" fmla="val 74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 the nature and scope of changes on the core mission and business processes at the Bank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7330" y="1543664"/>
            <a:ext cx="5220929" cy="11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impact of change on the Bank’s risk posture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risk mitigation approaches according to the Bank’s risk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0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Proposal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1906998"/>
            <a:ext cx="103305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Define </a:t>
            </a:r>
            <a:r>
              <a:rPr lang="en-US" sz="3200" dirty="0" smtClean="0"/>
              <a:t>the desired state of the future monitoring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Assess </a:t>
            </a:r>
            <a:r>
              <a:rPr lang="en-US" sz="3200" dirty="0" smtClean="0"/>
              <a:t>the </a:t>
            </a:r>
            <a:r>
              <a:rPr lang="en-US" sz="3200" dirty="0"/>
              <a:t>current </a:t>
            </a:r>
            <a:r>
              <a:rPr lang="en-US" sz="3200" dirty="0" smtClean="0"/>
              <a:t>state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Finalize a plan to get to the desired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Investigate the currently available technical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Perform a Proof-of Concept to serve as the Prototype for the new monitoring approach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239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Q&amp;A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1" y="2164057"/>
            <a:ext cx="10248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How </a:t>
            </a:r>
            <a:r>
              <a:rPr lang="en-US" sz="3200" dirty="0" smtClean="0"/>
              <a:t>can changes possibly impact our Bank’s </a:t>
            </a:r>
            <a:r>
              <a:rPr lang="en-US" sz="3200" dirty="0" smtClean="0"/>
              <a:t>risk posture? 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Why does the Bank need to monitor the </a:t>
            </a:r>
            <a:r>
              <a:rPr lang="en-US" sz="3200" dirty="0" smtClean="0"/>
              <a:t>new changes </a:t>
            </a:r>
            <a:r>
              <a:rPr lang="en-US" sz="3200" dirty="0" smtClean="0"/>
              <a:t>that come from our strategy of digitalization? </a:t>
            </a: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What changes </a:t>
            </a:r>
            <a:r>
              <a:rPr lang="en-US" sz="3200" dirty="0" smtClean="0"/>
              <a:t>can the Bank expect because of</a:t>
            </a:r>
            <a:r>
              <a:rPr lang="en-US" sz="3200" dirty="0" smtClean="0"/>
              <a:t> our plan to rely on the services from the cloud?</a:t>
            </a: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Why would regulators scrutiny </a:t>
            </a:r>
            <a:r>
              <a:rPr lang="en-US" sz="3200" dirty="0" smtClean="0"/>
              <a:t>the Bank’s </a:t>
            </a:r>
            <a:r>
              <a:rPr lang="en-US" sz="3200" dirty="0" smtClean="0"/>
              <a:t>way to monitor changes?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492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Imperatives for a Fresh Approach to Monitor &amp; Analyze Change </vt:lpstr>
      <vt:lpstr>Impending Challenges</vt:lpstr>
      <vt:lpstr>A New Approach: Three-tiered Monitoring</vt:lpstr>
      <vt:lpstr>Our Proposal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Fresh Approach to Monitor Change </dc:title>
  <dc:creator>Hoang Vinh Nguyen</dc:creator>
  <cp:lastModifiedBy>Hoang Vinh Nguyen</cp:lastModifiedBy>
  <cp:revision>17</cp:revision>
  <dcterms:created xsi:type="dcterms:W3CDTF">2022-01-25T23:18:28Z</dcterms:created>
  <dcterms:modified xsi:type="dcterms:W3CDTF">2022-01-26T19:37:24Z</dcterms:modified>
</cp:coreProperties>
</file>