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7" r:id="rId2"/>
    <p:sldId id="274" r:id="rId3"/>
    <p:sldId id="275" r:id="rId4"/>
    <p:sldId id="282" r:id="rId5"/>
    <p:sldId id="27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AEB202"/>
    <a:srgbClr val="95B301"/>
    <a:srgbClr val="CCCC00"/>
    <a:srgbClr val="BFBFBF"/>
    <a:srgbClr val="E2FE58"/>
    <a:srgbClr val="E4F86C"/>
    <a:srgbClr val="000000"/>
    <a:srgbClr val="DFFF85"/>
    <a:srgbClr val="99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606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86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40CC3-D2C2-49E6-A68C-F015380DFCAF}" type="datetimeFigureOut">
              <a:rPr lang="en-US" smtClean="0"/>
              <a:pPr/>
              <a:t>12/2/2010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272C6-CE2A-49F4-8217-D460E9E9DE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D0949-D68B-4B2B-97D0-AFE24BC1B778}" type="datetimeFigureOut">
              <a:rPr lang="en-US" smtClean="0"/>
              <a:pPr/>
              <a:t>12/2/2010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08C20-87B7-4F86-A355-BF06C940B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urtains.jpg"/>
          <p:cNvPicPr>
            <a:picLocks noChangeAspect="1"/>
          </p:cNvPicPr>
          <p:nvPr userDrawn="1"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-1" y="-1"/>
            <a:ext cx="245942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rgbClr val="5F5F5F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84753"/>
            <a:ext cx="7026442" cy="1703294"/>
          </a:xfrm>
        </p:spPr>
        <p:txBody>
          <a:bodyPr/>
          <a:lstStyle>
            <a:lvl1pPr marL="0" indent="0" algn="r">
              <a:buNone/>
              <a:defRPr b="1">
                <a:solidFill>
                  <a:srgbClr val="95B30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Hoopp_Logo_CorpName_390_7546_CMYK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114800" y="4856018"/>
            <a:ext cx="5029200" cy="18287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opp_Logo_390_7546_CMY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35270" y="5873919"/>
            <a:ext cx="2528048" cy="9192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7511" y="1655379"/>
            <a:ext cx="4855778" cy="4470784"/>
          </a:xfrm>
        </p:spPr>
        <p:txBody>
          <a:bodyPr/>
          <a:lstStyle>
            <a:lvl1pPr>
              <a:buClr>
                <a:srgbClr val="AEB202"/>
              </a:buClr>
              <a:buSzPct val="70000"/>
              <a:buFont typeface="Wingdings" pitchFamily="2" charset="2"/>
              <a:buChar char="l"/>
              <a:defRPr sz="28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1pPr>
            <a:lvl2pPr>
              <a:buClr>
                <a:srgbClr val="AEB202"/>
              </a:buClr>
              <a:buSzPct val="90000"/>
              <a:defRPr sz="24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rgbClr val="AEB202"/>
              </a:buClr>
              <a:buSzPct val="90000"/>
              <a:defRPr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rgbClr val="AEB202"/>
              </a:buClr>
              <a:buSzPct val="90000"/>
              <a:defRPr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4pPr>
            <a:lvl5pPr>
              <a:buClr>
                <a:srgbClr val="AEB202"/>
              </a:buClr>
              <a:buSzPct val="90000"/>
              <a:defRPr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5310" y="6356350"/>
            <a:ext cx="8828689" cy="501650"/>
          </a:xfrm>
        </p:spPr>
        <p:txBody>
          <a:bodyPr/>
          <a:lstStyle>
            <a:lvl1pPr algn="ctr">
              <a:defRPr/>
            </a:lvl1pPr>
          </a:lstStyle>
          <a:p>
            <a:pPr algn="l"/>
            <a:fld id="{2F653C8A-14B6-4B9C-8B89-7E679CF446BB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60947" y="106197"/>
            <a:ext cx="8783053" cy="1143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281289" y="1187114"/>
            <a:ext cx="8638675" cy="0"/>
          </a:xfrm>
          <a:prstGeom prst="line">
            <a:avLst/>
          </a:prstGeom>
          <a:ln w="381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opp_Logo_390_7546_CMY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35270" y="5873919"/>
            <a:ext cx="2528048" cy="9192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041" y="1655379"/>
            <a:ext cx="8119248" cy="4470784"/>
          </a:xfrm>
        </p:spPr>
        <p:txBody>
          <a:bodyPr/>
          <a:lstStyle>
            <a:lvl1pPr>
              <a:buClr>
                <a:srgbClr val="AEB202"/>
              </a:buClr>
              <a:buSzPct val="70000"/>
              <a:buFont typeface="Wingdings" pitchFamily="2" charset="2"/>
              <a:buChar char="l"/>
              <a:defRPr sz="28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1pPr>
            <a:lvl2pPr>
              <a:buClr>
                <a:srgbClr val="AEB202"/>
              </a:buClr>
              <a:buSzPct val="90000"/>
              <a:defRPr sz="24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rgbClr val="AEB202"/>
              </a:buClr>
              <a:buSzPct val="90000"/>
              <a:defRPr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rgbClr val="AEB202"/>
              </a:buClr>
              <a:buSzPct val="90000"/>
              <a:defRPr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4pPr>
            <a:lvl5pPr>
              <a:buClr>
                <a:srgbClr val="AEB202"/>
              </a:buClr>
              <a:buSzPct val="90000"/>
              <a:defRPr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60947" y="106197"/>
            <a:ext cx="8783053" cy="1143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281289" y="1187114"/>
            <a:ext cx="8638675" cy="0"/>
          </a:xfrm>
          <a:prstGeom prst="line">
            <a:avLst/>
          </a:prstGeom>
          <a:ln w="381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5310" y="6356350"/>
            <a:ext cx="8828689" cy="501650"/>
          </a:xfrm>
        </p:spPr>
        <p:txBody>
          <a:bodyPr/>
          <a:lstStyle>
            <a:lvl1pPr algn="ctr">
              <a:defRPr/>
            </a:lvl1pPr>
          </a:lstStyle>
          <a:p>
            <a:pPr algn="l"/>
            <a:fld id="{2F653C8A-14B6-4B9C-8B89-7E679CF446BB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Clr>
                <a:srgbClr val="AEB202"/>
              </a:buClr>
              <a:buSzPct val="70000"/>
              <a:buFont typeface="Wingdings" pitchFamily="2" charset="2"/>
              <a:buChar char="l"/>
              <a:defRPr sz="28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60947" y="106197"/>
            <a:ext cx="8783053" cy="1143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1289" y="1187114"/>
            <a:ext cx="8638675" cy="0"/>
          </a:xfrm>
          <a:prstGeom prst="line">
            <a:avLst/>
          </a:prstGeom>
          <a:ln w="381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40166" y="1610711"/>
            <a:ext cx="4038600" cy="4525963"/>
          </a:xfrm>
        </p:spPr>
        <p:txBody>
          <a:bodyPr/>
          <a:lstStyle>
            <a:lvl1pPr>
              <a:buClr>
                <a:srgbClr val="AEB202"/>
              </a:buClr>
              <a:buSzPct val="70000"/>
              <a:buFont typeface="Wingdings" pitchFamily="2" charset="2"/>
              <a:buChar char="l"/>
              <a:defRPr sz="28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1" name="Picture 10" descr="Hoopp_Logo_390_7546_CMY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35270" y="5873919"/>
            <a:ext cx="2528048" cy="919290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5310" y="6356350"/>
            <a:ext cx="8828689" cy="501650"/>
          </a:xfrm>
        </p:spPr>
        <p:txBody>
          <a:bodyPr/>
          <a:lstStyle>
            <a:lvl1pPr algn="ctr">
              <a:defRPr/>
            </a:lvl1pPr>
          </a:lstStyle>
          <a:p>
            <a:pPr algn="l"/>
            <a:fld id="{2F653C8A-14B6-4B9C-8B89-7E679CF446BB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rgbClr val="AEB202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rgbClr val="AEB202"/>
              </a:buClr>
              <a:buSzPct val="70000"/>
              <a:buFont typeface="Wingdings" pitchFamily="2" charset="2"/>
              <a:buChar char="l"/>
              <a:defRPr sz="28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1pPr>
            <a:lvl2pPr>
              <a:buClr>
                <a:srgbClr val="AEB202"/>
              </a:buClr>
              <a:defRPr sz="20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rgbClr val="AEB202"/>
              </a:buClr>
              <a:defRPr sz="18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rgbClr val="AEB202"/>
              </a:buClr>
              <a:defRPr sz="16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4pPr>
            <a:lvl5pPr>
              <a:buClr>
                <a:srgbClr val="AEB202"/>
              </a:buClr>
              <a:defRPr sz="16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rgbClr val="AEB202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buClr>
                <a:srgbClr val="AEB202"/>
              </a:buClr>
              <a:buSzPct val="70000"/>
              <a:buFont typeface="Wingdings" pitchFamily="2" charset="2"/>
              <a:buChar char="l"/>
              <a:defRPr sz="28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1pPr>
            <a:lvl2pPr>
              <a:buClr>
                <a:srgbClr val="AEB202"/>
              </a:buClr>
              <a:defRPr sz="20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rgbClr val="AEB202"/>
              </a:buClr>
              <a:defRPr sz="18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rgbClr val="AEB202"/>
              </a:buClr>
              <a:defRPr sz="16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4pPr>
            <a:lvl5pPr>
              <a:buClr>
                <a:srgbClr val="AEB202"/>
              </a:buClr>
              <a:defRPr sz="16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60947" y="106197"/>
            <a:ext cx="8783053" cy="1143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1289" y="1187114"/>
            <a:ext cx="8638675" cy="0"/>
          </a:xfrm>
          <a:prstGeom prst="line">
            <a:avLst/>
          </a:prstGeom>
          <a:ln w="381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Hoopp_Logo_390_7546_CMY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35270" y="5873919"/>
            <a:ext cx="2528048" cy="919290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5310" y="6356350"/>
            <a:ext cx="8828689" cy="501650"/>
          </a:xfrm>
        </p:spPr>
        <p:txBody>
          <a:bodyPr/>
          <a:lstStyle>
            <a:lvl1pPr algn="ctr">
              <a:defRPr/>
            </a:lvl1pPr>
          </a:lstStyle>
          <a:p>
            <a:pPr algn="l"/>
            <a:fld id="{2F653C8A-14B6-4B9C-8B89-7E679CF446BB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60947" y="106197"/>
            <a:ext cx="8783053" cy="1143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1289" y="1187114"/>
            <a:ext cx="8638675" cy="0"/>
          </a:xfrm>
          <a:prstGeom prst="line">
            <a:avLst/>
          </a:prstGeom>
          <a:ln w="38100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Hoopp_Logo_390_7546_CMY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35270" y="5873919"/>
            <a:ext cx="2528048" cy="919290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5310" y="6356350"/>
            <a:ext cx="8828689" cy="501650"/>
          </a:xfrm>
        </p:spPr>
        <p:txBody>
          <a:bodyPr/>
          <a:lstStyle>
            <a:lvl1pPr algn="ctr">
              <a:defRPr/>
            </a:lvl1pPr>
          </a:lstStyle>
          <a:p>
            <a:pPr algn="l"/>
            <a:fld id="{2F653C8A-14B6-4B9C-8B89-7E679CF446BB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5310" y="6356350"/>
            <a:ext cx="8828689" cy="501650"/>
          </a:xfrm>
        </p:spPr>
        <p:txBody>
          <a:bodyPr/>
          <a:lstStyle>
            <a:lvl1pPr algn="ctr">
              <a:defRPr/>
            </a:lvl1pPr>
          </a:lstStyle>
          <a:p>
            <a:pPr algn="l"/>
            <a:fld id="{2F653C8A-14B6-4B9C-8B89-7E679CF446BB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05558"/>
            <a:ext cx="5486400" cy="566738"/>
          </a:xfrm>
        </p:spPr>
        <p:txBody>
          <a:bodyPr anchor="b">
            <a:normAutofit/>
          </a:bodyPr>
          <a:lstStyle>
            <a:lvl1pPr algn="ctr">
              <a:defRPr sz="2000" b="1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02156"/>
            <a:ext cx="5486400" cy="402021"/>
          </a:xfrm>
        </p:spPr>
        <p:txBody>
          <a:bodyPr>
            <a:normAutofit/>
          </a:bodyPr>
          <a:lstStyle>
            <a:lvl1pPr marL="0" indent="0" algn="ctr">
              <a:buNone/>
              <a:defRPr sz="1600" i="1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5310" y="6356350"/>
            <a:ext cx="8828689" cy="501650"/>
          </a:xfrm>
        </p:spPr>
        <p:txBody>
          <a:bodyPr/>
          <a:lstStyle>
            <a:lvl1pPr algn="ctr">
              <a:defRPr/>
            </a:lvl1pPr>
          </a:lstStyle>
          <a:p>
            <a:pPr algn="l"/>
            <a:fld id="{2F653C8A-14B6-4B9C-8B89-7E679CF446BB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9" name="Picture 8" descr="Hoopp_Logo_390_7546_CMY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35270" y="5873919"/>
            <a:ext cx="2528048" cy="91929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AB4BD-F9E9-47DC-8E3F-C18E19BB5BDB}" type="datetimeFigureOut">
              <a:rPr lang="en-US" smtClean="0"/>
              <a:pPr/>
              <a:t>12/2/2010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53C8A-14B6-4B9C-8B89-7E679CF446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0" r:id="rId2"/>
    <p:sldLayoutId id="2147483669" r:id="rId3"/>
    <p:sldLayoutId id="2147483652" r:id="rId4"/>
    <p:sldLayoutId id="2147483670" r:id="rId5"/>
    <p:sldLayoutId id="2147483654" r:id="rId6"/>
    <p:sldLayoutId id="2147483655" r:id="rId7"/>
    <p:sldLayoutId id="2147483671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>
                <a:latin typeface="Arial" pitchFamily="34" charset="0"/>
                <a:ea typeface="Calibri"/>
                <a:cs typeface="Arial" pitchFamily="34" charset="0"/>
              </a:rPr>
              <a:t>Orientation for Business Analysts New </a:t>
            </a:r>
            <a:r>
              <a:rPr lang="en-CA" dirty="0" smtClean="0">
                <a:ea typeface="Calibri"/>
              </a:rPr>
              <a:t>Hires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10422"/>
            <a:ext cx="7026442" cy="170329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Risk, Compliance and Pricing</a:t>
            </a:r>
            <a:endParaRPr lang="en-US" dirty="0" smtClean="0"/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December 7, 2010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Non-exchange trading instruments</a:t>
            </a:r>
          </a:p>
          <a:p>
            <a:r>
              <a:rPr lang="en-US" sz="2400" dirty="0" smtClean="0"/>
              <a:t>Did the a</a:t>
            </a:r>
            <a:r>
              <a:rPr lang="en-US" sz="2400" dirty="0" smtClean="0"/>
              <a:t>utomated (overnight) process work?</a:t>
            </a:r>
          </a:p>
          <a:p>
            <a:r>
              <a:rPr lang="en-US" sz="2400" dirty="0" smtClean="0"/>
              <a:t>Manually priced derivatives (EOD)</a:t>
            </a:r>
          </a:p>
          <a:p>
            <a:r>
              <a:rPr lang="en-US" sz="2400" dirty="0" smtClean="0"/>
              <a:t>Manually priced fixed income instruments (EOD)</a:t>
            </a:r>
          </a:p>
          <a:p>
            <a:r>
              <a:rPr lang="en-US" sz="2400" dirty="0" smtClean="0"/>
              <a:t>Designing pricing for illiquid products</a:t>
            </a:r>
          </a:p>
          <a:p>
            <a:r>
              <a:rPr lang="en-US" sz="2400" dirty="0" smtClean="0"/>
              <a:t>Does </a:t>
            </a:r>
            <a:r>
              <a:rPr lang="en-US" sz="2400" dirty="0" smtClean="0"/>
              <a:t>the price make sense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Automation – moving products from manual list to overnight process</a:t>
            </a:r>
            <a:endParaRPr lang="en-US" sz="2400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9545" y="1403131"/>
            <a:ext cx="8623744" cy="4493172"/>
          </a:xfrm>
        </p:spPr>
        <p:txBody>
          <a:bodyPr>
            <a:normAutofit/>
          </a:bodyPr>
          <a:lstStyle/>
          <a:p>
            <a:pPr>
              <a:buClr>
                <a:srgbClr val="9DC44D"/>
              </a:buClr>
              <a:buSzPct val="140000"/>
              <a:buFontTx/>
              <a:buChar char="•"/>
            </a:pPr>
            <a:r>
              <a:rPr lang="en-US" sz="2400" dirty="0" smtClean="0">
                <a:latin typeface="Arial" charset="0"/>
                <a:cs typeface="Arial" charset="0"/>
              </a:rPr>
              <a:t>Designing and generating reports showing various aspects of HOOPP investments</a:t>
            </a:r>
          </a:p>
          <a:p>
            <a:pPr lvl="1">
              <a:buClr>
                <a:srgbClr val="9DC44D"/>
              </a:buClr>
              <a:buSzPct val="140000"/>
              <a:buFontTx/>
              <a:buChar char="•"/>
            </a:pPr>
            <a:r>
              <a:rPr lang="en-US" sz="2000" dirty="0" smtClean="0">
                <a:latin typeface="Arial" charset="0"/>
                <a:cs typeface="Arial" charset="0"/>
              </a:rPr>
              <a:t>Issuer exposure</a:t>
            </a:r>
          </a:p>
          <a:p>
            <a:pPr lvl="1">
              <a:buClr>
                <a:srgbClr val="9DC44D"/>
              </a:buClr>
              <a:buSzPct val="140000"/>
              <a:buFontTx/>
              <a:buChar char="•"/>
            </a:pPr>
            <a:r>
              <a:rPr lang="en-US" sz="2000" dirty="0" smtClean="0">
                <a:latin typeface="Arial" charset="0"/>
                <a:cs typeface="Arial" charset="0"/>
              </a:rPr>
              <a:t>Liquidity</a:t>
            </a:r>
          </a:p>
          <a:p>
            <a:pPr lvl="1">
              <a:buClr>
                <a:srgbClr val="9DC44D"/>
              </a:buClr>
              <a:buSzPct val="140000"/>
              <a:buFontTx/>
              <a:buChar char="•"/>
            </a:pPr>
            <a:r>
              <a:rPr lang="en-US" sz="2000" dirty="0" smtClean="0">
                <a:latin typeface="Arial" charset="0"/>
                <a:cs typeface="Arial" charset="0"/>
              </a:rPr>
              <a:t>Options’ exposure</a:t>
            </a:r>
            <a:endParaRPr lang="en-US" sz="2000" dirty="0" smtClean="0">
              <a:latin typeface="Arial" charset="0"/>
              <a:cs typeface="Arial" charset="0"/>
            </a:endParaRPr>
          </a:p>
          <a:p>
            <a:r>
              <a:rPr lang="en-US" sz="2400" dirty="0" smtClean="0"/>
              <a:t>Analyzing new investments from risk, compliance and pricing perspectives</a:t>
            </a:r>
          </a:p>
          <a:p>
            <a:r>
              <a:rPr lang="en-US" sz="2400" dirty="0" smtClean="0"/>
              <a:t>Understanding what happens in the markets and in HOOPP portfolios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Arial" charset="0"/>
              </a:rPr>
              <a:t>Risk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Compliance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9090" y="1655379"/>
            <a:ext cx="8324199" cy="4240924"/>
          </a:xfrm>
        </p:spPr>
        <p:txBody>
          <a:bodyPr>
            <a:normAutofit/>
          </a:bodyPr>
          <a:lstStyle/>
          <a:p>
            <a:r>
              <a:rPr lang="en-US" dirty="0" smtClean="0"/>
              <a:t>Checking that all investments are within policy guidelines</a:t>
            </a:r>
          </a:p>
          <a:p>
            <a:r>
              <a:rPr lang="en-US" dirty="0" smtClean="0"/>
              <a:t>Making sure we have sufficient data to perform all tests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0621" y="1655379"/>
            <a:ext cx="8292668" cy="4470784"/>
          </a:xfrm>
        </p:spPr>
        <p:txBody>
          <a:bodyPr/>
          <a:lstStyle/>
          <a:p>
            <a:r>
              <a:rPr lang="en-US" dirty="0" smtClean="0"/>
              <a:t>Compliance </a:t>
            </a:r>
            <a:r>
              <a:rPr lang="en-US" dirty="0" smtClean="0"/>
              <a:t>data set – all products – all info about 70,000 rows</a:t>
            </a:r>
            <a:endParaRPr lang="en-US" dirty="0" smtClean="0"/>
          </a:p>
          <a:p>
            <a:r>
              <a:rPr lang="en-US" dirty="0" smtClean="0"/>
              <a:t>Pace reports</a:t>
            </a:r>
            <a:endParaRPr lang="en-US" dirty="0" smtClean="0"/>
          </a:p>
          <a:p>
            <a:r>
              <a:rPr lang="en-US" dirty="0" smtClean="0"/>
              <a:t>Price vendors</a:t>
            </a:r>
          </a:p>
          <a:p>
            <a:r>
              <a:rPr lang="en-US" dirty="0" err="1" smtClean="0"/>
              <a:t>Simcorp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get data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140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Orientation for Business Analysts New Hires</vt:lpstr>
      <vt:lpstr>Pricing</vt:lpstr>
      <vt:lpstr>Risk</vt:lpstr>
      <vt:lpstr>Compliance</vt:lpstr>
      <vt:lpstr>Where we get data</vt:lpstr>
    </vt:vector>
  </TitlesOfParts>
  <Company>HOOPP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Jayne Patterson</dc:creator>
  <cp:lastModifiedBy>Robert Fijalkowski</cp:lastModifiedBy>
  <cp:revision>75</cp:revision>
  <dcterms:created xsi:type="dcterms:W3CDTF">2010-01-13T19:33:12Z</dcterms:created>
  <dcterms:modified xsi:type="dcterms:W3CDTF">2010-12-02T21:37:07Z</dcterms:modified>
</cp:coreProperties>
</file>