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67" r:id="rId2"/>
    <p:sldId id="258"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287" r:id="rId17"/>
    <p:sldId id="320" r:id="rId18"/>
    <p:sldId id="270" r:id="rId19"/>
    <p:sldId id="304" r:id="rId20"/>
    <p:sldId id="275" r:id="rId21"/>
    <p:sldId id="305" r:id="rId22"/>
    <p:sldId id="295" r:id="rId23"/>
    <p:sldId id="297" r:id="rId24"/>
    <p:sldId id="294" r:id="rId25"/>
    <p:sldId id="276" r:id="rId26"/>
    <p:sldId id="277" r:id="rId27"/>
    <p:sldId id="298" r:id="rId28"/>
    <p:sldId id="302" r:id="rId29"/>
    <p:sldId id="281" r:id="rId30"/>
    <p:sldId id="279" r:id="rId31"/>
    <p:sldId id="280" r:id="rId32"/>
    <p:sldId id="300" r:id="rId33"/>
    <p:sldId id="301" r:id="rId34"/>
    <p:sldId id="283" r:id="rId35"/>
    <p:sldId id="282" r:id="rId36"/>
    <p:sldId id="284" r:id="rId37"/>
    <p:sldId id="285" r:id="rId38"/>
    <p:sldId id="303" r:id="rId39"/>
    <p:sldId id="286" r:id="rId40"/>
    <p:sldId id="306" r:id="rId41"/>
    <p:sldId id="290" r:id="rId42"/>
    <p:sldId id="291" r:id="rId43"/>
    <p:sldId id="292" r:id="rId44"/>
    <p:sldId id="28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AEB202"/>
    <a:srgbClr val="CCCC00"/>
    <a:srgbClr val="BFBFBF"/>
    <a:srgbClr val="E2FE58"/>
    <a:srgbClr val="E4F86C"/>
    <a:srgbClr val="000000"/>
    <a:srgbClr val="DFFF85"/>
    <a:srgbClr val="99CC00"/>
    <a:srgbClr val="95B30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snapToGrid="0">
      <p:cViewPr>
        <p:scale>
          <a:sx n="75" d="100"/>
          <a:sy n="75" d="100"/>
        </p:scale>
        <p:origin x="-1014" y="-7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440CC3-D2C2-49E6-A68C-F015380DFCAF}" type="datetimeFigureOut">
              <a:rPr lang="en-US" smtClean="0"/>
              <a:pPr/>
              <a:t>11/22/2010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272C6-CE2A-49F4-8217-D460E9E9DEB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D0949-D68B-4B2B-97D0-AFE24BC1B778}" type="datetimeFigureOut">
              <a:rPr lang="en-US" smtClean="0"/>
              <a:pPr/>
              <a:t>11/22/2010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08C20-87B7-4F86-A355-BF06C940BE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anadasmostadmired.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HOOPP one of Canada’s 10 Most Admired Corporate Cultures</a:t>
            </a:r>
            <a:endParaRPr lang="en-US" dirty="0"/>
          </a:p>
          <a:p>
            <a:r>
              <a:rPr lang="en-US" b="1" dirty="0"/>
              <a:t> </a:t>
            </a:r>
            <a:endParaRPr lang="en-US" dirty="0"/>
          </a:p>
          <a:p>
            <a:r>
              <a:rPr lang="en-US" dirty="0"/>
              <a:t>I am delighted to announce that out of 276 eligible nominated organizations and 98 finalists, HOOPP has been chosen as a regional winner by Waterstone Human Capital’s award for Canada’s 10 Most Admired Corporate Cultures. This is an exceptional achievement for HOOPP. </a:t>
            </a:r>
          </a:p>
          <a:p>
            <a:r>
              <a:rPr lang="en-US" dirty="0"/>
              <a:t> </a:t>
            </a:r>
          </a:p>
          <a:p>
            <a:r>
              <a:rPr lang="en-US" dirty="0"/>
              <a:t>Cultural excellence is a key component of our strategic plan. By instilling pride in our employees, we drive the engagement and commitment needed to achieve all our strategic objectives and become an employer of choice.</a:t>
            </a:r>
          </a:p>
          <a:p>
            <a:r>
              <a:rPr lang="en-US" dirty="0"/>
              <a:t> </a:t>
            </a:r>
          </a:p>
          <a:p>
            <a:r>
              <a:rPr lang="en-US" dirty="0"/>
              <a:t>HOOPP’s submission for this award was voted on by Canada’s 10 Most Admired Corporate Cultures Board of Governors.  Criteria that were considered include:</a:t>
            </a:r>
          </a:p>
          <a:p>
            <a:r>
              <a:rPr lang="en-US" dirty="0"/>
              <a:t> </a:t>
            </a:r>
          </a:p>
          <a:p>
            <a:r>
              <a:rPr lang="en-US" dirty="0"/>
              <a:t>            Vision and leadership</a:t>
            </a:r>
          </a:p>
          <a:p>
            <a:r>
              <a:rPr lang="en-US" dirty="0"/>
              <a:t>Cultural alignment, measurement and sustainability</a:t>
            </a:r>
          </a:p>
          <a:p>
            <a:r>
              <a:rPr lang="en-US" dirty="0"/>
              <a:t>Rewards, recognition and innovative business achievement</a:t>
            </a:r>
          </a:p>
          <a:p>
            <a:r>
              <a:rPr lang="en-US" dirty="0"/>
              <a:t>Corporate performance</a:t>
            </a:r>
          </a:p>
          <a:p>
            <a:r>
              <a:rPr lang="en-US" dirty="0"/>
              <a:t>Corporate social responsibility</a:t>
            </a:r>
          </a:p>
          <a:p>
            <a:r>
              <a:rPr lang="en-US" dirty="0"/>
              <a:t> </a:t>
            </a:r>
          </a:p>
          <a:p>
            <a:r>
              <a:rPr lang="en-US" dirty="0"/>
              <a:t>The award is a seal of approval by Canada’s leadership community and solidifies HOOPP’s culture as one of our employee value propositions for sustaining a competitive advantage.</a:t>
            </a:r>
          </a:p>
          <a:p>
            <a:r>
              <a:rPr lang="en-US" dirty="0"/>
              <a:t> </a:t>
            </a:r>
          </a:p>
          <a:p>
            <a:r>
              <a:rPr lang="en-CA" dirty="0"/>
              <a:t>HOOPP will celebrate at an awards reception being held on October 19 in Toronto. </a:t>
            </a:r>
            <a:r>
              <a:rPr lang="en-US" dirty="0"/>
              <a:t>Along with the other regional winners, HOOPP will also be considered for Waterstone’s national award. </a:t>
            </a:r>
          </a:p>
          <a:p>
            <a:r>
              <a:rPr lang="en-US" dirty="0"/>
              <a:t> </a:t>
            </a:r>
          </a:p>
          <a:p>
            <a:r>
              <a:rPr lang="en-US" dirty="0"/>
              <a:t>Each and every one of you plays an important role in making HOOPP a great place to work. Thank you for creating a culture that we can all be proud of.</a:t>
            </a:r>
          </a:p>
          <a:p>
            <a:r>
              <a:rPr lang="en-US" dirty="0"/>
              <a:t> </a:t>
            </a:r>
          </a:p>
          <a:p>
            <a:r>
              <a:rPr lang="en-US" b="1" dirty="0"/>
              <a:t>John </a:t>
            </a:r>
            <a:endParaRPr lang="en-US" dirty="0"/>
          </a:p>
          <a:p>
            <a:r>
              <a:rPr lang="en-US" b="1" dirty="0"/>
              <a:t> </a:t>
            </a:r>
            <a:endParaRPr lang="en-US" dirty="0"/>
          </a:p>
          <a:p>
            <a:r>
              <a:rPr lang="en-US" dirty="0"/>
              <a:t>----------------------------</a:t>
            </a:r>
          </a:p>
          <a:p>
            <a:r>
              <a:rPr lang="en-US" dirty="0"/>
              <a:t>For more information about Canada’s 10 Most Admired Corporate Cultures, visit:</a:t>
            </a:r>
          </a:p>
          <a:p>
            <a:r>
              <a:rPr lang="en-US" u="sng" dirty="0">
                <a:hlinkClick r:id="rId3"/>
              </a:rPr>
              <a:t>www.canadasmostadmired.com</a:t>
            </a:r>
            <a:endParaRPr lang="en-US" dirty="0"/>
          </a:p>
          <a:p>
            <a:r>
              <a:rPr lang="en-US" dirty="0"/>
              <a:t> </a:t>
            </a:r>
          </a:p>
          <a:p>
            <a:r>
              <a:rPr lang="en-US" dirty="0"/>
              <a:t> </a:t>
            </a:r>
          </a:p>
        </p:txBody>
      </p:sp>
      <p:sp>
        <p:nvSpPr>
          <p:cNvPr id="4" name="Slide Number Placeholder 3"/>
          <p:cNvSpPr>
            <a:spLocks noGrp="1"/>
          </p:cNvSpPr>
          <p:nvPr>
            <p:ph type="sldNum" sz="quarter" idx="10"/>
          </p:nvPr>
        </p:nvSpPr>
        <p:spPr/>
        <p:txBody>
          <a:bodyPr/>
          <a:lstStyle/>
          <a:p>
            <a:fld id="{19508C20-87B7-4F86-A355-BF06C940BE77}"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508C20-87B7-4F86-A355-BF06C940BE77}"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0ABB39C-FC55-4C2C-AADB-EB7DE99685FA}" type="slidenum">
              <a:rPr lang="en-US" smtClean="0"/>
              <a:pPr>
                <a:defRPr/>
              </a:pPr>
              <a:t>41</a:t>
            </a:fld>
            <a:endParaRPr lang="en-US"/>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08184C5-5A0C-48D0-B9B2-E12E08C6E491}" type="slidenum">
              <a:rPr lang="en-US" smtClean="0"/>
              <a:pPr>
                <a:defRPr/>
              </a:pPr>
              <a:t>42</a:t>
            </a:fld>
            <a:endParaRPr lang="en-US"/>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DA226D7-7AB2-4640-A6E5-112981C6C6E9}" type="slidenum">
              <a:rPr lang="en-US" smtClean="0"/>
              <a:pPr>
                <a:defRPr/>
              </a:pPr>
              <a:t>43</a:t>
            </a:fld>
            <a:endParaRPr lang="en-US"/>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508C20-87B7-4F86-A355-BF06C940BE77}"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6" name="Picture 5" descr="curtains.jpg"/>
          <p:cNvPicPr>
            <a:picLocks noChangeAspect="1"/>
          </p:cNvPicPr>
          <p:nvPr userDrawn="1"/>
        </p:nvPicPr>
        <p:blipFill>
          <a:blip r:embed="rId2" cstate="print">
            <a:grayscl/>
          </a:blip>
          <a:stretch>
            <a:fillRect/>
          </a:stretch>
        </p:blipFill>
        <p:spPr>
          <a:xfrm>
            <a:off x="-1" y="-1"/>
            <a:ext cx="2459421" cy="6858001"/>
          </a:xfrm>
          <a:prstGeom prst="rect">
            <a:avLst/>
          </a:prstGeom>
        </p:spPr>
      </p:pic>
      <p:sp>
        <p:nvSpPr>
          <p:cNvPr id="2" name="Title 1"/>
          <p:cNvSpPr>
            <a:spLocks noGrp="1"/>
          </p:cNvSpPr>
          <p:nvPr>
            <p:ph type="ctrTitle"/>
          </p:nvPr>
        </p:nvSpPr>
        <p:spPr>
          <a:xfrm>
            <a:off x="685800" y="1905000"/>
            <a:ext cx="7772400" cy="1470025"/>
          </a:xfrm>
        </p:spPr>
        <p:txBody>
          <a:bodyPr>
            <a:normAutofit/>
          </a:bodyPr>
          <a:lstStyle>
            <a:lvl1pPr algn="r">
              <a:defRPr sz="4000" b="1">
                <a:solidFill>
                  <a:srgbClr val="5F5F5F"/>
                </a:solidFill>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84753"/>
            <a:ext cx="7026442" cy="1703294"/>
          </a:xfrm>
        </p:spPr>
        <p:txBody>
          <a:bodyPr/>
          <a:lstStyle>
            <a:lvl1pPr marL="0" indent="0" algn="r">
              <a:buNone/>
              <a:defRPr b="1">
                <a:solidFill>
                  <a:srgbClr val="95B30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Hoopp_Logo_CorpName_390_7546_CMYK.jpg"/>
          <p:cNvPicPr>
            <a:picLocks noChangeAspect="1"/>
          </p:cNvPicPr>
          <p:nvPr userDrawn="1"/>
        </p:nvPicPr>
        <p:blipFill>
          <a:blip r:embed="rId3" cstate="print"/>
          <a:stretch>
            <a:fillRect/>
          </a:stretch>
        </p:blipFill>
        <p:spPr>
          <a:xfrm>
            <a:off x="4114800" y="4856018"/>
            <a:ext cx="5029200" cy="182879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
        <p:nvSpPr>
          <p:cNvPr id="3" name="Content Placeholder 2"/>
          <p:cNvSpPr>
            <a:spLocks noGrp="1"/>
          </p:cNvSpPr>
          <p:nvPr>
            <p:ph idx="1"/>
          </p:nvPr>
        </p:nvSpPr>
        <p:spPr>
          <a:xfrm>
            <a:off x="4067511" y="1655379"/>
            <a:ext cx="4855778" cy="4470784"/>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buClr>
                <a:srgbClr val="AEB202"/>
              </a:buClr>
              <a:buSzPct val="90000"/>
              <a:defRPr sz="2400">
                <a:solidFill>
                  <a:srgbClr val="5F5F5F"/>
                </a:solidFill>
                <a:latin typeface="Arial" pitchFamily="34" charset="0"/>
                <a:cs typeface="Arial" pitchFamily="34" charset="0"/>
              </a:defRPr>
            </a:lvl2pPr>
            <a:lvl3pPr>
              <a:buClr>
                <a:srgbClr val="AEB202"/>
              </a:buClr>
              <a:buSzPct val="90000"/>
              <a:defRPr>
                <a:solidFill>
                  <a:srgbClr val="5F5F5F"/>
                </a:solidFill>
                <a:latin typeface="Arial" pitchFamily="34" charset="0"/>
                <a:cs typeface="Arial" pitchFamily="34" charset="0"/>
              </a:defRPr>
            </a:lvl3pPr>
            <a:lvl4pPr>
              <a:buClr>
                <a:srgbClr val="AEB202"/>
              </a:buClr>
              <a:buSzPct val="90000"/>
              <a:defRPr>
                <a:solidFill>
                  <a:srgbClr val="5F5F5F"/>
                </a:solidFill>
                <a:latin typeface="Arial" pitchFamily="34" charset="0"/>
                <a:cs typeface="Arial" pitchFamily="34" charset="0"/>
              </a:defRPr>
            </a:lvl4pPr>
            <a:lvl5pPr>
              <a:buClr>
                <a:srgbClr val="AEB202"/>
              </a:buClr>
              <a:buSzPct val="90000"/>
              <a:defRPr>
                <a:solidFill>
                  <a:srgbClr val="5F5F5F"/>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
        <p:nvSpPr>
          <p:cNvPr id="2" name="Title 1"/>
          <p:cNvSpPr>
            <a:spLocks noGrp="1"/>
          </p:cNvSpPr>
          <p:nvPr userDrawn="1">
            <p:ph type="title"/>
          </p:nvPr>
        </p:nvSpPr>
        <p:spPr>
          <a:xfrm>
            <a:off x="360947" y="106197"/>
            <a:ext cx="8783053" cy="1143000"/>
          </a:xfrm>
        </p:spPr>
        <p:txBody>
          <a:bodyPr>
            <a:normAutofit/>
          </a:bodyPr>
          <a:lstStyle>
            <a:lvl1pPr algn="l">
              <a:defRPr sz="36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cxnSp>
        <p:nvCxnSpPr>
          <p:cNvPr id="30" name="Straight Connector 29"/>
          <p:cNvCxnSpPr/>
          <p:nvPr userDrawn="1"/>
        </p:nvCxnSpPr>
        <p:spPr>
          <a:xfrm>
            <a:off x="281289" y="1187114"/>
            <a:ext cx="8638675" cy="0"/>
          </a:xfrm>
          <a:prstGeom prst="line">
            <a:avLst/>
          </a:prstGeom>
          <a:ln w="381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1" name="Picture 10"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
        <p:nvSpPr>
          <p:cNvPr id="3" name="Content Placeholder 2"/>
          <p:cNvSpPr>
            <a:spLocks noGrp="1"/>
          </p:cNvSpPr>
          <p:nvPr>
            <p:ph idx="1"/>
          </p:nvPr>
        </p:nvSpPr>
        <p:spPr>
          <a:xfrm>
            <a:off x="804041" y="1655379"/>
            <a:ext cx="8119248" cy="4470784"/>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buClr>
                <a:srgbClr val="AEB202"/>
              </a:buClr>
              <a:buSzPct val="90000"/>
              <a:defRPr sz="2400">
                <a:solidFill>
                  <a:srgbClr val="5F5F5F"/>
                </a:solidFill>
                <a:latin typeface="Arial" pitchFamily="34" charset="0"/>
                <a:cs typeface="Arial" pitchFamily="34" charset="0"/>
              </a:defRPr>
            </a:lvl2pPr>
            <a:lvl3pPr>
              <a:buClr>
                <a:srgbClr val="AEB202"/>
              </a:buClr>
              <a:buSzPct val="90000"/>
              <a:defRPr>
                <a:solidFill>
                  <a:srgbClr val="5F5F5F"/>
                </a:solidFill>
                <a:latin typeface="Arial" pitchFamily="34" charset="0"/>
                <a:cs typeface="Arial" pitchFamily="34" charset="0"/>
              </a:defRPr>
            </a:lvl3pPr>
            <a:lvl4pPr>
              <a:buClr>
                <a:srgbClr val="AEB202"/>
              </a:buClr>
              <a:buSzPct val="90000"/>
              <a:defRPr>
                <a:solidFill>
                  <a:srgbClr val="5F5F5F"/>
                </a:solidFill>
                <a:latin typeface="Arial" pitchFamily="34" charset="0"/>
                <a:cs typeface="Arial" pitchFamily="34" charset="0"/>
              </a:defRPr>
            </a:lvl4pPr>
            <a:lvl5pPr>
              <a:buClr>
                <a:srgbClr val="AEB202"/>
              </a:buClr>
              <a:buSzPct val="90000"/>
              <a:defRPr>
                <a:solidFill>
                  <a:srgbClr val="5F5F5F"/>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userDrawn="1">
            <p:ph type="title"/>
          </p:nvPr>
        </p:nvSpPr>
        <p:spPr>
          <a:xfrm>
            <a:off x="360947" y="106197"/>
            <a:ext cx="8783053" cy="1143000"/>
          </a:xfrm>
        </p:spPr>
        <p:txBody>
          <a:bodyPr>
            <a:normAutofit/>
          </a:bodyPr>
          <a:lstStyle>
            <a:lvl1pPr algn="l">
              <a:defRPr sz="36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cxnSp>
        <p:nvCxnSpPr>
          <p:cNvPr id="30" name="Straight Connector 29"/>
          <p:cNvCxnSpPr/>
          <p:nvPr userDrawn="1"/>
        </p:nvCxnSpPr>
        <p:spPr>
          <a:xfrm>
            <a:off x="281289" y="1187114"/>
            <a:ext cx="8638675" cy="0"/>
          </a:xfrm>
          <a:prstGeom prst="line">
            <a:avLst/>
          </a:prstGeom>
          <a:ln w="38100">
            <a:solidFill>
              <a:srgbClr val="BFBFBF"/>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defRPr sz="2400">
                <a:solidFill>
                  <a:srgbClr val="5F5F5F"/>
                </a:solidFill>
                <a:latin typeface="Arial" pitchFamily="34" charset="0"/>
                <a:cs typeface="Arial" pitchFamily="34" charset="0"/>
              </a:defRPr>
            </a:lvl2pPr>
            <a:lvl3pPr>
              <a:defRPr sz="2000">
                <a:solidFill>
                  <a:srgbClr val="5F5F5F"/>
                </a:solidFill>
                <a:latin typeface="Arial" pitchFamily="34" charset="0"/>
                <a:cs typeface="Arial" pitchFamily="34" charset="0"/>
              </a:defRPr>
            </a:lvl3pPr>
            <a:lvl4pPr>
              <a:defRPr sz="1800">
                <a:solidFill>
                  <a:srgbClr val="5F5F5F"/>
                </a:solidFill>
                <a:latin typeface="Arial" pitchFamily="34" charset="0"/>
                <a:cs typeface="Arial" pitchFamily="34" charset="0"/>
              </a:defRPr>
            </a:lvl4pPr>
            <a:lvl5pPr>
              <a:defRPr sz="1800">
                <a:solidFill>
                  <a:srgbClr val="5F5F5F"/>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60947" y="106197"/>
            <a:ext cx="8783053" cy="1143000"/>
          </a:xfrm>
        </p:spPr>
        <p:txBody>
          <a:bodyPr>
            <a:normAutofit/>
          </a:bodyPr>
          <a:lstStyle>
            <a:lvl1pPr algn="l">
              <a:defRPr sz="36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cxnSp>
        <p:nvCxnSpPr>
          <p:cNvPr id="9" name="Straight Connector 8"/>
          <p:cNvCxnSpPr/>
          <p:nvPr userDrawn="1"/>
        </p:nvCxnSpPr>
        <p:spPr>
          <a:xfrm>
            <a:off x="281289" y="1187114"/>
            <a:ext cx="8638675" cy="0"/>
          </a:xfrm>
          <a:prstGeom prst="line">
            <a:avLst/>
          </a:prstGeom>
          <a:ln w="38100">
            <a:solidFill>
              <a:srgbClr val="BFBFBF"/>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4740166" y="1610711"/>
            <a:ext cx="4038600" cy="4525963"/>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defRPr sz="2400">
                <a:solidFill>
                  <a:srgbClr val="5F5F5F"/>
                </a:solidFill>
                <a:latin typeface="Arial" pitchFamily="34" charset="0"/>
                <a:cs typeface="Arial" pitchFamily="34" charset="0"/>
              </a:defRPr>
            </a:lvl2pPr>
            <a:lvl3pPr>
              <a:defRPr sz="2000">
                <a:solidFill>
                  <a:srgbClr val="5F5F5F"/>
                </a:solidFill>
                <a:latin typeface="Arial" pitchFamily="34" charset="0"/>
                <a:cs typeface="Arial" pitchFamily="34" charset="0"/>
              </a:defRPr>
            </a:lvl3pPr>
            <a:lvl4pPr>
              <a:defRPr sz="1800">
                <a:solidFill>
                  <a:srgbClr val="5F5F5F"/>
                </a:solidFill>
                <a:latin typeface="Arial" pitchFamily="34" charset="0"/>
                <a:cs typeface="Arial" pitchFamily="34" charset="0"/>
              </a:defRPr>
            </a:lvl4pPr>
            <a:lvl5pPr>
              <a:defRPr sz="1800">
                <a:solidFill>
                  <a:srgbClr val="5F5F5F"/>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1" name="Picture 10"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
        <p:nvSpPr>
          <p:cNvPr id="12"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800" b="1">
                <a:solidFill>
                  <a:srgbClr val="AEB20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buClr>
                <a:srgbClr val="AEB202"/>
              </a:buClr>
              <a:defRPr sz="2000">
                <a:solidFill>
                  <a:srgbClr val="5F5F5F"/>
                </a:solidFill>
                <a:latin typeface="Arial" pitchFamily="34" charset="0"/>
                <a:cs typeface="Arial" pitchFamily="34" charset="0"/>
              </a:defRPr>
            </a:lvl2pPr>
            <a:lvl3pPr>
              <a:buClr>
                <a:srgbClr val="AEB202"/>
              </a:buClr>
              <a:defRPr sz="1800">
                <a:solidFill>
                  <a:srgbClr val="5F5F5F"/>
                </a:solidFill>
                <a:latin typeface="Arial" pitchFamily="34" charset="0"/>
                <a:cs typeface="Arial" pitchFamily="34" charset="0"/>
              </a:defRPr>
            </a:lvl3pPr>
            <a:lvl4pPr>
              <a:buClr>
                <a:srgbClr val="AEB202"/>
              </a:buClr>
              <a:defRPr sz="1600">
                <a:solidFill>
                  <a:srgbClr val="5F5F5F"/>
                </a:solidFill>
                <a:latin typeface="Arial" pitchFamily="34" charset="0"/>
                <a:cs typeface="Arial" pitchFamily="34" charset="0"/>
              </a:defRPr>
            </a:lvl4pPr>
            <a:lvl5pPr>
              <a:buClr>
                <a:srgbClr val="AEB202"/>
              </a:buClr>
              <a:defRPr sz="1600">
                <a:solidFill>
                  <a:srgbClr val="5F5F5F"/>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800" b="1">
                <a:solidFill>
                  <a:srgbClr val="AEB20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AEB202"/>
              </a:buClr>
              <a:buSzPct val="70000"/>
              <a:buFont typeface="Wingdings" pitchFamily="2" charset="2"/>
              <a:buChar char="l"/>
              <a:defRPr sz="2800">
                <a:solidFill>
                  <a:srgbClr val="5F5F5F"/>
                </a:solidFill>
                <a:latin typeface="Arial" pitchFamily="34" charset="0"/>
                <a:cs typeface="Arial" pitchFamily="34" charset="0"/>
              </a:defRPr>
            </a:lvl1pPr>
            <a:lvl2pPr>
              <a:buClr>
                <a:srgbClr val="AEB202"/>
              </a:buClr>
              <a:defRPr sz="2000">
                <a:solidFill>
                  <a:srgbClr val="5F5F5F"/>
                </a:solidFill>
                <a:latin typeface="Arial" pitchFamily="34" charset="0"/>
                <a:cs typeface="Arial" pitchFamily="34" charset="0"/>
              </a:defRPr>
            </a:lvl2pPr>
            <a:lvl3pPr>
              <a:buClr>
                <a:srgbClr val="AEB202"/>
              </a:buClr>
              <a:defRPr sz="1800">
                <a:solidFill>
                  <a:srgbClr val="5F5F5F"/>
                </a:solidFill>
                <a:latin typeface="Arial" pitchFamily="34" charset="0"/>
                <a:cs typeface="Arial" pitchFamily="34" charset="0"/>
              </a:defRPr>
            </a:lvl3pPr>
            <a:lvl4pPr>
              <a:buClr>
                <a:srgbClr val="AEB202"/>
              </a:buClr>
              <a:defRPr sz="1600">
                <a:solidFill>
                  <a:srgbClr val="5F5F5F"/>
                </a:solidFill>
                <a:latin typeface="Arial" pitchFamily="34" charset="0"/>
                <a:cs typeface="Arial" pitchFamily="34" charset="0"/>
              </a:defRPr>
            </a:lvl4pPr>
            <a:lvl5pPr>
              <a:buClr>
                <a:srgbClr val="AEB202"/>
              </a:buClr>
              <a:defRPr sz="1600">
                <a:solidFill>
                  <a:srgbClr val="5F5F5F"/>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360947" y="106197"/>
            <a:ext cx="8783053" cy="1143000"/>
          </a:xfrm>
        </p:spPr>
        <p:txBody>
          <a:bodyPr>
            <a:normAutofit/>
          </a:bodyPr>
          <a:lstStyle>
            <a:lvl1pPr algn="l">
              <a:defRPr sz="36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cxnSp>
        <p:nvCxnSpPr>
          <p:cNvPr id="11" name="Straight Connector 10"/>
          <p:cNvCxnSpPr/>
          <p:nvPr userDrawn="1"/>
        </p:nvCxnSpPr>
        <p:spPr>
          <a:xfrm>
            <a:off x="281289" y="1187114"/>
            <a:ext cx="8638675" cy="0"/>
          </a:xfrm>
          <a:prstGeom prst="line">
            <a:avLst/>
          </a:prstGeom>
          <a:ln w="38100">
            <a:solidFill>
              <a:srgbClr val="BFBFBF"/>
            </a:solidFill>
          </a:ln>
        </p:spPr>
        <p:style>
          <a:lnRef idx="1">
            <a:schemeClr val="accent1"/>
          </a:lnRef>
          <a:fillRef idx="0">
            <a:schemeClr val="accent1"/>
          </a:fillRef>
          <a:effectRef idx="0">
            <a:schemeClr val="accent1"/>
          </a:effectRef>
          <a:fontRef idx="minor">
            <a:schemeClr val="tx1"/>
          </a:fontRef>
        </p:style>
      </p:cxnSp>
      <p:pic>
        <p:nvPicPr>
          <p:cNvPr id="12" name="Picture 11"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
        <p:nvSpPr>
          <p:cNvPr id="9"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0947" y="106197"/>
            <a:ext cx="8783053" cy="1143000"/>
          </a:xfrm>
        </p:spPr>
        <p:txBody>
          <a:bodyPr>
            <a:normAutofit/>
          </a:bodyPr>
          <a:lstStyle>
            <a:lvl1pPr algn="l">
              <a:defRPr sz="36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cxnSp>
        <p:nvCxnSpPr>
          <p:cNvPr id="7" name="Straight Connector 6"/>
          <p:cNvCxnSpPr/>
          <p:nvPr userDrawn="1"/>
        </p:nvCxnSpPr>
        <p:spPr>
          <a:xfrm>
            <a:off x="281289" y="1187114"/>
            <a:ext cx="8638675" cy="0"/>
          </a:xfrm>
          <a:prstGeom prst="line">
            <a:avLst/>
          </a:prstGeom>
          <a:ln w="38100">
            <a:solidFill>
              <a:srgbClr val="BFBFBF"/>
            </a:solidFill>
          </a:ln>
        </p:spPr>
        <p:style>
          <a:lnRef idx="1">
            <a:schemeClr val="accent1"/>
          </a:lnRef>
          <a:fillRef idx="0">
            <a:schemeClr val="accent1"/>
          </a:fillRef>
          <a:effectRef idx="0">
            <a:schemeClr val="accent1"/>
          </a:effectRef>
          <a:fontRef idx="minor">
            <a:schemeClr val="tx1"/>
          </a:fontRef>
        </p:style>
      </p:cxnSp>
      <p:pic>
        <p:nvPicPr>
          <p:cNvPr id="8" name="Picture 7"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
        <p:nvSpPr>
          <p:cNvPr id="9"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05558"/>
            <a:ext cx="5486400" cy="566738"/>
          </a:xfrm>
        </p:spPr>
        <p:txBody>
          <a:bodyPr anchor="b">
            <a:normAutofit/>
          </a:bodyPr>
          <a:lstStyle>
            <a:lvl1pPr algn="ctr">
              <a:defRPr sz="2000" b="1">
                <a:solidFill>
                  <a:srgbClr val="5F5F5F"/>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502156"/>
            <a:ext cx="5486400" cy="402021"/>
          </a:xfrm>
        </p:spPr>
        <p:txBody>
          <a:bodyPr>
            <a:normAutofit/>
          </a:bodyPr>
          <a:lstStyle>
            <a:lvl1pPr marL="0" indent="0" algn="ctr">
              <a:buNone/>
              <a:defRPr sz="1600" i="1">
                <a:solidFill>
                  <a:srgbClr val="5F5F5F"/>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2"/>
          </p:nvPr>
        </p:nvSpPr>
        <p:spPr>
          <a:xfrm>
            <a:off x="315310" y="6356350"/>
            <a:ext cx="8828689" cy="501650"/>
          </a:xfrm>
        </p:spPr>
        <p:txBody>
          <a:bodyPr/>
          <a:lstStyle>
            <a:lvl1pPr algn="ctr">
              <a:defRPr/>
            </a:lvl1pPr>
          </a:lstStyle>
          <a:p>
            <a:pPr algn="l"/>
            <a:fld id="{2F653C8A-14B6-4B9C-8B89-7E679CF446BB}" type="slidenum">
              <a:rPr lang="en-US" smtClean="0"/>
              <a:pPr algn="l"/>
              <a:t>‹#›</a:t>
            </a:fld>
            <a:endParaRPr lang="en-US" dirty="0"/>
          </a:p>
        </p:txBody>
      </p:sp>
      <p:pic>
        <p:nvPicPr>
          <p:cNvPr id="9" name="Picture 8" descr="Hoopp_Logo_390_7546_CMYK.jpg"/>
          <p:cNvPicPr>
            <a:picLocks noChangeAspect="1"/>
          </p:cNvPicPr>
          <p:nvPr userDrawn="1"/>
        </p:nvPicPr>
        <p:blipFill>
          <a:blip r:embed="rId2" cstate="print"/>
          <a:stretch>
            <a:fillRect/>
          </a:stretch>
        </p:blipFill>
        <p:spPr>
          <a:xfrm>
            <a:off x="6535270" y="5873919"/>
            <a:ext cx="2528048" cy="91929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AB4BD-F9E9-47DC-8E3F-C18E19BB5BDB}" type="datetimeFigureOut">
              <a:rPr lang="en-US" smtClean="0"/>
              <a:pPr/>
              <a:t>11/22/2010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53C8A-14B6-4B9C-8B89-7E679CF446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50" r:id="rId2"/>
    <p:sldLayoutId id="2147483669" r:id="rId3"/>
    <p:sldLayoutId id="2147483652" r:id="rId4"/>
    <p:sldLayoutId id="2147483670" r:id="rId5"/>
    <p:sldLayoutId id="2147483654" r:id="rId6"/>
    <p:sldLayoutId id="2147483655" r:id="rId7"/>
    <p:sldLayoutId id="2147483671"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4400" dirty="0" smtClean="0">
                <a:latin typeface="Arial" pitchFamily="34" charset="0"/>
                <a:ea typeface="Calibri"/>
                <a:cs typeface="Arial" pitchFamily="34" charset="0"/>
              </a:rPr>
              <a:t>HOOPP overview</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My Expectations of You</a:t>
            </a:r>
          </a:p>
          <a:p>
            <a:pPr lvl="1">
              <a:spcBef>
                <a:spcPts val="1200"/>
              </a:spcBef>
            </a:pPr>
            <a:r>
              <a:rPr lang="en-US" dirty="0" smtClean="0"/>
              <a:t>Deliver on our vision and mission while exuding the HOOPP values</a:t>
            </a:r>
          </a:p>
          <a:p>
            <a:pPr lvl="1">
              <a:spcBef>
                <a:spcPts val="1200"/>
              </a:spcBef>
            </a:pPr>
            <a:endParaRPr lang="en-US" dirty="0" smtClean="0"/>
          </a:p>
          <a:p>
            <a:pPr lvl="1">
              <a:spcBef>
                <a:spcPts val="1200"/>
              </a:spcBef>
            </a:pPr>
            <a:r>
              <a:rPr lang="en-US" dirty="0" smtClean="0"/>
              <a:t>Be accountable for your actions – take responsibility for your actions</a:t>
            </a:r>
          </a:p>
          <a:p>
            <a:pPr lvl="1">
              <a:spcBef>
                <a:spcPts val="1200"/>
              </a:spcBef>
            </a:pPr>
            <a:endParaRPr lang="en-US" dirty="0" smtClean="0"/>
          </a:p>
          <a:p>
            <a:pPr lvl="1">
              <a:spcBef>
                <a:spcPts val="1200"/>
              </a:spcBef>
            </a:pPr>
            <a:r>
              <a:rPr lang="en-US" dirty="0" smtClean="0"/>
              <a:t>Respect your co-workers</a:t>
            </a:r>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My Expectations of You</a:t>
            </a:r>
          </a:p>
          <a:p>
            <a:endParaRPr lang="en-US" dirty="0" smtClean="0"/>
          </a:p>
          <a:p>
            <a:pPr lvl="1">
              <a:spcBef>
                <a:spcPts val="1200"/>
              </a:spcBef>
            </a:pPr>
            <a:r>
              <a:rPr lang="en-US" dirty="0" smtClean="0"/>
              <a:t>Work in a collaborative manner as a team</a:t>
            </a:r>
          </a:p>
          <a:p>
            <a:pPr lvl="1">
              <a:spcBef>
                <a:spcPts val="1200"/>
              </a:spcBef>
            </a:pPr>
            <a:endParaRPr lang="en-US" dirty="0" smtClean="0"/>
          </a:p>
          <a:p>
            <a:pPr lvl="1">
              <a:spcBef>
                <a:spcPts val="1200"/>
              </a:spcBef>
            </a:pPr>
            <a:r>
              <a:rPr lang="en-US" dirty="0" smtClean="0"/>
              <a:t>Provide solutions to challenges as they arise…because they will</a:t>
            </a:r>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000"/>
              </a:spcBef>
            </a:pPr>
            <a:r>
              <a:rPr lang="en-US" dirty="0" smtClean="0"/>
              <a:t>My Expectations of You</a:t>
            </a:r>
          </a:p>
          <a:p>
            <a:pPr>
              <a:spcBef>
                <a:spcPts val="1000"/>
              </a:spcBef>
            </a:pPr>
            <a:endParaRPr lang="en-US" dirty="0" smtClean="0"/>
          </a:p>
          <a:p>
            <a:pPr lvl="1">
              <a:spcBef>
                <a:spcPts val="1200"/>
              </a:spcBef>
            </a:pPr>
            <a:r>
              <a:rPr lang="en-US" dirty="0" smtClean="0"/>
              <a:t>Do not get frustrated</a:t>
            </a:r>
          </a:p>
          <a:p>
            <a:pPr lvl="1">
              <a:spcBef>
                <a:spcPts val="1200"/>
              </a:spcBef>
            </a:pPr>
            <a:endParaRPr lang="en-US" dirty="0" smtClean="0"/>
          </a:p>
          <a:p>
            <a:pPr lvl="1">
              <a:spcBef>
                <a:spcPts val="1200"/>
              </a:spcBef>
            </a:pPr>
            <a:r>
              <a:rPr lang="en-US" dirty="0" smtClean="0"/>
              <a:t>Stay focused on delivering our strategic priorities</a:t>
            </a:r>
          </a:p>
          <a:p>
            <a:pPr lvl="1">
              <a:spcBef>
                <a:spcPts val="1200"/>
              </a:spcBef>
            </a:pPr>
            <a:endParaRPr lang="en-US" dirty="0" smtClean="0"/>
          </a:p>
          <a:p>
            <a:pPr lvl="1">
              <a:spcBef>
                <a:spcPts val="1200"/>
              </a:spcBef>
            </a:pPr>
            <a:r>
              <a:rPr lang="en-US" dirty="0" smtClean="0"/>
              <a:t>Deliver on your commitments – if you can’t, let your client  know</a:t>
            </a:r>
          </a:p>
          <a:p>
            <a:endParaRPr lang="en-US" dirty="0"/>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000"/>
              </a:spcBef>
            </a:pPr>
            <a:r>
              <a:rPr lang="en-US" dirty="0" smtClean="0"/>
              <a:t>My Expectations of You</a:t>
            </a:r>
          </a:p>
          <a:p>
            <a:pPr>
              <a:spcBef>
                <a:spcPts val="1000"/>
              </a:spcBef>
            </a:pPr>
            <a:endParaRPr lang="en-US" dirty="0" smtClean="0"/>
          </a:p>
          <a:p>
            <a:pPr lvl="1">
              <a:spcBef>
                <a:spcPts val="1200"/>
              </a:spcBef>
            </a:pPr>
            <a:r>
              <a:rPr lang="en-US" dirty="0" smtClean="0"/>
              <a:t>Set smart goals for yourself</a:t>
            </a:r>
          </a:p>
          <a:p>
            <a:pPr lvl="1">
              <a:spcBef>
                <a:spcPts val="1200"/>
              </a:spcBef>
            </a:pPr>
            <a:endParaRPr lang="en-US" dirty="0" smtClean="0"/>
          </a:p>
          <a:p>
            <a:pPr lvl="1">
              <a:spcBef>
                <a:spcPts val="1200"/>
              </a:spcBef>
            </a:pPr>
            <a:r>
              <a:rPr lang="en-US" dirty="0" smtClean="0"/>
              <a:t>Push yourself to be better</a:t>
            </a:r>
          </a:p>
          <a:p>
            <a:pPr lvl="1">
              <a:spcBef>
                <a:spcPts val="1200"/>
              </a:spcBef>
            </a:pPr>
            <a:endParaRPr lang="en-US" dirty="0" smtClean="0"/>
          </a:p>
          <a:p>
            <a:pPr lvl="1">
              <a:spcBef>
                <a:spcPts val="1200"/>
              </a:spcBef>
            </a:pPr>
            <a:r>
              <a:rPr lang="en-US" dirty="0" smtClean="0"/>
              <a:t>Do NOT say “its not my job…call so and so in IT Operations they will be able to help you”</a:t>
            </a:r>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50883" y="1655379"/>
            <a:ext cx="6858000" cy="4470784"/>
          </a:xfrm>
        </p:spPr>
        <p:txBody>
          <a:bodyPr>
            <a:normAutofit/>
          </a:bodyPr>
          <a:lstStyle/>
          <a:p>
            <a:pPr lvl="1"/>
            <a:endParaRPr lang="en-US" dirty="0" smtClean="0"/>
          </a:p>
          <a:p>
            <a:pPr lvl="1"/>
            <a:r>
              <a:rPr lang="en-US" dirty="0" smtClean="0"/>
              <a:t>“</a:t>
            </a:r>
            <a:r>
              <a:rPr lang="en-US" dirty="0"/>
              <a:t>The secret of getting ahead is getting started. The secret of getting started is breaking your complex overwhelming tasks into small manageable tasks, and then starting on the first one</a:t>
            </a:r>
            <a:r>
              <a:rPr lang="en-US" dirty="0" smtClean="0"/>
              <a:t>.”  ~Mark Twain</a:t>
            </a:r>
          </a:p>
          <a:p>
            <a:pPr lvl="1"/>
            <a:endParaRPr lang="en-US" dirty="0" smtClean="0"/>
          </a:p>
          <a:p>
            <a:pPr marL="457200" lvl="1" indent="0">
              <a:buNone/>
            </a:pPr>
            <a:endParaRPr lang="en-US" dirty="0" smtClean="0"/>
          </a:p>
          <a:p>
            <a:pPr lvl="1"/>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9090" y="3815255"/>
            <a:ext cx="8182303" cy="1671145"/>
          </a:xfrm>
        </p:spPr>
        <p:txBody>
          <a:bodyPr>
            <a:normAutofit/>
          </a:bodyPr>
          <a:lstStyle/>
          <a:p>
            <a:pPr algn="ctr">
              <a:buNone/>
            </a:pPr>
            <a:r>
              <a:rPr lang="en-US" sz="3600" b="1" dirty="0" smtClean="0"/>
              <a:t>HOOPP one of Canada’s 10 Most Admired Corporate Cultures</a:t>
            </a:r>
            <a:endParaRPr lang="en-US" sz="3600" dirty="0" smtClean="0"/>
          </a:p>
        </p:txBody>
      </p:sp>
      <p:sp>
        <p:nvSpPr>
          <p:cNvPr id="3" name="Title 2"/>
          <p:cNvSpPr>
            <a:spLocks noGrp="1"/>
          </p:cNvSpPr>
          <p:nvPr>
            <p:ph type="title"/>
          </p:nvPr>
        </p:nvSpPr>
        <p:spPr/>
        <p:txBody>
          <a:bodyPr/>
          <a:lstStyle/>
          <a:p>
            <a:r>
              <a:rPr lang="en-CA" dirty="0" smtClean="0">
                <a:latin typeface="Arial" pitchFamily="34" charset="0"/>
                <a:ea typeface="Calibri"/>
                <a:cs typeface="Arial" pitchFamily="34" charset="0"/>
              </a:rPr>
              <a:t>HOOPP - Best Place to Work</a:t>
            </a:r>
            <a:endParaRPr lang="en-US" dirty="0">
              <a:latin typeface="Arial" pitchFamily="34" charset="0"/>
              <a:cs typeface="Arial" pitchFamily="34" charset="0"/>
            </a:endParaRPr>
          </a:p>
        </p:txBody>
      </p:sp>
      <p:pic>
        <p:nvPicPr>
          <p:cNvPr id="4" name="Picture 3" descr="CMAC10_Central_ENG"/>
          <p:cNvPicPr/>
          <p:nvPr/>
        </p:nvPicPr>
        <p:blipFill>
          <a:blip r:embed="rId3" cstate="print"/>
          <a:srcRect t="11856" b="11340"/>
          <a:stretch>
            <a:fillRect/>
          </a:stretch>
        </p:blipFill>
        <p:spPr bwMode="auto">
          <a:xfrm>
            <a:off x="3468414" y="1387366"/>
            <a:ext cx="2459421" cy="239635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125497"/>
            <a:ext cx="8783053" cy="1143000"/>
          </a:xfrm>
        </p:spPr>
        <p:txBody>
          <a:bodyPr>
            <a:normAutofit/>
          </a:bodyPr>
          <a:lstStyle/>
          <a:p>
            <a:pPr algn="ctr"/>
            <a:r>
              <a:rPr lang="en-CA" dirty="0" smtClean="0">
                <a:latin typeface="Arial" pitchFamily="34" charset="0"/>
                <a:ea typeface="Calibri"/>
                <a:cs typeface="Arial" pitchFamily="34" charset="0"/>
              </a:rPr>
              <a:t>Main Divisions &amp; IT FS Structure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125497"/>
            <a:ext cx="8783053" cy="1143000"/>
          </a:xfrm>
        </p:spPr>
        <p:txBody>
          <a:bodyPr>
            <a:normAutofit/>
          </a:bodyPr>
          <a:lstStyle/>
          <a:p>
            <a:pPr algn="ctr"/>
            <a:r>
              <a:rPr lang="en-CA" dirty="0" smtClean="0">
                <a:latin typeface="Arial" pitchFamily="34" charset="0"/>
                <a:ea typeface="Calibri"/>
                <a:cs typeface="Arial" pitchFamily="34" charset="0"/>
              </a:rPr>
              <a:t>Main Divisions &amp; IT FS Structure</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0" y="0"/>
            <a:ext cx="8953499" cy="701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Main Divisions</a:t>
            </a:r>
            <a:endParaRPr lang="en-US" dirty="0">
              <a:latin typeface="Arial" pitchFamily="34" charset="0"/>
              <a:cs typeface="Arial" pitchFamily="34" charset="0"/>
            </a:endParaRPr>
          </a:p>
        </p:txBody>
      </p:sp>
      <p:sp>
        <p:nvSpPr>
          <p:cNvPr id="3" name="TextBox 2"/>
          <p:cNvSpPr txBox="1"/>
          <p:nvPr/>
        </p:nvSpPr>
        <p:spPr>
          <a:xfrm>
            <a:off x="441435" y="1466194"/>
            <a:ext cx="8166538" cy="5047536"/>
          </a:xfrm>
          <a:prstGeom prst="rect">
            <a:avLst/>
          </a:prstGeom>
          <a:noFill/>
        </p:spPr>
        <p:txBody>
          <a:bodyPr wrap="square" rtlCol="0">
            <a:spAutoFit/>
          </a:bodyPr>
          <a:lstStyle/>
          <a:p>
            <a:pPr marL="342900" indent="-342900">
              <a:buAutoNum type="arabicParenR"/>
            </a:pPr>
            <a:r>
              <a:rPr lang="en-US" dirty="0" smtClean="0">
                <a:solidFill>
                  <a:srgbClr val="5F5F5F"/>
                </a:solidFill>
                <a:latin typeface="Arial" pitchFamily="34" charset="0"/>
                <a:cs typeface="Arial" pitchFamily="34" charset="0"/>
              </a:rPr>
              <a:t>Office of the President &amp; CEO</a:t>
            </a:r>
          </a:p>
          <a:p>
            <a:pPr marL="342900" indent="-342900">
              <a:buAutoNum type="arabicParenR"/>
            </a:pPr>
            <a:r>
              <a:rPr lang="en-US" dirty="0" smtClean="0">
                <a:solidFill>
                  <a:srgbClr val="5F5F5F"/>
                </a:solidFill>
                <a:latin typeface="Arial" pitchFamily="34" charset="0"/>
                <a:cs typeface="Arial" pitchFamily="34" charset="0"/>
              </a:rPr>
              <a:t>Information Technology &amp; Facilities Services </a:t>
            </a:r>
          </a:p>
          <a:p>
            <a:pPr marL="800100" lvl="1" indent="-342900">
              <a:buFont typeface="Arial" pitchFamily="34" charset="0"/>
              <a:buChar char="•"/>
            </a:pPr>
            <a:r>
              <a:rPr lang="en-US" dirty="0" smtClean="0">
                <a:solidFill>
                  <a:srgbClr val="5F5F5F"/>
                </a:solidFill>
                <a:latin typeface="Arial" pitchFamily="34" charset="0"/>
                <a:cs typeface="Arial" pitchFamily="34" charset="0"/>
              </a:rPr>
              <a:t>IT Investment Applications</a:t>
            </a:r>
          </a:p>
          <a:p>
            <a:pPr marL="342900" indent="-342900">
              <a:buAutoNum type="arabicParenR"/>
            </a:pPr>
            <a:r>
              <a:rPr lang="en-US" dirty="0" smtClean="0">
                <a:solidFill>
                  <a:srgbClr val="5F5F5F"/>
                </a:solidFill>
                <a:latin typeface="Arial" pitchFamily="34" charset="0"/>
                <a:cs typeface="Arial" pitchFamily="34" charset="0"/>
              </a:rPr>
              <a:t>Finance</a:t>
            </a:r>
          </a:p>
          <a:p>
            <a:pPr marL="800100" lvl="1" indent="-342900">
              <a:buFont typeface="Arial" pitchFamily="34" charset="0"/>
              <a:buChar char="•"/>
            </a:pPr>
            <a:r>
              <a:rPr lang="en-US" dirty="0" smtClean="0">
                <a:solidFill>
                  <a:srgbClr val="5F5F5F"/>
                </a:solidFill>
                <a:latin typeface="Arial" pitchFamily="34" charset="0"/>
                <a:cs typeface="Arial" pitchFamily="34" charset="0"/>
              </a:rPr>
              <a:t>Investment Operations &amp; Accounting</a:t>
            </a:r>
          </a:p>
          <a:p>
            <a:pPr marL="800100" lvl="1" indent="-342900">
              <a:buFont typeface="Arial" pitchFamily="34" charset="0"/>
              <a:buChar char="•"/>
            </a:pPr>
            <a:r>
              <a:rPr lang="en-US" dirty="0" smtClean="0">
                <a:solidFill>
                  <a:srgbClr val="5F5F5F"/>
                </a:solidFill>
                <a:latin typeface="Arial" pitchFamily="34" charset="0"/>
                <a:cs typeface="Arial" pitchFamily="34" charset="0"/>
              </a:rPr>
              <a:t>Securities Accounting</a:t>
            </a:r>
          </a:p>
          <a:p>
            <a:pPr marL="800100" lvl="1" indent="-342900">
              <a:buFont typeface="Arial" pitchFamily="34" charset="0"/>
              <a:buChar char="•"/>
            </a:pPr>
            <a:r>
              <a:rPr lang="en-US" dirty="0" smtClean="0">
                <a:solidFill>
                  <a:srgbClr val="5F5F5F"/>
                </a:solidFill>
                <a:latin typeface="Arial" pitchFamily="34" charset="0"/>
                <a:cs typeface="Arial" pitchFamily="34" charset="0"/>
              </a:rPr>
              <a:t>Treasury</a:t>
            </a:r>
          </a:p>
          <a:p>
            <a:pPr marL="800100" lvl="1" indent="-342900">
              <a:buFont typeface="Arial" pitchFamily="34" charset="0"/>
              <a:buChar char="•"/>
            </a:pPr>
            <a:r>
              <a:rPr lang="en-US" dirty="0" smtClean="0">
                <a:solidFill>
                  <a:srgbClr val="5F5F5F"/>
                </a:solidFill>
                <a:latin typeface="Arial" pitchFamily="34" charset="0"/>
                <a:cs typeface="Arial" pitchFamily="34" charset="0"/>
              </a:rPr>
              <a:t>Investment Mgmt &amp; Reporting</a:t>
            </a:r>
          </a:p>
          <a:p>
            <a:pPr marL="800100" lvl="1" indent="-342900">
              <a:buFont typeface="Arial" pitchFamily="34" charset="0"/>
              <a:buChar char="•"/>
            </a:pPr>
            <a:r>
              <a:rPr lang="en-US" dirty="0" smtClean="0">
                <a:solidFill>
                  <a:srgbClr val="5F5F5F"/>
                </a:solidFill>
                <a:latin typeface="Arial" pitchFamily="34" charset="0"/>
                <a:cs typeface="Arial" pitchFamily="34" charset="0"/>
              </a:rPr>
              <a:t>Investment Data Mgmt</a:t>
            </a:r>
          </a:p>
          <a:p>
            <a:pPr marL="800100" lvl="1" indent="-342900">
              <a:buFont typeface="Arial" pitchFamily="34" charset="0"/>
              <a:buChar char="•"/>
            </a:pPr>
            <a:r>
              <a:rPr lang="en-US" dirty="0" smtClean="0">
                <a:solidFill>
                  <a:srgbClr val="5F5F5F"/>
                </a:solidFill>
                <a:latin typeface="Arial" pitchFamily="34" charset="0"/>
                <a:cs typeface="Arial" pitchFamily="34" charset="0"/>
              </a:rPr>
              <a:t>Compliance &amp; Risk</a:t>
            </a:r>
          </a:p>
          <a:p>
            <a:pPr marL="800100" lvl="1" indent="-342900">
              <a:buFont typeface="Arial" pitchFamily="34" charset="0"/>
              <a:buChar char="•"/>
            </a:pPr>
            <a:r>
              <a:rPr lang="en-US" dirty="0" smtClean="0">
                <a:solidFill>
                  <a:srgbClr val="5F5F5F"/>
                </a:solidFill>
                <a:latin typeface="Arial" pitchFamily="34" charset="0"/>
                <a:cs typeface="Arial" pitchFamily="34" charset="0"/>
              </a:rPr>
              <a:t>Operational Risk &amp; Controls</a:t>
            </a:r>
          </a:p>
          <a:p>
            <a:pPr>
              <a:buNone/>
            </a:pPr>
            <a:r>
              <a:rPr lang="en-US" dirty="0" smtClean="0">
                <a:solidFill>
                  <a:srgbClr val="5F5F5F"/>
                </a:solidFill>
                <a:latin typeface="Arial" pitchFamily="34" charset="0"/>
                <a:cs typeface="Arial" pitchFamily="34" charset="0"/>
              </a:rPr>
              <a:t>4) Investment Management</a:t>
            </a:r>
          </a:p>
          <a:p>
            <a:pPr marL="800100" lvl="1" indent="-342900">
              <a:buFont typeface="Arial" pitchFamily="34" charset="0"/>
              <a:buChar char="•"/>
            </a:pPr>
            <a:r>
              <a:rPr lang="en-US" dirty="0" smtClean="0">
                <a:solidFill>
                  <a:srgbClr val="5F5F5F"/>
                </a:solidFill>
                <a:latin typeface="Arial" pitchFamily="34" charset="0"/>
                <a:cs typeface="Arial" pitchFamily="34" charset="0"/>
              </a:rPr>
              <a:t>Public Equities</a:t>
            </a:r>
          </a:p>
          <a:p>
            <a:pPr marL="800100" lvl="1" indent="-342900">
              <a:buFont typeface="Arial" pitchFamily="34" charset="0"/>
              <a:buChar char="•"/>
            </a:pPr>
            <a:r>
              <a:rPr lang="en-US" dirty="0" smtClean="0">
                <a:solidFill>
                  <a:srgbClr val="5F5F5F"/>
                </a:solidFill>
                <a:latin typeface="Arial" pitchFamily="34" charset="0"/>
                <a:cs typeface="Arial" pitchFamily="34" charset="0"/>
              </a:rPr>
              <a:t>Fixed Income and Derivatives</a:t>
            </a:r>
          </a:p>
          <a:p>
            <a:pPr marL="800100" lvl="1" indent="-342900">
              <a:buFont typeface="Arial" pitchFamily="34" charset="0"/>
              <a:buChar char="•"/>
            </a:pPr>
            <a:r>
              <a:rPr lang="en-US" dirty="0" smtClean="0">
                <a:solidFill>
                  <a:srgbClr val="5F5F5F"/>
                </a:solidFill>
                <a:latin typeface="Arial" pitchFamily="34" charset="0"/>
                <a:cs typeface="Arial" pitchFamily="34" charset="0"/>
              </a:rPr>
              <a:t>Short Term/Cash &amp; FX</a:t>
            </a:r>
          </a:p>
          <a:p>
            <a:pPr marL="800100" lvl="1" indent="-342900">
              <a:buFont typeface="Arial" pitchFamily="34" charset="0"/>
              <a:buChar char="•"/>
            </a:pPr>
            <a:r>
              <a:rPr lang="en-US" dirty="0" smtClean="0">
                <a:solidFill>
                  <a:srgbClr val="5F5F5F"/>
                </a:solidFill>
                <a:latin typeface="Arial" pitchFamily="34" charset="0"/>
                <a:cs typeface="Arial" pitchFamily="34" charset="0"/>
              </a:rPr>
              <a:t>Capital Partners</a:t>
            </a:r>
          </a:p>
          <a:p>
            <a:pPr marL="800100" lvl="1" indent="-342900">
              <a:buFont typeface="Arial" pitchFamily="34" charset="0"/>
              <a:buChar char="•"/>
            </a:pPr>
            <a:r>
              <a:rPr lang="en-US" dirty="0" smtClean="0">
                <a:solidFill>
                  <a:srgbClr val="5F5F5F"/>
                </a:solidFill>
                <a:latin typeface="Arial" pitchFamily="34" charset="0"/>
                <a:cs typeface="Arial" pitchFamily="34" charset="0"/>
              </a:rPr>
              <a:t>Real Estate</a:t>
            </a:r>
          </a:p>
          <a:p>
            <a:pPr marL="800100" lvl="1" indent="-342900">
              <a:buFont typeface="Arial" pitchFamily="34" charset="0"/>
              <a:buChar char="•"/>
            </a:pPr>
            <a:endParaRPr lang="en-US" sz="1600" dirty="0" smtClean="0">
              <a:solidFill>
                <a:srgbClr val="5F5F5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08000" y="1752600"/>
            <a:ext cx="8087710" cy="3736428"/>
          </a:xfrm>
        </p:spPr>
        <p:txBody>
          <a:bodyPr>
            <a:normAutofit/>
          </a:bodyPr>
          <a:lstStyle/>
          <a:p>
            <a:r>
              <a:rPr lang="en-US" sz="2400" dirty="0" smtClean="0"/>
              <a:t>Investment Applications</a:t>
            </a:r>
          </a:p>
          <a:p>
            <a:r>
              <a:rPr lang="en-US" sz="2400" dirty="0" smtClean="0"/>
              <a:t>Business Applications</a:t>
            </a:r>
          </a:p>
          <a:p>
            <a:r>
              <a:rPr lang="en-US" sz="2400" dirty="0" smtClean="0"/>
              <a:t>IT Plan Operations</a:t>
            </a:r>
          </a:p>
          <a:p>
            <a:r>
              <a:rPr lang="en-US" sz="2400" dirty="0" smtClean="0"/>
              <a:t>IT Governance</a:t>
            </a:r>
          </a:p>
          <a:p>
            <a:r>
              <a:rPr lang="en-US" sz="2400" dirty="0" smtClean="0"/>
              <a:t>IT Operations &amp; Facilities</a:t>
            </a:r>
          </a:p>
        </p:txBody>
      </p:sp>
      <p:sp>
        <p:nvSpPr>
          <p:cNvPr id="6" name="Title 5"/>
          <p:cNvSpPr>
            <a:spLocks noGrp="1"/>
          </p:cNvSpPr>
          <p:nvPr>
            <p:ph type="title"/>
          </p:nvPr>
        </p:nvSpPr>
        <p:spPr/>
        <p:txBody>
          <a:bodyPr>
            <a:normAutofit/>
          </a:bodyPr>
          <a:lstStyle/>
          <a:p>
            <a:pPr algn="ctr"/>
            <a:r>
              <a:rPr lang="en-US" dirty="0" smtClean="0"/>
              <a:t>IT &amp; Facilities Services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456" y="1629979"/>
            <a:ext cx="8485544" cy="4470784"/>
          </a:xfrm>
        </p:spPr>
        <p:txBody>
          <a:bodyPr>
            <a:normAutofit/>
          </a:bodyPr>
          <a:lstStyle/>
          <a:p>
            <a:r>
              <a:rPr lang="en-US" sz="1800" dirty="0" smtClean="0"/>
              <a:t>ITFS Principle &amp; Vision (Reno)</a:t>
            </a:r>
          </a:p>
          <a:p>
            <a:pPr lvl="1"/>
            <a:r>
              <a:rPr lang="en-US" sz="1400" dirty="0" smtClean="0">
                <a:latin typeface="Arial" pitchFamily="34" charset="0"/>
                <a:cs typeface="Arial" pitchFamily="34" charset="0"/>
              </a:rPr>
              <a:t>IT Vision/Strategy, Expectations</a:t>
            </a:r>
          </a:p>
          <a:p>
            <a:r>
              <a:rPr lang="en-US" sz="1800" dirty="0" smtClean="0">
                <a:latin typeface="Arial" pitchFamily="34" charset="0"/>
                <a:cs typeface="Arial" pitchFamily="34" charset="0"/>
              </a:rPr>
              <a:t>Main Divisions (Albert)</a:t>
            </a:r>
          </a:p>
          <a:p>
            <a:r>
              <a:rPr lang="en-CA" sz="1800" dirty="0" smtClean="0"/>
              <a:t>IT &amp; Facilities Services – (Albert)</a:t>
            </a:r>
          </a:p>
          <a:p>
            <a:pPr lvl="1"/>
            <a:r>
              <a:rPr lang="en-CA" sz="1400" dirty="0" smtClean="0"/>
              <a:t>IT-IA (IT Investment Applications)</a:t>
            </a:r>
          </a:p>
          <a:p>
            <a:r>
              <a:rPr lang="en-CA" sz="1800" dirty="0" smtClean="0"/>
              <a:t>Main Business Units and their relationship to IT-IA </a:t>
            </a:r>
          </a:p>
          <a:p>
            <a:pPr lvl="1"/>
            <a:r>
              <a:rPr lang="en-CA" sz="1400" dirty="0" smtClean="0"/>
              <a:t>Front Office: Albert</a:t>
            </a:r>
          </a:p>
          <a:p>
            <a:pPr lvl="1"/>
            <a:r>
              <a:rPr lang="en-CA" sz="1400" dirty="0" smtClean="0"/>
              <a:t>Mid Office: Ray</a:t>
            </a:r>
          </a:p>
          <a:p>
            <a:pPr lvl="1"/>
            <a:r>
              <a:rPr lang="en-CA" sz="1400" dirty="0" smtClean="0"/>
              <a:t>Back Office: Ray</a:t>
            </a:r>
          </a:p>
          <a:p>
            <a:r>
              <a:rPr lang="en-CA" sz="1800" dirty="0" smtClean="0"/>
              <a:t>Main Systems used within Investment System: (Ray)</a:t>
            </a:r>
          </a:p>
          <a:p>
            <a:r>
              <a:rPr lang="en-CA" sz="1800" dirty="0" smtClean="0"/>
              <a:t>Next Steps for IT-IA  (Albert)</a:t>
            </a:r>
            <a:endParaRPr lang="en-CA" sz="1400" dirty="0" smtClean="0"/>
          </a:p>
          <a:p>
            <a:endParaRPr lang="en-US" sz="1800" dirty="0" smtClean="0">
              <a:latin typeface="Arial" pitchFamily="34" charset="0"/>
              <a:cs typeface="Arial" pitchFamily="34" charset="0"/>
            </a:endParaRPr>
          </a:p>
        </p:txBody>
      </p:sp>
      <p:sp>
        <p:nvSpPr>
          <p:cNvPr id="3" name="Title 2"/>
          <p:cNvSpPr>
            <a:spLocks noGrp="1"/>
          </p:cNvSpPr>
          <p:nvPr>
            <p:ph type="title"/>
          </p:nvPr>
        </p:nvSpPr>
        <p:spPr/>
        <p:txBody>
          <a:bodyPr/>
          <a:lstStyle/>
          <a:p>
            <a:pPr algn="ctr"/>
            <a:r>
              <a:rPr lang="en-CA" dirty="0" smtClean="0">
                <a:latin typeface="Arial" pitchFamily="34" charset="0"/>
                <a:ea typeface="Calibri"/>
                <a:cs typeface="Arial" pitchFamily="34" charset="0"/>
              </a:rPr>
              <a:t>Agenda</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Investment Systems</a:t>
            </a:r>
          </a:p>
          <a:p>
            <a:r>
              <a:rPr lang="en-US" sz="2400" dirty="0" smtClean="0"/>
              <a:t>Business Applications</a:t>
            </a:r>
          </a:p>
          <a:p>
            <a:r>
              <a:rPr lang="en-US" sz="2400" dirty="0" smtClean="0"/>
              <a:t>IT Plan Operations</a:t>
            </a:r>
          </a:p>
          <a:p>
            <a:r>
              <a:rPr lang="en-US" sz="2400" dirty="0" smtClean="0"/>
              <a:t>IT Governance</a:t>
            </a:r>
          </a:p>
          <a:p>
            <a:r>
              <a:rPr lang="en-US" sz="2400" dirty="0" smtClean="0"/>
              <a:t>IT Operations &amp; Facilities</a:t>
            </a:r>
          </a:p>
        </p:txBody>
      </p:sp>
      <p:sp>
        <p:nvSpPr>
          <p:cNvPr id="6" name="Title 5"/>
          <p:cNvSpPr>
            <a:spLocks noGrp="1"/>
          </p:cNvSpPr>
          <p:nvPr>
            <p:ph type="title"/>
          </p:nvPr>
        </p:nvSpPr>
        <p:spPr/>
        <p:txBody>
          <a:bodyPr>
            <a:normAutofit/>
          </a:bodyPr>
          <a:lstStyle/>
          <a:p>
            <a:pPr algn="ctr"/>
            <a:r>
              <a:rPr lang="en-US" dirty="0" smtClean="0"/>
              <a:t>IT Group</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47650"/>
            <a:ext cx="8995143" cy="65465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61913"/>
            <a:ext cx="8940800" cy="673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296504"/>
            <a:ext cx="8783053" cy="1143000"/>
          </a:xfrm>
        </p:spPr>
        <p:txBody>
          <a:bodyPr/>
          <a:lstStyle/>
          <a:p>
            <a:pPr algn="ctr"/>
            <a:r>
              <a:rPr lang="en-CA" dirty="0" smtClean="0">
                <a:latin typeface="Arial" pitchFamily="34" charset="0"/>
                <a:ea typeface="Calibri"/>
                <a:cs typeface="Arial" pitchFamily="34" charset="0"/>
              </a:rPr>
              <a:t>Front Office </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3623" y="0"/>
            <a:ext cx="9142523" cy="666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Jeff Wendling</a:t>
            </a:r>
          </a:p>
          <a:p>
            <a:r>
              <a:rPr lang="en-US" sz="2400" dirty="0" smtClean="0"/>
              <a:t>Manages HOOPP’s equity portfolio of Canadian, US and Non North American</a:t>
            </a:r>
          </a:p>
          <a:p>
            <a:r>
              <a:rPr lang="en-US" sz="2400" dirty="0" smtClean="0"/>
              <a:t>Key tools: Bloomberg POMS, Reports (Reporting Services Reports, SCD Position Analysis), MSCI </a:t>
            </a:r>
            <a:r>
              <a:rPr lang="en-US" sz="2400" dirty="0" err="1" smtClean="0"/>
              <a:t>Barra</a:t>
            </a:r>
            <a:r>
              <a:rPr lang="en-US" sz="2400" dirty="0" smtClean="0"/>
              <a:t>, Weight Sheets</a:t>
            </a:r>
          </a:p>
        </p:txBody>
      </p:sp>
      <p:sp>
        <p:nvSpPr>
          <p:cNvPr id="6" name="Title 5"/>
          <p:cNvSpPr>
            <a:spLocks noGrp="1"/>
          </p:cNvSpPr>
          <p:nvPr>
            <p:ph type="title"/>
          </p:nvPr>
        </p:nvSpPr>
        <p:spPr/>
        <p:txBody>
          <a:bodyPr>
            <a:normAutofit fontScale="90000"/>
          </a:bodyPr>
          <a:lstStyle/>
          <a:p>
            <a:pPr algn="ctr"/>
            <a:r>
              <a:rPr lang="en-US" dirty="0" smtClean="0"/>
              <a:t>Business Units &amp; their relationships to Investment Applications</a:t>
            </a:r>
            <a:endParaRPr lang="en-US" dirty="0"/>
          </a:p>
        </p:txBody>
      </p:sp>
      <p:sp>
        <p:nvSpPr>
          <p:cNvPr id="5" name="TextBox 4"/>
          <p:cNvSpPr txBox="1"/>
          <p:nvPr/>
        </p:nvSpPr>
        <p:spPr>
          <a:xfrm>
            <a:off x="567559" y="1481958"/>
            <a:ext cx="8040413" cy="492443"/>
          </a:xfrm>
          <a:prstGeom prst="rect">
            <a:avLst/>
          </a:prstGeom>
          <a:noFill/>
        </p:spPr>
        <p:txBody>
          <a:bodyPr wrap="square" rtlCol="0">
            <a:spAutoFit/>
          </a:bodyPr>
          <a:lstStyle/>
          <a:p>
            <a:pPr algn="ctr"/>
            <a:r>
              <a:rPr lang="en-US" sz="2600" b="1" dirty="0" smtClean="0"/>
              <a:t>Front Office – Public Equities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David Long and Paul Kirk</a:t>
            </a:r>
          </a:p>
          <a:p>
            <a:r>
              <a:rPr lang="en-US" sz="2400" dirty="0" smtClean="0"/>
              <a:t>Manages HOOPP’s Fixed Income, Short Term/Cash, FX &amp; Derivative Portfolios</a:t>
            </a:r>
          </a:p>
          <a:p>
            <a:r>
              <a:rPr lang="en-US" sz="2400" dirty="0" smtClean="0"/>
              <a:t>Key Tools: Bloomberg POMS, Reports (i.e. Currency Hedge, Asset Mix, Securities Availability, etc.)</a:t>
            </a:r>
          </a:p>
        </p:txBody>
      </p:sp>
      <p:sp>
        <p:nvSpPr>
          <p:cNvPr id="5" name="TextBox 4"/>
          <p:cNvSpPr txBox="1"/>
          <p:nvPr/>
        </p:nvSpPr>
        <p:spPr>
          <a:xfrm>
            <a:off x="567559" y="1481958"/>
            <a:ext cx="8040413" cy="492443"/>
          </a:xfrm>
          <a:prstGeom prst="rect">
            <a:avLst/>
          </a:prstGeom>
          <a:noFill/>
        </p:spPr>
        <p:txBody>
          <a:bodyPr wrap="square" rtlCol="0">
            <a:spAutoFit/>
          </a:bodyPr>
          <a:lstStyle/>
          <a:p>
            <a:pPr algn="ctr"/>
            <a:r>
              <a:rPr lang="en-US" sz="2600" b="1" dirty="0" smtClean="0"/>
              <a:t>Front Office </a:t>
            </a:r>
            <a:r>
              <a:rPr lang="en-US" sz="2600" b="1" dirty="0" smtClean="0">
                <a:solidFill>
                  <a:srgbClr val="5F5F5F"/>
                </a:solidFill>
                <a:latin typeface="Arial" pitchFamily="34" charset="0"/>
                <a:cs typeface="Arial" pitchFamily="34" charset="0"/>
              </a:rPr>
              <a:t>– </a:t>
            </a:r>
            <a:r>
              <a:rPr lang="en-US" sz="2600" b="1" dirty="0" smtClean="0"/>
              <a:t>Fixed Income and Derivatives and ST&amp;FX</a:t>
            </a:r>
            <a:endParaRPr lang="en-US" sz="2600" b="1" dirty="0" smtClean="0">
              <a:solidFill>
                <a:srgbClr val="5F5F5F"/>
              </a:solidFill>
              <a:latin typeface="Arial" pitchFamily="34" charset="0"/>
              <a:cs typeface="Arial" pitchFamily="34" charset="0"/>
            </a:endParaRPr>
          </a:p>
        </p:txBody>
      </p:sp>
      <p:sp>
        <p:nvSpPr>
          <p:cNvPr id="7" name="Title 5"/>
          <p:cNvSpPr txBox="1">
            <a:spLocks/>
          </p:cNvSpPr>
          <p:nvPr/>
        </p:nvSpPr>
        <p:spPr>
          <a:xfrm>
            <a:off x="373647" y="63500"/>
            <a:ext cx="8783053" cy="1143000"/>
          </a:xfrm>
          <a:prstGeom prst="rect">
            <a:avLst/>
          </a:prstGeom>
        </p:spPr>
        <p:txBody>
          <a:bodyPr vert="horz" lIns="91440" tIns="45720" rIns="91440" bIns="45720" rtlCol="0" anchor="ctr">
            <a:normAutofit fontScale="97500" lnSpcReduction="10000"/>
          </a:bodyPr>
          <a:lstStyle/>
          <a:p>
            <a:pPr lvl="0" algn="ctr">
              <a:spcBef>
                <a:spcPct val="0"/>
              </a:spcBef>
              <a:defRPr/>
            </a:pPr>
            <a:r>
              <a:rPr kumimoji="0" lang="en-US" sz="3600" b="1" i="0" u="none" strike="noStrike" kern="1200" cap="none" spc="0" normalizeH="0" baseline="0" noProof="0" dirty="0" smtClean="0">
                <a:ln>
                  <a:noFill/>
                </a:ln>
                <a:solidFill>
                  <a:srgbClr val="5F5F5F"/>
                </a:solidFill>
                <a:effectLst/>
                <a:uLnTx/>
                <a:uFillTx/>
                <a:latin typeface="Arial" pitchFamily="34" charset="0"/>
                <a:ea typeface="+mj-ea"/>
                <a:cs typeface="Arial" pitchFamily="34" charset="0"/>
              </a:rPr>
              <a:t>Business Units &amp; their relationships to</a:t>
            </a:r>
            <a:r>
              <a:rPr kumimoji="0" lang="en-US" sz="3600" b="1" i="0" u="none" strike="noStrike" kern="1200" cap="none" spc="0" normalizeH="0" noProof="0" dirty="0" smtClean="0">
                <a:ln>
                  <a:noFill/>
                </a:ln>
                <a:solidFill>
                  <a:srgbClr val="5F5F5F"/>
                </a:solidFill>
                <a:effectLst/>
                <a:uLnTx/>
                <a:uFillTx/>
                <a:latin typeface="Arial" pitchFamily="34" charset="0"/>
                <a:ea typeface="+mj-ea"/>
                <a:cs typeface="Arial" pitchFamily="34" charset="0"/>
              </a:rPr>
              <a:t> Investment </a:t>
            </a:r>
            <a:r>
              <a:rPr lang="en-US" sz="3600" b="1" dirty="0" smtClean="0">
                <a:solidFill>
                  <a:srgbClr val="5F5F5F"/>
                </a:solidFill>
                <a:latin typeface="Arial" pitchFamily="34" charset="0"/>
                <a:ea typeface="+mj-ea"/>
                <a:cs typeface="Arial" pitchFamily="34" charset="0"/>
              </a:rPr>
              <a:t>Applications</a:t>
            </a:r>
            <a:endParaRPr lang="en-US" sz="3600" b="1" dirty="0">
              <a:solidFill>
                <a:srgbClr val="5F5F5F"/>
              </a:solidFill>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1819056"/>
            <a:ext cx="8087710" cy="3736428"/>
          </a:xfrm>
        </p:spPr>
        <p:txBody>
          <a:bodyPr>
            <a:normAutofit/>
          </a:bodyPr>
          <a:lstStyle/>
          <a:p>
            <a:r>
              <a:rPr lang="en-US" sz="1800" dirty="0" smtClean="0"/>
              <a:t>Head – Michael </a:t>
            </a:r>
            <a:r>
              <a:rPr lang="en-US" sz="1800" dirty="0" err="1" smtClean="0"/>
              <a:t>Catford</a:t>
            </a:r>
            <a:endParaRPr lang="en-US" sz="1800" dirty="0" smtClean="0"/>
          </a:p>
          <a:p>
            <a:r>
              <a:rPr lang="en-US" sz="1800" dirty="0" smtClean="0"/>
              <a:t>Manages HOOPP’s Real Estate Portfolio</a:t>
            </a:r>
          </a:p>
          <a:p>
            <a:r>
              <a:rPr lang="en-US" sz="1800" dirty="0" smtClean="0"/>
              <a:t>Key tool: MRI</a:t>
            </a:r>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Systems</a:t>
            </a:r>
            <a:endParaRPr lang="en-US" dirty="0"/>
          </a:p>
        </p:txBody>
      </p:sp>
      <p:sp>
        <p:nvSpPr>
          <p:cNvPr id="5" name="TextBox 4"/>
          <p:cNvSpPr txBox="1"/>
          <p:nvPr/>
        </p:nvSpPr>
        <p:spPr>
          <a:xfrm>
            <a:off x="567559" y="1345766"/>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Front Office </a:t>
            </a:r>
            <a:r>
              <a:rPr lang="en-US" sz="2200" b="1" dirty="0" smtClean="0">
                <a:solidFill>
                  <a:srgbClr val="5F5F5F"/>
                </a:solidFill>
                <a:latin typeface="Arial" pitchFamily="34" charset="0"/>
                <a:cs typeface="Arial" pitchFamily="34" charset="0"/>
              </a:rPr>
              <a:t>– </a:t>
            </a:r>
            <a:r>
              <a:rPr lang="en-US" sz="2200" b="1" dirty="0" smtClean="0">
                <a:latin typeface="Arial" pitchFamily="34" charset="0"/>
                <a:cs typeface="Arial" pitchFamily="34" charset="0"/>
              </a:rPr>
              <a:t>Real Estate</a:t>
            </a:r>
            <a:endParaRPr lang="en-US" sz="2200" b="1" dirty="0" smtClean="0">
              <a:solidFill>
                <a:srgbClr val="5F5F5F"/>
              </a:solidFill>
              <a:latin typeface="Arial" pitchFamily="34" charset="0"/>
              <a:cs typeface="Arial" pitchFamily="34" charset="0"/>
            </a:endParaRPr>
          </a:p>
        </p:txBody>
      </p:sp>
      <p:sp>
        <p:nvSpPr>
          <p:cNvPr id="7" name="Content Placeholder 2"/>
          <p:cNvSpPr>
            <a:spLocks noGrp="1"/>
          </p:cNvSpPr>
          <p:nvPr>
            <p:ph sz="half" idx="2"/>
          </p:nvPr>
        </p:nvSpPr>
        <p:spPr>
          <a:xfrm>
            <a:off x="496111" y="4153707"/>
            <a:ext cx="8087710" cy="3736428"/>
          </a:xfrm>
        </p:spPr>
        <p:txBody>
          <a:bodyPr>
            <a:normAutofit/>
          </a:bodyPr>
          <a:lstStyle/>
          <a:p>
            <a:r>
              <a:rPr lang="en-US" sz="1800" dirty="0" smtClean="0"/>
              <a:t>Manages HOOPP’s private equity portfolio</a:t>
            </a:r>
          </a:p>
          <a:p>
            <a:r>
              <a:rPr lang="en-US" sz="1800" dirty="0" smtClean="0"/>
              <a:t>Head – Andrew </a:t>
            </a:r>
            <a:r>
              <a:rPr lang="en-US" sz="1800" dirty="0" err="1" smtClean="0"/>
              <a:t>Moysiuk</a:t>
            </a:r>
            <a:endParaRPr lang="en-US" sz="1800" dirty="0" smtClean="0"/>
          </a:p>
          <a:p>
            <a:r>
              <a:rPr lang="en-US" sz="1800" dirty="0" smtClean="0"/>
              <a:t>Key Tool: Private-I application</a:t>
            </a:r>
          </a:p>
        </p:txBody>
      </p:sp>
      <p:sp>
        <p:nvSpPr>
          <p:cNvPr id="8" name="TextBox 7"/>
          <p:cNvSpPr txBox="1"/>
          <p:nvPr/>
        </p:nvSpPr>
        <p:spPr>
          <a:xfrm>
            <a:off x="664835" y="3680400"/>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Front Office </a:t>
            </a:r>
            <a:r>
              <a:rPr lang="en-US" sz="2200" b="1" dirty="0" smtClean="0">
                <a:solidFill>
                  <a:srgbClr val="5F5F5F"/>
                </a:solidFill>
                <a:latin typeface="Arial" pitchFamily="34" charset="0"/>
                <a:cs typeface="Arial" pitchFamily="34" charset="0"/>
              </a:rPr>
              <a:t>– </a:t>
            </a:r>
            <a:r>
              <a:rPr lang="en-US" sz="2200" b="1" dirty="0" smtClean="0">
                <a:latin typeface="Arial" pitchFamily="34" charset="0"/>
                <a:cs typeface="Arial" pitchFamily="34" charset="0"/>
              </a:rPr>
              <a:t>HOOPP Capital Partners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296504"/>
            <a:ext cx="8783053" cy="1143000"/>
          </a:xfrm>
        </p:spPr>
        <p:txBody>
          <a:bodyPr/>
          <a:lstStyle/>
          <a:p>
            <a:pPr algn="ctr"/>
            <a:r>
              <a:rPr lang="en-CA" dirty="0" smtClean="0">
                <a:latin typeface="Arial" pitchFamily="34" charset="0"/>
                <a:ea typeface="Calibri"/>
                <a:cs typeface="Arial" pitchFamily="34" charset="0"/>
              </a:rPr>
              <a:t>Finance: Middle Office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296504"/>
            <a:ext cx="8783053" cy="1143000"/>
          </a:xfrm>
        </p:spPr>
        <p:txBody>
          <a:bodyPr/>
          <a:lstStyle/>
          <a:p>
            <a:pPr algn="ctr"/>
            <a:r>
              <a:rPr lang="en-CA" dirty="0" smtClean="0">
                <a:latin typeface="Arial" pitchFamily="34" charset="0"/>
                <a:ea typeface="Calibri"/>
                <a:cs typeface="Arial" pitchFamily="34" charset="0"/>
              </a:rPr>
              <a:t>Middle Office</a:t>
            </a: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203200" y="1"/>
            <a:ext cx="8940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86383" y="2110902"/>
            <a:ext cx="8296110" cy="3736428"/>
          </a:xfrm>
        </p:spPr>
        <p:txBody>
          <a:bodyPr>
            <a:normAutofit/>
          </a:bodyPr>
          <a:lstStyle/>
          <a:p>
            <a:r>
              <a:rPr lang="en-US" sz="2400" dirty="0" smtClean="0"/>
              <a:t>Head – Bav Lad</a:t>
            </a:r>
          </a:p>
          <a:p>
            <a:r>
              <a:rPr lang="en-US" sz="2400" dirty="0" smtClean="0"/>
              <a:t>Performs the function of the data steward, performs daily integrity checks on external data imports and internal data movements (between systems)</a:t>
            </a:r>
          </a:p>
          <a:p>
            <a:r>
              <a:rPr lang="en-US" sz="2400" dirty="0" smtClean="0"/>
              <a:t>Key tools: Eagle Pace (Reporting, SMF &amp; Entity Management, Pace Data Hub), SimCorp Dimension (Data Setup), Message Center</a:t>
            </a:r>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Systems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Middle Office – Investment Data Management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855" y="346841"/>
            <a:ext cx="8150774" cy="4508938"/>
          </a:xfrm>
        </p:spPr>
        <p:txBody>
          <a:bodyPr>
            <a:noAutofit/>
          </a:bodyPr>
          <a:lstStyle/>
          <a:p>
            <a:pPr algn="ctr"/>
            <a:r>
              <a:rPr lang="en-CA" sz="3600" dirty="0" smtClean="0">
                <a:latin typeface="Arial" pitchFamily="34" charset="0"/>
                <a:ea typeface="Calibri"/>
                <a:cs typeface="Arial" pitchFamily="34" charset="0"/>
              </a:rPr>
              <a:t>IT&amp;FS </a:t>
            </a:r>
            <a:r>
              <a:rPr lang="en-CA" sz="3600" dirty="0" smtClean="0">
                <a:ea typeface="Calibri"/>
              </a:rPr>
              <a:t>Principle &amp; </a:t>
            </a:r>
            <a:r>
              <a:rPr lang="en-CA" sz="3600" dirty="0" smtClean="0">
                <a:latin typeface="Arial" pitchFamily="34" charset="0"/>
                <a:ea typeface="Calibri"/>
                <a:cs typeface="Arial" pitchFamily="34" charset="0"/>
              </a:rPr>
              <a:t>Vision</a:t>
            </a:r>
            <a:r>
              <a:rPr lang="en-CA" sz="3200" dirty="0" smtClean="0">
                <a:latin typeface="Arial" pitchFamily="34" charset="0"/>
                <a:ea typeface="Calibri"/>
                <a:cs typeface="Arial" pitchFamily="34" charset="0"/>
              </a:rPr>
              <a:t/>
            </a:r>
            <a:br>
              <a:rPr lang="en-CA" sz="3200" dirty="0" smtClean="0">
                <a:latin typeface="Arial" pitchFamily="34" charset="0"/>
                <a:ea typeface="Calibri"/>
                <a:cs typeface="Arial" pitchFamily="34" charset="0"/>
              </a:rPr>
            </a:br>
            <a:r>
              <a:rPr lang="en-CA" sz="2800" dirty="0">
                <a:ea typeface="Calibri"/>
              </a:rPr>
              <a:t/>
            </a:r>
            <a:br>
              <a:rPr lang="en-CA" sz="2800" dirty="0">
                <a:ea typeface="Calibri"/>
              </a:rPr>
            </a:br>
            <a:r>
              <a:rPr lang="en-CA" sz="2800" dirty="0" smtClean="0">
                <a:ea typeface="Calibri"/>
              </a:rPr>
              <a:t>The IT&amp;FS principle is to build strong trusted partnerships with HOOPP business units.</a:t>
            </a:r>
            <a:br>
              <a:rPr lang="en-CA" sz="2800" dirty="0" smtClean="0">
                <a:ea typeface="Calibri"/>
              </a:rPr>
            </a:br>
            <a:r>
              <a:rPr lang="en-CA" sz="2800" dirty="0" smtClean="0">
                <a:ea typeface="Calibri"/>
              </a:rPr>
              <a:t/>
            </a:r>
            <a:br>
              <a:rPr lang="en-CA" sz="2800" dirty="0" smtClean="0">
                <a:ea typeface="Calibri"/>
              </a:rPr>
            </a:br>
            <a:r>
              <a:rPr lang="en-CA" sz="2800" dirty="0" smtClean="0">
                <a:ea typeface="Calibri"/>
              </a:rPr>
              <a:t>Our vision is to contribute at the strategic</a:t>
            </a:r>
            <a:br>
              <a:rPr lang="en-CA" sz="2800" dirty="0" smtClean="0">
                <a:ea typeface="Calibri"/>
              </a:rPr>
            </a:br>
            <a:r>
              <a:rPr lang="en-CA" sz="2800" dirty="0" smtClean="0">
                <a:ea typeface="Calibri"/>
              </a:rPr>
              <a:t>level in defining HOOPP’s objectives</a:t>
            </a:r>
            <a:br>
              <a:rPr lang="en-CA" sz="2800" dirty="0" smtClean="0">
                <a:ea typeface="Calibri"/>
              </a:rPr>
            </a:br>
            <a:r>
              <a:rPr lang="en-CA" sz="2800" dirty="0" smtClean="0">
                <a:ea typeface="Calibri"/>
              </a:rPr>
              <a:t>and to provide technological solutions</a:t>
            </a:r>
            <a:br>
              <a:rPr lang="en-CA" sz="2800" dirty="0" smtClean="0">
                <a:ea typeface="Calibri"/>
              </a:rPr>
            </a:br>
            <a:r>
              <a:rPr lang="en-CA" sz="2800" dirty="0" smtClean="0">
                <a:ea typeface="Calibri"/>
              </a:rPr>
              <a:t>that enable those objectives.</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101168"/>
            <a:ext cx="8356060" cy="3736428"/>
          </a:xfrm>
        </p:spPr>
        <p:txBody>
          <a:bodyPr>
            <a:normAutofit lnSpcReduction="10000"/>
          </a:bodyPr>
          <a:lstStyle/>
          <a:p>
            <a:r>
              <a:rPr lang="en-US" sz="2400" dirty="0" smtClean="0"/>
              <a:t>Head – Robert Fijalkowski</a:t>
            </a:r>
          </a:p>
          <a:p>
            <a:r>
              <a:rPr lang="en-US" sz="2400" dirty="0" smtClean="0"/>
              <a:t>Two key functions performed by C&amp;R </a:t>
            </a:r>
          </a:p>
          <a:p>
            <a:pPr lvl="1"/>
            <a:r>
              <a:rPr lang="en-US" sz="1600" dirty="0" smtClean="0"/>
              <a:t>Measures risk of HOOPP’s portfolio and compliance to guidelines (IP&amp;G – Investment Policies &amp; Guidelines)</a:t>
            </a:r>
          </a:p>
          <a:p>
            <a:pPr lvl="1"/>
            <a:r>
              <a:rPr lang="en-US" sz="1600" dirty="0" smtClean="0"/>
              <a:t>Calculation of all Pricing (that are not exchange traded)</a:t>
            </a:r>
          </a:p>
          <a:p>
            <a:r>
              <a:rPr lang="en-US" sz="2400" dirty="0" smtClean="0"/>
              <a:t>Investment Systems has active interaction with C&amp;R</a:t>
            </a:r>
          </a:p>
          <a:p>
            <a:pPr lvl="1"/>
            <a:r>
              <a:rPr lang="en-US" sz="1600" dirty="0" smtClean="0"/>
              <a:t>Delivering data in analysis friendly format</a:t>
            </a:r>
          </a:p>
          <a:p>
            <a:pPr lvl="1"/>
            <a:r>
              <a:rPr lang="en-US" sz="1600" dirty="0" smtClean="0"/>
              <a:t>Automate calculation of prices </a:t>
            </a:r>
          </a:p>
          <a:p>
            <a:r>
              <a:rPr lang="en-US" sz="2400" dirty="0" smtClean="0"/>
              <a:t>Key Tools: FINCAD Pricing, Compliance Dataset, Credit Exposure Engine</a:t>
            </a:r>
          </a:p>
          <a:p>
            <a:pPr>
              <a:buNone/>
            </a:pPr>
            <a:r>
              <a:rPr lang="en-US" sz="2400" dirty="0" smtClean="0"/>
              <a:t>	</a:t>
            </a:r>
          </a:p>
          <a:p>
            <a:pPr>
              <a:buNone/>
            </a:pPr>
            <a:endParaRPr lang="en-US" sz="2400" dirty="0" smtClean="0"/>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Applications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Middle Office – Compliance &amp; Risk (C&amp;R)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6654" y="1780162"/>
            <a:ext cx="8307421" cy="3736428"/>
          </a:xfrm>
        </p:spPr>
        <p:txBody>
          <a:bodyPr>
            <a:normAutofit/>
          </a:bodyPr>
          <a:lstStyle/>
          <a:p>
            <a:endParaRPr lang="en-US" sz="2400" dirty="0" smtClean="0"/>
          </a:p>
          <a:p>
            <a:r>
              <a:rPr lang="en-US" sz="2400" dirty="0" smtClean="0"/>
              <a:t>Head – Brian Anderson</a:t>
            </a:r>
          </a:p>
          <a:p>
            <a:r>
              <a:rPr lang="en-US" sz="2400" dirty="0" smtClean="0"/>
              <a:t>Two key functions performed by IMR</a:t>
            </a:r>
          </a:p>
          <a:p>
            <a:pPr lvl="1"/>
            <a:r>
              <a:rPr lang="en-US" sz="1600" dirty="0" smtClean="0"/>
              <a:t>Measures Performance (P&amp;L) of HOOPP’s portfolio and individual managers</a:t>
            </a:r>
          </a:p>
          <a:p>
            <a:pPr lvl="1"/>
            <a:r>
              <a:rPr lang="en-US" sz="1600" dirty="0" smtClean="0"/>
              <a:t>Generates key Total Fund Reports (i.e. Asset Mix)</a:t>
            </a:r>
          </a:p>
          <a:p>
            <a:r>
              <a:rPr lang="en-US" sz="2400" dirty="0" smtClean="0"/>
              <a:t>Key Tools: Eagle Pace (for reporting such as Asset Mix, Currency Hedge, etc.), P&amp;L </a:t>
            </a:r>
            <a:r>
              <a:rPr lang="en-US" sz="2400" dirty="0" err="1" smtClean="0"/>
              <a:t>DataMart</a:t>
            </a:r>
            <a:endParaRPr lang="en-US" sz="2400" dirty="0" smtClean="0"/>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Systems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Middle Office – Investment Management Reporting (IMR)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296504"/>
            <a:ext cx="8783053" cy="1143000"/>
          </a:xfrm>
        </p:spPr>
        <p:txBody>
          <a:bodyPr/>
          <a:lstStyle/>
          <a:p>
            <a:pPr algn="ctr"/>
            <a:r>
              <a:rPr lang="en-CA" dirty="0" smtClean="0">
                <a:latin typeface="Arial" pitchFamily="34" charset="0"/>
                <a:ea typeface="Calibri"/>
                <a:cs typeface="Arial" pitchFamily="34" charset="0"/>
              </a:rPr>
              <a:t>Finance: Back Office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947" y="2296504"/>
            <a:ext cx="8783053" cy="1143000"/>
          </a:xfrm>
        </p:spPr>
        <p:txBody>
          <a:bodyPr/>
          <a:lstStyle/>
          <a:p>
            <a:pPr algn="ctr"/>
            <a:r>
              <a:rPr lang="en-CA" dirty="0" smtClean="0">
                <a:latin typeface="Arial" pitchFamily="34" charset="0"/>
                <a:ea typeface="Calibri"/>
                <a:cs typeface="Arial" pitchFamily="34" charset="0"/>
              </a:rPr>
              <a:t>Middle Office</a:t>
            </a: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203200" y="1"/>
            <a:ext cx="8940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Safiya Bannister</a:t>
            </a:r>
          </a:p>
          <a:p>
            <a:r>
              <a:rPr lang="en-US" sz="2400" dirty="0" smtClean="0"/>
              <a:t>Key functions performed</a:t>
            </a:r>
          </a:p>
          <a:p>
            <a:pPr lvl="1"/>
            <a:r>
              <a:rPr lang="en-US" sz="1600" dirty="0" smtClean="0"/>
              <a:t>Manual Trade Entry, processing &amp; reconciliations</a:t>
            </a:r>
          </a:p>
          <a:p>
            <a:pPr lvl="1"/>
            <a:r>
              <a:rPr lang="en-US" sz="1600" dirty="0" smtClean="0"/>
              <a:t>Integrations with derivatives brokers/counterparties (payments, confirmations, etc.)</a:t>
            </a:r>
          </a:p>
          <a:p>
            <a:r>
              <a:rPr lang="en-US" sz="2400" dirty="0" smtClean="0"/>
              <a:t>Key tools used: SimCorp Dimension, Reporting Services Reports</a:t>
            </a:r>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Applications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Back Office – Security Operations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Marco Drumond</a:t>
            </a:r>
          </a:p>
          <a:p>
            <a:r>
              <a:rPr lang="en-US" sz="2400" dirty="0" smtClean="0"/>
              <a:t>Key functions performed</a:t>
            </a:r>
          </a:p>
          <a:p>
            <a:pPr lvl="1"/>
            <a:r>
              <a:rPr lang="en-US" sz="1600" dirty="0" smtClean="0"/>
              <a:t>Deals with Custodian (NT) with cash, settlements &amp; recons</a:t>
            </a:r>
          </a:p>
          <a:p>
            <a:pPr lvl="1"/>
            <a:r>
              <a:rPr lang="en-US" sz="1600" dirty="0" smtClean="0"/>
              <a:t>Supports Front Office with their Treasury Processing &amp; Reporting needs (i.e. Securities Lending, Collateral Management, Repos, Cash Forecasting &amp; Management)</a:t>
            </a:r>
          </a:p>
          <a:p>
            <a:pPr lvl="1"/>
            <a:r>
              <a:rPr lang="en-US" sz="1600" dirty="0" smtClean="0"/>
              <a:t>Deals only with Equities, Fixed Income, FX, Short Term &amp; Cash Instruments</a:t>
            </a:r>
          </a:p>
          <a:p>
            <a:r>
              <a:rPr lang="en-US" sz="2400" dirty="0" smtClean="0"/>
              <a:t>Key Tools: SimCorp Dimension, Pace Reporting, SSI (SSC Net for Settlements)	</a:t>
            </a:r>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Applications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Back Office – Treasury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Nancy Borges	</a:t>
            </a:r>
          </a:p>
          <a:p>
            <a:r>
              <a:rPr lang="en-US" sz="2400" dirty="0" smtClean="0"/>
              <a:t>Key functions performed include</a:t>
            </a:r>
          </a:p>
          <a:p>
            <a:pPr lvl="1"/>
            <a:r>
              <a:rPr lang="en-US" sz="1600" dirty="0" smtClean="0"/>
              <a:t>Investment Accounting &amp; reconciliations</a:t>
            </a:r>
          </a:p>
          <a:p>
            <a:pPr lvl="1"/>
            <a:r>
              <a:rPr lang="en-US" sz="1600" dirty="0" smtClean="0"/>
              <a:t>Responsible for fund’s financial reporting</a:t>
            </a:r>
          </a:p>
          <a:p>
            <a:r>
              <a:rPr lang="en-US" sz="2400" dirty="0" smtClean="0"/>
              <a:t>Key Tools Used: SimCorp Dimension, Reporting Services Reports</a:t>
            </a:r>
          </a:p>
        </p:txBody>
      </p:sp>
      <p:sp>
        <p:nvSpPr>
          <p:cNvPr id="6" name="Title 5"/>
          <p:cNvSpPr>
            <a:spLocks noGrp="1"/>
          </p:cNvSpPr>
          <p:nvPr>
            <p:ph type="title"/>
          </p:nvPr>
        </p:nvSpPr>
        <p:spPr/>
        <p:txBody>
          <a:bodyPr>
            <a:normAutofit fontScale="90000"/>
          </a:bodyPr>
          <a:lstStyle/>
          <a:p>
            <a:pPr algn="ctr"/>
            <a:r>
              <a:rPr lang="en-US" dirty="0" smtClean="0"/>
              <a:t>Business Units and their relationship to Investment Applications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Back Office – Accounting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r>
              <a:rPr lang="en-US" sz="2400" dirty="0" smtClean="0"/>
              <a:t>Head – Jim </a:t>
            </a:r>
            <a:r>
              <a:rPr lang="en-US" sz="2400" dirty="0" err="1" smtClean="0"/>
              <a:t>Kataras</a:t>
            </a:r>
            <a:endParaRPr lang="en-US" sz="2400" dirty="0" smtClean="0"/>
          </a:p>
          <a:p>
            <a:r>
              <a:rPr lang="en-US" sz="2400" dirty="0" smtClean="0"/>
              <a:t>Key functions performed</a:t>
            </a:r>
          </a:p>
          <a:p>
            <a:pPr lvl="1"/>
            <a:r>
              <a:rPr lang="en-US" sz="1600" dirty="0" smtClean="0"/>
              <a:t>Handles all back office functions of real estate and private equity</a:t>
            </a:r>
          </a:p>
          <a:p>
            <a:r>
              <a:rPr lang="en-US" sz="2400" dirty="0" smtClean="0"/>
              <a:t>Key tools used: MRI, Impact, </a:t>
            </a:r>
            <a:r>
              <a:rPr lang="en-US" sz="2400" dirty="0" err="1" smtClean="0"/>
              <a:t>Priviate</a:t>
            </a:r>
            <a:r>
              <a:rPr lang="en-US" sz="2400" dirty="0" smtClean="0"/>
              <a:t>-I</a:t>
            </a:r>
          </a:p>
          <a:p>
            <a:pPr>
              <a:buNone/>
            </a:pPr>
            <a:endParaRPr lang="en-US" sz="2400" dirty="0" smtClean="0"/>
          </a:p>
        </p:txBody>
      </p:sp>
      <p:sp>
        <p:nvSpPr>
          <p:cNvPr id="6" name="Title 5"/>
          <p:cNvSpPr>
            <a:spLocks noGrp="1"/>
          </p:cNvSpPr>
          <p:nvPr>
            <p:ph type="title"/>
          </p:nvPr>
        </p:nvSpPr>
        <p:spPr/>
        <p:txBody>
          <a:bodyPr>
            <a:normAutofit fontScale="90000"/>
          </a:bodyPr>
          <a:lstStyle/>
          <a:p>
            <a:pPr algn="ctr"/>
            <a:r>
              <a:rPr lang="en-US" dirty="0" smtClean="0"/>
              <a:t>Business Units &amp; their relationship to Investment Applications</a:t>
            </a:r>
            <a:endParaRPr lang="en-US" dirty="0"/>
          </a:p>
        </p:txBody>
      </p:sp>
      <p:sp>
        <p:nvSpPr>
          <p:cNvPr id="5" name="TextBox 4"/>
          <p:cNvSpPr txBox="1"/>
          <p:nvPr/>
        </p:nvSpPr>
        <p:spPr>
          <a:xfrm>
            <a:off x="567559" y="1481958"/>
            <a:ext cx="8040413" cy="430887"/>
          </a:xfrm>
          <a:prstGeom prst="rect">
            <a:avLst/>
          </a:prstGeom>
          <a:noFill/>
        </p:spPr>
        <p:txBody>
          <a:bodyPr wrap="square" rtlCol="0">
            <a:spAutoFit/>
          </a:bodyPr>
          <a:lstStyle/>
          <a:p>
            <a:pPr algn="ctr"/>
            <a:r>
              <a:rPr lang="en-US" sz="2200" b="1" dirty="0" smtClean="0">
                <a:latin typeface="Arial" pitchFamily="34" charset="0"/>
                <a:cs typeface="Arial" pitchFamily="34" charset="0"/>
              </a:rPr>
              <a:t>Back Office – Real Estate and Private Equity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66404"/>
            <a:ext cx="8783053" cy="1143000"/>
          </a:xfrm>
        </p:spPr>
        <p:txBody>
          <a:bodyPr>
            <a:normAutofit fontScale="90000"/>
          </a:bodyPr>
          <a:lstStyle/>
          <a:p>
            <a:pPr algn="ctr"/>
            <a:r>
              <a:rPr lang="en-CA" dirty="0" smtClean="0">
                <a:latin typeface="Arial" pitchFamily="34" charset="0"/>
                <a:ea typeface="Calibri"/>
                <a:cs typeface="Arial" pitchFamily="34" charset="0"/>
              </a:rPr>
              <a:t>Main Investment Systems </a:t>
            </a:r>
            <a:br>
              <a:rPr lang="en-CA" dirty="0" smtClean="0">
                <a:latin typeface="Arial" pitchFamily="34" charset="0"/>
                <a:ea typeface="Calibri"/>
                <a:cs typeface="Arial" pitchFamily="34" charset="0"/>
              </a:rPr>
            </a:b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42900" y="1346200"/>
            <a:ext cx="8636000" cy="4660900"/>
          </a:xfrm>
        </p:spPr>
        <p:txBody>
          <a:bodyPr>
            <a:normAutofit fontScale="77500" lnSpcReduction="20000"/>
          </a:bodyPr>
          <a:lstStyle/>
          <a:p>
            <a:pPr marL="342900" lvl="1" indent="-342900">
              <a:buSzPct val="70000"/>
              <a:buFont typeface="Arial" charset="0"/>
              <a:buChar char="•"/>
            </a:pPr>
            <a:r>
              <a:rPr lang="en-US" sz="2300" dirty="0" smtClean="0"/>
              <a:t>Portfolio Management &amp; Accounting: SimCorp Dimension</a:t>
            </a:r>
          </a:p>
          <a:p>
            <a:pPr marL="742950" lvl="2" indent="-342900">
              <a:buSzPct val="70000"/>
              <a:buFont typeface="Arial" charset="0"/>
              <a:buChar char="•"/>
            </a:pPr>
            <a:r>
              <a:rPr lang="en-US" sz="2000" dirty="0" smtClean="0"/>
              <a:t>Transaction Entry or Import</a:t>
            </a:r>
          </a:p>
          <a:p>
            <a:pPr marL="742950" lvl="2" indent="-342900">
              <a:buSzPct val="70000"/>
              <a:buFont typeface="Arial" charset="0"/>
              <a:buChar char="•"/>
            </a:pPr>
            <a:r>
              <a:rPr lang="en-US" sz="2000" dirty="0" smtClean="0"/>
              <a:t>Position keeping (book value calculations, Gain/Loss calculations, admin processing)</a:t>
            </a:r>
          </a:p>
          <a:p>
            <a:pPr marL="742950" lvl="2" indent="-342900">
              <a:buSzPct val="70000"/>
              <a:buFont typeface="Arial" charset="0"/>
              <a:buChar char="•"/>
            </a:pPr>
            <a:r>
              <a:rPr lang="en-US" sz="2000" dirty="0" smtClean="0"/>
              <a:t>Investment Accounting (GL Postings, Trial Balance, Income Statements)</a:t>
            </a:r>
          </a:p>
          <a:p>
            <a:pPr marL="742950" lvl="2" indent="-342900">
              <a:buSzPct val="70000"/>
              <a:buFont typeface="Arial" charset="0"/>
              <a:buChar char="•"/>
            </a:pPr>
            <a:r>
              <a:rPr lang="en-US" sz="2000" dirty="0" smtClean="0"/>
              <a:t>Reporting</a:t>
            </a:r>
          </a:p>
          <a:p>
            <a:pPr marL="742950" lvl="2" indent="-342900">
              <a:buSzPct val="70000"/>
              <a:buNone/>
            </a:pPr>
            <a:endParaRPr lang="en-US" sz="2000" dirty="0" smtClean="0"/>
          </a:p>
          <a:p>
            <a:pPr marL="342900" lvl="1" indent="-342900">
              <a:buSzPct val="70000"/>
              <a:buFont typeface="Arial" charset="0"/>
              <a:buChar char="•"/>
            </a:pPr>
            <a:r>
              <a:rPr lang="en-US" sz="2300" dirty="0" smtClean="0"/>
              <a:t>Investment Data Warehouse: Eagle Pace</a:t>
            </a:r>
          </a:p>
          <a:p>
            <a:pPr marL="742950" lvl="2" indent="-342900">
              <a:buSzPct val="70000"/>
              <a:buFont typeface="Arial" charset="0"/>
              <a:buChar char="•"/>
            </a:pPr>
            <a:r>
              <a:rPr lang="en-US" sz="2000" dirty="0" smtClean="0"/>
              <a:t>Fed from SimCorp Dimension &amp; external data (vendor data, custodian, brokers)</a:t>
            </a:r>
          </a:p>
          <a:p>
            <a:pPr marL="742950" lvl="2" indent="-342900">
              <a:buSzPct val="70000"/>
              <a:buFont typeface="Arial" charset="0"/>
              <a:buChar char="•"/>
            </a:pPr>
            <a:r>
              <a:rPr lang="en-US" sz="2000" dirty="0" smtClean="0"/>
              <a:t>Key Total Fund reports run from Eagle Pace (using Reporting Services)</a:t>
            </a:r>
          </a:p>
          <a:p>
            <a:pPr marL="342900" lvl="1" indent="-342900">
              <a:buSzPct val="70000"/>
              <a:buFont typeface="Arial" charset="0"/>
              <a:buChar char="•"/>
            </a:pPr>
            <a:endParaRPr lang="en-US" sz="2600" dirty="0" smtClean="0"/>
          </a:p>
          <a:p>
            <a:pPr marL="342900" lvl="1" indent="-342900">
              <a:buSzPct val="70000"/>
              <a:buFont typeface="Arial" charset="0"/>
              <a:buChar char="•"/>
            </a:pPr>
            <a:r>
              <a:rPr lang="en-US" sz="2300" dirty="0" smtClean="0"/>
              <a:t>Trade Order Management: Bloomberg POMS</a:t>
            </a:r>
          </a:p>
          <a:p>
            <a:pPr marL="742950" lvl="2" indent="-342900">
              <a:buSzPct val="70000"/>
              <a:buFont typeface="Arial" charset="0"/>
              <a:buChar char="•"/>
            </a:pPr>
            <a:r>
              <a:rPr lang="en-US" sz="2000" dirty="0" smtClean="0"/>
              <a:t>Equities &amp; Fixed Income Trade Entry</a:t>
            </a:r>
          </a:p>
          <a:p>
            <a:pPr marL="742950" lvl="2" indent="-342900">
              <a:buSzPct val="70000"/>
              <a:buFont typeface="Arial" charset="0"/>
              <a:buChar char="•"/>
            </a:pPr>
            <a:r>
              <a:rPr lang="en-US" sz="2000" dirty="0" smtClean="0"/>
              <a:t>Imports Transactions into SimCorp Dimension</a:t>
            </a:r>
          </a:p>
          <a:p>
            <a:pPr marL="742950" lvl="2" indent="-342900">
              <a:buSzPct val="70000"/>
              <a:buFont typeface="Arial" charset="0"/>
              <a:buChar char="•"/>
            </a:pPr>
            <a:endParaRPr lang="en-US" sz="2000" dirty="0" smtClean="0"/>
          </a:p>
          <a:p>
            <a:pPr marL="342900" lvl="1" indent="-342900">
              <a:buSzPct val="70000"/>
              <a:buFont typeface="Arial" charset="0"/>
              <a:buChar char="•"/>
            </a:pPr>
            <a:r>
              <a:rPr lang="en-US" sz="2300" dirty="0" smtClean="0"/>
              <a:t>Other Key Tools</a:t>
            </a:r>
          </a:p>
          <a:p>
            <a:pPr marL="742950" lvl="2" indent="-342900">
              <a:buSzPct val="70000"/>
              <a:buFont typeface="Arial" charset="0"/>
              <a:buChar char="•"/>
            </a:pPr>
            <a:r>
              <a:rPr lang="en-US" sz="2000" dirty="0" smtClean="0"/>
              <a:t>Pricing Engine: FinCad</a:t>
            </a:r>
          </a:p>
          <a:p>
            <a:pPr marL="742950" lvl="2" indent="-342900">
              <a:buSzPct val="70000"/>
              <a:buFont typeface="Arial" charset="0"/>
              <a:buChar char="•"/>
            </a:pPr>
            <a:r>
              <a:rPr lang="en-US" sz="2000" dirty="0" smtClean="0"/>
              <a:t>Fixed Income &amp; Equity Trade Settlement (custom built): SSI</a:t>
            </a:r>
          </a:p>
          <a:p>
            <a:pPr>
              <a:buFont typeface="Arial" charset="0"/>
              <a:buChar char="•"/>
            </a:pPr>
            <a:endParaRPr lang="en-US" sz="2400" dirty="0" smtClean="0"/>
          </a:p>
          <a:p>
            <a:pPr>
              <a:buFont typeface="Arial" charset="0"/>
              <a:buChar char="•"/>
            </a:pPr>
            <a:endParaRPr lang="en-US" sz="1400" dirty="0" smtClean="0"/>
          </a:p>
          <a:p>
            <a:pPr>
              <a:buNone/>
            </a:pPr>
            <a:endParaRPr lang="en-US" sz="2400" dirty="0" smtClean="0"/>
          </a:p>
        </p:txBody>
      </p:sp>
      <p:sp>
        <p:nvSpPr>
          <p:cNvPr id="6" name="Title 5"/>
          <p:cNvSpPr>
            <a:spLocks noGrp="1"/>
          </p:cNvSpPr>
          <p:nvPr>
            <p:ph type="title"/>
          </p:nvPr>
        </p:nvSpPr>
        <p:spPr/>
        <p:txBody>
          <a:bodyPr>
            <a:normAutofit fontScale="90000"/>
          </a:bodyPr>
          <a:lstStyle/>
          <a:p>
            <a:pPr algn="ctr"/>
            <a:r>
              <a:rPr lang="en-US" dirty="0" smtClean="0"/>
              <a:t>Main Systems within Investment Systems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4759" y="346841"/>
            <a:ext cx="7283669" cy="4508938"/>
          </a:xfrm>
        </p:spPr>
        <p:txBody>
          <a:bodyPr>
            <a:noAutofit/>
          </a:bodyPr>
          <a:lstStyle/>
          <a:p>
            <a:pPr algn="ctr"/>
            <a:r>
              <a:rPr lang="en-CA" dirty="0" smtClean="0">
                <a:latin typeface="Arial" pitchFamily="34" charset="0"/>
                <a:ea typeface="Calibri"/>
                <a:cs typeface="Arial" pitchFamily="34" charset="0"/>
              </a:rPr>
              <a:t>IT&amp;FS Mission</a:t>
            </a:r>
            <a:r>
              <a:rPr lang="en-CA" sz="3200" dirty="0" smtClean="0">
                <a:latin typeface="Arial" pitchFamily="34" charset="0"/>
                <a:ea typeface="Calibri"/>
                <a:cs typeface="Arial" pitchFamily="34" charset="0"/>
              </a:rPr>
              <a:t/>
            </a:r>
            <a:br>
              <a:rPr lang="en-CA" sz="3200" dirty="0" smtClean="0">
                <a:latin typeface="Arial" pitchFamily="34" charset="0"/>
                <a:ea typeface="Calibri"/>
                <a:cs typeface="Arial" pitchFamily="34" charset="0"/>
              </a:rPr>
            </a:br>
            <a:r>
              <a:rPr lang="en-CA" sz="2800" dirty="0">
                <a:ea typeface="Calibri"/>
              </a:rPr>
              <a:t/>
            </a:r>
            <a:br>
              <a:rPr lang="en-CA" sz="2800" dirty="0">
                <a:ea typeface="Calibri"/>
              </a:rPr>
            </a:br>
            <a:r>
              <a:rPr lang="en-US" sz="3200" dirty="0" smtClean="0"/>
              <a:t>To provide stellar client service</a:t>
            </a:r>
            <a:br>
              <a:rPr lang="en-US" sz="3200" dirty="0" smtClean="0"/>
            </a:br>
            <a:r>
              <a:rPr lang="en-US" sz="3200" dirty="0" smtClean="0"/>
              <a:t>in all that we do!</a:t>
            </a:r>
            <a:endParaRPr lang="en-US" sz="3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296504"/>
            <a:ext cx="8783053" cy="1143000"/>
          </a:xfrm>
        </p:spPr>
        <p:txBody>
          <a:bodyPr>
            <a:normAutofit fontScale="90000"/>
          </a:bodyPr>
          <a:lstStyle/>
          <a:p>
            <a:pPr algn="ctr"/>
            <a:r>
              <a:rPr lang="en-CA" dirty="0" smtClean="0">
                <a:latin typeface="Arial" pitchFamily="34" charset="0"/>
                <a:ea typeface="Calibri"/>
                <a:cs typeface="Arial" pitchFamily="34" charset="0"/>
              </a:rPr>
              <a:t/>
            </a:r>
            <a:br>
              <a:rPr lang="en-CA" dirty="0" smtClean="0">
                <a:latin typeface="Arial" pitchFamily="34" charset="0"/>
                <a:ea typeface="Calibri"/>
                <a:cs typeface="Arial" pitchFamily="34" charset="0"/>
              </a:rPr>
            </a:br>
            <a:r>
              <a:rPr lang="en-CA" dirty="0" smtClean="0">
                <a:latin typeface="Arial" pitchFamily="34" charset="0"/>
                <a:ea typeface="Calibri"/>
                <a:cs typeface="Arial" pitchFamily="34" charset="0"/>
              </a:rPr>
              <a:t>Next Steps for IT - IA</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568325" y="1308100"/>
            <a:ext cx="7043738" cy="5249863"/>
          </a:xfrm>
        </p:spPr>
        <p:txBody>
          <a:bodyPr/>
          <a:lstStyle/>
          <a:p>
            <a:pPr marL="165100" indent="-165100">
              <a:buFontTx/>
              <a:buChar char="•"/>
            </a:pPr>
            <a:r>
              <a:rPr lang="en-CA" sz="2000" dirty="0" smtClean="0"/>
              <a:t>IFI program (and PRP Project) is complete</a:t>
            </a:r>
          </a:p>
          <a:p>
            <a:pPr marL="165100" indent="-165100">
              <a:buFontTx/>
              <a:buChar char="•"/>
            </a:pPr>
            <a:r>
              <a:rPr lang="en-CA" sz="2000" dirty="0" smtClean="0"/>
              <a:t>Automated existing business functions</a:t>
            </a:r>
          </a:p>
          <a:p>
            <a:pPr marL="565150" lvl="1" indent="-165100">
              <a:buFontTx/>
              <a:buChar char="•"/>
            </a:pPr>
            <a:r>
              <a:rPr lang="en-CA" sz="1600" dirty="0" smtClean="0"/>
              <a:t>PL, Accounting were both excel-based before</a:t>
            </a:r>
          </a:p>
          <a:p>
            <a:pPr marL="165100" indent="-165100">
              <a:buFontTx/>
              <a:buChar char="•"/>
            </a:pPr>
            <a:r>
              <a:rPr lang="en-CA" sz="2000" dirty="0" smtClean="0"/>
              <a:t>Significant increase in complexity </a:t>
            </a:r>
          </a:p>
          <a:p>
            <a:pPr marL="565150" lvl="1" indent="-165100">
              <a:buFontTx/>
              <a:buChar char="•"/>
            </a:pPr>
            <a:r>
              <a:rPr lang="en-CA" sz="1600" dirty="0" smtClean="0"/>
              <a:t>SimCorp is 5x more complex than Portia</a:t>
            </a:r>
          </a:p>
          <a:p>
            <a:pPr marL="165100" indent="-165100">
              <a:buFontTx/>
              <a:buChar char="•"/>
            </a:pPr>
            <a:r>
              <a:rPr lang="en-CA" sz="2000" dirty="0" smtClean="0"/>
              <a:t>More frequent patches/upgrades for SimCorp</a:t>
            </a:r>
          </a:p>
          <a:p>
            <a:pPr marL="565150" lvl="1" indent="-165100">
              <a:buFontTx/>
              <a:buChar char="•"/>
            </a:pPr>
            <a:r>
              <a:rPr lang="en-CA" sz="1600" dirty="0" smtClean="0"/>
              <a:t>SimCorp requires an upgrade 1x per year</a:t>
            </a:r>
          </a:p>
          <a:p>
            <a:pPr marL="565150" lvl="1" indent="-165100">
              <a:buFontTx/>
              <a:buChar char="•"/>
            </a:pPr>
            <a:r>
              <a:rPr lang="en-CA" sz="1600" dirty="0" smtClean="0"/>
              <a:t>Business expects patches throughout the year, based on demand</a:t>
            </a:r>
          </a:p>
          <a:p>
            <a:pPr marL="165100" indent="-165100">
              <a:buFontTx/>
              <a:buChar char="•"/>
            </a:pPr>
            <a:r>
              <a:rPr lang="en-CA" sz="2000" dirty="0" smtClean="0"/>
              <a:t>More reliance on SimCorp application</a:t>
            </a:r>
          </a:p>
          <a:p>
            <a:pPr marL="565150" lvl="1" indent="-165100">
              <a:buFontTx/>
              <a:buChar char="•"/>
            </a:pPr>
            <a:r>
              <a:rPr lang="en-CA" sz="1600" dirty="0" smtClean="0"/>
              <a:t>In the prior model, we relied heavily on excel and end-user solutions to meet our business needs</a:t>
            </a:r>
          </a:p>
          <a:p>
            <a:pPr marL="565150" lvl="1" indent="-165100">
              <a:buFontTx/>
              <a:buChar char="•"/>
            </a:pPr>
            <a:r>
              <a:rPr lang="en-CA" sz="1600" dirty="0" smtClean="0"/>
              <a:t>In that model, IT support was only required for the core application</a:t>
            </a:r>
          </a:p>
          <a:p>
            <a:pPr marL="565150" lvl="1" indent="-165100">
              <a:buFontTx/>
              <a:buChar char="•"/>
            </a:pPr>
            <a:r>
              <a:rPr lang="en-CA" sz="1600" dirty="0" smtClean="0"/>
              <a:t>In the new world, IT will now need to understand/support all aspects of the business (e.g. trade processing) in order to properly support the systems</a:t>
            </a:r>
          </a:p>
        </p:txBody>
      </p:sp>
      <p:sp>
        <p:nvSpPr>
          <p:cNvPr id="18435" name="Title 2"/>
          <p:cNvSpPr>
            <a:spLocks noGrp="1"/>
          </p:cNvSpPr>
          <p:nvPr>
            <p:ph type="title"/>
          </p:nvPr>
        </p:nvSpPr>
        <p:spPr>
          <a:xfrm>
            <a:off x="360363" y="106363"/>
            <a:ext cx="8783637" cy="1143000"/>
          </a:xfrm>
        </p:spPr>
        <p:txBody>
          <a:bodyPr/>
          <a:lstStyle/>
          <a:p>
            <a:pPr eaLnBrk="1" hangingPunct="1"/>
            <a:r>
              <a:rPr lang="en-US" dirty="0" smtClean="0"/>
              <a:t>Next Steps for IT IA</a:t>
            </a:r>
            <a:endParaRPr lang="en-US" sz="2800" dirty="0" smtClean="0"/>
          </a:p>
        </p:txBody>
      </p:sp>
      <p:sp>
        <p:nvSpPr>
          <p:cNvPr id="4" name="Slide Number Placeholder 3"/>
          <p:cNvSpPr>
            <a:spLocks noGrp="1"/>
          </p:cNvSpPr>
          <p:nvPr>
            <p:ph type="sldNum" sz="quarter" idx="4294967295"/>
          </p:nvPr>
        </p:nvSpPr>
        <p:spPr>
          <a:xfrm>
            <a:off x="315913" y="6356350"/>
            <a:ext cx="8828087" cy="501650"/>
          </a:xfrm>
          <a:prstGeom prst="rect">
            <a:avLst/>
          </a:prstGeom>
        </p:spPr>
        <p:txBody>
          <a:bodyPr/>
          <a:lstStyle/>
          <a:p>
            <a:pPr>
              <a:defRPr/>
            </a:pPr>
            <a:fld id="{95E74F8A-C0C5-4834-9857-1056F6405188}"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568325" y="1308100"/>
            <a:ext cx="7043738" cy="5249863"/>
          </a:xfrm>
        </p:spPr>
        <p:txBody>
          <a:bodyPr/>
          <a:lstStyle/>
          <a:p>
            <a:pPr marL="165100" indent="-165100">
              <a:buFontTx/>
              <a:buChar char="•"/>
            </a:pPr>
            <a:r>
              <a:rPr lang="en-CA" sz="2000" dirty="0" smtClean="0"/>
              <a:t>Continuous Improvements</a:t>
            </a:r>
          </a:p>
          <a:p>
            <a:pPr marL="565150" lvl="1" indent="-165100">
              <a:buFontTx/>
              <a:buChar char="•"/>
            </a:pPr>
            <a:r>
              <a:rPr lang="en-CA" sz="1600" dirty="0" smtClean="0"/>
              <a:t>“Pent-up” demand for last 2 years</a:t>
            </a:r>
          </a:p>
          <a:p>
            <a:pPr marL="565150" lvl="1" indent="-165100">
              <a:buFontTx/>
              <a:buChar char="•"/>
            </a:pPr>
            <a:r>
              <a:rPr lang="en-CA" sz="1600" dirty="0" smtClean="0"/>
              <a:t>It is expected that our business partners will continue to demand more/continual improvements to the Investment Application infrastructure </a:t>
            </a:r>
          </a:p>
          <a:p>
            <a:pPr marL="165100" indent="-165100">
              <a:buFontTx/>
              <a:buChar char="•"/>
            </a:pPr>
            <a:r>
              <a:rPr lang="en-CA" sz="2000" dirty="0" smtClean="0"/>
              <a:t>Business groups supported</a:t>
            </a:r>
          </a:p>
          <a:p>
            <a:pPr marL="565150" lvl="1" indent="-165100">
              <a:buFontTx/>
              <a:buChar char="•"/>
            </a:pPr>
            <a:r>
              <a:rPr lang="en-CA" sz="1600" dirty="0" smtClean="0"/>
              <a:t>5 VPs  (Nan S, Jeff W, Paul K, David L, Jeff W)</a:t>
            </a:r>
          </a:p>
          <a:p>
            <a:pPr marL="565150" lvl="1" indent="-165100">
              <a:buFontTx/>
              <a:buChar char="•"/>
            </a:pPr>
            <a:r>
              <a:rPr lang="en-CA" sz="1600" dirty="0" smtClean="0"/>
              <a:t>8 Directors (Juliana D, Brian A, Bav L, Robert F, Brian A, Marco D, Safiya B, Nancy B)</a:t>
            </a:r>
          </a:p>
          <a:p>
            <a:pPr marL="565150" lvl="1" indent="-165100">
              <a:buFontTx/>
              <a:buChar char="•"/>
            </a:pPr>
            <a:r>
              <a:rPr lang="en-CA" sz="1600" dirty="0" smtClean="0"/>
              <a:t>50-60 Business staff – Front/Mid/Back</a:t>
            </a:r>
          </a:p>
          <a:p>
            <a:pPr marL="165100" indent="-165100">
              <a:buFontTx/>
              <a:buChar char="•"/>
            </a:pPr>
            <a:r>
              <a:rPr lang="en-CA" sz="2000" dirty="0" smtClean="0"/>
              <a:t>Investments Growth</a:t>
            </a:r>
          </a:p>
          <a:p>
            <a:pPr marL="565150" lvl="1" indent="-165100">
              <a:buFontTx/>
              <a:buChar char="•"/>
            </a:pPr>
            <a:r>
              <a:rPr lang="en-CA" sz="1600" dirty="0" smtClean="0"/>
              <a:t>HOOPP’s investment business will become more complex</a:t>
            </a:r>
          </a:p>
          <a:p>
            <a:pPr marL="565150" lvl="1" indent="-165100">
              <a:buFontTx/>
              <a:buChar char="•"/>
            </a:pPr>
            <a:r>
              <a:rPr lang="en-CA" sz="1600" dirty="0" smtClean="0"/>
              <a:t>We must be positioned for support/growth</a:t>
            </a:r>
          </a:p>
        </p:txBody>
      </p:sp>
      <p:sp>
        <p:nvSpPr>
          <p:cNvPr id="19459" name="Title 2"/>
          <p:cNvSpPr>
            <a:spLocks noGrp="1"/>
          </p:cNvSpPr>
          <p:nvPr>
            <p:ph type="title"/>
          </p:nvPr>
        </p:nvSpPr>
        <p:spPr>
          <a:xfrm>
            <a:off x="360363" y="106363"/>
            <a:ext cx="8783637" cy="1143000"/>
          </a:xfrm>
        </p:spPr>
        <p:txBody>
          <a:bodyPr/>
          <a:lstStyle/>
          <a:p>
            <a:r>
              <a:rPr lang="en-US" dirty="0" smtClean="0"/>
              <a:t>Next Steps for IT IA (cont’d)</a:t>
            </a:r>
            <a:endParaRPr lang="en-US" sz="2800" dirty="0" smtClean="0"/>
          </a:p>
        </p:txBody>
      </p:sp>
      <p:sp>
        <p:nvSpPr>
          <p:cNvPr id="4" name="Slide Number Placeholder 3"/>
          <p:cNvSpPr>
            <a:spLocks noGrp="1"/>
          </p:cNvSpPr>
          <p:nvPr>
            <p:ph type="sldNum" sz="quarter" idx="4294967295"/>
          </p:nvPr>
        </p:nvSpPr>
        <p:spPr>
          <a:xfrm>
            <a:off x="315913" y="6356350"/>
            <a:ext cx="8828087" cy="501650"/>
          </a:xfrm>
          <a:prstGeom prst="rect">
            <a:avLst/>
          </a:prstGeom>
        </p:spPr>
        <p:txBody>
          <a:bodyPr/>
          <a:lstStyle/>
          <a:p>
            <a:pPr>
              <a:defRPr/>
            </a:pPr>
            <a:fld id="{A5CBAAB2-F298-45A2-AA00-88A17EBC4924}"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568324" y="1308100"/>
            <a:ext cx="7915275" cy="5249863"/>
          </a:xfrm>
        </p:spPr>
        <p:txBody>
          <a:bodyPr/>
          <a:lstStyle/>
          <a:p>
            <a:pPr marL="165100" indent="-165100"/>
            <a:r>
              <a:rPr lang="en-CA" sz="2000" dirty="0" smtClean="0"/>
              <a:t>Reviewing IT IA Service model </a:t>
            </a:r>
            <a:r>
              <a:rPr lang="en-CA" sz="2000" dirty="0" smtClean="0">
                <a:sym typeface="Wingdings" pitchFamily="2" charset="2"/>
              </a:rPr>
              <a:t> to better align with business demands</a:t>
            </a:r>
          </a:p>
          <a:p>
            <a:pPr marL="565150" lvl="1" indent="-165100">
              <a:buFontTx/>
              <a:buChar char="•"/>
            </a:pPr>
            <a:r>
              <a:rPr lang="en-CA" sz="1600" dirty="0" smtClean="0"/>
              <a:t>Business has changed due to the IFI project </a:t>
            </a:r>
            <a:r>
              <a:rPr lang="en-CA" sz="1600" dirty="0" smtClean="0">
                <a:sym typeface="Wingdings" pitchFamily="2" charset="2"/>
              </a:rPr>
              <a:t></a:t>
            </a:r>
            <a:r>
              <a:rPr lang="en-CA" sz="1600" dirty="0" smtClean="0"/>
              <a:t> IT IA will need to grow to support this change</a:t>
            </a:r>
          </a:p>
          <a:p>
            <a:pPr marL="565150" lvl="1" indent="-165100">
              <a:buFontTx/>
              <a:buChar char="•"/>
            </a:pPr>
            <a:r>
              <a:rPr lang="en-CA" sz="1600" dirty="0" smtClean="0"/>
              <a:t>Large influx of new staff to support business</a:t>
            </a:r>
          </a:p>
          <a:p>
            <a:pPr marL="565150" lvl="1" indent="-165100">
              <a:buFontTx/>
              <a:buChar char="•"/>
            </a:pPr>
            <a:r>
              <a:rPr lang="en-CA" sz="1600" dirty="0" smtClean="0"/>
              <a:t>Desire from business to expand use of IT solutions</a:t>
            </a:r>
          </a:p>
          <a:p>
            <a:pPr marL="165100" indent="-165100">
              <a:buFontTx/>
              <a:buChar char="•"/>
            </a:pPr>
            <a:endParaRPr lang="en-CA" sz="2000" dirty="0" smtClean="0"/>
          </a:p>
          <a:p>
            <a:pPr marL="565150" lvl="1" indent="-165100">
              <a:buFontTx/>
              <a:buChar char="•"/>
            </a:pPr>
            <a:endParaRPr lang="en-CA" sz="1600" dirty="0" smtClean="0"/>
          </a:p>
          <a:p>
            <a:pPr marL="565150" lvl="1" indent="-165100">
              <a:buFontTx/>
              <a:buChar char="•"/>
            </a:pPr>
            <a:endParaRPr lang="en-CA" sz="1600" dirty="0" smtClean="0"/>
          </a:p>
          <a:p>
            <a:pPr marL="165100" indent="-165100">
              <a:buFontTx/>
              <a:buChar char="•"/>
            </a:pPr>
            <a:endParaRPr lang="en-CA" sz="2000" dirty="0" smtClean="0"/>
          </a:p>
        </p:txBody>
      </p:sp>
      <p:sp>
        <p:nvSpPr>
          <p:cNvPr id="17411" name="Title 2"/>
          <p:cNvSpPr>
            <a:spLocks noGrp="1"/>
          </p:cNvSpPr>
          <p:nvPr>
            <p:ph type="title"/>
          </p:nvPr>
        </p:nvSpPr>
        <p:spPr>
          <a:xfrm>
            <a:off x="360363" y="106363"/>
            <a:ext cx="8783637" cy="1143000"/>
          </a:xfrm>
        </p:spPr>
        <p:txBody>
          <a:bodyPr/>
          <a:lstStyle/>
          <a:p>
            <a:r>
              <a:rPr lang="en-US" dirty="0" smtClean="0"/>
              <a:t>Next Steps for IT IA (cont’d)</a:t>
            </a:r>
            <a:endParaRPr lang="en-US" sz="2800" dirty="0" smtClean="0"/>
          </a:p>
        </p:txBody>
      </p:sp>
      <p:sp>
        <p:nvSpPr>
          <p:cNvPr id="4" name="Slide Number Placeholder 3"/>
          <p:cNvSpPr>
            <a:spLocks noGrp="1"/>
          </p:cNvSpPr>
          <p:nvPr>
            <p:ph type="sldNum" sz="quarter" idx="4294967295"/>
          </p:nvPr>
        </p:nvSpPr>
        <p:spPr>
          <a:xfrm>
            <a:off x="315913" y="6356350"/>
            <a:ext cx="8828087" cy="501650"/>
          </a:xfrm>
          <a:prstGeom prst="rect">
            <a:avLst/>
          </a:prstGeom>
        </p:spPr>
        <p:txBody>
          <a:bodyPr/>
          <a:lstStyle/>
          <a:p>
            <a:pPr>
              <a:defRPr/>
            </a:pPr>
            <a:fld id="{BA8D1FB0-00F6-4B0E-8869-16B09CB82CB7}"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57200" y="2286000"/>
            <a:ext cx="8087710" cy="3736428"/>
          </a:xfrm>
        </p:spPr>
        <p:txBody>
          <a:bodyPr>
            <a:normAutofit/>
          </a:bodyPr>
          <a:lstStyle/>
          <a:p>
            <a:pPr algn="ctr">
              <a:buNone/>
            </a:pPr>
            <a:endParaRPr lang="en-US" sz="2400" dirty="0" smtClean="0"/>
          </a:p>
          <a:p>
            <a:pPr algn="ctr">
              <a:buNone/>
            </a:pPr>
            <a:endParaRPr lang="en-US" sz="2400" dirty="0" smtClean="0"/>
          </a:p>
          <a:p>
            <a:pPr algn="ctr">
              <a:buNone/>
            </a:pPr>
            <a:r>
              <a:rPr lang="en-US" sz="4000" dirty="0" smtClean="0"/>
              <a:t>Questions???</a:t>
            </a:r>
          </a:p>
          <a:p>
            <a:pPr>
              <a:buNone/>
            </a:pPr>
            <a:endParaRPr lang="en-US" sz="2400" dirty="0" smtClean="0"/>
          </a:p>
        </p:txBody>
      </p:sp>
      <p:sp>
        <p:nvSpPr>
          <p:cNvPr id="6" name="Title 5"/>
          <p:cNvSpPr>
            <a:spLocks noGrp="1"/>
          </p:cNvSpPr>
          <p:nvPr>
            <p:ph type="title"/>
          </p:nvPr>
        </p:nvSpPr>
        <p:spPr/>
        <p:txBody>
          <a:bodyPr/>
          <a:lstStyle/>
          <a:p>
            <a:pPr algn="ctr"/>
            <a:r>
              <a:rPr lang="en-US" dirty="0" smtClean="0"/>
              <a:t>The 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HOOPP’s Vision, Values &amp; Mission</a:t>
            </a:r>
            <a:br>
              <a:rPr lang="en-US" dirty="0" smtClean="0"/>
            </a:br>
            <a:r>
              <a:rPr lang="en-CA" dirty="0" smtClean="0">
                <a:solidFill>
                  <a:srgbClr val="95B301"/>
                </a:solidFill>
              </a:rPr>
              <a:t>2010 – 2012 Strategic Direction</a:t>
            </a:r>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1671145" y="1253569"/>
            <a:ext cx="6006662" cy="5516555"/>
          </a:xfrm>
          <a:prstGeom prst="rect">
            <a:avLst/>
          </a:prstGeom>
          <a:noFill/>
          <a:ln w="9525">
            <a:noFill/>
            <a:miter lim="800000"/>
            <a:headEnd/>
            <a:tailEnd/>
          </a:ln>
        </p:spPr>
      </p:pic>
      <p:sp>
        <p:nvSpPr>
          <p:cNvPr id="5" name="Rectangle 4"/>
          <p:cNvSpPr/>
          <p:nvPr/>
        </p:nvSpPr>
        <p:spPr>
          <a:xfrm>
            <a:off x="7693572" y="6006662"/>
            <a:ext cx="1450428" cy="599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My Commitment to You</a:t>
            </a:r>
          </a:p>
          <a:p>
            <a:pPr lvl="1">
              <a:spcBef>
                <a:spcPts val="1200"/>
              </a:spcBef>
            </a:pPr>
            <a:r>
              <a:rPr lang="en-US" dirty="0" smtClean="0"/>
              <a:t>Provide you with the support, tools and resources to deliver on our Vision and Mission</a:t>
            </a:r>
          </a:p>
          <a:p>
            <a:pPr lvl="1">
              <a:spcBef>
                <a:spcPts val="1200"/>
              </a:spcBef>
            </a:pPr>
            <a:endParaRPr lang="en-US" dirty="0" smtClean="0"/>
          </a:p>
          <a:p>
            <a:pPr lvl="1">
              <a:spcBef>
                <a:spcPts val="1200"/>
              </a:spcBef>
            </a:pPr>
            <a:r>
              <a:rPr lang="en-US" dirty="0" smtClean="0"/>
              <a:t>Provide you with clear communication, direction and guidance on HOOPP’s Strategic Priorities</a:t>
            </a:r>
          </a:p>
          <a:p>
            <a:pPr lvl="1">
              <a:spcBef>
                <a:spcPts val="1200"/>
              </a:spcBef>
            </a:pPr>
            <a:endParaRPr lang="en-US" dirty="0" smtClean="0"/>
          </a:p>
          <a:p>
            <a:pPr lvl="1">
              <a:spcBef>
                <a:spcPts val="1200"/>
              </a:spcBef>
            </a:pPr>
            <a:r>
              <a:rPr lang="en-US" dirty="0" smtClean="0"/>
              <a:t>Provide you with clear communication, direction and guidance on the IT&amp;FS strategies</a:t>
            </a:r>
          </a:p>
          <a:p>
            <a:pPr lvl="1"/>
            <a:endParaRPr lang="en-US" dirty="0" smtClean="0"/>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My Commitment to You</a:t>
            </a:r>
          </a:p>
          <a:p>
            <a:pPr lvl="1">
              <a:spcBef>
                <a:spcPts val="1200"/>
              </a:spcBef>
            </a:pPr>
            <a:r>
              <a:rPr lang="en-US" dirty="0" smtClean="0"/>
              <a:t>Provide you with an environment that ensures that you are engaged, innovative and satisfied with your work</a:t>
            </a:r>
          </a:p>
          <a:p>
            <a:pPr lvl="1">
              <a:spcBef>
                <a:spcPts val="1200"/>
              </a:spcBef>
            </a:pPr>
            <a:endParaRPr lang="en-US" dirty="0" smtClean="0"/>
          </a:p>
          <a:p>
            <a:pPr lvl="1">
              <a:spcBef>
                <a:spcPts val="1200"/>
              </a:spcBef>
            </a:pPr>
            <a:r>
              <a:rPr lang="en-US" dirty="0" smtClean="0"/>
              <a:t>Lead by example the vision, mission  and  HOOPP values</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US" dirty="0" smtClean="0"/>
          </a:p>
          <a:p>
            <a:pPr lvl="1"/>
            <a:endParaRPr lang="en-US" dirty="0" smtClean="0"/>
          </a:p>
          <a:p>
            <a:pPr marL="457200" lvl="1" indent="0">
              <a:buNone/>
            </a:pPr>
            <a:r>
              <a:rPr lang="en-US" dirty="0" smtClean="0"/>
              <a:t>“Respect </a:t>
            </a:r>
            <a:r>
              <a:rPr lang="en-US" dirty="0"/>
              <a:t>your fellow human being, treat them fairly, disagree with them honestly, enjoy their friendship, explore your thoughts about one another candidly, work together for a common goal and help one another achieve </a:t>
            </a:r>
            <a:r>
              <a:rPr lang="en-US" dirty="0" smtClean="0"/>
              <a:t>it”.  </a:t>
            </a:r>
            <a:r>
              <a:rPr lang="en-US" dirty="0"/>
              <a:t>~Bill </a:t>
            </a:r>
            <a:r>
              <a:rPr lang="en-US" dirty="0" smtClean="0"/>
              <a:t>Bradley</a:t>
            </a:r>
            <a:endParaRPr lang="en-US" dirty="0"/>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buNone/>
            </a:pPr>
            <a:endParaRPr lang="en-US" dirty="0" smtClean="0"/>
          </a:p>
          <a:p>
            <a:pPr marL="457200" lvl="1" indent="0">
              <a:buNone/>
            </a:pPr>
            <a:endParaRPr lang="en-US" dirty="0" smtClean="0"/>
          </a:p>
          <a:p>
            <a:pPr marL="457200" lvl="1" indent="0">
              <a:buNone/>
            </a:pPr>
            <a:r>
              <a:rPr lang="en-US" dirty="0" smtClean="0"/>
              <a:t>“Teamwork </a:t>
            </a:r>
            <a:r>
              <a:rPr lang="en-US" dirty="0"/>
              <a:t>is the ability to work together toward a common vision.  The ability to direct individual accomplishment toward organizational objectives.  It is the fuel that allows common people to attain uncommon results</a:t>
            </a:r>
            <a:r>
              <a:rPr lang="en-US" dirty="0" smtClean="0"/>
              <a:t>.”  </a:t>
            </a:r>
            <a:r>
              <a:rPr lang="en-US" dirty="0"/>
              <a:t>~Andrew </a:t>
            </a:r>
            <a:r>
              <a:rPr lang="en-US" dirty="0" smtClean="0"/>
              <a:t>Carnegie</a:t>
            </a:r>
          </a:p>
        </p:txBody>
      </p:sp>
      <p:sp>
        <p:nvSpPr>
          <p:cNvPr id="3" name="Title 2"/>
          <p:cNvSpPr>
            <a:spLocks noGrp="1"/>
          </p:cNvSpPr>
          <p:nvPr>
            <p:ph type="title"/>
          </p:nvPr>
        </p:nvSpPr>
        <p:spPr/>
        <p:txBody>
          <a:bodyPr/>
          <a:lstStyle/>
          <a:p>
            <a:r>
              <a:rPr lang="en-US" dirty="0" smtClean="0"/>
              <a:t>IT&amp;FS Vision &amp; Mission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1557</Words>
  <Application>Microsoft Office PowerPoint</Application>
  <PresentationFormat>On-screen Show (4:3)</PresentationFormat>
  <Paragraphs>284</Paragraphs>
  <Slides>44</Slides>
  <Notes>17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HOOPP overview</vt:lpstr>
      <vt:lpstr>Agenda</vt:lpstr>
      <vt:lpstr>IT&amp;FS Principle &amp; Vision  The IT&amp;FS principle is to build strong trusted partnerships with HOOPP business units.  Our vision is to contribute at the strategic level in defining HOOPP’s objectives and to provide technological solutions that enable those objectives.</vt:lpstr>
      <vt:lpstr>IT&amp;FS Mission  To provide stellar client service in all that we do!</vt:lpstr>
      <vt:lpstr>HOOPP’s Vision, Values &amp; Mission 2010 – 2012 Strategic Direction</vt:lpstr>
      <vt:lpstr>IT&amp;FS Vision &amp; Mission</vt:lpstr>
      <vt:lpstr>IT&amp;FS Vision &amp; Mission</vt:lpstr>
      <vt:lpstr>IT&amp;FS Vision &amp; Mission</vt:lpstr>
      <vt:lpstr>IT&amp;FS Vision &amp; Mission</vt:lpstr>
      <vt:lpstr>IT&amp;FS Vision &amp; Mission</vt:lpstr>
      <vt:lpstr>IT&amp;FS Vision &amp; Mission</vt:lpstr>
      <vt:lpstr>IT&amp;FS Vision &amp; Mission</vt:lpstr>
      <vt:lpstr>IT&amp;FS Vision &amp; Mission</vt:lpstr>
      <vt:lpstr>IT&amp;FS Vision &amp; Mission</vt:lpstr>
      <vt:lpstr>HOOPP - Best Place to Work</vt:lpstr>
      <vt:lpstr>Main Divisions &amp; IT FS Structure</vt:lpstr>
      <vt:lpstr>Main Divisions &amp; IT FS Structure</vt:lpstr>
      <vt:lpstr>Main Divisions</vt:lpstr>
      <vt:lpstr>IT &amp; Facilities Services</vt:lpstr>
      <vt:lpstr>IT Group</vt:lpstr>
      <vt:lpstr>Slide 21</vt:lpstr>
      <vt:lpstr>Front Office </vt:lpstr>
      <vt:lpstr>Slide 23</vt:lpstr>
      <vt:lpstr>Business Units &amp; their relationships to Investment Applications</vt:lpstr>
      <vt:lpstr>Slide 25</vt:lpstr>
      <vt:lpstr>Business Units and their relationship to Investment Systems</vt:lpstr>
      <vt:lpstr>Finance: Middle Office</vt:lpstr>
      <vt:lpstr>Middle Office</vt:lpstr>
      <vt:lpstr>Business Units and their relationship to Investment Systems</vt:lpstr>
      <vt:lpstr>Business Units and their relationship to Investment Applications</vt:lpstr>
      <vt:lpstr>Business Units and their relationship to Investment Systems</vt:lpstr>
      <vt:lpstr>Finance: Back Office</vt:lpstr>
      <vt:lpstr>Middle Office</vt:lpstr>
      <vt:lpstr>Business Units and their relationship to Investment Applications</vt:lpstr>
      <vt:lpstr>Business Units and their relationship to Investment Applications</vt:lpstr>
      <vt:lpstr>Business Units and their relationship to Investment Applications</vt:lpstr>
      <vt:lpstr>Business Units &amp; their relationship to Investment Applications</vt:lpstr>
      <vt:lpstr>Main Investment Systems  </vt:lpstr>
      <vt:lpstr>Main Systems within Investment Systems</vt:lpstr>
      <vt:lpstr> Next Steps for IT - IA</vt:lpstr>
      <vt:lpstr>Next Steps for IT IA</vt:lpstr>
      <vt:lpstr>Next Steps for IT IA (cont’d)</vt:lpstr>
      <vt:lpstr>Next Steps for IT IA (cont’d)</vt:lpstr>
      <vt:lpstr>The End</vt:lpstr>
    </vt:vector>
  </TitlesOfParts>
  <Company>HOOPP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Jayne Patterson</dc:creator>
  <cp:lastModifiedBy>singhra</cp:lastModifiedBy>
  <cp:revision>116</cp:revision>
  <dcterms:created xsi:type="dcterms:W3CDTF">2010-01-13T19:33:12Z</dcterms:created>
  <dcterms:modified xsi:type="dcterms:W3CDTF">2010-11-22T19:07:37Z</dcterms:modified>
</cp:coreProperties>
</file>