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63" r:id="rId3"/>
    <p:sldId id="275" r:id="rId4"/>
    <p:sldId id="262" r:id="rId5"/>
    <p:sldId id="276" r:id="rId6"/>
    <p:sldId id="271" r:id="rId7"/>
    <p:sldId id="267" r:id="rId8"/>
    <p:sldId id="269" r:id="rId9"/>
    <p:sldId id="268" r:id="rId10"/>
    <p:sldId id="272"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2" autoAdjust="0"/>
    <p:restoredTop sz="94660"/>
  </p:normalViewPr>
  <p:slideViewPr>
    <p:cSldViewPr>
      <p:cViewPr>
        <p:scale>
          <a:sx n="70" d="100"/>
          <a:sy n="70" d="100"/>
        </p:scale>
        <p:origin x="-1590" y="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6A14B-BD37-416A-BD8F-9427C00FBBEF}" type="datetimeFigureOut">
              <a:rPr lang="en-US" smtClean="0"/>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1C2CC-7F85-4284-9925-DC74EB1D3C41}" type="slidenum">
              <a:rPr lang="en-US" smtClean="0"/>
              <a:t>‹#›</a:t>
            </a:fld>
            <a:endParaRPr lang="en-US"/>
          </a:p>
        </p:txBody>
      </p:sp>
    </p:spTree>
    <p:extLst>
      <p:ext uri="{BB962C8B-B14F-4D97-AF65-F5344CB8AC3E}">
        <p14:creationId xmlns:p14="http://schemas.microsoft.com/office/powerpoint/2010/main" val="146999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F365F-58DF-40FB-84EF-768FEC650298}"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19141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365F-58DF-40FB-84EF-768FEC650298}"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436620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365F-58DF-40FB-84EF-768FEC650298}"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404693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365F-58DF-40FB-84EF-768FEC650298}"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26182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BF365F-58DF-40FB-84EF-768FEC650298}"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70891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BF365F-58DF-40FB-84EF-768FEC650298}"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62047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BF365F-58DF-40FB-84EF-768FEC650298}"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54491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BF365F-58DF-40FB-84EF-768FEC650298}"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30820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F365F-58DF-40FB-84EF-768FEC650298}"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24613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F365F-58DF-40FB-84EF-768FEC650298}"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82005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F365F-58DF-40FB-84EF-768FEC650298}"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6387D-8E12-4057-8BD8-77AB6474A623}" type="slidenum">
              <a:rPr lang="en-US" smtClean="0"/>
              <a:t>‹#›</a:t>
            </a:fld>
            <a:endParaRPr lang="en-US"/>
          </a:p>
        </p:txBody>
      </p:sp>
    </p:spTree>
    <p:extLst>
      <p:ext uri="{BB962C8B-B14F-4D97-AF65-F5344CB8AC3E}">
        <p14:creationId xmlns:p14="http://schemas.microsoft.com/office/powerpoint/2010/main" val="127004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F365F-58DF-40FB-84EF-768FEC650298}" type="datetimeFigureOut">
              <a:rPr lang="en-US" smtClean="0"/>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C6387D-8E12-4057-8BD8-77AB6474A623}" type="slidenum">
              <a:rPr lang="en-US" smtClean="0"/>
              <a:t>‹#›</a:t>
            </a:fld>
            <a:endParaRPr lang="en-US"/>
          </a:p>
        </p:txBody>
      </p:sp>
    </p:spTree>
    <p:extLst>
      <p:ext uri="{BB962C8B-B14F-4D97-AF65-F5344CB8AC3E}">
        <p14:creationId xmlns:p14="http://schemas.microsoft.com/office/powerpoint/2010/main" val="217158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ctrTitle"/>
          </p:nvPr>
        </p:nvSpPr>
        <p:spPr>
          <a:xfrm>
            <a:off x="304800" y="3429000"/>
            <a:ext cx="6057901" cy="948549"/>
          </a:xfrm>
        </p:spPr>
        <p:txBody>
          <a:bodyPr>
            <a:normAutofit/>
          </a:bodyPr>
          <a:lstStyle/>
          <a:p>
            <a:pPr algn="l"/>
            <a:r>
              <a:rPr lang="en-US" sz="1800" b="1" dirty="0" smtClean="0"/>
              <a:t>IT SOX </a:t>
            </a:r>
            <a:r>
              <a:rPr lang="en-US" sz="1800" b="1" dirty="0" smtClean="0"/>
              <a:t>Update</a:t>
            </a:r>
            <a:r>
              <a:rPr lang="en-US" sz="1800" b="1" dirty="0">
                <a:solidFill>
                  <a:srgbClr val="FF0000"/>
                </a:solidFill>
              </a:rPr>
              <a:t/>
            </a:r>
            <a:br>
              <a:rPr lang="en-US" sz="1800" b="1" dirty="0">
                <a:solidFill>
                  <a:srgbClr val="FF0000"/>
                </a:solidFill>
              </a:rPr>
            </a:br>
            <a:r>
              <a:rPr lang="en-US" sz="1400" b="1" dirty="0" smtClean="0">
                <a:latin typeface="Calibri" panose="020F0502020204030204" pitchFamily="34" charset="0"/>
              </a:rPr>
              <a:t>March 13, 2019</a:t>
            </a:r>
            <a:endParaRPr lang="en-US" sz="1400" b="1" dirty="0"/>
          </a:p>
        </p:txBody>
      </p:sp>
      <p:pic>
        <p:nvPicPr>
          <p:cNvPr id="5" name="Picture Placeholder 1"/>
          <p:cNvPicPr>
            <a:picLocks noChangeAspect="1"/>
          </p:cNvPicPr>
          <p:nvPr/>
        </p:nvPicPr>
        <p:blipFill>
          <a:blip r:embed="rId2">
            <a:extLst>
              <a:ext uri="{28A0092B-C50C-407E-A947-70E740481C1C}">
                <a14:useLocalDpi xmlns:a14="http://schemas.microsoft.com/office/drawing/2010/main" val="0"/>
              </a:ext>
            </a:extLst>
          </a:blip>
          <a:srcRect l="173" r="173"/>
          <a:stretch>
            <a:fillRect/>
          </a:stretch>
        </p:blipFill>
        <p:spPr>
          <a:xfrm>
            <a:off x="0" y="0"/>
            <a:ext cx="9144000" cy="2752344"/>
          </a:xfrm>
          <a:prstGeom prst="rect">
            <a:avLst/>
          </a:prstGeom>
        </p:spPr>
      </p:pic>
    </p:spTree>
    <p:extLst>
      <p:ext uri="{BB962C8B-B14F-4D97-AF65-F5344CB8AC3E}">
        <p14:creationId xmlns:p14="http://schemas.microsoft.com/office/powerpoint/2010/main" val="754276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ITGC Walkthroughs – </a:t>
            </a:r>
            <a:r>
              <a:rPr lang="en-US" b="1" dirty="0" smtClean="0">
                <a:solidFill>
                  <a:prstClr val="black"/>
                </a:solidFill>
              </a:rPr>
              <a:t>Draft EMEA </a:t>
            </a:r>
            <a:r>
              <a:rPr lang="en-US" b="1" dirty="0" smtClean="0">
                <a:solidFill>
                  <a:prstClr val="black"/>
                </a:solidFill>
              </a:rPr>
              <a:t>Timeline by Entity</a:t>
            </a:r>
            <a:endParaRPr lang="en-US" b="1" dirty="0">
              <a:solidFill>
                <a:prstClr val="black"/>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76200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610600" y="6443966"/>
            <a:ext cx="360866" cy="246221"/>
          </a:xfrm>
          <a:prstGeom prst="rect">
            <a:avLst/>
          </a:prstGeom>
          <a:noFill/>
        </p:spPr>
        <p:txBody>
          <a:bodyPr wrap="square" rtlCol="0">
            <a:spAutoFit/>
          </a:bodyPr>
          <a:lstStyle/>
          <a:p>
            <a:r>
              <a:rPr lang="en-US" sz="1000" dirty="0" smtClean="0"/>
              <a:t>10</a:t>
            </a:r>
            <a:endParaRPr lang="en-US" sz="1000" dirty="0"/>
          </a:p>
        </p:txBody>
      </p:sp>
    </p:spTree>
    <p:extLst>
      <p:ext uri="{BB962C8B-B14F-4D97-AF65-F5344CB8AC3E}">
        <p14:creationId xmlns:p14="http://schemas.microsoft.com/office/powerpoint/2010/main" val="23035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99" y="-28844"/>
            <a:ext cx="8750710" cy="338554"/>
          </a:xfrm>
          <a:prstGeom prst="rect">
            <a:avLst/>
          </a:prstGeom>
          <a:noFill/>
        </p:spPr>
        <p:txBody>
          <a:bodyPr wrap="square" rtlCol="0">
            <a:spAutoFit/>
          </a:bodyPr>
          <a:lstStyle/>
          <a:p>
            <a:r>
              <a:rPr lang="en-US" sz="1600" b="1" dirty="0" smtClean="0"/>
              <a:t>Appendix:  IT General Controls (ITGC) Scope Rationalization </a:t>
            </a:r>
            <a:endParaRPr lang="en-US" sz="1600" b="1" dirty="0"/>
          </a:p>
        </p:txBody>
      </p:sp>
      <p:sp>
        <p:nvSpPr>
          <p:cNvPr id="3" name="TextBox 2"/>
          <p:cNvSpPr txBox="1"/>
          <p:nvPr/>
        </p:nvSpPr>
        <p:spPr>
          <a:xfrm>
            <a:off x="71482" y="324417"/>
            <a:ext cx="8858043" cy="430887"/>
          </a:xfrm>
          <a:prstGeom prst="rect">
            <a:avLst/>
          </a:prstGeom>
          <a:noFill/>
        </p:spPr>
        <p:txBody>
          <a:bodyPr wrap="square" rtlCol="0">
            <a:spAutoFit/>
          </a:bodyPr>
          <a:lstStyle/>
          <a:p>
            <a:r>
              <a:rPr lang="en-US" sz="1100" dirty="0" smtClean="0"/>
              <a:t>The following controls are proposed for removal from the standard SOX program, either because the risk is already covered in other controls or the control is operational or has no direct impact to financial statements.</a:t>
            </a:r>
            <a:endParaRPr lang="en-US" sz="1100" b="1" dirty="0"/>
          </a:p>
        </p:txBody>
      </p:sp>
      <p:graphicFrame>
        <p:nvGraphicFramePr>
          <p:cNvPr id="6" name="Table 5"/>
          <p:cNvGraphicFramePr>
            <a:graphicFrameLocks noGrp="1"/>
          </p:cNvGraphicFramePr>
          <p:nvPr>
            <p:extLst>
              <p:ext uri="{D42A27DB-BD31-4B8C-83A1-F6EECF244321}">
                <p14:modId xmlns:p14="http://schemas.microsoft.com/office/powerpoint/2010/main" val="3776076716"/>
              </p:ext>
            </p:extLst>
          </p:nvPr>
        </p:nvGraphicFramePr>
        <p:xfrm>
          <a:off x="154983" y="919714"/>
          <a:ext cx="8547542" cy="5303287"/>
        </p:xfrm>
        <a:graphic>
          <a:graphicData uri="http://schemas.openxmlformats.org/drawingml/2006/table">
            <a:tbl>
              <a:tblPr firstRow="1" bandRow="1">
                <a:tableStyleId>{5C22544A-7EE6-4342-B048-85BDC9FD1C3A}</a:tableStyleId>
              </a:tblPr>
              <a:tblGrid>
                <a:gridCol w="870876"/>
                <a:gridCol w="1488741"/>
                <a:gridCol w="1219200"/>
                <a:gridCol w="4968725"/>
              </a:tblGrid>
              <a:tr h="350520">
                <a:tc>
                  <a:txBody>
                    <a:bodyPr/>
                    <a:lstStyle/>
                    <a:p>
                      <a:r>
                        <a:rPr lang="en-US" sz="1500" dirty="0" smtClean="0"/>
                        <a:t>Process</a:t>
                      </a:r>
                      <a:endParaRPr lang="en-US" sz="1500" dirty="0"/>
                    </a:p>
                  </a:txBody>
                  <a:tcPr marT="60960" marB="60960"/>
                </a:tc>
                <a:tc>
                  <a:txBody>
                    <a:bodyPr/>
                    <a:lstStyle/>
                    <a:p>
                      <a:r>
                        <a:rPr lang="en-US" sz="1500" dirty="0" smtClean="0"/>
                        <a:t>Sub-Process </a:t>
                      </a:r>
                      <a:endParaRPr lang="en-US" sz="1500" dirty="0"/>
                    </a:p>
                  </a:txBody>
                  <a:tcPr marT="60960" marB="60960"/>
                </a:tc>
                <a:tc>
                  <a:txBody>
                    <a:bodyPr/>
                    <a:lstStyle/>
                    <a:p>
                      <a:r>
                        <a:rPr lang="en-US" sz="1500" dirty="0" smtClean="0"/>
                        <a:t>Rationale</a:t>
                      </a:r>
                      <a:endParaRPr lang="en-US" sz="1500" dirty="0"/>
                    </a:p>
                  </a:txBody>
                  <a:tcPr marT="60960" marB="60960"/>
                </a:tc>
                <a:tc>
                  <a:txBody>
                    <a:bodyPr/>
                    <a:lstStyle/>
                    <a:p>
                      <a:r>
                        <a:rPr lang="en-US" sz="1500" dirty="0" smtClean="0"/>
                        <a:t>Rationale Detail</a:t>
                      </a:r>
                      <a:r>
                        <a:rPr lang="en-US" sz="1500" baseline="0" dirty="0" smtClean="0"/>
                        <a:t> </a:t>
                      </a:r>
                      <a:endParaRPr lang="en-US" sz="1500" dirty="0"/>
                    </a:p>
                  </a:txBody>
                  <a:tcPr marT="60960" marB="60960"/>
                </a:tc>
              </a:tr>
              <a:tr h="6705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Computer Operations </a:t>
                      </a:r>
                    </a:p>
                  </a:txBody>
                  <a:tcPr marT="60960" marB="60960" anchor="ctr"/>
                </a:tc>
                <a:tc>
                  <a:txBody>
                    <a:bodyPr/>
                    <a:lstStyle/>
                    <a:p>
                      <a:r>
                        <a:rPr lang="en-US" sz="1100" dirty="0" smtClean="0"/>
                        <a:t>Job Schedule Changes </a:t>
                      </a:r>
                      <a:endParaRPr lang="en-US" sz="1100" dirty="0"/>
                    </a:p>
                  </a:txBody>
                  <a:tcPr marT="60960" marB="60960"/>
                </a:tc>
                <a:tc>
                  <a:txBody>
                    <a:bodyPr/>
                    <a:lstStyle/>
                    <a:p>
                      <a:r>
                        <a:rPr lang="en-US" sz="1100" dirty="0" smtClean="0"/>
                        <a:t>Covered by existing control</a:t>
                      </a:r>
                      <a:endParaRPr lang="en-US" sz="1100" dirty="0"/>
                    </a:p>
                  </a:txBody>
                  <a:tcPr marT="60960" marB="60960"/>
                </a:tc>
                <a:tc>
                  <a:txBody>
                    <a:bodyPr/>
                    <a:lstStyle/>
                    <a:p>
                      <a:r>
                        <a:rPr lang="en-US" sz="1100" dirty="0" smtClean="0"/>
                        <a:t>Changes to the job scheduler follow the standard change management process and will be covered as part of the change management testing.  Access to the job scheduler will be covered as part of the logical user access testing. </a:t>
                      </a:r>
                      <a:endParaRPr lang="en-US" sz="1100" dirty="0"/>
                    </a:p>
                  </a:txBody>
                  <a:tcPr marT="60960" marB="60960"/>
                </a:tc>
              </a:tr>
              <a:tr h="48768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100" dirty="0" smtClean="0"/>
                        <a:t>Prod</a:t>
                      </a:r>
                      <a:r>
                        <a:rPr lang="en-US" sz="1100" baseline="0" dirty="0" smtClean="0"/>
                        <a:t>uction Monitoring</a:t>
                      </a:r>
                      <a:endParaRPr lang="en-US" sz="1100" dirty="0"/>
                    </a:p>
                  </a:txBody>
                  <a:tcPr marT="60960" marB="60960"/>
                </a:tc>
                <a:tc>
                  <a:txBody>
                    <a:bodyPr/>
                    <a:lstStyle/>
                    <a:p>
                      <a:r>
                        <a:rPr lang="en-US" sz="1100" dirty="0" smtClean="0"/>
                        <a:t>Non-SOX control </a:t>
                      </a:r>
                      <a:endParaRPr lang="en-US" sz="1100" dirty="0"/>
                    </a:p>
                  </a:txBody>
                  <a:tcPr marT="60960" marB="60960"/>
                </a:tc>
                <a:tc>
                  <a:txBody>
                    <a:bodyPr/>
                    <a:lstStyle/>
                    <a:p>
                      <a:r>
                        <a:rPr lang="en-US" sz="1100" dirty="0" smtClean="0"/>
                        <a:t>This is an operational control but not key for SOX in the context of material </a:t>
                      </a:r>
                      <a:r>
                        <a:rPr lang="en-US" sz="1100" dirty="0" err="1" smtClean="0"/>
                        <a:t>mis</a:t>
                      </a:r>
                      <a:r>
                        <a:rPr lang="en-US" sz="1100" dirty="0" smtClean="0"/>
                        <a:t>-statement risk</a:t>
                      </a:r>
                      <a:r>
                        <a:rPr lang="en-US" sz="1100" baseline="0" dirty="0" smtClean="0"/>
                        <a:t> (books and records) </a:t>
                      </a:r>
                      <a:endParaRPr lang="en-US" sz="1100" dirty="0"/>
                    </a:p>
                  </a:txBody>
                  <a:tcPr marT="60960" marB="60960"/>
                </a:tc>
              </a:tr>
              <a:tr h="6705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Change Management </a:t>
                      </a:r>
                    </a:p>
                  </a:txBody>
                  <a:tcPr marT="60960" marB="60960" anchor="ctr"/>
                </a:tc>
                <a:tc>
                  <a:txBody>
                    <a:bodyPr/>
                    <a:lstStyle/>
                    <a:p>
                      <a:r>
                        <a:rPr lang="en-US" sz="1100" dirty="0" smtClean="0"/>
                        <a:t>Separation</a:t>
                      </a:r>
                      <a:r>
                        <a:rPr lang="en-US" sz="1100" baseline="0" dirty="0" smtClean="0"/>
                        <a:t> of environments </a:t>
                      </a:r>
                      <a:endParaRPr lang="en-US" sz="11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Covered by existing control</a:t>
                      </a:r>
                    </a:p>
                    <a:p>
                      <a:endParaRPr lang="en-US" sz="1100" dirty="0"/>
                    </a:p>
                  </a:txBody>
                  <a:tcPr marT="60960" marB="60960"/>
                </a:tc>
                <a:tc>
                  <a:txBody>
                    <a:bodyPr/>
                    <a:lstStyle/>
                    <a:p>
                      <a:r>
                        <a:rPr lang="en-US" sz="1100" dirty="0" smtClean="0"/>
                        <a:t>This control is focused on achieving segregation of duties through the separate environments.  Segregation of duties is already captured as a separate control,</a:t>
                      </a:r>
                      <a:r>
                        <a:rPr lang="en-US" sz="1100" baseline="0" dirty="0" smtClean="0"/>
                        <a:t> addressing the risk of developer access to production.  </a:t>
                      </a:r>
                      <a:endParaRPr lang="en-US" sz="1100" dirty="0"/>
                    </a:p>
                  </a:txBody>
                  <a:tcPr marT="60960" marB="60960"/>
                </a:tc>
              </a:tr>
              <a:tr h="53316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100" dirty="0" smtClean="0"/>
                        <a:t>Version Control </a:t>
                      </a:r>
                      <a:endParaRPr lang="en-US" sz="11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Covered by existing control</a:t>
                      </a:r>
                    </a:p>
                  </a:txBody>
                  <a:tcPr marT="60960" marB="60960"/>
                </a:tc>
                <a:tc>
                  <a:txBody>
                    <a:bodyPr/>
                    <a:lstStyle/>
                    <a:p>
                      <a:r>
                        <a:rPr lang="en-US" sz="1100" dirty="0" smtClean="0"/>
                        <a:t>Control is focused on access to source code.  Access appropriateness (provisioning, de-provisioning, certification) is captured under logical user access controls. </a:t>
                      </a:r>
                      <a:endParaRPr lang="en-US" sz="1100" dirty="0"/>
                    </a:p>
                  </a:txBody>
                  <a:tcPr marT="60960" marB="60960"/>
                </a:tc>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Logical Security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marT="60960" marB="60960" anchor="ctr"/>
                </a:tc>
                <a:tc>
                  <a:txBody>
                    <a:bodyPr/>
                    <a:lstStyle/>
                    <a:p>
                      <a:r>
                        <a:rPr lang="en-US" sz="1100" dirty="0" smtClean="0"/>
                        <a:t>Perimeter</a:t>
                      </a:r>
                      <a:r>
                        <a:rPr lang="en-US" sz="1100" baseline="0" dirty="0" smtClean="0"/>
                        <a:t> Security </a:t>
                      </a:r>
                      <a:endParaRPr lang="en-US" sz="1100" dirty="0"/>
                    </a:p>
                  </a:txBody>
                  <a:tcPr marT="60960" marB="60960"/>
                </a:tc>
                <a:tc>
                  <a:txBody>
                    <a:bodyPr/>
                    <a:lstStyle/>
                    <a:p>
                      <a:r>
                        <a:rPr lang="en-US" sz="1100" dirty="0" smtClean="0"/>
                        <a:t>Covered by existing control </a:t>
                      </a:r>
                      <a:endParaRPr lang="en-US" sz="1100" dirty="0"/>
                    </a:p>
                  </a:txBody>
                  <a:tcPr marT="60960" marB="60960"/>
                </a:tc>
                <a:tc>
                  <a:txBody>
                    <a:bodyPr/>
                    <a:lstStyle/>
                    <a:p>
                      <a:r>
                        <a:rPr lang="en-US" sz="1100" baseline="0" dirty="0" smtClean="0"/>
                        <a:t>Key risk is addressed under password controls, privileged access, as well as privileged access logging and monitoring controls which are captured separately.  </a:t>
                      </a:r>
                      <a:endParaRPr lang="en-US" sz="1100" dirty="0"/>
                    </a:p>
                  </a:txBody>
                  <a:tcPr marT="60960" marB="60960"/>
                </a:tc>
              </a:tr>
              <a:tr h="670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Physical</a:t>
                      </a:r>
                      <a:r>
                        <a:rPr lang="en-US" sz="1100" baseline="0" dirty="0" smtClean="0"/>
                        <a:t> Security </a:t>
                      </a:r>
                      <a:endParaRPr lang="en-US" sz="1100" dirty="0" smtClean="0"/>
                    </a:p>
                  </a:txBody>
                  <a:tcPr marT="60960" marB="60960" anchor="ctr"/>
                </a:tc>
                <a:tc>
                  <a:txBody>
                    <a:bodyPr/>
                    <a:lstStyle/>
                    <a:p>
                      <a:r>
                        <a:rPr lang="en-US" sz="1100" baseline="0" dirty="0" smtClean="0"/>
                        <a:t>Provisioning, De-Provisioning, Re-certification </a:t>
                      </a:r>
                      <a:endParaRPr lang="en-US" sz="1100" dirty="0"/>
                    </a:p>
                  </a:txBody>
                  <a:tcPr marT="60960" marB="60960"/>
                </a:tc>
                <a:tc>
                  <a:txBody>
                    <a:bodyPr/>
                    <a:lstStyle/>
                    <a:p>
                      <a:r>
                        <a:rPr lang="en-US" sz="1100" i="0" dirty="0" smtClean="0"/>
                        <a:t>Non-SOX control</a:t>
                      </a:r>
                      <a:endParaRPr lang="en-US" sz="1100" i="0" dirty="0"/>
                    </a:p>
                  </a:txBody>
                  <a:tcPr marT="60960" marB="60960"/>
                </a:tc>
                <a:tc>
                  <a:txBody>
                    <a:bodyPr/>
                    <a:lstStyle/>
                    <a:p>
                      <a:r>
                        <a:rPr lang="en-US" sz="1100" dirty="0" smtClean="0"/>
                        <a:t>This is not key for SOX,</a:t>
                      </a:r>
                      <a:r>
                        <a:rPr lang="en-US" sz="1100" baseline="0" dirty="0" smtClean="0"/>
                        <a:t> in the context of materials </a:t>
                      </a:r>
                      <a:r>
                        <a:rPr lang="en-US" sz="1100" baseline="0" dirty="0" err="1" smtClean="0"/>
                        <a:t>mis</a:t>
                      </a:r>
                      <a:r>
                        <a:rPr lang="en-US" sz="1100" baseline="0" dirty="0" smtClean="0"/>
                        <a:t>-statements, a</a:t>
                      </a:r>
                      <a:r>
                        <a:rPr lang="en-US" sz="1100" dirty="0" smtClean="0"/>
                        <a:t>s  physical access doesn’t directly impact books and records.</a:t>
                      </a:r>
                      <a:endParaRPr lang="en-US" sz="1100" i="1" dirty="0"/>
                    </a:p>
                  </a:txBody>
                  <a:tcPr marT="60960" marB="60960"/>
                </a:tc>
              </a:tr>
              <a:tr h="1076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SDLC</a:t>
                      </a:r>
                    </a:p>
                  </a:txBody>
                  <a:tcPr marT="60960" marB="60960" anchor="ctr"/>
                </a:tc>
                <a:tc>
                  <a:txBody>
                    <a:bodyPr/>
                    <a:lstStyle/>
                    <a:p>
                      <a:r>
                        <a:rPr lang="en-US" sz="1100" dirty="0" smtClean="0"/>
                        <a:t>Data Conversion</a:t>
                      </a:r>
                    </a:p>
                    <a:p>
                      <a:r>
                        <a:rPr lang="en-US" sz="1100" dirty="0" smtClean="0"/>
                        <a:t>Documentation &amp; Training</a:t>
                      </a:r>
                    </a:p>
                    <a:p>
                      <a:r>
                        <a:rPr lang="en-US" sz="1100" dirty="0" smtClean="0"/>
                        <a:t>Program Implementation</a:t>
                      </a:r>
                    </a:p>
                    <a:p>
                      <a:r>
                        <a:rPr lang="en-US" sz="1100" dirty="0" smtClean="0"/>
                        <a:t>Project Governance </a:t>
                      </a:r>
                    </a:p>
                    <a:p>
                      <a:r>
                        <a:rPr lang="en-US" sz="1100" dirty="0" smtClean="0"/>
                        <a:t>Testing </a:t>
                      </a:r>
                    </a:p>
                  </a:txBody>
                  <a:tcPr marT="60960" marB="60960"/>
                </a:tc>
                <a:tc>
                  <a:txBody>
                    <a:bodyPr/>
                    <a:lstStyle/>
                    <a:p>
                      <a:r>
                        <a:rPr lang="en-US" sz="1100" i="0" dirty="0" smtClean="0"/>
                        <a:t>Non –Key control </a:t>
                      </a:r>
                      <a:endParaRPr lang="en-US" sz="1100" i="0" dirty="0"/>
                    </a:p>
                  </a:txBody>
                  <a:tcPr marT="60960" marB="60960"/>
                </a:tc>
                <a:tc>
                  <a:txBody>
                    <a:bodyPr/>
                    <a:lstStyle/>
                    <a:p>
                      <a:r>
                        <a:rPr lang="en-US" sz="1100" kern="1200" dirty="0" smtClean="0">
                          <a:solidFill>
                            <a:schemeClr val="dk1"/>
                          </a:solidFill>
                          <a:latin typeface="+mn-lt"/>
                          <a:ea typeface="+mn-ea"/>
                          <a:cs typeface="+mn-cs"/>
                        </a:rPr>
                        <a:t>SDLC controls would</a:t>
                      </a:r>
                      <a:r>
                        <a:rPr lang="en-US" sz="1100" kern="1200" baseline="0" dirty="0" smtClean="0">
                          <a:solidFill>
                            <a:schemeClr val="dk1"/>
                          </a:solidFill>
                          <a:latin typeface="+mn-lt"/>
                          <a:ea typeface="+mn-ea"/>
                          <a:cs typeface="+mn-cs"/>
                        </a:rPr>
                        <a:t> only be relevant to specific projects that impact financial statements.   While these controls are removed from the </a:t>
                      </a:r>
                      <a:r>
                        <a:rPr lang="en-US" sz="1100" kern="1200" dirty="0" smtClean="0">
                          <a:solidFill>
                            <a:schemeClr val="dk1"/>
                          </a:solidFill>
                          <a:latin typeface="+mn-lt"/>
                          <a:ea typeface="+mn-ea"/>
                          <a:cs typeface="+mn-cs"/>
                        </a:rPr>
                        <a:t> standard SOX program, they may still be assessed for specific projects that are deemed material for SOX and would be determined during the annual scoping effort.   </a:t>
                      </a:r>
                      <a:endParaRPr lang="en-US" sz="1100" i="1" dirty="0"/>
                    </a:p>
                  </a:txBody>
                  <a:tcPr marT="60960" marB="60960"/>
                </a:tc>
              </a:tr>
            </a:tbl>
          </a:graphicData>
        </a:graphic>
      </p:graphicFrame>
      <p:sp>
        <p:nvSpPr>
          <p:cNvPr id="8" name="TextBox 7"/>
          <p:cNvSpPr txBox="1"/>
          <p:nvPr/>
        </p:nvSpPr>
        <p:spPr>
          <a:xfrm>
            <a:off x="8772208" y="8711530"/>
            <a:ext cx="201910" cy="246221"/>
          </a:xfrm>
          <a:prstGeom prst="rect">
            <a:avLst/>
          </a:prstGeom>
          <a:noFill/>
        </p:spPr>
        <p:txBody>
          <a:bodyPr wrap="square" rtlCol="0">
            <a:spAutoFit/>
          </a:bodyPr>
          <a:lstStyle/>
          <a:p>
            <a:r>
              <a:rPr lang="en-US" sz="1000" dirty="0" smtClean="0"/>
              <a:t>3</a:t>
            </a:r>
            <a:endParaRPr lang="en-US" sz="1000" dirty="0"/>
          </a:p>
        </p:txBody>
      </p:sp>
      <p:sp>
        <p:nvSpPr>
          <p:cNvPr id="13" name="TextBox 12"/>
          <p:cNvSpPr txBox="1"/>
          <p:nvPr/>
        </p:nvSpPr>
        <p:spPr>
          <a:xfrm>
            <a:off x="8610600" y="6443970"/>
            <a:ext cx="360866" cy="246221"/>
          </a:xfrm>
          <a:prstGeom prst="rect">
            <a:avLst/>
          </a:prstGeom>
          <a:noFill/>
        </p:spPr>
        <p:txBody>
          <a:bodyPr wrap="square" rtlCol="0">
            <a:spAutoFit/>
          </a:bodyPr>
          <a:lstStyle/>
          <a:p>
            <a:r>
              <a:rPr lang="en-US" sz="1000" dirty="0" smtClean="0"/>
              <a:t>11</a:t>
            </a:r>
            <a:endParaRPr lang="en-US" sz="1000" dirty="0"/>
          </a:p>
        </p:txBody>
      </p:sp>
    </p:spTree>
    <p:extLst>
      <p:ext uri="{BB962C8B-B14F-4D97-AF65-F5344CB8AC3E}">
        <p14:creationId xmlns:p14="http://schemas.microsoft.com/office/powerpoint/2010/main" val="2303766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0"/>
            <a:ext cx="8750710" cy="369332"/>
          </a:xfrm>
          <a:prstGeom prst="rect">
            <a:avLst/>
          </a:prstGeom>
          <a:noFill/>
        </p:spPr>
        <p:txBody>
          <a:bodyPr wrap="square" rtlCol="0">
            <a:spAutoFit/>
          </a:bodyPr>
          <a:lstStyle/>
          <a:p>
            <a:r>
              <a:rPr lang="en-US" b="1" dirty="0" smtClean="0">
                <a:solidFill>
                  <a:prstClr val="black"/>
                </a:solidFill>
              </a:rPr>
              <a:t>2019 IT SOX Approach</a:t>
            </a:r>
            <a:endParaRPr lang="en-US" b="1" dirty="0">
              <a:solidFill>
                <a:prstClr val="black"/>
              </a:solidFill>
            </a:endParaRPr>
          </a:p>
        </p:txBody>
      </p:sp>
      <p:sp>
        <p:nvSpPr>
          <p:cNvPr id="35" name="TextBox 34"/>
          <p:cNvSpPr txBox="1"/>
          <p:nvPr/>
        </p:nvSpPr>
        <p:spPr>
          <a:xfrm>
            <a:off x="180979" y="5486400"/>
            <a:ext cx="8712569" cy="276999"/>
          </a:xfrm>
          <a:prstGeom prst="rect">
            <a:avLst/>
          </a:prstGeom>
          <a:noFill/>
        </p:spPr>
        <p:txBody>
          <a:bodyPr wrap="square" rtlCol="0">
            <a:spAutoFit/>
          </a:bodyPr>
          <a:lstStyle/>
          <a:p>
            <a:pPr algn="ctr"/>
            <a:r>
              <a:rPr lang="en-US" sz="1200" b="1" dirty="0">
                <a:solidFill>
                  <a:prstClr val="black"/>
                </a:solidFill>
              </a:rPr>
              <a:t>Resulting in an optimized and consistent approach to ITGC SOX </a:t>
            </a:r>
            <a:r>
              <a:rPr lang="en-US" sz="1200" b="1" dirty="0" smtClean="0">
                <a:solidFill>
                  <a:prstClr val="black"/>
                </a:solidFill>
              </a:rPr>
              <a:t>controls as well as rationalized application </a:t>
            </a:r>
            <a:r>
              <a:rPr lang="en-US" sz="1200" b="1" dirty="0">
                <a:solidFill>
                  <a:prstClr val="black"/>
                </a:solidFill>
              </a:rPr>
              <a:t>scoping process and </a:t>
            </a:r>
            <a:r>
              <a:rPr lang="en-US" sz="1200" b="1" dirty="0" smtClean="0">
                <a:solidFill>
                  <a:prstClr val="black"/>
                </a:solidFill>
              </a:rPr>
              <a:t>testing.   </a:t>
            </a:r>
            <a:endParaRPr lang="en-US" sz="1200" b="1" dirty="0">
              <a:solidFill>
                <a:prstClr val="black"/>
              </a:solidFill>
            </a:endParaRPr>
          </a:p>
        </p:txBody>
      </p:sp>
      <p:sp>
        <p:nvSpPr>
          <p:cNvPr id="5" name="Rectangle 4"/>
          <p:cNvSpPr/>
          <p:nvPr/>
        </p:nvSpPr>
        <p:spPr>
          <a:xfrm>
            <a:off x="50431" y="401861"/>
            <a:ext cx="8864969" cy="646331"/>
          </a:xfrm>
          <a:prstGeom prst="rect">
            <a:avLst/>
          </a:prstGeom>
        </p:spPr>
        <p:txBody>
          <a:bodyPr wrap="square">
            <a:spAutoFit/>
          </a:bodyPr>
          <a:lstStyle/>
          <a:p>
            <a:r>
              <a:rPr lang="en-US" sz="1200" dirty="0"/>
              <a:t>The </a:t>
            </a:r>
            <a:r>
              <a:rPr lang="en-US" sz="1200" dirty="0" smtClean="0"/>
              <a:t>2019 IT </a:t>
            </a:r>
            <a:r>
              <a:rPr lang="en-US" sz="1200" dirty="0"/>
              <a:t>SOX program </a:t>
            </a:r>
            <a:r>
              <a:rPr lang="en-US" sz="1200" dirty="0" smtClean="0"/>
              <a:t>will reflect a </a:t>
            </a:r>
            <a:r>
              <a:rPr lang="en-US" sz="1200" dirty="0"/>
              <a:t>top-down risk-based approach to testing application and infrastructure controls that are key in ensuring the integrity of the firm’s financial statements.  2019 testing will be supported by automation to reduce time spent in manual efforts with IT teams and increase the level of </a:t>
            </a:r>
            <a:r>
              <a:rPr lang="en-US" sz="1200" dirty="0" smtClean="0"/>
              <a:t>assurance.</a:t>
            </a:r>
            <a:r>
              <a:rPr lang="en-US" sz="1200"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80" y="1371600"/>
            <a:ext cx="8237538" cy="373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368" y="6493936"/>
            <a:ext cx="8407770" cy="230832"/>
          </a:xfrm>
          <a:prstGeom prst="rect">
            <a:avLst/>
          </a:prstGeom>
          <a:noFill/>
        </p:spPr>
        <p:txBody>
          <a:bodyPr wrap="square" rtlCol="0">
            <a:spAutoFit/>
          </a:bodyPr>
          <a:lstStyle/>
          <a:p>
            <a:r>
              <a:rPr lang="en-US" sz="900" dirty="0" smtClean="0"/>
              <a:t>Note: Final 2019 in-scope SOX controls are pending discussion with PwC</a:t>
            </a:r>
            <a:endParaRPr lang="en-US" sz="900" dirty="0"/>
          </a:p>
        </p:txBody>
      </p:sp>
      <p:sp>
        <p:nvSpPr>
          <p:cNvPr id="31" name="TextBox 30"/>
          <p:cNvSpPr txBox="1"/>
          <p:nvPr/>
        </p:nvSpPr>
        <p:spPr>
          <a:xfrm>
            <a:off x="8769556" y="6443966"/>
            <a:ext cx="201910" cy="246221"/>
          </a:xfrm>
          <a:prstGeom prst="rect">
            <a:avLst/>
          </a:prstGeom>
          <a:noFill/>
        </p:spPr>
        <p:txBody>
          <a:bodyPr wrap="square" rtlCol="0">
            <a:spAutoFit/>
          </a:bodyPr>
          <a:lstStyle/>
          <a:p>
            <a:r>
              <a:rPr lang="en-US" sz="1000" dirty="0" smtClean="0"/>
              <a:t>2</a:t>
            </a:r>
            <a:endParaRPr lang="en-US" sz="1000" dirty="0"/>
          </a:p>
        </p:txBody>
      </p:sp>
    </p:spTree>
    <p:extLst>
      <p:ext uri="{BB962C8B-B14F-4D97-AF65-F5344CB8AC3E}">
        <p14:creationId xmlns:p14="http://schemas.microsoft.com/office/powerpoint/2010/main" val="719106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750710" cy="369332"/>
          </a:xfrm>
          <a:prstGeom prst="rect">
            <a:avLst/>
          </a:prstGeom>
          <a:noFill/>
        </p:spPr>
        <p:txBody>
          <a:bodyPr wrap="square" rtlCol="0">
            <a:spAutoFit/>
          </a:bodyPr>
          <a:lstStyle/>
          <a:p>
            <a:r>
              <a:rPr lang="en-US" b="1" dirty="0" smtClean="0">
                <a:solidFill>
                  <a:prstClr val="black"/>
                </a:solidFill>
              </a:rPr>
              <a:t>2019 IT SOX </a:t>
            </a:r>
            <a:r>
              <a:rPr lang="en-US" b="1" dirty="0" smtClean="0">
                <a:solidFill>
                  <a:prstClr val="black"/>
                </a:solidFill>
              </a:rPr>
              <a:t>Draft Timeline </a:t>
            </a:r>
            <a:endParaRPr lang="en-US" b="1" dirty="0">
              <a:solidFill>
                <a:prstClr val="black"/>
              </a:solidFill>
            </a:endParaRPr>
          </a:p>
        </p:txBody>
      </p:sp>
      <p:sp>
        <p:nvSpPr>
          <p:cNvPr id="3" name="TextBox 2"/>
          <p:cNvSpPr txBox="1"/>
          <p:nvPr/>
        </p:nvSpPr>
        <p:spPr>
          <a:xfrm>
            <a:off x="5151474" y="664359"/>
            <a:ext cx="3733800" cy="5078313"/>
          </a:xfrm>
          <a:prstGeom prst="rect">
            <a:avLst/>
          </a:prstGeom>
          <a:noFill/>
        </p:spPr>
        <p:txBody>
          <a:bodyPr wrap="square" rtlCol="0">
            <a:spAutoFit/>
          </a:bodyPr>
          <a:lstStyle/>
          <a:p>
            <a:r>
              <a:rPr lang="en-US" sz="1200" b="1" dirty="0" smtClean="0"/>
              <a:t>The IT SOX program consists of the following key phases: </a:t>
            </a:r>
          </a:p>
          <a:p>
            <a:endParaRPr lang="en-US" sz="1200" dirty="0" smtClean="0"/>
          </a:p>
          <a:p>
            <a:r>
              <a:rPr lang="en-US" sz="1200" b="1" dirty="0" smtClean="0"/>
              <a:t>Planning Walkthroughs</a:t>
            </a:r>
            <a:r>
              <a:rPr lang="en-US" sz="1200" dirty="0" smtClean="0"/>
              <a:t> </a:t>
            </a:r>
            <a:r>
              <a:rPr lang="en-US" sz="1200" dirty="0" smtClean="0"/>
              <a:t>– Sessions are held with the Process  owners to confirm and </a:t>
            </a:r>
            <a:r>
              <a:rPr lang="en-US" sz="1200" u="sng" dirty="0" smtClean="0"/>
              <a:t>assess control design</a:t>
            </a:r>
            <a:r>
              <a:rPr lang="en-US" sz="1200" dirty="0" smtClean="0"/>
              <a:t> from beginning to end, including handshakes with other </a:t>
            </a:r>
            <a:r>
              <a:rPr lang="en-US" sz="1200" dirty="0"/>
              <a:t>areas, </a:t>
            </a:r>
            <a:r>
              <a:rPr lang="en-US" sz="1200" dirty="0" smtClean="0"/>
              <a:t>changes </a:t>
            </a:r>
            <a:r>
              <a:rPr lang="en-US" sz="1200" dirty="0"/>
              <a:t>from prior year, </a:t>
            </a:r>
            <a:r>
              <a:rPr lang="en-US" sz="1200" dirty="0" smtClean="0"/>
              <a:t>or anticipated </a:t>
            </a:r>
            <a:r>
              <a:rPr lang="en-US" sz="1200" dirty="0"/>
              <a:t>significant </a:t>
            </a:r>
            <a:r>
              <a:rPr lang="en-US" sz="1200" dirty="0" smtClean="0"/>
              <a:t>changes.</a:t>
            </a:r>
          </a:p>
          <a:p>
            <a:endParaRPr lang="en-US" sz="1200" dirty="0" smtClean="0"/>
          </a:p>
          <a:p>
            <a:r>
              <a:rPr lang="en-US" sz="1200" b="1" dirty="0" smtClean="0"/>
              <a:t>Testing</a:t>
            </a:r>
            <a:r>
              <a:rPr lang="en-US" sz="1200" dirty="0" smtClean="0"/>
              <a:t> – Detailed testing is </a:t>
            </a:r>
            <a:r>
              <a:rPr lang="en-US" sz="1200" dirty="0" smtClean="0"/>
              <a:t>performed </a:t>
            </a:r>
            <a:r>
              <a:rPr lang="en-US" sz="1200" dirty="0" smtClean="0"/>
              <a:t>to </a:t>
            </a:r>
            <a:r>
              <a:rPr lang="en-US" sz="1200" u="sng" dirty="0" smtClean="0"/>
              <a:t>assess operating effectiveness</a:t>
            </a:r>
            <a:r>
              <a:rPr lang="en-US" sz="1200" dirty="0" smtClean="0"/>
              <a:t> of application and infrastructure </a:t>
            </a:r>
            <a:r>
              <a:rPr lang="en-US" sz="1200" dirty="0" smtClean="0"/>
              <a:t>controls.  Phase 1 – approximately 75% of th</a:t>
            </a:r>
            <a:r>
              <a:rPr lang="en-US" sz="1200" dirty="0" smtClean="0"/>
              <a:t>e samples tested;  Phase 2 – approximately 25% testing. </a:t>
            </a:r>
            <a:endParaRPr lang="en-US" sz="1200" dirty="0" smtClean="0"/>
          </a:p>
          <a:p>
            <a:endParaRPr lang="en-US" sz="1200" dirty="0"/>
          </a:p>
          <a:p>
            <a:r>
              <a:rPr lang="en-US" sz="1200" b="1" dirty="0" smtClean="0"/>
              <a:t>Roll Forward Memos – </a:t>
            </a:r>
            <a:r>
              <a:rPr lang="en-US" sz="1200" dirty="0" smtClean="0"/>
              <a:t>Confirmation of continuous control operation through year end is performed.  </a:t>
            </a:r>
            <a:endParaRPr lang="en-US" sz="1200" b="1" dirty="0" smtClean="0"/>
          </a:p>
          <a:p>
            <a:endParaRPr lang="en-US" sz="1200" b="1" dirty="0"/>
          </a:p>
          <a:p>
            <a:r>
              <a:rPr lang="en-US" sz="1200" b="1" dirty="0" smtClean="0"/>
              <a:t>Issue Aggregation </a:t>
            </a:r>
            <a:r>
              <a:rPr lang="en-US" sz="1200" dirty="0" smtClean="0"/>
              <a:t>– Analysis of control deficiencies open at year end is performed to determine if, in the aggregate,  they could result in the likelihood of material </a:t>
            </a:r>
            <a:r>
              <a:rPr lang="en-US" sz="1200" dirty="0" err="1" smtClean="0"/>
              <a:t>mis</a:t>
            </a:r>
            <a:r>
              <a:rPr lang="en-US" sz="1200" dirty="0" smtClean="0"/>
              <a:t>-statement to financial reporting.   </a:t>
            </a:r>
          </a:p>
          <a:p>
            <a:endParaRPr lang="en-US" sz="1200" dirty="0"/>
          </a:p>
          <a:p>
            <a:r>
              <a:rPr lang="en-US" sz="1200" b="1" dirty="0" smtClean="0"/>
              <a:t>Remediation Testing </a:t>
            </a:r>
            <a:r>
              <a:rPr lang="en-US" sz="1200" dirty="0" smtClean="0"/>
              <a:t>- Control deficiencies reported closed by management are re-tested throughout the year to confirm effective operation of the remediated controls.  </a:t>
            </a:r>
            <a:endParaRPr lang="en-US" sz="1200" dirty="0"/>
          </a:p>
        </p:txBody>
      </p:sp>
      <p:sp>
        <p:nvSpPr>
          <p:cNvPr id="5" name="Rounded Rectangle 4"/>
          <p:cNvSpPr/>
          <p:nvPr/>
        </p:nvSpPr>
        <p:spPr>
          <a:xfrm>
            <a:off x="472208" y="4648200"/>
            <a:ext cx="3962400" cy="31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Remediation Testing </a:t>
            </a:r>
            <a:r>
              <a:rPr lang="en-US" sz="1100" i="1" dirty="0" smtClean="0"/>
              <a:t>(Ongoing throughout the year)</a:t>
            </a:r>
            <a:endParaRPr lang="en-US" sz="1100" i="1" dirty="0"/>
          </a:p>
        </p:txBody>
      </p:sp>
      <p:sp>
        <p:nvSpPr>
          <p:cNvPr id="9" name="TextBox 8"/>
          <p:cNvSpPr txBox="1"/>
          <p:nvPr/>
        </p:nvSpPr>
        <p:spPr>
          <a:xfrm>
            <a:off x="8769556" y="6574925"/>
            <a:ext cx="201910" cy="246221"/>
          </a:xfrm>
          <a:prstGeom prst="rect">
            <a:avLst/>
          </a:prstGeom>
          <a:noFill/>
        </p:spPr>
        <p:txBody>
          <a:bodyPr wrap="square" rtlCol="0">
            <a:spAutoFit/>
          </a:bodyPr>
          <a:lstStyle/>
          <a:p>
            <a:r>
              <a:rPr lang="en-US" sz="1000" dirty="0"/>
              <a:t>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664359"/>
            <a:ext cx="5046700" cy="375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76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 General Controls (ITGC) Approach </a:t>
            </a:r>
            <a:endParaRPr lang="en-US" b="1" dirty="0">
              <a:solidFill>
                <a:prstClr val="black"/>
              </a:solidFill>
            </a:endParaRPr>
          </a:p>
        </p:txBody>
      </p:sp>
      <p:sp>
        <p:nvSpPr>
          <p:cNvPr id="3" name="TextBox 2"/>
          <p:cNvSpPr txBox="1"/>
          <p:nvPr/>
        </p:nvSpPr>
        <p:spPr>
          <a:xfrm>
            <a:off x="107212" y="1107563"/>
            <a:ext cx="4686300" cy="3231654"/>
          </a:xfrm>
          <a:prstGeom prst="rect">
            <a:avLst/>
          </a:prstGeom>
          <a:noFill/>
        </p:spPr>
        <p:txBody>
          <a:bodyPr wrap="square" rtlCol="0">
            <a:spAutoFit/>
          </a:bodyPr>
          <a:lstStyle/>
          <a:p>
            <a:r>
              <a:rPr lang="en-US" sz="1200" dirty="0" smtClean="0"/>
              <a:t>Planning Objectives</a:t>
            </a:r>
            <a:r>
              <a:rPr lang="en-US" sz="1200" dirty="0"/>
              <a:t>:   </a:t>
            </a:r>
          </a:p>
          <a:p>
            <a:pPr marL="169863" indent="-169863">
              <a:buFont typeface="Arial" panose="020B0604020202020204" pitchFamily="34" charset="0"/>
              <a:buChar char="•"/>
            </a:pPr>
            <a:r>
              <a:rPr lang="en-US" sz="1200" dirty="0" smtClean="0"/>
              <a:t>Identify</a:t>
            </a:r>
            <a:r>
              <a:rPr lang="en-US" sz="1200" dirty="0" smtClean="0"/>
              <a:t> control ownership</a:t>
            </a:r>
          </a:p>
          <a:p>
            <a:pPr marL="169863" indent="-169863">
              <a:buFont typeface="Arial" panose="020B0604020202020204" pitchFamily="34" charset="0"/>
              <a:buChar char="•"/>
            </a:pPr>
            <a:r>
              <a:rPr lang="en-US" sz="1200" dirty="0" smtClean="0"/>
              <a:t>Re-confirm </a:t>
            </a:r>
            <a:r>
              <a:rPr lang="en-US" sz="1200" dirty="0"/>
              <a:t>understanding and/or identify changes to the controls end-to-end </a:t>
            </a:r>
          </a:p>
          <a:p>
            <a:pPr marL="169863" indent="-169863">
              <a:buFont typeface="Arial" panose="020B0604020202020204" pitchFamily="34" charset="0"/>
              <a:buChar char="•"/>
            </a:pPr>
            <a:r>
              <a:rPr lang="en-US" sz="1200" dirty="0"/>
              <a:t>Assess the control design by observing a control </a:t>
            </a:r>
            <a:r>
              <a:rPr lang="en-US" sz="1200" dirty="0" smtClean="0"/>
              <a:t>demonstration, </a:t>
            </a:r>
            <a:r>
              <a:rPr lang="en-US" sz="1200" dirty="0"/>
              <a:t>along with the supporting documentation as </a:t>
            </a:r>
            <a:r>
              <a:rPr lang="en-US" sz="1200" dirty="0" smtClean="0"/>
              <a:t>applicable</a:t>
            </a:r>
          </a:p>
          <a:p>
            <a:pPr marL="169863" indent="-169863">
              <a:buFont typeface="Arial" panose="020B0604020202020204" pitchFamily="34" charset="0"/>
              <a:buChar char="•"/>
            </a:pPr>
            <a:r>
              <a:rPr lang="en-US" sz="1200" dirty="0" smtClean="0"/>
              <a:t>Re-confirm </a:t>
            </a:r>
            <a:r>
              <a:rPr lang="en-US" sz="1200" dirty="0"/>
              <a:t>control candidates for automated testing and/or identify new opportunities for automated testing </a:t>
            </a:r>
          </a:p>
          <a:p>
            <a:endParaRPr lang="en-US" sz="1200" dirty="0" smtClean="0"/>
          </a:p>
          <a:p>
            <a:r>
              <a:rPr lang="en-US" sz="1200" dirty="0" smtClean="0"/>
              <a:t>Planning Approach:</a:t>
            </a:r>
          </a:p>
          <a:p>
            <a:pPr marL="171450" indent="-171450">
              <a:buFont typeface="Arial" panose="020B0604020202020204" pitchFamily="34" charset="0"/>
              <a:buChar char="•"/>
            </a:pPr>
            <a:r>
              <a:rPr lang="en-US" sz="1200" dirty="0" smtClean="0"/>
              <a:t>ITGC </a:t>
            </a:r>
            <a:r>
              <a:rPr lang="en-US" sz="1200" dirty="0"/>
              <a:t>walkthrough schedule </a:t>
            </a:r>
            <a:r>
              <a:rPr lang="en-US" sz="1200" dirty="0" smtClean="0"/>
              <a:t>is grouped by </a:t>
            </a:r>
            <a:r>
              <a:rPr lang="en-US" sz="1200" dirty="0"/>
              <a:t>Sub-Process, with a </a:t>
            </a:r>
            <a:r>
              <a:rPr lang="en-US" sz="1200" dirty="0" smtClean="0"/>
              <a:t>defined timeline </a:t>
            </a:r>
            <a:r>
              <a:rPr lang="en-US" sz="1200" dirty="0"/>
              <a:t>range </a:t>
            </a:r>
            <a:r>
              <a:rPr lang="en-US" sz="1200" dirty="0" smtClean="0"/>
              <a:t>for completing walkthroughs </a:t>
            </a:r>
            <a:r>
              <a:rPr lang="en-US" sz="1200" dirty="0" smtClean="0"/>
              <a:t>.  Depending on the support model, there could be instances when the walkthroughs will be combined by entity (e.g. EMEA). </a:t>
            </a:r>
            <a:endParaRPr lang="en-US" sz="1200" dirty="0" smtClean="0"/>
          </a:p>
          <a:p>
            <a:pPr marL="171450" indent="-171450">
              <a:buFont typeface="Arial" panose="020B0604020202020204" pitchFamily="34" charset="0"/>
              <a:buChar char="•"/>
            </a:pPr>
            <a:r>
              <a:rPr lang="en-US" sz="1200" dirty="0" smtClean="0"/>
              <a:t>Where </a:t>
            </a:r>
            <a:r>
              <a:rPr lang="en-US" sz="1200" dirty="0"/>
              <a:t>applications or infrastructure have been on-boarded to the homogeneous processes, a combined walkthrough of the process will be leveraged to assess the control design. </a:t>
            </a:r>
            <a:endParaRPr lang="en-US" sz="1200" dirty="0" smtClean="0"/>
          </a:p>
        </p:txBody>
      </p:sp>
      <p:sp>
        <p:nvSpPr>
          <p:cNvPr id="4" name="TextBox 3"/>
          <p:cNvSpPr txBox="1"/>
          <p:nvPr/>
        </p:nvSpPr>
        <p:spPr>
          <a:xfrm>
            <a:off x="4800600" y="1134268"/>
            <a:ext cx="4183897" cy="292388"/>
          </a:xfrm>
          <a:prstGeom prst="rect">
            <a:avLst/>
          </a:prstGeom>
          <a:solidFill>
            <a:schemeClr val="bg1">
              <a:lumMod val="95000"/>
            </a:schemeClr>
          </a:solidFill>
          <a:ln>
            <a:solidFill>
              <a:schemeClr val="accent1">
                <a:shade val="50000"/>
              </a:schemeClr>
            </a:solidFill>
          </a:ln>
        </p:spPr>
        <p:txBody>
          <a:bodyPr wrap="square" rtlCol="0">
            <a:spAutoFit/>
          </a:bodyPr>
          <a:lstStyle/>
          <a:p>
            <a:pPr algn="ctr"/>
            <a:r>
              <a:rPr lang="en-US" sz="1300" b="1" dirty="0" smtClean="0"/>
              <a:t>In-Scope SOX ITGC Controls </a:t>
            </a:r>
            <a:endParaRPr lang="en-US" sz="1300" b="1" dirty="0"/>
          </a:p>
        </p:txBody>
      </p:sp>
      <p:graphicFrame>
        <p:nvGraphicFramePr>
          <p:cNvPr id="5" name="Table 4"/>
          <p:cNvGraphicFramePr>
            <a:graphicFrameLocks noGrp="1"/>
          </p:cNvGraphicFramePr>
          <p:nvPr>
            <p:extLst>
              <p:ext uri="{D42A27DB-BD31-4B8C-83A1-F6EECF244321}">
                <p14:modId xmlns:p14="http://schemas.microsoft.com/office/powerpoint/2010/main" val="1496176933"/>
              </p:ext>
            </p:extLst>
          </p:nvPr>
        </p:nvGraphicFramePr>
        <p:xfrm>
          <a:off x="4800600" y="1414928"/>
          <a:ext cx="4183897" cy="3886200"/>
        </p:xfrm>
        <a:graphic>
          <a:graphicData uri="http://schemas.openxmlformats.org/drawingml/2006/table">
            <a:tbl>
              <a:tblPr firstRow="1" bandRow="1">
                <a:tableStyleId>{5C22544A-7EE6-4342-B048-85BDC9FD1C3A}</a:tableStyleId>
              </a:tblPr>
              <a:tblGrid>
                <a:gridCol w="1323395"/>
                <a:gridCol w="2860502"/>
              </a:tblGrid>
              <a:tr h="350520">
                <a:tc>
                  <a:txBody>
                    <a:bodyPr/>
                    <a:lstStyle/>
                    <a:p>
                      <a:r>
                        <a:rPr lang="en-US" sz="1400" dirty="0" smtClean="0"/>
                        <a:t>Process</a:t>
                      </a:r>
                      <a:endParaRPr lang="en-US" sz="1400" dirty="0"/>
                    </a:p>
                  </a:txBody>
                  <a:tcPr marT="60960" marB="60960"/>
                </a:tc>
                <a:tc>
                  <a:txBody>
                    <a:bodyPr/>
                    <a:lstStyle/>
                    <a:p>
                      <a:r>
                        <a:rPr lang="en-US" sz="1400" dirty="0" smtClean="0"/>
                        <a:t>Sub-Process </a:t>
                      </a:r>
                      <a:endParaRPr lang="en-US" sz="1400" dirty="0"/>
                    </a:p>
                  </a:txBody>
                  <a:tcPr marT="60960" marB="60960"/>
                </a:tc>
              </a:tr>
              <a:tr h="304800">
                <a:tc rowSpan="8">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Logical Security </a:t>
                      </a:r>
                    </a:p>
                  </a:txBody>
                  <a:tcPr marT="60960" marB="60960" anchor="ctr"/>
                </a:tc>
                <a:tc>
                  <a:txBody>
                    <a:bodyPr/>
                    <a:lstStyle/>
                    <a:p>
                      <a:r>
                        <a:rPr lang="en-US" sz="1200" dirty="0" smtClean="0"/>
                        <a:t>Access Recertification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Privileged Access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Privileged Access</a:t>
                      </a:r>
                      <a:r>
                        <a:rPr lang="en-US" sz="1200" baseline="0" dirty="0" smtClean="0"/>
                        <a:t> Logging and Monitoring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Server Configuration</a:t>
                      </a:r>
                      <a:r>
                        <a:rPr lang="en-US" sz="1200" baseline="0" dirty="0" smtClean="0"/>
                        <a:t> Monitoring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User Access De-provisioning</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User Access Provisioning</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a:txBody>
                    <a:bodyPr/>
                    <a:lstStyle/>
                    <a:p>
                      <a:r>
                        <a:rPr lang="en-US" sz="1200" dirty="0" smtClean="0"/>
                        <a:t>User Transfers</a:t>
                      </a:r>
                      <a:r>
                        <a:rPr lang="en-US" sz="1200" baseline="0" dirty="0" smtClean="0"/>
                        <a:t>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a:txBody>
                    <a:bodyPr/>
                    <a:lstStyle/>
                    <a:p>
                      <a:r>
                        <a:rPr lang="en-US" sz="1200" dirty="0" smtClean="0"/>
                        <a:t>Segregation of Duties </a:t>
                      </a:r>
                      <a:endParaRPr lang="en-US" sz="1200" dirty="0"/>
                    </a:p>
                  </a:txBody>
                  <a:tcPr marT="60960" marB="60960"/>
                </a:tc>
              </a:tr>
              <a:tr h="304800">
                <a:tc rowSpan="2">
                  <a:txBody>
                    <a:bodyPr/>
                    <a:lstStyle/>
                    <a:p>
                      <a:r>
                        <a:rPr lang="en-US" sz="1200" dirty="0" smtClean="0"/>
                        <a:t>Computer Operations </a:t>
                      </a:r>
                    </a:p>
                  </a:txBody>
                  <a:tcPr marT="60960" marB="60960" anchor="ctr"/>
                </a:tc>
                <a:tc>
                  <a:txBody>
                    <a:bodyPr/>
                    <a:lstStyle/>
                    <a:p>
                      <a:r>
                        <a:rPr lang="en-US" sz="1200" dirty="0" smtClean="0"/>
                        <a:t>Data Back up and Monitoring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r>
                        <a:rPr lang="en-US" sz="1200" dirty="0" smtClean="0"/>
                        <a:t>Job Monitoring</a:t>
                      </a:r>
                      <a:endParaRPr lang="en-US" sz="1200" dirty="0"/>
                    </a:p>
                  </a:txBody>
                  <a:tcPr marT="60960" marB="60960"/>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 Management </a:t>
                      </a:r>
                    </a:p>
                  </a:txBody>
                  <a:tcPr marT="60960" marB="60960" anchor="ctr"/>
                </a:tc>
                <a:tc>
                  <a:txBody>
                    <a:bodyPr/>
                    <a:lstStyle/>
                    <a:p>
                      <a:r>
                        <a:rPr lang="en-US" sz="1200" dirty="0" smtClean="0"/>
                        <a:t>Change request approval and testing</a:t>
                      </a:r>
                      <a:endParaRPr lang="en-US" sz="1200" dirty="0"/>
                    </a:p>
                  </a:txBody>
                  <a:tcPr marT="60960" marB="60960"/>
                </a:tc>
              </a:tr>
            </a:tbl>
          </a:graphicData>
        </a:graphic>
      </p:graphicFrame>
      <p:sp>
        <p:nvSpPr>
          <p:cNvPr id="6" name="TextBox 5"/>
          <p:cNvSpPr txBox="1"/>
          <p:nvPr/>
        </p:nvSpPr>
        <p:spPr>
          <a:xfrm>
            <a:off x="38099" y="409575"/>
            <a:ext cx="8636411" cy="646331"/>
          </a:xfrm>
          <a:prstGeom prst="rect">
            <a:avLst/>
          </a:prstGeom>
          <a:noFill/>
        </p:spPr>
        <p:txBody>
          <a:bodyPr wrap="square" rtlCol="0">
            <a:spAutoFit/>
          </a:bodyPr>
          <a:lstStyle/>
          <a:p>
            <a:r>
              <a:rPr lang="en-US" sz="1200" dirty="0" smtClean="0"/>
              <a:t>As part of the ITGC planning, IT SOX team will work with IT management to confirm control owners for each in-scope process and sub-process.  </a:t>
            </a:r>
            <a:r>
              <a:rPr lang="en-US" sz="1200" dirty="0" smtClean="0"/>
              <a:t>Planning walkthroughs </a:t>
            </a:r>
            <a:r>
              <a:rPr lang="en-US" sz="1200" dirty="0" smtClean="0"/>
              <a:t>will be conducted with the control owners to confirm the design of IT general controls, which will </a:t>
            </a:r>
            <a:r>
              <a:rPr lang="en-US" sz="1200" dirty="0" smtClean="0"/>
              <a:t>enable us to develop operating </a:t>
            </a:r>
            <a:r>
              <a:rPr lang="en-US" sz="1200" dirty="0" smtClean="0"/>
              <a:t>effectiveness </a:t>
            </a:r>
            <a:r>
              <a:rPr lang="en-US" sz="1200" dirty="0" smtClean="0"/>
              <a:t>testing approach.   </a:t>
            </a:r>
            <a:endParaRPr lang="en-US" sz="1200" b="1" dirty="0">
              <a:solidFill>
                <a:srgbClr val="FF0000"/>
              </a:solidFill>
            </a:endParaRPr>
          </a:p>
        </p:txBody>
      </p:sp>
      <p:sp>
        <p:nvSpPr>
          <p:cNvPr id="7" name="TextBox 6"/>
          <p:cNvSpPr txBox="1"/>
          <p:nvPr/>
        </p:nvSpPr>
        <p:spPr>
          <a:xfrm>
            <a:off x="8769556" y="6443966"/>
            <a:ext cx="201910" cy="246221"/>
          </a:xfrm>
          <a:prstGeom prst="rect">
            <a:avLst/>
          </a:prstGeom>
          <a:noFill/>
        </p:spPr>
        <p:txBody>
          <a:bodyPr wrap="square" rtlCol="0">
            <a:spAutoFit/>
          </a:bodyPr>
          <a:lstStyle/>
          <a:p>
            <a:r>
              <a:rPr lang="en-US" sz="1000" dirty="0" smtClean="0"/>
              <a:t>4</a:t>
            </a:r>
            <a:endParaRPr lang="en-US" sz="1000" dirty="0"/>
          </a:p>
        </p:txBody>
      </p:sp>
      <p:sp>
        <p:nvSpPr>
          <p:cNvPr id="8" name="TextBox 7"/>
          <p:cNvSpPr txBox="1"/>
          <p:nvPr/>
        </p:nvSpPr>
        <p:spPr>
          <a:xfrm>
            <a:off x="4793512" y="5315200"/>
            <a:ext cx="4177954" cy="600164"/>
          </a:xfrm>
          <a:prstGeom prst="rect">
            <a:avLst/>
          </a:prstGeom>
          <a:noFill/>
        </p:spPr>
        <p:txBody>
          <a:bodyPr wrap="square" rtlCol="0">
            <a:spAutoFit/>
          </a:bodyPr>
          <a:lstStyle/>
          <a:p>
            <a:r>
              <a:rPr lang="en-US" sz="1100" dirty="0" smtClean="0"/>
              <a:t>Note:  </a:t>
            </a:r>
            <a:r>
              <a:rPr lang="en-US" sz="1100" dirty="0" smtClean="0">
                <a:solidFill>
                  <a:schemeClr val="dk1"/>
                </a:solidFill>
              </a:rPr>
              <a:t>While SDLC controls </a:t>
            </a:r>
            <a:r>
              <a:rPr lang="en-US" sz="1100" dirty="0">
                <a:solidFill>
                  <a:schemeClr val="dk1"/>
                </a:solidFill>
              </a:rPr>
              <a:t>are </a:t>
            </a:r>
            <a:r>
              <a:rPr lang="en-US" sz="1100" dirty="0" smtClean="0">
                <a:solidFill>
                  <a:schemeClr val="dk1"/>
                </a:solidFill>
              </a:rPr>
              <a:t>not part of the  standard </a:t>
            </a:r>
            <a:r>
              <a:rPr lang="en-US" sz="1100" dirty="0">
                <a:solidFill>
                  <a:schemeClr val="dk1"/>
                </a:solidFill>
              </a:rPr>
              <a:t>SOX program, they may </a:t>
            </a:r>
            <a:r>
              <a:rPr lang="en-US" sz="1100" dirty="0" smtClean="0">
                <a:solidFill>
                  <a:schemeClr val="dk1"/>
                </a:solidFill>
              </a:rPr>
              <a:t>be </a:t>
            </a:r>
            <a:r>
              <a:rPr lang="en-US" sz="1100" dirty="0">
                <a:solidFill>
                  <a:schemeClr val="dk1"/>
                </a:solidFill>
              </a:rPr>
              <a:t>assessed for specific projects that are deemed material for </a:t>
            </a:r>
            <a:r>
              <a:rPr lang="en-US" sz="1100" dirty="0" smtClean="0">
                <a:solidFill>
                  <a:schemeClr val="dk1"/>
                </a:solidFill>
              </a:rPr>
              <a:t>SOX. </a:t>
            </a:r>
            <a:endParaRPr lang="en-US" sz="1100" i="1" dirty="0"/>
          </a:p>
        </p:txBody>
      </p:sp>
    </p:spTree>
    <p:extLst>
      <p:ext uri="{BB962C8B-B14F-4D97-AF65-F5344CB8AC3E}">
        <p14:creationId xmlns:p14="http://schemas.microsoft.com/office/powerpoint/2010/main" val="64719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 Dependent (ITD) Controls </a:t>
            </a:r>
            <a:r>
              <a:rPr lang="en-US" b="1" dirty="0" smtClean="0">
                <a:solidFill>
                  <a:prstClr val="black"/>
                </a:solidFill>
              </a:rPr>
              <a:t>Approach </a:t>
            </a:r>
            <a:endParaRPr lang="en-US" b="1" dirty="0">
              <a:solidFill>
                <a:prstClr val="black"/>
              </a:solidFill>
            </a:endParaRPr>
          </a:p>
        </p:txBody>
      </p:sp>
      <p:sp>
        <p:nvSpPr>
          <p:cNvPr id="3" name="TextBox 2"/>
          <p:cNvSpPr txBox="1"/>
          <p:nvPr/>
        </p:nvSpPr>
        <p:spPr>
          <a:xfrm>
            <a:off x="38099" y="409575"/>
            <a:ext cx="8636411" cy="646331"/>
          </a:xfrm>
          <a:prstGeom prst="rect">
            <a:avLst/>
          </a:prstGeom>
          <a:noFill/>
        </p:spPr>
        <p:txBody>
          <a:bodyPr wrap="square" rtlCol="0">
            <a:spAutoFit/>
          </a:bodyPr>
          <a:lstStyle/>
          <a:p>
            <a:r>
              <a:rPr lang="en-US" sz="1200" dirty="0" smtClean="0"/>
              <a:t>As part of planning for </a:t>
            </a:r>
            <a:r>
              <a:rPr lang="en-US" sz="1200" dirty="0" smtClean="0"/>
              <a:t>IT Dependent controls  </a:t>
            </a:r>
            <a:r>
              <a:rPr lang="en-US" sz="1200" dirty="0" smtClean="0"/>
              <a:t>coverage, IT SOX team will participate in select walkthroughs of the business processes in order to identify key IT dependencies (e.g. systems, reports, etc.).    Subsequent follow ups with the IT team will be conducted, as needed, to understand the corresponding application controls and determine testing approach.  </a:t>
            </a:r>
            <a:endParaRPr lang="en-US" sz="1200" b="1" dirty="0">
              <a:solidFill>
                <a:srgbClr val="FF0000"/>
              </a:solidFill>
            </a:endParaRPr>
          </a:p>
        </p:txBody>
      </p:sp>
      <p:sp>
        <p:nvSpPr>
          <p:cNvPr id="10" name="TextBox 9"/>
          <p:cNvSpPr txBox="1"/>
          <p:nvPr/>
        </p:nvSpPr>
        <p:spPr>
          <a:xfrm>
            <a:off x="304800" y="1242768"/>
            <a:ext cx="8153400" cy="292388"/>
          </a:xfrm>
          <a:prstGeom prst="rect">
            <a:avLst/>
          </a:prstGeom>
          <a:solidFill>
            <a:schemeClr val="bg1">
              <a:lumMod val="95000"/>
            </a:schemeClr>
          </a:solidFill>
          <a:ln>
            <a:solidFill>
              <a:schemeClr val="accent1">
                <a:shade val="50000"/>
              </a:schemeClr>
            </a:solidFill>
          </a:ln>
        </p:spPr>
        <p:txBody>
          <a:bodyPr wrap="square" rtlCol="0">
            <a:spAutoFit/>
          </a:bodyPr>
          <a:lstStyle/>
          <a:p>
            <a:pPr algn="ctr"/>
            <a:r>
              <a:rPr lang="en-US" sz="1300" b="1" dirty="0" smtClean="0"/>
              <a:t>In-Scope SOX </a:t>
            </a:r>
            <a:r>
              <a:rPr lang="en-US" sz="1300" b="1" dirty="0" smtClean="0"/>
              <a:t>IT Dependent </a:t>
            </a:r>
            <a:r>
              <a:rPr lang="en-US" sz="1300" b="1" dirty="0" smtClean="0"/>
              <a:t>Controls  </a:t>
            </a:r>
            <a:endParaRPr lang="en-US" sz="1300" b="1" dirty="0"/>
          </a:p>
        </p:txBody>
      </p:sp>
      <p:graphicFrame>
        <p:nvGraphicFramePr>
          <p:cNvPr id="11" name="Table 10"/>
          <p:cNvGraphicFramePr>
            <a:graphicFrameLocks noGrp="1"/>
          </p:cNvGraphicFramePr>
          <p:nvPr>
            <p:extLst>
              <p:ext uri="{D42A27DB-BD31-4B8C-83A1-F6EECF244321}">
                <p14:modId xmlns:p14="http://schemas.microsoft.com/office/powerpoint/2010/main" val="2745345573"/>
              </p:ext>
            </p:extLst>
          </p:nvPr>
        </p:nvGraphicFramePr>
        <p:xfrm>
          <a:off x="304800" y="1547178"/>
          <a:ext cx="8153400" cy="3947160"/>
        </p:xfrm>
        <a:graphic>
          <a:graphicData uri="http://schemas.openxmlformats.org/drawingml/2006/table">
            <a:tbl>
              <a:tblPr firstRow="1" bandRow="1">
                <a:tableStyleId>{5C22544A-7EE6-4342-B048-85BDC9FD1C3A}</a:tableStyleId>
              </a:tblPr>
              <a:tblGrid>
                <a:gridCol w="1524000"/>
                <a:gridCol w="2394502"/>
                <a:gridCol w="4234898"/>
              </a:tblGrid>
              <a:tr h="350520">
                <a:tc>
                  <a:txBody>
                    <a:bodyPr/>
                    <a:lstStyle/>
                    <a:p>
                      <a:r>
                        <a:rPr lang="en-US" sz="1400" dirty="0" smtClean="0"/>
                        <a:t>Control Type</a:t>
                      </a:r>
                      <a:endParaRPr lang="en-US" sz="1400" dirty="0"/>
                    </a:p>
                  </a:txBody>
                  <a:tcPr marT="60960" marB="60960"/>
                </a:tc>
                <a:tc>
                  <a:txBody>
                    <a:bodyPr/>
                    <a:lstStyle/>
                    <a:p>
                      <a:r>
                        <a:rPr lang="en-US" sz="1400" dirty="0" smtClean="0"/>
                        <a:t>Objective </a:t>
                      </a:r>
                      <a:endParaRPr lang="en-US" sz="1400" dirty="0"/>
                    </a:p>
                  </a:txBody>
                  <a:tcPr marT="60960" marB="60960"/>
                </a:tc>
                <a:tc>
                  <a:txBody>
                    <a:bodyPr/>
                    <a:lstStyle/>
                    <a:p>
                      <a:r>
                        <a:rPr lang="en-US" sz="1400" dirty="0" smtClean="0"/>
                        <a:t>Control Considerations </a:t>
                      </a:r>
                      <a:endParaRPr lang="en-US" sz="1400" dirty="0"/>
                    </a:p>
                  </a:txBody>
                  <a:tcPr marT="60960" marB="60960"/>
                </a:tc>
              </a:tr>
              <a:tr h="30480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Automated Controls </a:t>
                      </a:r>
                    </a:p>
                  </a:txBody>
                  <a:tcPr marT="60960" marB="60960"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Controls designed to ensure the complete and accurate processing of data </a:t>
                      </a:r>
                    </a:p>
                  </a:txBody>
                  <a:tcPr marT="60960" marB="60960" anchor="ctr"/>
                </a:tc>
                <a:tc>
                  <a:txBody>
                    <a:bodyPr/>
                    <a:lstStyle/>
                    <a:p>
                      <a:r>
                        <a:rPr lang="en-US" sz="1200" dirty="0" smtClean="0"/>
                        <a:t>Data edit/validation</a:t>
                      </a:r>
                      <a:r>
                        <a:rPr lang="en-US" sz="1200" baseline="0" dirty="0" smtClean="0"/>
                        <a:t> checks</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vMerge="1">
                  <a:txBody>
                    <a:bodyPr/>
                    <a:lstStyle/>
                    <a:p>
                      <a:endParaRPr lang="en-US"/>
                    </a:p>
                  </a:txBody>
                  <a:tcPr/>
                </a:tc>
                <a:tc>
                  <a:txBody>
                    <a:bodyPr/>
                    <a:lstStyle/>
                    <a:p>
                      <a:r>
                        <a:rPr lang="en-US" sz="1200" dirty="0" smtClean="0"/>
                        <a:t>Blocks to prevent the file from processing if the record count doesn’t match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vMerge="1">
                  <a:txBody>
                    <a:bodyPr/>
                    <a:lstStyle/>
                    <a:p>
                      <a:endParaRPr lang="en-US"/>
                    </a:p>
                  </a:txBody>
                  <a:tcPr/>
                </a:tc>
                <a:tc>
                  <a:txBody>
                    <a:bodyPr/>
                    <a:lstStyle/>
                    <a:p>
                      <a:r>
                        <a:rPr lang="en-US" sz="1200" dirty="0" smtClean="0"/>
                        <a:t>System enforced segregation</a:t>
                      </a:r>
                      <a:r>
                        <a:rPr lang="en-US" sz="1200" baseline="0" dirty="0" smtClean="0"/>
                        <a:t> of duties </a:t>
                      </a:r>
                      <a:endParaRPr lang="en-US" sz="1200" dirty="0"/>
                    </a:p>
                  </a:txBody>
                  <a:tcPr marT="60960" marB="60960"/>
                </a:tc>
              </a:tr>
              <a:tr h="304800">
                <a:tc rowSpan="3">
                  <a:txBody>
                    <a:bodyPr/>
                    <a:lstStyle/>
                    <a:p>
                      <a:r>
                        <a:rPr lang="en-US" sz="1200" dirty="0" smtClean="0"/>
                        <a:t>Interface Controls </a:t>
                      </a:r>
                    </a:p>
                  </a:txBody>
                  <a:tcPr marT="60960" marB="60960" anchor="ctr"/>
                </a:tc>
                <a:tc rowSpan="3">
                  <a:txBody>
                    <a:bodyPr/>
                    <a:lstStyle/>
                    <a:p>
                      <a:r>
                        <a:rPr lang="en-US" sz="1200" dirty="0" smtClean="0"/>
                        <a:t>Controls designed</a:t>
                      </a:r>
                      <a:r>
                        <a:rPr lang="en-US" sz="1200" baseline="0" dirty="0" smtClean="0"/>
                        <a:t> to ensure complete and accurate communication between the systems </a:t>
                      </a:r>
                      <a:endParaRPr lang="en-US" sz="1200" dirty="0" smtClean="0"/>
                    </a:p>
                  </a:txBody>
                  <a:tcPr marT="60960" marB="60960" anchor="ctr"/>
                </a:tc>
                <a:tc>
                  <a:txBody>
                    <a:bodyPr/>
                    <a:lstStyle/>
                    <a:p>
                      <a:r>
                        <a:rPr lang="en-US" sz="1200" dirty="0" smtClean="0"/>
                        <a:t>Controls in the source/destination systems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vMerge="1">
                  <a:txBody>
                    <a:bodyPr/>
                    <a:lstStyle/>
                    <a:p>
                      <a:endParaRPr lang="en-US"/>
                    </a:p>
                  </a:txBody>
                  <a:tcPr/>
                </a:tc>
                <a:tc>
                  <a:txBody>
                    <a:bodyPr/>
                    <a:lstStyle/>
                    <a:p>
                      <a:r>
                        <a:rPr lang="en-US" sz="1200" dirty="0" smtClean="0"/>
                        <a:t>System logic for data flow handling </a:t>
                      </a:r>
                      <a:endParaRPr lang="en-US" sz="1200" dirty="0"/>
                    </a:p>
                  </a:txBody>
                  <a:tcPr marT="60960" marB="60960"/>
                </a:tc>
              </a:tr>
              <a:tr h="304800">
                <a:tc vMerge="1">
                  <a:txBody>
                    <a:bodyPr/>
                    <a:lstStyle/>
                    <a:p>
                      <a:endParaRPr lang="en-US" sz="1200" dirty="0" smtClean="0"/>
                    </a:p>
                  </a:txBody>
                  <a:tcPr marT="60960" marB="60960" anchor="ctr"/>
                </a:tc>
                <a:tc vMerge="1">
                  <a:txBody>
                    <a:bodyPr/>
                    <a:lstStyle/>
                    <a:p>
                      <a:endParaRPr lang="en-US" sz="1200" dirty="0" smtClean="0"/>
                    </a:p>
                  </a:txBody>
                  <a:tcPr marT="60960" marB="60960" anchor="ctr"/>
                </a:tc>
                <a:tc>
                  <a:txBody>
                    <a:bodyPr/>
                    <a:lstStyle/>
                    <a:p>
                      <a:r>
                        <a:rPr lang="en-US" sz="1200" dirty="0" smtClean="0"/>
                        <a:t>Controls over</a:t>
                      </a:r>
                      <a:r>
                        <a:rPr lang="en-US" sz="1200" baseline="0" dirty="0" smtClean="0"/>
                        <a:t> data completeness and accuracy </a:t>
                      </a:r>
                      <a:endParaRPr lang="en-US" sz="1200" dirty="0"/>
                    </a:p>
                  </a:txBody>
                  <a:tcPr marT="60960" marB="60960"/>
                </a:tc>
              </a:tr>
              <a:tr h="30480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Key Reports </a:t>
                      </a:r>
                    </a:p>
                  </a:txBody>
                  <a:tcPr marT="60960" marB="60960" anchor="ctr"/>
                </a:tc>
                <a:tc rowSpan="3">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200" dirty="0" smtClean="0"/>
                        <a:t>A system generated</a:t>
                      </a:r>
                      <a:r>
                        <a:rPr lang="en-US" sz="1200" baseline="0" dirty="0" smtClean="0"/>
                        <a:t> document that supports execution of a key business control (e.g. exception reports, sales summaries, etc.) </a:t>
                      </a:r>
                      <a:r>
                        <a:rPr lang="en-US" sz="1200" kern="1200" baseline="0" dirty="0" smtClean="0">
                          <a:solidFill>
                            <a:schemeClr val="dk1"/>
                          </a:solidFill>
                          <a:latin typeface="+mn-lt"/>
                          <a:ea typeface="+mn-ea"/>
                          <a:cs typeface="+mn-cs"/>
                        </a:rPr>
                        <a:t>or directly supports a material/ financially significant accounting entry or decision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a:txBody>
                    <a:bodyPr/>
                    <a:lstStyle/>
                    <a:p>
                      <a:r>
                        <a:rPr lang="en-US" sz="1200" kern="1200" dirty="0" smtClean="0">
                          <a:solidFill>
                            <a:schemeClr val="dk1"/>
                          </a:solidFill>
                          <a:effectLst/>
                          <a:latin typeface="+mn-lt"/>
                          <a:ea typeface="Calibri"/>
                          <a:cs typeface="Times New Roman"/>
                        </a:rPr>
                        <a:t>Process</a:t>
                      </a:r>
                      <a:r>
                        <a:rPr lang="en-US" sz="1200" kern="1200" baseline="0" dirty="0" smtClean="0">
                          <a:solidFill>
                            <a:schemeClr val="dk1"/>
                          </a:solidFill>
                          <a:effectLst/>
                          <a:latin typeface="+mn-lt"/>
                          <a:ea typeface="Calibri"/>
                          <a:cs typeface="Times New Roman"/>
                        </a:rPr>
                        <a:t> for making changes to the key report(s)</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a:txBody>
                    <a:bodyPr/>
                    <a:lstStyle/>
                    <a:p>
                      <a:r>
                        <a:rPr lang="en-US" sz="1200" dirty="0" smtClean="0">
                          <a:effectLst/>
                          <a:latin typeface="+mn-lt"/>
                          <a:ea typeface="Calibri"/>
                          <a:cs typeface="Times New Roman"/>
                        </a:rPr>
                        <a:t>Parameters used to run the query </a:t>
                      </a:r>
                      <a:endParaRPr lang="en-US" sz="1200" dirty="0"/>
                    </a:p>
                  </a:txBody>
                  <a:tcPr marT="60960" marB="60960"/>
                </a:tc>
              </a:tr>
              <a:tr h="30480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marT="60960" marB="60960" anchor="ctr"/>
                </a:tc>
                <a:tc>
                  <a:txBody>
                    <a:bodyPr/>
                    <a:lstStyle/>
                    <a:p>
                      <a:r>
                        <a:rPr lang="en-US" sz="1200" dirty="0" smtClean="0"/>
                        <a:t>Accuracy and completeness of the data source</a:t>
                      </a:r>
                      <a:endParaRPr lang="en-US" sz="1200" dirty="0"/>
                    </a:p>
                  </a:txBody>
                  <a:tcPr marT="60960" marB="60960"/>
                </a:tc>
              </a:tr>
            </a:tbl>
          </a:graphicData>
        </a:graphic>
      </p:graphicFrame>
      <p:sp>
        <p:nvSpPr>
          <p:cNvPr id="12" name="TextBox 11"/>
          <p:cNvSpPr txBox="1"/>
          <p:nvPr/>
        </p:nvSpPr>
        <p:spPr>
          <a:xfrm>
            <a:off x="8769556" y="6443966"/>
            <a:ext cx="201910" cy="246221"/>
          </a:xfrm>
          <a:prstGeom prst="rect">
            <a:avLst/>
          </a:prstGeom>
          <a:noFill/>
        </p:spPr>
        <p:txBody>
          <a:bodyPr wrap="square" rtlCol="0">
            <a:spAutoFit/>
          </a:bodyPr>
          <a:lstStyle/>
          <a:p>
            <a:r>
              <a:rPr lang="en-US" sz="1000" dirty="0" smtClean="0"/>
              <a:t>5</a:t>
            </a:r>
            <a:endParaRPr lang="en-US" sz="1000" dirty="0"/>
          </a:p>
        </p:txBody>
      </p:sp>
    </p:spTree>
    <p:extLst>
      <p:ext uri="{BB962C8B-B14F-4D97-AF65-F5344CB8AC3E}">
        <p14:creationId xmlns:p14="http://schemas.microsoft.com/office/powerpoint/2010/main" val="119324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85800"/>
            <a:ext cx="3733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Process/Control Owners</a:t>
            </a:r>
            <a:endParaRPr lang="en-US" b="1" dirty="0"/>
          </a:p>
        </p:txBody>
      </p:sp>
      <p:sp>
        <p:nvSpPr>
          <p:cNvPr id="4" name="Rectangle 3"/>
          <p:cNvSpPr/>
          <p:nvPr/>
        </p:nvSpPr>
        <p:spPr>
          <a:xfrm>
            <a:off x="4495800" y="685800"/>
            <a:ext cx="3733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IT SOX Team </a:t>
            </a:r>
            <a:endParaRPr lang="en-US" b="1" dirty="0"/>
          </a:p>
        </p:txBody>
      </p:sp>
      <p:sp>
        <p:nvSpPr>
          <p:cNvPr id="5" name="TextBox 4"/>
          <p:cNvSpPr txBox="1"/>
          <p:nvPr/>
        </p:nvSpPr>
        <p:spPr>
          <a:xfrm>
            <a:off x="228600" y="990600"/>
            <a:ext cx="3733800" cy="4339650"/>
          </a:xfrm>
          <a:prstGeom prst="rect">
            <a:avLst/>
          </a:prstGeom>
          <a:noFill/>
          <a:ln>
            <a:solidFill>
              <a:schemeClr val="accent1"/>
            </a:solidFill>
          </a:ln>
        </p:spPr>
        <p:txBody>
          <a:bodyPr wrap="square" rtlCol="0">
            <a:spAutoFit/>
          </a:bodyPr>
          <a:lstStyle/>
          <a:p>
            <a:r>
              <a:rPr lang="en-US" sz="1200" dirty="0" smtClean="0"/>
              <a:t>Pre-meeting</a:t>
            </a:r>
          </a:p>
          <a:p>
            <a:pPr marL="285750" indent="-285750">
              <a:buFont typeface="Arial" panose="020B0604020202020204" pitchFamily="34" charset="0"/>
              <a:buChar char="•"/>
            </a:pPr>
            <a:r>
              <a:rPr lang="en-US" sz="1200" dirty="0" smtClean="0"/>
              <a:t>Ensure the right individuals are available for the meetings </a:t>
            </a:r>
          </a:p>
          <a:p>
            <a:pPr marL="285750" indent="-285750">
              <a:buFont typeface="Arial" panose="020B0604020202020204" pitchFamily="34" charset="0"/>
              <a:buChar char="•"/>
            </a:pPr>
            <a:r>
              <a:rPr lang="en-US" sz="1200" dirty="0" smtClean="0"/>
              <a:t>Prepare required documentation (one complete sample of 2019 documentation)</a:t>
            </a:r>
          </a:p>
          <a:p>
            <a:pPr marL="285750" indent="-285750">
              <a:buFont typeface="Arial" panose="020B0604020202020204" pitchFamily="34" charset="0"/>
              <a:buChar char="•"/>
            </a:pPr>
            <a:r>
              <a:rPr lang="en-US" sz="1200" dirty="0" smtClean="0"/>
              <a:t>Provide up to date process flows and narratives, as applicable </a:t>
            </a:r>
          </a:p>
          <a:p>
            <a:endParaRPr lang="en-US" sz="1200" dirty="0" smtClean="0"/>
          </a:p>
          <a:p>
            <a:r>
              <a:rPr lang="en-US" sz="1200" dirty="0" smtClean="0"/>
              <a:t>Meeting</a:t>
            </a:r>
          </a:p>
          <a:p>
            <a:pPr marL="171450" indent="-171450">
              <a:buFont typeface="Arial" panose="020B0604020202020204" pitchFamily="34" charset="0"/>
              <a:buChar char="•"/>
            </a:pPr>
            <a:r>
              <a:rPr lang="en-US" sz="1200" dirty="0" smtClean="0"/>
              <a:t>Provide an end to end description of the process </a:t>
            </a:r>
          </a:p>
          <a:p>
            <a:pPr marL="171450" indent="-171450">
              <a:buFont typeface="Arial" panose="020B0604020202020204" pitchFamily="34" charset="0"/>
              <a:buChar char="•"/>
            </a:pPr>
            <a:r>
              <a:rPr lang="en-US" sz="1200" dirty="0" smtClean="0"/>
              <a:t>Highlight any changes to the process from 2018 </a:t>
            </a:r>
          </a:p>
          <a:p>
            <a:pPr marL="171450" indent="-171450">
              <a:buFont typeface="Arial" panose="020B0604020202020204" pitchFamily="34" charset="0"/>
              <a:buChar char="•"/>
            </a:pPr>
            <a:r>
              <a:rPr lang="en-US" sz="1200" dirty="0" smtClean="0"/>
              <a:t>Walk through one current year sample for each control </a:t>
            </a:r>
          </a:p>
          <a:p>
            <a:pPr marL="171450" indent="-171450">
              <a:buFont typeface="Arial" panose="020B0604020202020204" pitchFamily="34" charset="0"/>
              <a:buChar char="•"/>
            </a:pPr>
            <a:r>
              <a:rPr lang="en-US" sz="1200" dirty="0" smtClean="0"/>
              <a:t>Automation</a:t>
            </a:r>
          </a:p>
          <a:p>
            <a:pPr marL="171450" indent="-171450">
              <a:buFont typeface="Arial" panose="020B0604020202020204" pitchFamily="34" charset="0"/>
              <a:buChar char="•"/>
            </a:pPr>
            <a:endParaRPr lang="en-US" sz="1200" dirty="0"/>
          </a:p>
          <a:p>
            <a:r>
              <a:rPr lang="en-US" sz="1200" dirty="0" smtClean="0"/>
              <a:t>Post Meeting</a:t>
            </a:r>
          </a:p>
          <a:p>
            <a:pPr marL="171450" indent="-171450">
              <a:buFont typeface="Arial" panose="020B0604020202020204" pitchFamily="34" charset="0"/>
              <a:buChar char="•"/>
            </a:pPr>
            <a:r>
              <a:rPr lang="en-US" sz="1200" dirty="0" smtClean="0"/>
              <a:t>The IT SOX team may follow up with the control owner for additional information or meeting, as needed </a:t>
            </a:r>
          </a:p>
          <a:p>
            <a:pPr marL="171450" indent="-171450">
              <a:buFont typeface="Arial" panose="020B0604020202020204" pitchFamily="34" charset="0"/>
              <a:buChar char="•"/>
            </a:pPr>
            <a:r>
              <a:rPr lang="en-US" sz="1200" dirty="0" smtClean="0"/>
              <a:t>Review and confirm the accuracy of the updated process flows and control matrices, including ensuring control descriptions accurately reflect the way control activities are performed </a:t>
            </a:r>
            <a:endParaRPr lang="en-US" sz="1200" dirty="0"/>
          </a:p>
        </p:txBody>
      </p:sp>
      <p:sp>
        <p:nvSpPr>
          <p:cNvPr id="6" name="TextBox 5"/>
          <p:cNvSpPr txBox="1"/>
          <p:nvPr/>
        </p:nvSpPr>
        <p:spPr>
          <a:xfrm>
            <a:off x="4495800" y="985284"/>
            <a:ext cx="3733800" cy="4339650"/>
          </a:xfrm>
          <a:prstGeom prst="rect">
            <a:avLst/>
          </a:prstGeom>
          <a:noFill/>
          <a:ln>
            <a:solidFill>
              <a:schemeClr val="accent1"/>
            </a:solidFill>
          </a:ln>
        </p:spPr>
        <p:txBody>
          <a:bodyPr wrap="square" rtlCol="0">
            <a:spAutoFit/>
          </a:bodyPr>
          <a:lstStyle/>
          <a:p>
            <a:r>
              <a:rPr lang="en-US" sz="1200" dirty="0" smtClean="0"/>
              <a:t>Pre-meeting</a:t>
            </a:r>
          </a:p>
          <a:p>
            <a:pPr marL="285750" indent="-285750">
              <a:buFont typeface="Arial" panose="020B0604020202020204" pitchFamily="34" charset="0"/>
              <a:buChar char="•"/>
            </a:pPr>
            <a:r>
              <a:rPr lang="en-US" sz="1200" dirty="0" smtClean="0"/>
              <a:t>Coordinate walkthrough meeting schedules and logistics, including PwC coordination </a:t>
            </a:r>
          </a:p>
          <a:p>
            <a:pPr marL="285750" indent="-285750">
              <a:buFont typeface="Arial" panose="020B0604020202020204" pitchFamily="34" charset="0"/>
              <a:buChar char="•"/>
            </a:pPr>
            <a:r>
              <a:rPr lang="en-US" sz="1200" dirty="0" smtClean="0"/>
              <a:t>Provide control owners current control matrix and prior year documentation, if applicable </a:t>
            </a:r>
          </a:p>
          <a:p>
            <a:endParaRPr lang="en-US" sz="1200" dirty="0" smtClean="0"/>
          </a:p>
          <a:p>
            <a:r>
              <a:rPr lang="en-US" sz="1200" dirty="0" smtClean="0"/>
              <a:t>Meeting</a:t>
            </a:r>
          </a:p>
          <a:p>
            <a:pPr marL="171450" indent="-171450">
              <a:buFont typeface="Arial" panose="020B0604020202020204" pitchFamily="34" charset="0"/>
              <a:buChar char="•"/>
            </a:pPr>
            <a:r>
              <a:rPr lang="en-US" sz="1200" dirty="0" smtClean="0"/>
              <a:t>Document the end to end process </a:t>
            </a:r>
          </a:p>
          <a:p>
            <a:pPr marL="171450" indent="-171450">
              <a:buFont typeface="Arial" panose="020B0604020202020204" pitchFamily="34" charset="0"/>
              <a:buChar char="•"/>
            </a:pPr>
            <a:r>
              <a:rPr lang="en-US" sz="1200" dirty="0" smtClean="0"/>
              <a:t>Work with the control owners to update process flow diagrams, narratives, and Risk and Control </a:t>
            </a:r>
            <a:r>
              <a:rPr lang="en-US" sz="1200" dirty="0"/>
              <a:t>M</a:t>
            </a:r>
            <a:r>
              <a:rPr lang="en-US" sz="1200" dirty="0" smtClean="0"/>
              <a:t>atrices (RCMs) to accurately reflect key control points </a:t>
            </a:r>
          </a:p>
          <a:p>
            <a:pPr marL="171450" indent="-171450">
              <a:buFont typeface="Arial" panose="020B0604020202020204" pitchFamily="34" charset="0"/>
              <a:buChar char="•"/>
            </a:pPr>
            <a:r>
              <a:rPr lang="en-US" sz="1200" dirty="0" smtClean="0"/>
              <a:t>Assess the design of controls </a:t>
            </a:r>
          </a:p>
          <a:p>
            <a:pPr marL="171450" indent="-171450">
              <a:buFont typeface="Arial" panose="020B0604020202020204" pitchFamily="34" charset="0"/>
              <a:buChar char="•"/>
            </a:pPr>
            <a:endParaRPr lang="en-US" sz="1200" dirty="0"/>
          </a:p>
          <a:p>
            <a:r>
              <a:rPr lang="en-US" sz="1200" dirty="0" smtClean="0"/>
              <a:t>Post Meeting</a:t>
            </a:r>
          </a:p>
          <a:p>
            <a:pPr marL="171450" indent="-171450">
              <a:buFont typeface="Arial" panose="020B0604020202020204" pitchFamily="34" charset="0"/>
              <a:buChar char="•"/>
            </a:pPr>
            <a:r>
              <a:rPr lang="en-US" sz="1200" dirty="0" smtClean="0"/>
              <a:t>Formally document the walkthrough and update process flows, as needed </a:t>
            </a:r>
          </a:p>
          <a:p>
            <a:pPr marL="171450" indent="-171450">
              <a:buFont typeface="Arial" panose="020B0604020202020204" pitchFamily="34" charset="0"/>
              <a:buChar char="•"/>
            </a:pPr>
            <a:r>
              <a:rPr lang="en-US" sz="1200" dirty="0" smtClean="0"/>
              <a:t>Work with the process owners to resolve any design issues identified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a:p>
        </p:txBody>
      </p:sp>
      <p:sp>
        <p:nvSpPr>
          <p:cNvPr id="7" name="TextBox 6"/>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ITGC Walkthroughs – Roles &amp; Responsibilities </a:t>
            </a:r>
            <a:endParaRPr lang="en-US" b="1" dirty="0">
              <a:solidFill>
                <a:prstClr val="black"/>
              </a:solidFill>
            </a:endParaRPr>
          </a:p>
        </p:txBody>
      </p:sp>
      <p:sp>
        <p:nvSpPr>
          <p:cNvPr id="8" name="TextBox 7"/>
          <p:cNvSpPr txBox="1"/>
          <p:nvPr/>
        </p:nvSpPr>
        <p:spPr>
          <a:xfrm>
            <a:off x="8610600" y="6443966"/>
            <a:ext cx="360866" cy="246221"/>
          </a:xfrm>
          <a:prstGeom prst="rect">
            <a:avLst/>
          </a:prstGeom>
          <a:noFill/>
        </p:spPr>
        <p:txBody>
          <a:bodyPr wrap="square" rtlCol="0">
            <a:spAutoFit/>
          </a:bodyPr>
          <a:lstStyle/>
          <a:p>
            <a:r>
              <a:rPr lang="en-US" sz="1000" dirty="0" smtClean="0"/>
              <a:t>6</a:t>
            </a:r>
            <a:endParaRPr lang="en-US" sz="1000" dirty="0"/>
          </a:p>
        </p:txBody>
      </p:sp>
    </p:spTree>
    <p:extLst>
      <p:ext uri="{BB962C8B-B14F-4D97-AF65-F5344CB8AC3E}">
        <p14:creationId xmlns:p14="http://schemas.microsoft.com/office/powerpoint/2010/main" val="97311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75"/>
            <a:ext cx="8750710" cy="369332"/>
          </a:xfrm>
          <a:prstGeom prst="rect">
            <a:avLst/>
          </a:prstGeom>
          <a:noFill/>
        </p:spPr>
        <p:txBody>
          <a:bodyPr wrap="square" rtlCol="0">
            <a:spAutoFit/>
          </a:bodyPr>
          <a:lstStyle/>
          <a:p>
            <a:r>
              <a:rPr lang="en-US" b="1" dirty="0" smtClean="0">
                <a:solidFill>
                  <a:prstClr val="black"/>
                </a:solidFill>
              </a:rPr>
              <a:t>ITGC Walkthroughs – </a:t>
            </a:r>
            <a:r>
              <a:rPr lang="en-US" b="1" dirty="0" smtClean="0">
                <a:solidFill>
                  <a:prstClr val="black"/>
                </a:solidFill>
              </a:rPr>
              <a:t>Draft Timeline </a:t>
            </a:r>
            <a:endParaRPr lang="en-US" b="1" dirty="0">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2" y="970733"/>
            <a:ext cx="8763000" cy="546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8732" y="6477000"/>
            <a:ext cx="6129668" cy="261610"/>
          </a:xfrm>
          <a:prstGeom prst="rect">
            <a:avLst/>
          </a:prstGeom>
          <a:noFill/>
        </p:spPr>
        <p:txBody>
          <a:bodyPr wrap="square" rtlCol="0">
            <a:spAutoFit/>
          </a:bodyPr>
          <a:lstStyle/>
          <a:p>
            <a:r>
              <a:rPr lang="en-US" sz="1100" b="1" dirty="0" smtClean="0"/>
              <a:t>* Refer to slide </a:t>
            </a:r>
            <a:r>
              <a:rPr lang="en-US" sz="1100" b="1" dirty="0" smtClean="0"/>
              <a:t>10 </a:t>
            </a:r>
            <a:r>
              <a:rPr lang="en-US" sz="1100" b="1" dirty="0" smtClean="0"/>
              <a:t>for EMEA timeline by entity</a:t>
            </a:r>
            <a:endParaRPr lang="en-US" sz="1100" b="1" dirty="0"/>
          </a:p>
        </p:txBody>
      </p:sp>
      <p:sp>
        <p:nvSpPr>
          <p:cNvPr id="3" name="TextBox 2"/>
          <p:cNvSpPr txBox="1"/>
          <p:nvPr/>
        </p:nvSpPr>
        <p:spPr>
          <a:xfrm>
            <a:off x="0" y="339853"/>
            <a:ext cx="8881732" cy="646331"/>
          </a:xfrm>
          <a:prstGeom prst="rect">
            <a:avLst/>
          </a:prstGeom>
          <a:noFill/>
        </p:spPr>
        <p:txBody>
          <a:bodyPr wrap="square" rtlCol="0">
            <a:spAutoFit/>
          </a:bodyPr>
          <a:lstStyle/>
          <a:p>
            <a:r>
              <a:rPr lang="en-US" sz="1200" dirty="0" smtClean="0"/>
              <a:t>Individual control walkthroughs will be scheduled within the indicated time periods.  A walkthrough typically takes </a:t>
            </a:r>
            <a:r>
              <a:rPr lang="en-US" sz="1200" dirty="0" smtClean="0"/>
              <a:t>1-2 </a:t>
            </a:r>
            <a:r>
              <a:rPr lang="en-US" sz="1200" dirty="0" smtClean="0"/>
              <a:t>hours;  in the instances where multiple controls are combined into one walkthrough or the environment is more complex, additional time may be needed.    The IT SOX team will continue to partner with control owners to identify efficiency opportunities in walkthrough scheduling.  </a:t>
            </a:r>
            <a:endParaRPr lang="en-US" sz="1200" dirty="0"/>
          </a:p>
        </p:txBody>
      </p:sp>
      <p:sp>
        <p:nvSpPr>
          <p:cNvPr id="6" name="TextBox 5"/>
          <p:cNvSpPr txBox="1"/>
          <p:nvPr/>
        </p:nvSpPr>
        <p:spPr>
          <a:xfrm>
            <a:off x="8769556" y="6443966"/>
            <a:ext cx="201910" cy="246221"/>
          </a:xfrm>
          <a:prstGeom prst="rect">
            <a:avLst/>
          </a:prstGeom>
          <a:noFill/>
        </p:spPr>
        <p:txBody>
          <a:bodyPr wrap="square" rtlCol="0">
            <a:spAutoFit/>
          </a:bodyPr>
          <a:lstStyle/>
          <a:p>
            <a:r>
              <a:rPr lang="en-US" sz="1000" dirty="0" smtClean="0"/>
              <a:t>7</a:t>
            </a:r>
            <a:endParaRPr lang="en-US" sz="1000" dirty="0"/>
          </a:p>
        </p:txBody>
      </p:sp>
    </p:spTree>
    <p:extLst>
      <p:ext uri="{BB962C8B-B14F-4D97-AF65-F5344CB8AC3E}">
        <p14:creationId xmlns:p14="http://schemas.microsoft.com/office/powerpoint/2010/main" val="286568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ITGC Walkthroughs </a:t>
            </a:r>
            <a:r>
              <a:rPr lang="en-US" b="1" dirty="0" smtClean="0">
                <a:solidFill>
                  <a:prstClr val="black"/>
                </a:solidFill>
              </a:rPr>
              <a:t>–Draft Timeline </a:t>
            </a:r>
            <a:r>
              <a:rPr lang="en-US" b="1" dirty="0" smtClean="0">
                <a:solidFill>
                  <a:prstClr val="black"/>
                </a:solidFill>
              </a:rPr>
              <a:t>(cont.) </a:t>
            </a:r>
            <a:endParaRPr lang="en-US" b="1"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65" y="407432"/>
            <a:ext cx="8763000" cy="58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769556" y="6443966"/>
            <a:ext cx="201910" cy="246221"/>
          </a:xfrm>
          <a:prstGeom prst="rect">
            <a:avLst/>
          </a:prstGeom>
          <a:noFill/>
        </p:spPr>
        <p:txBody>
          <a:bodyPr wrap="square" rtlCol="0">
            <a:spAutoFit/>
          </a:bodyPr>
          <a:lstStyle/>
          <a:p>
            <a:r>
              <a:rPr lang="en-US" sz="1000" dirty="0" smtClean="0"/>
              <a:t>8</a:t>
            </a:r>
            <a:endParaRPr lang="en-US" sz="1000" dirty="0"/>
          </a:p>
        </p:txBody>
      </p:sp>
    </p:spTree>
    <p:extLst>
      <p:ext uri="{BB962C8B-B14F-4D97-AF65-F5344CB8AC3E}">
        <p14:creationId xmlns:p14="http://schemas.microsoft.com/office/powerpoint/2010/main" val="153237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8750710" cy="369332"/>
          </a:xfrm>
          <a:prstGeom prst="rect">
            <a:avLst/>
          </a:prstGeom>
          <a:noFill/>
        </p:spPr>
        <p:txBody>
          <a:bodyPr wrap="square" rtlCol="0">
            <a:spAutoFit/>
          </a:bodyPr>
          <a:lstStyle/>
          <a:p>
            <a:r>
              <a:rPr lang="en-US" b="1" dirty="0" smtClean="0">
                <a:solidFill>
                  <a:prstClr val="black"/>
                </a:solidFill>
              </a:rPr>
              <a:t>ITGC Walkthroughs </a:t>
            </a:r>
            <a:r>
              <a:rPr lang="en-US" b="1" dirty="0" smtClean="0">
                <a:solidFill>
                  <a:prstClr val="black"/>
                </a:solidFill>
              </a:rPr>
              <a:t>– Draft Timeline </a:t>
            </a:r>
            <a:r>
              <a:rPr lang="en-US" b="1" dirty="0" smtClean="0">
                <a:solidFill>
                  <a:prstClr val="black"/>
                </a:solidFill>
              </a:rPr>
              <a:t>(cont.) </a:t>
            </a:r>
            <a:endParaRPr lang="en-US" b="1" dirty="0">
              <a:solidFill>
                <a:prstClr val="black"/>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859831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769556" y="6443966"/>
            <a:ext cx="201910" cy="246221"/>
          </a:xfrm>
          <a:prstGeom prst="rect">
            <a:avLst/>
          </a:prstGeom>
          <a:noFill/>
        </p:spPr>
        <p:txBody>
          <a:bodyPr wrap="square" rtlCol="0">
            <a:spAutoFit/>
          </a:bodyPr>
          <a:lstStyle/>
          <a:p>
            <a:r>
              <a:rPr lang="en-US" sz="1000" dirty="0" smtClean="0"/>
              <a:t>9</a:t>
            </a:r>
            <a:endParaRPr lang="en-US" sz="1000" dirty="0"/>
          </a:p>
        </p:txBody>
      </p:sp>
    </p:spTree>
    <p:extLst>
      <p:ext uri="{BB962C8B-B14F-4D97-AF65-F5344CB8AC3E}">
        <p14:creationId xmlns:p14="http://schemas.microsoft.com/office/powerpoint/2010/main" val="1052633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8661</TotalTime>
  <Words>1366</Words>
  <Application>Microsoft Office PowerPoint</Application>
  <PresentationFormat>On-screen Show (4:3)</PresentationFormat>
  <Paragraphs>153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IT SOX Update March 13,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Strogach, Elaine</dc:creator>
  <cp:lastModifiedBy>Strogach, Elaine</cp:lastModifiedBy>
  <cp:revision>60</cp:revision>
  <dcterms:created xsi:type="dcterms:W3CDTF">2019-02-25T14:57:14Z</dcterms:created>
  <dcterms:modified xsi:type="dcterms:W3CDTF">2019-03-13T21:40:22Z</dcterms:modified>
</cp:coreProperties>
</file>