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24" r:id="rId1"/>
    <p:sldMasterId id="2147485039" r:id="rId2"/>
  </p:sldMasterIdLst>
  <p:notesMasterIdLst>
    <p:notesMasterId r:id="rId22"/>
  </p:notesMasterIdLst>
  <p:sldIdLst>
    <p:sldId id="290" r:id="rId3"/>
    <p:sldId id="324" r:id="rId4"/>
    <p:sldId id="322" r:id="rId5"/>
    <p:sldId id="304" r:id="rId6"/>
    <p:sldId id="306" r:id="rId7"/>
    <p:sldId id="305" r:id="rId8"/>
    <p:sldId id="325" r:id="rId9"/>
    <p:sldId id="313" r:id="rId10"/>
    <p:sldId id="323" r:id="rId11"/>
    <p:sldId id="307" r:id="rId12"/>
    <p:sldId id="308" r:id="rId13"/>
    <p:sldId id="309" r:id="rId14"/>
    <p:sldId id="303" r:id="rId15"/>
    <p:sldId id="317" r:id="rId16"/>
    <p:sldId id="319" r:id="rId17"/>
    <p:sldId id="318" r:id="rId18"/>
    <p:sldId id="320" r:id="rId19"/>
    <p:sldId id="310" r:id="rId20"/>
    <p:sldId id="32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ell, Carolyn D." initials="MC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700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p:cViewPr varScale="1">
        <p:scale>
          <a:sx n="112" d="100"/>
          <a:sy n="112" d="100"/>
        </p:scale>
        <p:origin x="672"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333333"/>
                </a:solidFill>
                <a:latin typeface="+mj-lt"/>
                <a:ea typeface="+mn-ea"/>
                <a:cs typeface="+mn-cs"/>
              </a:defRPr>
            </a:pPr>
            <a:r>
              <a:rPr lang="en-US" dirty="0"/>
              <a:t>Access Requests &amp; Incidents (ServiceNow)</a:t>
            </a:r>
          </a:p>
        </c:rich>
      </c:tx>
      <c:layout/>
      <c:overlay val="0"/>
      <c:spPr>
        <a:noFill/>
        <a:ln>
          <a:noFill/>
        </a:ln>
        <a:effectLst/>
      </c:spPr>
    </c:title>
    <c:autoTitleDeleted val="0"/>
    <c:plotArea>
      <c:layout/>
      <c:barChart>
        <c:barDir val="col"/>
        <c:grouping val="stacked"/>
        <c:varyColors val="0"/>
        <c:ser>
          <c:idx val="3"/>
          <c:order val="3"/>
          <c:tx>
            <c:strRef>
              <c:f>All!$A$6</c:f>
              <c:strCache>
                <c:ptCount val="1"/>
                <c:pt idx="0">
                  <c:v>Platform Total</c:v>
                </c:pt>
              </c:strCache>
            </c:strRef>
          </c:tx>
          <c:spPr>
            <a:solidFill>
              <a:schemeClr val="accent4"/>
            </a:solidFill>
            <a:ln>
              <a:solidFill>
                <a:schemeClr val="bg1"/>
              </a:solidFill>
            </a:ln>
            <a:effectLst/>
          </c:spPr>
          <c:invertIfNegative val="0"/>
          <c:cat>
            <c:numRef>
              <c:f>[0]!AllMonth</c:f>
              <c:numCache>
                <c:formatCode>[$-409]mmm\-yy;@</c:formatCode>
                <c:ptCount val="13"/>
                <c:pt idx="0">
                  <c:v>43191</c:v>
                </c:pt>
                <c:pt idx="1">
                  <c:v>43221</c:v>
                </c:pt>
                <c:pt idx="2">
                  <c:v>43252</c:v>
                </c:pt>
                <c:pt idx="3">
                  <c:v>43282</c:v>
                </c:pt>
                <c:pt idx="4">
                  <c:v>43313</c:v>
                </c:pt>
                <c:pt idx="5">
                  <c:v>43361</c:v>
                </c:pt>
                <c:pt idx="6">
                  <c:v>43374</c:v>
                </c:pt>
                <c:pt idx="7">
                  <c:v>43405</c:v>
                </c:pt>
                <c:pt idx="8">
                  <c:v>43435</c:v>
                </c:pt>
                <c:pt idx="9">
                  <c:v>43466</c:v>
                </c:pt>
                <c:pt idx="10">
                  <c:v>43497</c:v>
                </c:pt>
                <c:pt idx="11">
                  <c:v>43525</c:v>
                </c:pt>
                <c:pt idx="12">
                  <c:v>43556</c:v>
                </c:pt>
              </c:numCache>
            </c:numRef>
          </c:cat>
          <c:val>
            <c:numRef>
              <c:f>[0]!SNPAT</c:f>
              <c:numCache>
                <c:formatCode>#,##0</c:formatCode>
                <c:ptCount val="13"/>
                <c:pt idx="0">
                  <c:v>16948</c:v>
                </c:pt>
                <c:pt idx="1">
                  <c:v>19887</c:v>
                </c:pt>
                <c:pt idx="2">
                  <c:v>20226</c:v>
                </c:pt>
                <c:pt idx="3">
                  <c:v>17130</c:v>
                </c:pt>
                <c:pt idx="4">
                  <c:v>17883</c:v>
                </c:pt>
                <c:pt idx="5">
                  <c:v>17017</c:v>
                </c:pt>
                <c:pt idx="6">
                  <c:v>18529</c:v>
                </c:pt>
                <c:pt idx="7">
                  <c:v>15981</c:v>
                </c:pt>
                <c:pt idx="8">
                  <c:v>14017</c:v>
                </c:pt>
                <c:pt idx="9">
                  <c:v>16426</c:v>
                </c:pt>
                <c:pt idx="10">
                  <c:v>18015</c:v>
                </c:pt>
                <c:pt idx="11">
                  <c:v>19410</c:v>
                </c:pt>
                <c:pt idx="12">
                  <c:v>17512</c:v>
                </c:pt>
              </c:numCache>
            </c:numRef>
          </c:val>
          <c:extLst xmlns:c16r2="http://schemas.microsoft.com/office/drawing/2015/06/chart">
            <c:ext xmlns:c16="http://schemas.microsoft.com/office/drawing/2014/chart" uri="{C3380CC4-5D6E-409C-BE32-E72D297353CC}">
              <c16:uniqueId val="{00000000-2BB4-4B80-956E-4B59DCF50E1C}"/>
            </c:ext>
          </c:extLst>
        </c:ser>
        <c:ser>
          <c:idx val="2"/>
          <c:order val="4"/>
          <c:tx>
            <c:strRef>
              <c:f>All!$A$5</c:f>
              <c:strCache>
                <c:ptCount val="1"/>
                <c:pt idx="0">
                  <c:v>Investments and Corporate IT Total</c:v>
                </c:pt>
              </c:strCache>
            </c:strRef>
          </c:tx>
          <c:spPr>
            <a:solidFill>
              <a:schemeClr val="accent3"/>
            </a:solidFill>
            <a:ln>
              <a:solidFill>
                <a:schemeClr val="bg1"/>
              </a:solidFill>
            </a:ln>
            <a:effectLst/>
          </c:spPr>
          <c:invertIfNegative val="0"/>
          <c:cat>
            <c:numRef>
              <c:f>[0]!AllMonth</c:f>
              <c:numCache>
                <c:formatCode>[$-409]mmm\-yy;@</c:formatCode>
                <c:ptCount val="13"/>
                <c:pt idx="0">
                  <c:v>43191</c:v>
                </c:pt>
                <c:pt idx="1">
                  <c:v>43221</c:v>
                </c:pt>
                <c:pt idx="2">
                  <c:v>43252</c:v>
                </c:pt>
                <c:pt idx="3">
                  <c:v>43282</c:v>
                </c:pt>
                <c:pt idx="4">
                  <c:v>43313</c:v>
                </c:pt>
                <c:pt idx="5">
                  <c:v>43361</c:v>
                </c:pt>
                <c:pt idx="6">
                  <c:v>43374</c:v>
                </c:pt>
                <c:pt idx="7">
                  <c:v>43405</c:v>
                </c:pt>
                <c:pt idx="8">
                  <c:v>43435</c:v>
                </c:pt>
                <c:pt idx="9">
                  <c:v>43466</c:v>
                </c:pt>
                <c:pt idx="10">
                  <c:v>43497</c:v>
                </c:pt>
                <c:pt idx="11">
                  <c:v>43525</c:v>
                </c:pt>
                <c:pt idx="12">
                  <c:v>43556</c:v>
                </c:pt>
              </c:numCache>
            </c:numRef>
          </c:cat>
          <c:val>
            <c:numRef>
              <c:f>[0]!SNICITT</c:f>
              <c:numCache>
                <c:formatCode>0;;;@</c:formatCode>
                <c:ptCount val="13"/>
                <c:pt idx="0">
                  <c:v>124</c:v>
                </c:pt>
                <c:pt idx="1">
                  <c:v>129</c:v>
                </c:pt>
                <c:pt idx="2">
                  <c:v>357</c:v>
                </c:pt>
                <c:pt idx="3">
                  <c:v>172</c:v>
                </c:pt>
                <c:pt idx="4">
                  <c:v>51</c:v>
                </c:pt>
                <c:pt idx="5">
                  <c:v>66</c:v>
                </c:pt>
                <c:pt idx="6">
                  <c:v>412</c:v>
                </c:pt>
                <c:pt idx="7">
                  <c:v>239</c:v>
                </c:pt>
                <c:pt idx="8">
                  <c:v>220</c:v>
                </c:pt>
                <c:pt idx="9">
                  <c:v>968</c:v>
                </c:pt>
                <c:pt idx="10">
                  <c:v>884</c:v>
                </c:pt>
                <c:pt idx="11" formatCode="#,##0">
                  <c:v>1004</c:v>
                </c:pt>
                <c:pt idx="12" formatCode="#,##0">
                  <c:v>1163</c:v>
                </c:pt>
              </c:numCache>
            </c:numRef>
          </c:val>
          <c:extLst xmlns:c16r2="http://schemas.microsoft.com/office/drawing/2015/06/chart">
            <c:ext xmlns:c16="http://schemas.microsoft.com/office/drawing/2014/chart" uri="{C3380CC4-5D6E-409C-BE32-E72D297353CC}">
              <c16:uniqueId val="{00000001-2BB4-4B80-956E-4B59DCF50E1C}"/>
            </c:ext>
          </c:extLst>
        </c:ser>
        <c:ser>
          <c:idx val="1"/>
          <c:order val="5"/>
          <c:tx>
            <c:strRef>
              <c:f>All!$A$4</c:f>
              <c:strCache>
                <c:ptCount val="1"/>
                <c:pt idx="0">
                  <c:v>Life and Retirement Total</c:v>
                </c:pt>
              </c:strCache>
            </c:strRef>
          </c:tx>
          <c:spPr>
            <a:solidFill>
              <a:schemeClr val="accent2"/>
            </a:solidFill>
            <a:ln>
              <a:solidFill>
                <a:schemeClr val="bg1"/>
              </a:solidFill>
            </a:ln>
            <a:effectLst/>
          </c:spPr>
          <c:invertIfNegative val="0"/>
          <c:cat>
            <c:numRef>
              <c:f>[0]!AllMonth</c:f>
              <c:numCache>
                <c:formatCode>[$-409]mmm\-yy;@</c:formatCode>
                <c:ptCount val="13"/>
                <c:pt idx="0">
                  <c:v>43191</c:v>
                </c:pt>
                <c:pt idx="1">
                  <c:v>43221</c:v>
                </c:pt>
                <c:pt idx="2">
                  <c:v>43252</c:v>
                </c:pt>
                <c:pt idx="3">
                  <c:v>43282</c:v>
                </c:pt>
                <c:pt idx="4">
                  <c:v>43313</c:v>
                </c:pt>
                <c:pt idx="5">
                  <c:v>43361</c:v>
                </c:pt>
                <c:pt idx="6">
                  <c:v>43374</c:v>
                </c:pt>
                <c:pt idx="7">
                  <c:v>43405</c:v>
                </c:pt>
                <c:pt idx="8">
                  <c:v>43435</c:v>
                </c:pt>
                <c:pt idx="9">
                  <c:v>43466</c:v>
                </c:pt>
                <c:pt idx="10">
                  <c:v>43497</c:v>
                </c:pt>
                <c:pt idx="11">
                  <c:v>43525</c:v>
                </c:pt>
                <c:pt idx="12">
                  <c:v>43556</c:v>
                </c:pt>
              </c:numCache>
            </c:numRef>
          </c:cat>
          <c:val>
            <c:numRef>
              <c:f>[0]!SNLRT</c:f>
              <c:numCache>
                <c:formatCode>#,##0</c:formatCode>
                <c:ptCount val="13"/>
                <c:pt idx="0">
                  <c:v>2168</c:v>
                </c:pt>
                <c:pt idx="1">
                  <c:v>2665</c:v>
                </c:pt>
                <c:pt idx="2">
                  <c:v>2683</c:v>
                </c:pt>
                <c:pt idx="3">
                  <c:v>2148</c:v>
                </c:pt>
                <c:pt idx="4">
                  <c:v>2866</c:v>
                </c:pt>
                <c:pt idx="5">
                  <c:v>2973</c:v>
                </c:pt>
                <c:pt idx="6">
                  <c:v>2665</c:v>
                </c:pt>
                <c:pt idx="7">
                  <c:v>2638</c:v>
                </c:pt>
                <c:pt idx="8">
                  <c:v>3235</c:v>
                </c:pt>
                <c:pt idx="9">
                  <c:v>1953</c:v>
                </c:pt>
                <c:pt idx="10">
                  <c:v>2251</c:v>
                </c:pt>
                <c:pt idx="11">
                  <c:v>1998</c:v>
                </c:pt>
                <c:pt idx="12">
                  <c:v>2768</c:v>
                </c:pt>
              </c:numCache>
            </c:numRef>
          </c:val>
          <c:extLst xmlns:c16r2="http://schemas.microsoft.com/office/drawing/2015/06/chart">
            <c:ext xmlns:c16="http://schemas.microsoft.com/office/drawing/2014/chart" uri="{C3380CC4-5D6E-409C-BE32-E72D297353CC}">
              <c16:uniqueId val="{00000002-2BB4-4B80-956E-4B59DCF50E1C}"/>
            </c:ext>
          </c:extLst>
        </c:ser>
        <c:ser>
          <c:idx val="0"/>
          <c:order val="6"/>
          <c:tx>
            <c:strRef>
              <c:f>All!$A$3</c:f>
              <c:strCache>
                <c:ptCount val="1"/>
                <c:pt idx="0">
                  <c:v>General Insurance Total</c:v>
                </c:pt>
              </c:strCache>
            </c:strRef>
          </c:tx>
          <c:spPr>
            <a:solidFill>
              <a:schemeClr val="accent1"/>
            </a:solidFill>
            <a:ln>
              <a:solidFill>
                <a:schemeClr val="bg1"/>
              </a:solidFill>
            </a:ln>
            <a:effectLst/>
          </c:spPr>
          <c:invertIfNegative val="0"/>
          <c:cat>
            <c:numRef>
              <c:f>[0]!AllMonth</c:f>
              <c:numCache>
                <c:formatCode>[$-409]mmm\-yy;@</c:formatCode>
                <c:ptCount val="13"/>
                <c:pt idx="0">
                  <c:v>43191</c:v>
                </c:pt>
                <c:pt idx="1">
                  <c:v>43221</c:v>
                </c:pt>
                <c:pt idx="2">
                  <c:v>43252</c:v>
                </c:pt>
                <c:pt idx="3">
                  <c:v>43282</c:v>
                </c:pt>
                <c:pt idx="4">
                  <c:v>43313</c:v>
                </c:pt>
                <c:pt idx="5">
                  <c:v>43361</c:v>
                </c:pt>
                <c:pt idx="6">
                  <c:v>43374</c:v>
                </c:pt>
                <c:pt idx="7">
                  <c:v>43405</c:v>
                </c:pt>
                <c:pt idx="8">
                  <c:v>43435</c:v>
                </c:pt>
                <c:pt idx="9">
                  <c:v>43466</c:v>
                </c:pt>
                <c:pt idx="10">
                  <c:v>43497</c:v>
                </c:pt>
                <c:pt idx="11">
                  <c:v>43525</c:v>
                </c:pt>
                <c:pt idx="12">
                  <c:v>43556</c:v>
                </c:pt>
              </c:numCache>
            </c:numRef>
          </c:cat>
          <c:val>
            <c:numRef>
              <c:f>[0]!SNGIT</c:f>
              <c:numCache>
                <c:formatCode>#,##0</c:formatCode>
                <c:ptCount val="13"/>
                <c:pt idx="0">
                  <c:v>2802</c:v>
                </c:pt>
                <c:pt idx="1">
                  <c:v>4150</c:v>
                </c:pt>
                <c:pt idx="2">
                  <c:v>5058</c:v>
                </c:pt>
                <c:pt idx="3">
                  <c:v>2679</c:v>
                </c:pt>
                <c:pt idx="4">
                  <c:v>4294</c:v>
                </c:pt>
                <c:pt idx="5">
                  <c:v>4087</c:v>
                </c:pt>
                <c:pt idx="6">
                  <c:v>3040</c:v>
                </c:pt>
                <c:pt idx="7">
                  <c:v>2235</c:v>
                </c:pt>
                <c:pt idx="8">
                  <c:v>2674</c:v>
                </c:pt>
                <c:pt idx="9">
                  <c:v>2791</c:v>
                </c:pt>
                <c:pt idx="10">
                  <c:v>2056</c:v>
                </c:pt>
                <c:pt idx="11">
                  <c:v>2798</c:v>
                </c:pt>
                <c:pt idx="12">
                  <c:v>3598</c:v>
                </c:pt>
              </c:numCache>
            </c:numRef>
          </c:val>
          <c:extLst xmlns:c16r2="http://schemas.microsoft.com/office/drawing/2015/06/chart">
            <c:ext xmlns:c16="http://schemas.microsoft.com/office/drawing/2014/chart" uri="{C3380CC4-5D6E-409C-BE32-E72D297353CC}">
              <c16:uniqueId val="{00000003-2BB4-4B80-956E-4B59DCF50E1C}"/>
            </c:ext>
          </c:extLst>
        </c:ser>
        <c:dLbls>
          <c:showLegendKey val="0"/>
          <c:showVal val="0"/>
          <c:showCatName val="0"/>
          <c:showSerName val="0"/>
          <c:showPercent val="0"/>
          <c:showBubbleSize val="0"/>
        </c:dLbls>
        <c:gapWidth val="50"/>
        <c:overlap val="100"/>
        <c:axId val="379094848"/>
        <c:axId val="379095240"/>
        <c:extLst xmlns:c16r2="http://schemas.microsoft.com/office/drawing/2015/06/chart"/>
      </c:barChart>
      <c:lineChart>
        <c:grouping val="standard"/>
        <c:varyColors val="0"/>
        <c:ser>
          <c:idx val="7"/>
          <c:order val="0"/>
          <c:tx>
            <c:strRef>
              <c:f>All!$A$10</c:f>
              <c:strCache>
                <c:ptCount val="1"/>
                <c:pt idx="0">
                  <c:v>Total</c:v>
                </c:pt>
              </c:strCache>
            </c:strRef>
          </c:tx>
          <c:spPr>
            <a:ln w="25400" cap="rnd">
              <a:noFill/>
              <a:round/>
            </a:ln>
            <a:effectLst/>
          </c:spPr>
          <c:marker>
            <c:symbol val="none"/>
          </c:marker>
          <c:cat>
            <c:numRef>
              <c:f>[0]!AllMonth</c:f>
              <c:numCache>
                <c:formatCode>[$-409]mmm\-yy;@</c:formatCode>
                <c:ptCount val="13"/>
                <c:pt idx="0">
                  <c:v>43191</c:v>
                </c:pt>
                <c:pt idx="1">
                  <c:v>43221</c:v>
                </c:pt>
                <c:pt idx="2">
                  <c:v>43252</c:v>
                </c:pt>
                <c:pt idx="3">
                  <c:v>43282</c:v>
                </c:pt>
                <c:pt idx="4">
                  <c:v>43313</c:v>
                </c:pt>
                <c:pt idx="5">
                  <c:v>43361</c:v>
                </c:pt>
                <c:pt idx="6">
                  <c:v>43374</c:v>
                </c:pt>
                <c:pt idx="7">
                  <c:v>43405</c:v>
                </c:pt>
                <c:pt idx="8">
                  <c:v>43435</c:v>
                </c:pt>
                <c:pt idx="9">
                  <c:v>43466</c:v>
                </c:pt>
                <c:pt idx="10">
                  <c:v>43497</c:v>
                </c:pt>
                <c:pt idx="11">
                  <c:v>43525</c:v>
                </c:pt>
                <c:pt idx="12">
                  <c:v>43556</c:v>
                </c:pt>
              </c:numCache>
            </c:numRef>
          </c:cat>
          <c:val>
            <c:numRef>
              <c:f>[0]!SNT</c:f>
              <c:numCache>
                <c:formatCode>#,##0</c:formatCode>
                <c:ptCount val="13"/>
                <c:pt idx="0">
                  <c:v>22042</c:v>
                </c:pt>
                <c:pt idx="1">
                  <c:v>26831</c:v>
                </c:pt>
                <c:pt idx="2">
                  <c:v>28324</c:v>
                </c:pt>
                <c:pt idx="3">
                  <c:v>22129</c:v>
                </c:pt>
                <c:pt idx="4">
                  <c:v>25094</c:v>
                </c:pt>
                <c:pt idx="5">
                  <c:v>24143</c:v>
                </c:pt>
                <c:pt idx="6">
                  <c:v>24646</c:v>
                </c:pt>
                <c:pt idx="7">
                  <c:v>21093</c:v>
                </c:pt>
                <c:pt idx="8">
                  <c:v>20146</c:v>
                </c:pt>
                <c:pt idx="9">
                  <c:v>22138</c:v>
                </c:pt>
                <c:pt idx="10">
                  <c:v>23206</c:v>
                </c:pt>
                <c:pt idx="11">
                  <c:v>25210</c:v>
                </c:pt>
                <c:pt idx="12">
                  <c:v>25041</c:v>
                </c:pt>
              </c:numCache>
            </c:numRef>
          </c:val>
          <c:smooth val="0"/>
          <c:extLst xmlns:c16r2="http://schemas.microsoft.com/office/drawing/2015/06/chart">
            <c:ext xmlns:c16="http://schemas.microsoft.com/office/drawing/2014/chart" uri="{C3380CC4-5D6E-409C-BE32-E72D297353CC}">
              <c16:uniqueId val="{00000004-2BB4-4B80-956E-4B59DCF50E1C}"/>
            </c:ext>
          </c:extLst>
        </c:ser>
        <c:dLbls>
          <c:showLegendKey val="0"/>
          <c:showVal val="0"/>
          <c:showCatName val="0"/>
          <c:showSerName val="0"/>
          <c:showPercent val="0"/>
          <c:showBubbleSize val="0"/>
        </c:dLbls>
        <c:marker val="1"/>
        <c:smooth val="0"/>
        <c:axId val="379094848"/>
        <c:axId val="379095240"/>
      </c:lineChart>
      <c:lineChart>
        <c:grouping val="standard"/>
        <c:varyColors val="0"/>
        <c:ser>
          <c:idx val="4"/>
          <c:order val="1"/>
          <c:tx>
            <c:strRef>
              <c:f>All!$A$7</c:f>
              <c:strCache>
                <c:ptCount val="1"/>
                <c:pt idx="0">
                  <c:v>Service Level Agreement (SLA) %</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[0]!AllMonth</c:f>
              <c:numCache>
                <c:formatCode>[$-409]mmm\-yy;@</c:formatCode>
                <c:ptCount val="13"/>
                <c:pt idx="0">
                  <c:v>43191</c:v>
                </c:pt>
                <c:pt idx="1">
                  <c:v>43221</c:v>
                </c:pt>
                <c:pt idx="2">
                  <c:v>43252</c:v>
                </c:pt>
                <c:pt idx="3">
                  <c:v>43282</c:v>
                </c:pt>
                <c:pt idx="4">
                  <c:v>43313</c:v>
                </c:pt>
                <c:pt idx="5">
                  <c:v>43361</c:v>
                </c:pt>
                <c:pt idx="6">
                  <c:v>43374</c:v>
                </c:pt>
                <c:pt idx="7">
                  <c:v>43405</c:v>
                </c:pt>
                <c:pt idx="8">
                  <c:v>43435</c:v>
                </c:pt>
                <c:pt idx="9">
                  <c:v>43466</c:v>
                </c:pt>
                <c:pt idx="10">
                  <c:v>43497</c:v>
                </c:pt>
                <c:pt idx="11">
                  <c:v>43525</c:v>
                </c:pt>
                <c:pt idx="12">
                  <c:v>43556</c:v>
                </c:pt>
              </c:numCache>
            </c:numRef>
          </c:cat>
          <c:val>
            <c:numRef>
              <c:f>[0]!SNSLA</c:f>
              <c:numCache>
                <c:formatCode>0.00%</c:formatCode>
                <c:ptCount val="13"/>
                <c:pt idx="0">
                  <c:v>0.99719999999999998</c:v>
                </c:pt>
                <c:pt idx="1">
                  <c:v>0.99836010584771351</c:v>
                </c:pt>
                <c:pt idx="2">
                  <c:v>0.97630984324247982</c:v>
                </c:pt>
                <c:pt idx="3">
                  <c:v>0.99819241719011254</c:v>
                </c:pt>
                <c:pt idx="4">
                  <c:v>0.99888419542520124</c:v>
                </c:pt>
                <c:pt idx="5">
                  <c:v>0.9988402435488547</c:v>
                </c:pt>
                <c:pt idx="6">
                  <c:v>0.99464416132435285</c:v>
                </c:pt>
                <c:pt idx="7">
                  <c:v>0.96392168017825819</c:v>
                </c:pt>
                <c:pt idx="8">
                  <c:v>0.94693735729177009</c:v>
                </c:pt>
                <c:pt idx="9">
                  <c:v>0.98116361008221153</c:v>
                </c:pt>
                <c:pt idx="10">
                  <c:v>0.99426872360596397</c:v>
                </c:pt>
                <c:pt idx="11">
                  <c:v>0.99297897659658863</c:v>
                </c:pt>
                <c:pt idx="12">
                  <c:v>0.99133421189249626</c:v>
                </c:pt>
              </c:numCache>
            </c:numRef>
          </c:val>
          <c:smooth val="0"/>
          <c:extLst xmlns:c16r2="http://schemas.microsoft.com/office/drawing/2015/06/chart">
            <c:ext xmlns:c16="http://schemas.microsoft.com/office/drawing/2014/chart" uri="{C3380CC4-5D6E-409C-BE32-E72D297353CC}">
              <c16:uniqueId val="{00000005-2BB4-4B80-956E-4B59DCF50E1C}"/>
            </c:ext>
          </c:extLst>
        </c:ser>
        <c:ser>
          <c:idx val="5"/>
          <c:order val="2"/>
          <c:tx>
            <c:strRef>
              <c:f>All!$A$8</c:f>
              <c:strCache>
                <c:ptCount val="1"/>
                <c:pt idx="0">
                  <c:v>Single Day Processing (SDP) %</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[0]!AllMonth</c:f>
              <c:numCache>
                <c:formatCode>[$-409]mmm\-yy;@</c:formatCode>
                <c:ptCount val="13"/>
                <c:pt idx="0">
                  <c:v>43191</c:v>
                </c:pt>
                <c:pt idx="1">
                  <c:v>43221</c:v>
                </c:pt>
                <c:pt idx="2">
                  <c:v>43252</c:v>
                </c:pt>
                <c:pt idx="3">
                  <c:v>43282</c:v>
                </c:pt>
                <c:pt idx="4">
                  <c:v>43313</c:v>
                </c:pt>
                <c:pt idx="5">
                  <c:v>43361</c:v>
                </c:pt>
                <c:pt idx="6">
                  <c:v>43374</c:v>
                </c:pt>
                <c:pt idx="7">
                  <c:v>43405</c:v>
                </c:pt>
                <c:pt idx="8">
                  <c:v>43435</c:v>
                </c:pt>
                <c:pt idx="9">
                  <c:v>43466</c:v>
                </c:pt>
                <c:pt idx="10">
                  <c:v>43497</c:v>
                </c:pt>
                <c:pt idx="11">
                  <c:v>43525</c:v>
                </c:pt>
                <c:pt idx="12">
                  <c:v>43556</c:v>
                </c:pt>
              </c:numCache>
            </c:numRef>
          </c:cat>
          <c:val>
            <c:numRef>
              <c:f>[0]!SNSDP</c:f>
              <c:numCache>
                <c:formatCode>0.00%</c:formatCode>
                <c:ptCount val="13"/>
                <c:pt idx="0">
                  <c:v>0.93889999999999996</c:v>
                </c:pt>
                <c:pt idx="1">
                  <c:v>0.86962841489322051</c:v>
                </c:pt>
                <c:pt idx="2">
                  <c:v>0.83339217624629292</c:v>
                </c:pt>
                <c:pt idx="3">
                  <c:v>0.93239640291020831</c:v>
                </c:pt>
                <c:pt idx="4">
                  <c:v>0.92727345182115251</c:v>
                </c:pt>
                <c:pt idx="5">
                  <c:v>0.90891769871184191</c:v>
                </c:pt>
                <c:pt idx="6">
                  <c:v>0.90067353728799804</c:v>
                </c:pt>
                <c:pt idx="7">
                  <c:v>0.78732280851467307</c:v>
                </c:pt>
                <c:pt idx="8">
                  <c:v>0.77955921771071179</c:v>
                </c:pt>
                <c:pt idx="9">
                  <c:v>0.84501761676754905</c:v>
                </c:pt>
                <c:pt idx="10">
                  <c:v>0.83439627682495909</c:v>
                </c:pt>
                <c:pt idx="11">
                  <c:v>0.84351447838159466</c:v>
                </c:pt>
                <c:pt idx="12">
                  <c:v>0.78347510083463123</c:v>
                </c:pt>
              </c:numCache>
            </c:numRef>
          </c:val>
          <c:smooth val="0"/>
          <c:extLst xmlns:c16r2="http://schemas.microsoft.com/office/drawing/2015/06/chart">
            <c:ext xmlns:c16="http://schemas.microsoft.com/office/drawing/2014/chart" uri="{C3380CC4-5D6E-409C-BE32-E72D297353CC}">
              <c16:uniqueId val="{00000006-2BB4-4B80-956E-4B59DCF50E1C}"/>
            </c:ext>
          </c:extLst>
        </c:ser>
        <c:dLbls>
          <c:showLegendKey val="0"/>
          <c:showVal val="0"/>
          <c:showCatName val="0"/>
          <c:showSerName val="0"/>
          <c:showPercent val="0"/>
          <c:showBubbleSize val="0"/>
        </c:dLbls>
        <c:marker val="1"/>
        <c:smooth val="0"/>
        <c:axId val="379096024"/>
        <c:axId val="379095632"/>
      </c:lineChart>
      <c:catAx>
        <c:axId val="379094848"/>
        <c:scaling>
          <c:orientation val="minMax"/>
        </c:scaling>
        <c:delete val="0"/>
        <c:axPos val="b"/>
        <c:numFmt formatCode="[$-409]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333333"/>
                </a:solidFill>
                <a:latin typeface="+mj-lt"/>
                <a:ea typeface="+mn-ea"/>
                <a:cs typeface="+mn-cs"/>
              </a:defRPr>
            </a:pPr>
            <a:endParaRPr lang="en-US"/>
          </a:p>
        </c:txPr>
        <c:crossAx val="379095240"/>
        <c:crossesAt val="0"/>
        <c:auto val="0"/>
        <c:lblAlgn val="ctr"/>
        <c:lblOffset val="100"/>
        <c:noMultiLvlLbl val="0"/>
      </c:catAx>
      <c:valAx>
        <c:axId val="379095240"/>
        <c:scaling>
          <c:orientation val="minMax"/>
          <c:max val="3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333333"/>
                </a:solidFill>
                <a:latin typeface="+mj-lt"/>
                <a:ea typeface="+mn-ea"/>
                <a:cs typeface="+mn-cs"/>
              </a:defRPr>
            </a:pPr>
            <a:endParaRPr lang="en-US"/>
          </a:p>
        </c:txPr>
        <c:crossAx val="379094848"/>
        <c:crosses val="autoZero"/>
        <c:crossBetween val="between"/>
        <c:majorUnit val="7500"/>
      </c:valAx>
      <c:valAx>
        <c:axId val="379095632"/>
        <c:scaling>
          <c:orientation val="minMax"/>
          <c:max val="1"/>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333333"/>
                </a:solidFill>
                <a:latin typeface="+mj-lt"/>
                <a:ea typeface="+mn-ea"/>
                <a:cs typeface="+mn-cs"/>
              </a:defRPr>
            </a:pPr>
            <a:endParaRPr lang="en-US"/>
          </a:p>
        </c:txPr>
        <c:crossAx val="379096024"/>
        <c:crosses val="max"/>
        <c:crossBetween val="between"/>
      </c:valAx>
      <c:catAx>
        <c:axId val="379096024"/>
        <c:scaling>
          <c:orientation val="minMax"/>
        </c:scaling>
        <c:delete val="1"/>
        <c:axPos val="b"/>
        <c:numFmt formatCode="[$-409]mmm\-yy;@" sourceLinked="1"/>
        <c:majorTickMark val="none"/>
        <c:minorTickMark val="none"/>
        <c:tickLblPos val="nextTo"/>
        <c:crossAx val="379095632"/>
        <c:crosses val="autoZero"/>
        <c:auto val="0"/>
        <c:lblAlgn val="ctr"/>
        <c:lblOffset val="100"/>
        <c:noMultiLvlLbl val="0"/>
      </c:catAx>
      <c:spPr>
        <a:noFill/>
        <a:ln>
          <a:noFill/>
        </a:ln>
        <a:effectLst/>
      </c:spPr>
    </c:plotArea>
    <c:legend>
      <c:legendPos val="b"/>
      <c:legendEntry>
        <c:idx val="4"/>
        <c:delete val="1"/>
      </c:legendEntry>
      <c:layout/>
      <c:overlay val="0"/>
      <c:spPr>
        <a:noFill/>
        <a:ln>
          <a:noFill/>
        </a:ln>
        <a:effectLst/>
      </c:spPr>
      <c:txPr>
        <a:bodyPr rot="0" spcFirstLastPara="1" vertOverflow="ellipsis" vert="horz" wrap="square" anchor="ctr" anchorCtr="1"/>
        <a:lstStyle/>
        <a:p>
          <a:pPr>
            <a:defRPr sz="1000" b="0" i="0" u="none" strike="noStrike" kern="1200" baseline="0">
              <a:solidFill>
                <a:srgbClr val="333333"/>
              </a:solidFill>
              <a:latin typeface="+mj-lt"/>
              <a:ea typeface="+mn-ea"/>
              <a:cs typeface="+mn-cs"/>
            </a:defRPr>
          </a:pPr>
          <a:endParaRPr lang="en-US"/>
        </a:p>
      </c:txPr>
    </c:legend>
    <c:plotVisOnly val="1"/>
    <c:dispBlanksAs val="gap"/>
    <c:showDLblsOverMax val="0"/>
  </c:chart>
  <c:spPr>
    <a:noFill/>
    <a:ln>
      <a:noFill/>
    </a:ln>
    <a:effectLst/>
  </c:spPr>
  <c:txPr>
    <a:bodyPr/>
    <a:lstStyle/>
    <a:p>
      <a:pPr>
        <a:defRPr sz="1000">
          <a:solidFill>
            <a:srgbClr val="333333"/>
          </a:solidFill>
          <a:latin typeface="+mj-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ysClr val="windowText" lastClr="000000"/>
                </a:solidFill>
                <a:latin typeface="+mj-lt"/>
                <a:ea typeface="+mn-ea"/>
                <a:cs typeface="+mn-cs"/>
              </a:defRPr>
            </a:pPr>
            <a:r>
              <a:rPr lang="en-US"/>
              <a:t>New Hires, Rehires and Access Removals (Sailpoint)</a:t>
            </a:r>
          </a:p>
        </c:rich>
      </c:tx>
      <c:layout/>
      <c:overlay val="0"/>
      <c:spPr>
        <a:noFill/>
        <a:ln>
          <a:noFill/>
        </a:ln>
        <a:effectLst/>
      </c:spPr>
    </c:title>
    <c:autoTitleDeleted val="0"/>
    <c:plotArea>
      <c:layout/>
      <c:barChart>
        <c:barDir val="col"/>
        <c:grouping val="stacked"/>
        <c:varyColors val="0"/>
        <c:ser>
          <c:idx val="0"/>
          <c:order val="0"/>
          <c:tx>
            <c:strRef>
              <c:f>All!$A$20</c:f>
              <c:strCache>
                <c:ptCount val="1"/>
                <c:pt idx="0">
                  <c:v>Access Removals</c:v>
                </c:pt>
              </c:strCache>
            </c:strRef>
          </c:tx>
          <c:spPr>
            <a:solidFill>
              <a:schemeClr val="accent1"/>
            </a:solidFill>
            <a:ln>
              <a:solidFill>
                <a:schemeClr val="bg1"/>
              </a:solidFill>
            </a:ln>
            <a:effectLst/>
          </c:spPr>
          <c:invertIfNegative val="0"/>
          <c:cat>
            <c:numRef>
              <c:f>[0]!AllMonth</c:f>
              <c:numCache>
                <c:formatCode>[$-409]mmm\-yy;@</c:formatCode>
                <c:ptCount val="13"/>
                <c:pt idx="0">
                  <c:v>43191</c:v>
                </c:pt>
                <c:pt idx="1">
                  <c:v>43221</c:v>
                </c:pt>
                <c:pt idx="2">
                  <c:v>43252</c:v>
                </c:pt>
                <c:pt idx="3">
                  <c:v>43282</c:v>
                </c:pt>
                <c:pt idx="4">
                  <c:v>43313</c:v>
                </c:pt>
                <c:pt idx="5">
                  <c:v>43361</c:v>
                </c:pt>
                <c:pt idx="6">
                  <c:v>43374</c:v>
                </c:pt>
                <c:pt idx="7">
                  <c:v>43405</c:v>
                </c:pt>
                <c:pt idx="8">
                  <c:v>43435</c:v>
                </c:pt>
                <c:pt idx="9">
                  <c:v>43466</c:v>
                </c:pt>
                <c:pt idx="10">
                  <c:v>43497</c:v>
                </c:pt>
                <c:pt idx="11">
                  <c:v>43525</c:v>
                </c:pt>
                <c:pt idx="12">
                  <c:v>43556</c:v>
                </c:pt>
              </c:numCache>
            </c:numRef>
          </c:cat>
          <c:val>
            <c:numRef>
              <c:f>[0]!SDAR</c:f>
              <c:numCache>
                <c:formatCode>#,##0</c:formatCode>
                <c:ptCount val="13"/>
                <c:pt idx="0">
                  <c:v>2490</c:v>
                </c:pt>
                <c:pt idx="1">
                  <c:v>1805</c:v>
                </c:pt>
                <c:pt idx="2">
                  <c:v>1647</c:v>
                </c:pt>
                <c:pt idx="3">
                  <c:v>1963</c:v>
                </c:pt>
                <c:pt idx="4">
                  <c:v>2340</c:v>
                </c:pt>
                <c:pt idx="5">
                  <c:v>1667</c:v>
                </c:pt>
                <c:pt idx="6">
                  <c:v>1927</c:v>
                </c:pt>
                <c:pt idx="7">
                  <c:v>1429</c:v>
                </c:pt>
                <c:pt idx="8">
                  <c:v>1254</c:v>
                </c:pt>
                <c:pt idx="9">
                  <c:v>1614</c:v>
                </c:pt>
                <c:pt idx="10">
                  <c:v>1410</c:v>
                </c:pt>
                <c:pt idx="11">
                  <c:v>1834</c:v>
                </c:pt>
                <c:pt idx="12">
                  <c:v>1392</c:v>
                </c:pt>
              </c:numCache>
            </c:numRef>
          </c:val>
          <c:extLst xmlns:c16r2="http://schemas.microsoft.com/office/drawing/2015/06/chart">
            <c:ext xmlns:c16="http://schemas.microsoft.com/office/drawing/2014/chart" uri="{C3380CC4-5D6E-409C-BE32-E72D297353CC}">
              <c16:uniqueId val="{00000000-528B-4A70-9AEC-385A3AFF532C}"/>
            </c:ext>
          </c:extLst>
        </c:ser>
        <c:ser>
          <c:idx val="1"/>
          <c:order val="1"/>
          <c:tx>
            <c:strRef>
              <c:f>All!$A$21</c:f>
              <c:strCache>
                <c:ptCount val="1"/>
                <c:pt idx="0">
                  <c:v>Rehires</c:v>
                </c:pt>
              </c:strCache>
            </c:strRef>
          </c:tx>
          <c:spPr>
            <a:solidFill>
              <a:schemeClr val="accent2"/>
            </a:solidFill>
            <a:ln>
              <a:solidFill>
                <a:schemeClr val="bg1"/>
              </a:solidFill>
            </a:ln>
            <a:effectLst/>
          </c:spPr>
          <c:invertIfNegative val="0"/>
          <c:cat>
            <c:numRef>
              <c:f>[0]!AllMonth</c:f>
              <c:numCache>
                <c:formatCode>[$-409]mmm\-yy;@</c:formatCode>
                <c:ptCount val="13"/>
                <c:pt idx="0">
                  <c:v>43191</c:v>
                </c:pt>
                <c:pt idx="1">
                  <c:v>43221</c:v>
                </c:pt>
                <c:pt idx="2">
                  <c:v>43252</c:v>
                </c:pt>
                <c:pt idx="3">
                  <c:v>43282</c:v>
                </c:pt>
                <c:pt idx="4">
                  <c:v>43313</c:v>
                </c:pt>
                <c:pt idx="5">
                  <c:v>43361</c:v>
                </c:pt>
                <c:pt idx="6">
                  <c:v>43374</c:v>
                </c:pt>
                <c:pt idx="7">
                  <c:v>43405</c:v>
                </c:pt>
                <c:pt idx="8">
                  <c:v>43435</c:v>
                </c:pt>
                <c:pt idx="9">
                  <c:v>43466</c:v>
                </c:pt>
                <c:pt idx="10">
                  <c:v>43497</c:v>
                </c:pt>
                <c:pt idx="11">
                  <c:v>43525</c:v>
                </c:pt>
                <c:pt idx="12">
                  <c:v>43556</c:v>
                </c:pt>
              </c:numCache>
            </c:numRef>
          </c:cat>
          <c:val>
            <c:numRef>
              <c:f>[0]!SDRE</c:f>
              <c:numCache>
                <c:formatCode>#,##0</c:formatCode>
                <c:ptCount val="13"/>
                <c:pt idx="0">
                  <c:v>292</c:v>
                </c:pt>
                <c:pt idx="1">
                  <c:v>349</c:v>
                </c:pt>
                <c:pt idx="2">
                  <c:v>303</c:v>
                </c:pt>
                <c:pt idx="3">
                  <c:v>387</c:v>
                </c:pt>
                <c:pt idx="4">
                  <c:v>242</c:v>
                </c:pt>
                <c:pt idx="5">
                  <c:v>226</c:v>
                </c:pt>
                <c:pt idx="6">
                  <c:v>312</c:v>
                </c:pt>
                <c:pt idx="7">
                  <c:v>189</c:v>
                </c:pt>
                <c:pt idx="8">
                  <c:v>154</c:v>
                </c:pt>
                <c:pt idx="9">
                  <c:v>304</c:v>
                </c:pt>
                <c:pt idx="10">
                  <c:v>325</c:v>
                </c:pt>
                <c:pt idx="11">
                  <c:v>762</c:v>
                </c:pt>
                <c:pt idx="12">
                  <c:v>242</c:v>
                </c:pt>
              </c:numCache>
            </c:numRef>
          </c:val>
          <c:extLst xmlns:c16r2="http://schemas.microsoft.com/office/drawing/2015/06/chart">
            <c:ext xmlns:c16="http://schemas.microsoft.com/office/drawing/2014/chart" uri="{C3380CC4-5D6E-409C-BE32-E72D297353CC}">
              <c16:uniqueId val="{00000001-528B-4A70-9AEC-385A3AFF532C}"/>
            </c:ext>
          </c:extLst>
        </c:ser>
        <c:ser>
          <c:idx val="2"/>
          <c:order val="2"/>
          <c:tx>
            <c:strRef>
              <c:f>All!$A$22</c:f>
              <c:strCache>
                <c:ptCount val="1"/>
                <c:pt idx="0">
                  <c:v>New Hires</c:v>
                </c:pt>
              </c:strCache>
            </c:strRef>
          </c:tx>
          <c:spPr>
            <a:solidFill>
              <a:schemeClr val="accent3"/>
            </a:solidFill>
            <a:ln>
              <a:solidFill>
                <a:schemeClr val="bg1"/>
              </a:solidFill>
            </a:ln>
            <a:effectLst/>
          </c:spPr>
          <c:invertIfNegative val="0"/>
          <c:cat>
            <c:numRef>
              <c:f>[0]!AllMonth</c:f>
              <c:numCache>
                <c:formatCode>[$-409]mmm\-yy;@</c:formatCode>
                <c:ptCount val="13"/>
                <c:pt idx="0">
                  <c:v>43191</c:v>
                </c:pt>
                <c:pt idx="1">
                  <c:v>43221</c:v>
                </c:pt>
                <c:pt idx="2">
                  <c:v>43252</c:v>
                </c:pt>
                <c:pt idx="3">
                  <c:v>43282</c:v>
                </c:pt>
                <c:pt idx="4">
                  <c:v>43313</c:v>
                </c:pt>
                <c:pt idx="5">
                  <c:v>43361</c:v>
                </c:pt>
                <c:pt idx="6">
                  <c:v>43374</c:v>
                </c:pt>
                <c:pt idx="7">
                  <c:v>43405</c:v>
                </c:pt>
                <c:pt idx="8">
                  <c:v>43435</c:v>
                </c:pt>
                <c:pt idx="9">
                  <c:v>43466</c:v>
                </c:pt>
                <c:pt idx="10">
                  <c:v>43497</c:v>
                </c:pt>
                <c:pt idx="11">
                  <c:v>43525</c:v>
                </c:pt>
                <c:pt idx="12">
                  <c:v>43556</c:v>
                </c:pt>
              </c:numCache>
            </c:numRef>
          </c:cat>
          <c:val>
            <c:numRef>
              <c:f>[0]!SDNH</c:f>
              <c:numCache>
                <c:formatCode>#,##0</c:formatCode>
                <c:ptCount val="13"/>
                <c:pt idx="0">
                  <c:v>1077</c:v>
                </c:pt>
                <c:pt idx="1">
                  <c:v>1226</c:v>
                </c:pt>
                <c:pt idx="2">
                  <c:v>1010</c:v>
                </c:pt>
                <c:pt idx="3">
                  <c:v>1031</c:v>
                </c:pt>
                <c:pt idx="4">
                  <c:v>945</c:v>
                </c:pt>
                <c:pt idx="5">
                  <c:v>885</c:v>
                </c:pt>
                <c:pt idx="6">
                  <c:v>741</c:v>
                </c:pt>
                <c:pt idx="7">
                  <c:v>633</c:v>
                </c:pt>
                <c:pt idx="8">
                  <c:v>655</c:v>
                </c:pt>
                <c:pt idx="9">
                  <c:v>718</c:v>
                </c:pt>
                <c:pt idx="10">
                  <c:v>634</c:v>
                </c:pt>
                <c:pt idx="11">
                  <c:v>764</c:v>
                </c:pt>
                <c:pt idx="12">
                  <c:v>733</c:v>
                </c:pt>
              </c:numCache>
            </c:numRef>
          </c:val>
          <c:extLst xmlns:c16r2="http://schemas.microsoft.com/office/drawing/2015/06/chart">
            <c:ext xmlns:c16="http://schemas.microsoft.com/office/drawing/2014/chart" uri="{C3380CC4-5D6E-409C-BE32-E72D297353CC}">
              <c16:uniqueId val="{00000002-528B-4A70-9AEC-385A3AFF532C}"/>
            </c:ext>
          </c:extLst>
        </c:ser>
        <c:dLbls>
          <c:showLegendKey val="0"/>
          <c:showVal val="0"/>
          <c:showCatName val="0"/>
          <c:showSerName val="0"/>
          <c:showPercent val="0"/>
          <c:showBubbleSize val="0"/>
        </c:dLbls>
        <c:gapWidth val="50"/>
        <c:overlap val="100"/>
        <c:axId val="379096808"/>
        <c:axId val="379097200"/>
      </c:barChart>
      <c:catAx>
        <c:axId val="379096808"/>
        <c:scaling>
          <c:orientation val="minMax"/>
        </c:scaling>
        <c:delete val="0"/>
        <c:axPos val="b"/>
        <c:numFmt formatCode="[$-409]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j-lt"/>
                <a:ea typeface="+mn-ea"/>
                <a:cs typeface="+mn-cs"/>
              </a:defRPr>
            </a:pPr>
            <a:endParaRPr lang="en-US"/>
          </a:p>
        </c:txPr>
        <c:crossAx val="379097200"/>
        <c:crosses val="autoZero"/>
        <c:auto val="0"/>
        <c:lblAlgn val="ctr"/>
        <c:lblOffset val="100"/>
        <c:noMultiLvlLbl val="0"/>
      </c:catAx>
      <c:valAx>
        <c:axId val="3790972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j-lt"/>
                <a:ea typeface="+mn-ea"/>
                <a:cs typeface="+mn-cs"/>
              </a:defRPr>
            </a:pPr>
            <a:endParaRPr lang="en-US"/>
          </a:p>
        </c:txPr>
        <c:crossAx val="379096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j-lt"/>
              <a:ea typeface="+mn-ea"/>
              <a:cs typeface="+mn-cs"/>
            </a:defRPr>
          </a:pPr>
          <a:endParaRPr lang="en-US"/>
        </a:p>
      </c:txPr>
    </c:legend>
    <c:plotVisOnly val="1"/>
    <c:dispBlanksAs val="gap"/>
    <c:showDLblsOverMax val="0"/>
  </c:chart>
  <c:spPr>
    <a:noFill/>
    <a:ln>
      <a:noFill/>
    </a:ln>
    <a:effectLst/>
  </c:spPr>
  <c:txPr>
    <a:bodyPr/>
    <a:lstStyle/>
    <a:p>
      <a:pPr>
        <a:defRPr sz="1000">
          <a:solidFill>
            <a:sysClr val="windowText" lastClr="000000"/>
          </a:solidFill>
          <a:latin typeface="+mj-lt"/>
        </a:defRPr>
      </a:pPr>
      <a:endParaRPr lang="en-US"/>
    </a:p>
  </c:txPr>
  <c:externalData r:id="rId1">
    <c:autoUpdate val="0"/>
  </c:externalData>
</c:chartSpace>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EAD8D-2080-42DE-93A2-97C5C3C3CDD6}"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12F62554-E56A-43D6-9735-4273DB44747A}">
      <dgm:prSet phldrT="[Text]"/>
      <dgm:spPr/>
      <dgm:t>
        <a:bodyPr/>
        <a:lstStyle/>
        <a:p>
          <a:r>
            <a:rPr lang="en-US" dirty="0" smtClean="0">
              <a:latin typeface="+mj-lt"/>
            </a:rPr>
            <a:t>Access request submitted </a:t>
          </a:r>
          <a:endParaRPr lang="en-US" dirty="0">
            <a:latin typeface="+mj-lt"/>
          </a:endParaRPr>
        </a:p>
      </dgm:t>
    </dgm:pt>
    <dgm:pt modelId="{593AAF0A-F457-4453-939E-0B594DE3F91E}" type="parTrans" cxnId="{BA74183B-FDAA-4A08-ACA9-359322C01B75}">
      <dgm:prSet/>
      <dgm:spPr/>
      <dgm:t>
        <a:bodyPr/>
        <a:lstStyle/>
        <a:p>
          <a:endParaRPr lang="en-US"/>
        </a:p>
      </dgm:t>
    </dgm:pt>
    <dgm:pt modelId="{87EC4BC6-5B31-4CE2-AE22-3267B0864CA4}" type="sibTrans" cxnId="{BA74183B-FDAA-4A08-ACA9-359322C01B75}">
      <dgm:prSet/>
      <dgm:spPr/>
      <dgm:t>
        <a:bodyPr/>
        <a:lstStyle/>
        <a:p>
          <a:endParaRPr lang="en-US"/>
        </a:p>
      </dgm:t>
    </dgm:pt>
    <dgm:pt modelId="{E2ED3C05-F8C7-4106-AB22-DD0EDFBBA22D}">
      <dgm:prSet phldrT="[Text]"/>
      <dgm:spPr/>
      <dgm:t>
        <a:bodyPr/>
        <a:lstStyle/>
        <a:p>
          <a:r>
            <a:rPr lang="en-US" dirty="0" smtClean="0">
              <a:latin typeface="+mj-lt"/>
            </a:rPr>
            <a:t>Approval workflow initiated via ServiceNow</a:t>
          </a:r>
          <a:endParaRPr lang="en-US" dirty="0">
            <a:latin typeface="+mj-lt"/>
          </a:endParaRPr>
        </a:p>
      </dgm:t>
    </dgm:pt>
    <dgm:pt modelId="{D2CA382A-27CF-4525-AF9C-07CFAB75C83E}" type="parTrans" cxnId="{EF214D58-ABE5-4D20-8B69-27CCAADB91A6}">
      <dgm:prSet/>
      <dgm:spPr/>
      <dgm:t>
        <a:bodyPr/>
        <a:lstStyle/>
        <a:p>
          <a:endParaRPr lang="en-US"/>
        </a:p>
      </dgm:t>
    </dgm:pt>
    <dgm:pt modelId="{BB756065-3516-4714-8968-F49F13624D83}" type="sibTrans" cxnId="{EF214D58-ABE5-4D20-8B69-27CCAADB91A6}">
      <dgm:prSet/>
      <dgm:spPr/>
      <dgm:t>
        <a:bodyPr/>
        <a:lstStyle/>
        <a:p>
          <a:endParaRPr lang="en-US"/>
        </a:p>
      </dgm:t>
    </dgm:pt>
    <dgm:pt modelId="{B395C045-8450-41E9-8FF8-AED971C63ED2}">
      <dgm:prSet phldrT="[Text]"/>
      <dgm:spPr/>
      <dgm:t>
        <a:bodyPr/>
        <a:lstStyle/>
        <a:p>
          <a:r>
            <a:rPr lang="en-US" dirty="0" smtClean="0">
              <a:latin typeface="+mj-lt"/>
            </a:rPr>
            <a:t>Administrator receives ticket to provision access</a:t>
          </a:r>
          <a:endParaRPr lang="en-US" dirty="0">
            <a:latin typeface="+mj-lt"/>
          </a:endParaRPr>
        </a:p>
      </dgm:t>
    </dgm:pt>
    <dgm:pt modelId="{5F4AD1F0-3814-458E-9558-245A59BC4D82}" type="parTrans" cxnId="{985BD3D7-60DC-4871-B239-1D4EBEA05916}">
      <dgm:prSet/>
      <dgm:spPr/>
      <dgm:t>
        <a:bodyPr/>
        <a:lstStyle/>
        <a:p>
          <a:endParaRPr lang="en-US"/>
        </a:p>
      </dgm:t>
    </dgm:pt>
    <dgm:pt modelId="{D622EFEC-040F-4A5B-8160-8EFD4F6A941F}" type="sibTrans" cxnId="{985BD3D7-60DC-4871-B239-1D4EBEA05916}">
      <dgm:prSet/>
      <dgm:spPr/>
      <dgm:t>
        <a:bodyPr/>
        <a:lstStyle/>
        <a:p>
          <a:endParaRPr lang="en-US"/>
        </a:p>
      </dgm:t>
    </dgm:pt>
    <dgm:pt modelId="{F05A6910-7646-41CA-981A-AAA8EB17AD12}" type="pres">
      <dgm:prSet presAssocID="{927EAD8D-2080-42DE-93A2-97C5C3C3CDD6}" presName="Name0" presStyleCnt="0">
        <dgm:presLayoutVars>
          <dgm:dir/>
          <dgm:resizeHandles val="exact"/>
        </dgm:presLayoutVars>
      </dgm:prSet>
      <dgm:spPr/>
    </dgm:pt>
    <dgm:pt modelId="{D3E1917A-3E62-46D7-9C8F-9ED26A6A11F6}" type="pres">
      <dgm:prSet presAssocID="{12F62554-E56A-43D6-9735-4273DB44747A}" presName="composite" presStyleCnt="0"/>
      <dgm:spPr/>
    </dgm:pt>
    <dgm:pt modelId="{1B1F2CDB-B0C2-4768-B337-5AAEAEAC4E67}" type="pres">
      <dgm:prSet presAssocID="{12F62554-E56A-43D6-9735-4273DB44747A}" presName="bgChev" presStyleLbl="node1" presStyleIdx="0" presStyleCnt="3"/>
      <dgm:spPr/>
    </dgm:pt>
    <dgm:pt modelId="{AFA5FFB5-35DB-45B1-B0AD-DB1300EFBDD2}" type="pres">
      <dgm:prSet presAssocID="{12F62554-E56A-43D6-9735-4273DB44747A}" presName="txNode" presStyleLbl="fgAcc1" presStyleIdx="0" presStyleCnt="3">
        <dgm:presLayoutVars>
          <dgm:bulletEnabled val="1"/>
        </dgm:presLayoutVars>
      </dgm:prSet>
      <dgm:spPr/>
      <dgm:t>
        <a:bodyPr/>
        <a:lstStyle/>
        <a:p>
          <a:endParaRPr lang="en-US"/>
        </a:p>
      </dgm:t>
    </dgm:pt>
    <dgm:pt modelId="{41D47295-1201-4E05-B06A-F81A38A8E916}" type="pres">
      <dgm:prSet presAssocID="{87EC4BC6-5B31-4CE2-AE22-3267B0864CA4}" presName="compositeSpace" presStyleCnt="0"/>
      <dgm:spPr/>
    </dgm:pt>
    <dgm:pt modelId="{CB06846E-2652-449D-B0DF-5219DF4180AB}" type="pres">
      <dgm:prSet presAssocID="{E2ED3C05-F8C7-4106-AB22-DD0EDFBBA22D}" presName="composite" presStyleCnt="0"/>
      <dgm:spPr/>
    </dgm:pt>
    <dgm:pt modelId="{6B0F037D-2AA8-474B-A1FE-E0ED8F7A2A9A}" type="pres">
      <dgm:prSet presAssocID="{E2ED3C05-F8C7-4106-AB22-DD0EDFBBA22D}" presName="bgChev" presStyleLbl="node1" presStyleIdx="1" presStyleCnt="3"/>
      <dgm:spPr/>
    </dgm:pt>
    <dgm:pt modelId="{C1661528-067F-4EAE-BD7C-C6BE59B75651}" type="pres">
      <dgm:prSet presAssocID="{E2ED3C05-F8C7-4106-AB22-DD0EDFBBA22D}" presName="txNode" presStyleLbl="fgAcc1" presStyleIdx="1" presStyleCnt="3">
        <dgm:presLayoutVars>
          <dgm:bulletEnabled val="1"/>
        </dgm:presLayoutVars>
      </dgm:prSet>
      <dgm:spPr/>
      <dgm:t>
        <a:bodyPr/>
        <a:lstStyle/>
        <a:p>
          <a:endParaRPr lang="en-US"/>
        </a:p>
      </dgm:t>
    </dgm:pt>
    <dgm:pt modelId="{78E5443B-6E50-4B13-B1CD-69F419E2CDCD}" type="pres">
      <dgm:prSet presAssocID="{BB756065-3516-4714-8968-F49F13624D83}" presName="compositeSpace" presStyleCnt="0"/>
      <dgm:spPr/>
    </dgm:pt>
    <dgm:pt modelId="{E3633DF1-1783-4A78-95A9-B2214A5D98DD}" type="pres">
      <dgm:prSet presAssocID="{B395C045-8450-41E9-8FF8-AED971C63ED2}" presName="composite" presStyleCnt="0"/>
      <dgm:spPr/>
    </dgm:pt>
    <dgm:pt modelId="{DB18A7AD-B154-4064-A0A3-812536C1A68A}" type="pres">
      <dgm:prSet presAssocID="{B395C045-8450-41E9-8FF8-AED971C63ED2}" presName="bgChev" presStyleLbl="node1" presStyleIdx="2" presStyleCnt="3"/>
      <dgm:spPr>
        <a:blipFill rotWithShape="0">
          <a:blip xmlns:r="http://schemas.openxmlformats.org/officeDocument/2006/relationships" r:embed="rId1"/>
          <a:stretch>
            <a:fillRect/>
          </a:stretch>
        </a:blipFill>
      </dgm:spPr>
      <dgm:t>
        <a:bodyPr/>
        <a:lstStyle/>
        <a:p>
          <a:endParaRPr lang="en-US"/>
        </a:p>
      </dgm:t>
    </dgm:pt>
    <dgm:pt modelId="{A02E2E81-A831-4CE7-9713-436119156D05}" type="pres">
      <dgm:prSet presAssocID="{B395C045-8450-41E9-8FF8-AED971C63ED2}" presName="txNode" presStyleLbl="fgAcc1" presStyleIdx="2" presStyleCnt="3">
        <dgm:presLayoutVars>
          <dgm:bulletEnabled val="1"/>
        </dgm:presLayoutVars>
      </dgm:prSet>
      <dgm:spPr/>
      <dgm:t>
        <a:bodyPr/>
        <a:lstStyle/>
        <a:p>
          <a:endParaRPr lang="en-US"/>
        </a:p>
      </dgm:t>
    </dgm:pt>
  </dgm:ptLst>
  <dgm:cxnLst>
    <dgm:cxn modelId="{EF214D58-ABE5-4D20-8B69-27CCAADB91A6}" srcId="{927EAD8D-2080-42DE-93A2-97C5C3C3CDD6}" destId="{E2ED3C05-F8C7-4106-AB22-DD0EDFBBA22D}" srcOrd="1" destOrd="0" parTransId="{D2CA382A-27CF-4525-AF9C-07CFAB75C83E}" sibTransId="{BB756065-3516-4714-8968-F49F13624D83}"/>
    <dgm:cxn modelId="{985BD3D7-60DC-4871-B239-1D4EBEA05916}" srcId="{927EAD8D-2080-42DE-93A2-97C5C3C3CDD6}" destId="{B395C045-8450-41E9-8FF8-AED971C63ED2}" srcOrd="2" destOrd="0" parTransId="{5F4AD1F0-3814-458E-9558-245A59BC4D82}" sibTransId="{D622EFEC-040F-4A5B-8160-8EFD4F6A941F}"/>
    <dgm:cxn modelId="{BA74183B-FDAA-4A08-ACA9-359322C01B75}" srcId="{927EAD8D-2080-42DE-93A2-97C5C3C3CDD6}" destId="{12F62554-E56A-43D6-9735-4273DB44747A}" srcOrd="0" destOrd="0" parTransId="{593AAF0A-F457-4453-939E-0B594DE3F91E}" sibTransId="{87EC4BC6-5B31-4CE2-AE22-3267B0864CA4}"/>
    <dgm:cxn modelId="{51B12248-F15F-41BE-AF2B-2472750C946E}" type="presOf" srcId="{E2ED3C05-F8C7-4106-AB22-DD0EDFBBA22D}" destId="{C1661528-067F-4EAE-BD7C-C6BE59B75651}" srcOrd="0" destOrd="0" presId="urn:microsoft.com/office/officeart/2005/8/layout/chevronAccent+Icon"/>
    <dgm:cxn modelId="{70692639-1224-4906-A251-12272C15EE75}" type="presOf" srcId="{B395C045-8450-41E9-8FF8-AED971C63ED2}" destId="{A02E2E81-A831-4CE7-9713-436119156D05}" srcOrd="0" destOrd="0" presId="urn:microsoft.com/office/officeart/2005/8/layout/chevronAccent+Icon"/>
    <dgm:cxn modelId="{B758F64E-A3E4-44E3-A840-E848C9164F4E}" type="presOf" srcId="{927EAD8D-2080-42DE-93A2-97C5C3C3CDD6}" destId="{F05A6910-7646-41CA-981A-AAA8EB17AD12}" srcOrd="0" destOrd="0" presId="urn:microsoft.com/office/officeart/2005/8/layout/chevronAccent+Icon"/>
    <dgm:cxn modelId="{D1427E93-7645-4919-8E59-723BD7D1AB86}" type="presOf" srcId="{12F62554-E56A-43D6-9735-4273DB44747A}" destId="{AFA5FFB5-35DB-45B1-B0AD-DB1300EFBDD2}" srcOrd="0" destOrd="0" presId="urn:microsoft.com/office/officeart/2005/8/layout/chevronAccent+Icon"/>
    <dgm:cxn modelId="{1B79EEFA-AD6A-45AB-B651-D03F0A5C1D52}" type="presParOf" srcId="{F05A6910-7646-41CA-981A-AAA8EB17AD12}" destId="{D3E1917A-3E62-46D7-9C8F-9ED26A6A11F6}" srcOrd="0" destOrd="0" presId="urn:microsoft.com/office/officeart/2005/8/layout/chevronAccent+Icon"/>
    <dgm:cxn modelId="{5912E263-80C3-48E8-BABF-A937B5B3DCD0}" type="presParOf" srcId="{D3E1917A-3E62-46D7-9C8F-9ED26A6A11F6}" destId="{1B1F2CDB-B0C2-4768-B337-5AAEAEAC4E67}" srcOrd="0" destOrd="0" presId="urn:microsoft.com/office/officeart/2005/8/layout/chevronAccent+Icon"/>
    <dgm:cxn modelId="{A6918DC6-2E4A-49ED-9734-89A15E40666F}" type="presParOf" srcId="{D3E1917A-3E62-46D7-9C8F-9ED26A6A11F6}" destId="{AFA5FFB5-35DB-45B1-B0AD-DB1300EFBDD2}" srcOrd="1" destOrd="0" presId="urn:microsoft.com/office/officeart/2005/8/layout/chevronAccent+Icon"/>
    <dgm:cxn modelId="{C444694B-B69A-4F64-A2BC-121B0D3B4369}" type="presParOf" srcId="{F05A6910-7646-41CA-981A-AAA8EB17AD12}" destId="{41D47295-1201-4E05-B06A-F81A38A8E916}" srcOrd="1" destOrd="0" presId="urn:microsoft.com/office/officeart/2005/8/layout/chevronAccent+Icon"/>
    <dgm:cxn modelId="{22635D5F-1D57-4AE7-8C3D-A5DDC6E973A5}" type="presParOf" srcId="{F05A6910-7646-41CA-981A-AAA8EB17AD12}" destId="{CB06846E-2652-449D-B0DF-5219DF4180AB}" srcOrd="2" destOrd="0" presId="urn:microsoft.com/office/officeart/2005/8/layout/chevronAccent+Icon"/>
    <dgm:cxn modelId="{11E92A21-8916-47FA-BEB9-8091C395942A}" type="presParOf" srcId="{CB06846E-2652-449D-B0DF-5219DF4180AB}" destId="{6B0F037D-2AA8-474B-A1FE-E0ED8F7A2A9A}" srcOrd="0" destOrd="0" presId="urn:microsoft.com/office/officeart/2005/8/layout/chevronAccent+Icon"/>
    <dgm:cxn modelId="{9EABF933-E2A3-4E60-9D6A-B5AB77B30675}" type="presParOf" srcId="{CB06846E-2652-449D-B0DF-5219DF4180AB}" destId="{C1661528-067F-4EAE-BD7C-C6BE59B75651}" srcOrd="1" destOrd="0" presId="urn:microsoft.com/office/officeart/2005/8/layout/chevronAccent+Icon"/>
    <dgm:cxn modelId="{3173E607-B337-46C3-A014-019C3D119E0B}" type="presParOf" srcId="{F05A6910-7646-41CA-981A-AAA8EB17AD12}" destId="{78E5443B-6E50-4B13-B1CD-69F419E2CDCD}" srcOrd="3" destOrd="0" presId="urn:microsoft.com/office/officeart/2005/8/layout/chevronAccent+Icon"/>
    <dgm:cxn modelId="{2FBF8553-C39E-4D6F-BA79-4BCC0AA1C30C}" type="presParOf" srcId="{F05A6910-7646-41CA-981A-AAA8EB17AD12}" destId="{E3633DF1-1783-4A78-95A9-B2214A5D98DD}" srcOrd="4" destOrd="0" presId="urn:microsoft.com/office/officeart/2005/8/layout/chevronAccent+Icon"/>
    <dgm:cxn modelId="{B3E29D5D-00AA-4CFE-A310-0B9B1DA8C13B}" type="presParOf" srcId="{E3633DF1-1783-4A78-95A9-B2214A5D98DD}" destId="{DB18A7AD-B154-4064-A0A3-812536C1A68A}" srcOrd="0" destOrd="0" presId="urn:microsoft.com/office/officeart/2005/8/layout/chevronAccent+Icon"/>
    <dgm:cxn modelId="{2252D275-0C33-41B7-8D79-1896E661E575}" type="presParOf" srcId="{E3633DF1-1783-4A78-95A9-B2214A5D98DD}" destId="{A02E2E81-A831-4CE7-9713-436119156D0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1BD69-F042-4590-B515-F98FD93EC9AC}"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9D658B2A-C439-44F3-BD3C-C6F6348CEE70}">
      <dgm:prSet phldrT="[Text]" custT="1"/>
      <dgm:spPr>
        <a:xfrm>
          <a:off x="2557678" y="115"/>
          <a:ext cx="1440494" cy="720247"/>
        </a:xfrm>
        <a:solidFill>
          <a:srgbClr val="00A4E4">
            <a:lumMod val="75000"/>
          </a:srgbClr>
        </a:solidFill>
        <a:ln w="12700" cap="flat" cmpd="sng" algn="ctr">
          <a:solidFill>
            <a:sysClr val="window" lastClr="FFFFFF">
              <a:hueOff val="0"/>
              <a:satOff val="0"/>
              <a:lumOff val="0"/>
              <a:alphaOff val="0"/>
            </a:sysClr>
          </a:solidFill>
          <a:prstDash val="solid"/>
          <a:miter lim="800000"/>
        </a:ln>
        <a:effectLst/>
      </dgm:spPr>
      <dgm:t>
        <a:bodyPr/>
        <a:lstStyle/>
        <a:p>
          <a:r>
            <a:rPr lang="en-US" sz="800" dirty="0">
              <a:solidFill>
                <a:sysClr val="window" lastClr="FFFFFF"/>
              </a:solidFill>
              <a:latin typeface="+mj-lt"/>
              <a:ea typeface="+mn-ea"/>
              <a:cs typeface="+mn-cs"/>
            </a:rPr>
            <a:t>Review prior day sample tickets</a:t>
          </a:r>
        </a:p>
      </dgm:t>
    </dgm:pt>
    <dgm:pt modelId="{632E8751-892F-4B66-BFDC-1AC55F1EAFE9}" type="parTrans" cxnId="{B4C99106-99F7-4D1E-9B32-7096164D6545}">
      <dgm:prSet/>
      <dgm:spPr/>
      <dgm:t>
        <a:bodyPr/>
        <a:lstStyle/>
        <a:p>
          <a:endParaRPr lang="en-US"/>
        </a:p>
      </dgm:t>
    </dgm:pt>
    <dgm:pt modelId="{AD85EB27-7CB6-4132-B9F0-F1D3AE0E2C2B}" type="sibTrans" cxnId="{B4C99106-99F7-4D1E-9B32-7096164D6545}">
      <dgm:prSet/>
      <dgm:spPr>
        <a:xfrm>
          <a:off x="1349829" y="-18385"/>
          <a:ext cx="3856192" cy="3114605"/>
        </a:xfrm>
        <a:solidFill>
          <a:srgbClr val="00A4E4">
            <a:tint val="40000"/>
            <a:hueOff val="0"/>
            <a:satOff val="0"/>
            <a:lumOff val="0"/>
            <a:alphaOff val="0"/>
          </a:srgbClr>
        </a:solidFill>
        <a:ln>
          <a:noFill/>
        </a:ln>
        <a:effectLst/>
      </dgm:spPr>
      <dgm:t>
        <a:bodyPr/>
        <a:lstStyle/>
        <a:p>
          <a:endParaRPr lang="en-US"/>
        </a:p>
      </dgm:t>
    </dgm:pt>
    <dgm:pt modelId="{AEE1CCBD-5D90-4535-858C-1ADC4CB66417}">
      <dgm:prSet phldrT="[Text]" custT="1"/>
      <dgm:spPr>
        <a:xfrm>
          <a:off x="3900370" y="1092809"/>
          <a:ext cx="1440494" cy="720247"/>
        </a:xfrm>
        <a:solidFill>
          <a:srgbClr val="00A4E4">
            <a:lumMod val="75000"/>
          </a:srgbClr>
        </a:solidFill>
        <a:ln w="12700" cap="flat" cmpd="sng" algn="ctr">
          <a:solidFill>
            <a:sysClr val="window" lastClr="FFFFFF">
              <a:hueOff val="0"/>
              <a:satOff val="0"/>
              <a:lumOff val="0"/>
              <a:alphaOff val="0"/>
            </a:sysClr>
          </a:solidFill>
          <a:prstDash val="solid"/>
          <a:miter lim="800000"/>
        </a:ln>
        <a:effectLst/>
      </dgm:spPr>
      <dgm:t>
        <a:bodyPr/>
        <a:lstStyle/>
        <a:p>
          <a:r>
            <a:rPr lang="en-US" sz="800" dirty="0">
              <a:solidFill>
                <a:sysClr val="window" lastClr="FFFFFF"/>
              </a:solidFill>
              <a:latin typeface="+mj-lt"/>
              <a:ea typeface="+mn-ea"/>
              <a:cs typeface="+mn-cs"/>
            </a:rPr>
            <a:t>Validate approvals, access granted,  closing comments, process adherence</a:t>
          </a:r>
        </a:p>
      </dgm:t>
    </dgm:pt>
    <dgm:pt modelId="{7C1AFA5E-9B2C-45AF-8ABD-D75D4A9D3771}" type="parTrans" cxnId="{63C369E3-7BA6-487B-95AD-5CF9C40D92DC}">
      <dgm:prSet/>
      <dgm:spPr/>
      <dgm:t>
        <a:bodyPr/>
        <a:lstStyle/>
        <a:p>
          <a:endParaRPr lang="en-US"/>
        </a:p>
      </dgm:t>
    </dgm:pt>
    <dgm:pt modelId="{09B31987-8A82-49DA-8E44-E1CD050EAE37}" type="sibTrans" cxnId="{63C369E3-7BA6-487B-95AD-5CF9C40D92DC}">
      <dgm:prSet/>
      <dgm:spPr/>
      <dgm:t>
        <a:bodyPr/>
        <a:lstStyle/>
        <a:p>
          <a:endParaRPr lang="en-US"/>
        </a:p>
      </dgm:t>
    </dgm:pt>
    <dgm:pt modelId="{342BC52A-3BB5-4257-B285-B5A067A736E1}">
      <dgm:prSet phldrT="[Text]" custT="1"/>
      <dgm:spPr>
        <a:xfrm>
          <a:off x="3465562" y="2315352"/>
          <a:ext cx="1440494" cy="720247"/>
        </a:xfrm>
        <a:solidFill>
          <a:srgbClr val="00A4E4">
            <a:lumMod val="75000"/>
          </a:srgbClr>
        </a:solidFill>
        <a:ln w="12700" cap="flat" cmpd="sng" algn="ctr">
          <a:solidFill>
            <a:sysClr val="window" lastClr="FFFFFF">
              <a:hueOff val="0"/>
              <a:satOff val="0"/>
              <a:lumOff val="0"/>
              <a:alphaOff val="0"/>
            </a:sysClr>
          </a:solidFill>
          <a:prstDash val="solid"/>
          <a:miter lim="800000"/>
        </a:ln>
        <a:effectLst/>
      </dgm:spPr>
      <dgm:t>
        <a:bodyPr/>
        <a:lstStyle/>
        <a:p>
          <a:r>
            <a:rPr lang="en-US" sz="800" dirty="0">
              <a:solidFill>
                <a:sysClr val="window" lastClr="FFFFFF"/>
              </a:solidFill>
              <a:latin typeface="+mj-lt"/>
              <a:ea typeface="+mn-ea"/>
              <a:cs typeface="+mn-cs"/>
            </a:rPr>
            <a:t>QA notifies access admins, lead and/or manager of deviations</a:t>
          </a:r>
        </a:p>
      </dgm:t>
    </dgm:pt>
    <dgm:pt modelId="{54425937-1E1A-481C-AB5A-4DC13DA3A2AD}" type="parTrans" cxnId="{E1D6BCEE-F326-45FF-BCDF-8A8C9DF77D1B}">
      <dgm:prSet/>
      <dgm:spPr/>
      <dgm:t>
        <a:bodyPr/>
        <a:lstStyle/>
        <a:p>
          <a:endParaRPr lang="en-US"/>
        </a:p>
      </dgm:t>
    </dgm:pt>
    <dgm:pt modelId="{1026E3FA-6D65-4949-8C05-6DD8003B10D8}" type="sibTrans" cxnId="{E1D6BCEE-F326-45FF-BCDF-8A8C9DF77D1B}">
      <dgm:prSet/>
      <dgm:spPr/>
      <dgm:t>
        <a:bodyPr/>
        <a:lstStyle/>
        <a:p>
          <a:endParaRPr lang="en-US"/>
        </a:p>
      </dgm:t>
    </dgm:pt>
    <dgm:pt modelId="{A0788242-D427-4399-8079-75335441E77E}">
      <dgm:prSet phldrT="[Text]" custT="1"/>
      <dgm:spPr>
        <a:xfrm>
          <a:off x="1657720" y="2315351"/>
          <a:ext cx="1440494" cy="720247"/>
        </a:xfrm>
        <a:solidFill>
          <a:srgbClr val="00A4E4">
            <a:lumMod val="75000"/>
          </a:srgbClr>
        </a:solidFill>
        <a:ln w="12700" cap="flat" cmpd="sng" algn="ctr">
          <a:solidFill>
            <a:sysClr val="window" lastClr="FFFFFF">
              <a:hueOff val="0"/>
              <a:satOff val="0"/>
              <a:lumOff val="0"/>
              <a:alphaOff val="0"/>
            </a:sysClr>
          </a:solidFill>
          <a:prstDash val="solid"/>
          <a:miter lim="800000"/>
        </a:ln>
        <a:effectLst/>
      </dgm:spPr>
      <dgm:t>
        <a:bodyPr/>
        <a:lstStyle/>
        <a:p>
          <a:r>
            <a:rPr lang="en-US" sz="800" dirty="0">
              <a:solidFill>
                <a:sysClr val="window" lastClr="FFFFFF"/>
              </a:solidFill>
              <a:latin typeface="+mj-lt"/>
              <a:ea typeface="+mn-ea"/>
              <a:cs typeface="+mn-cs"/>
            </a:rPr>
            <a:t>Access admins correct, acknowledge, propose enhancements</a:t>
          </a:r>
        </a:p>
      </dgm:t>
    </dgm:pt>
    <dgm:pt modelId="{36BE2E80-2C2D-4188-AB93-86A484B3993F}" type="parTrans" cxnId="{F29E386F-CDEC-48D3-B111-BD1776F291A6}">
      <dgm:prSet/>
      <dgm:spPr/>
      <dgm:t>
        <a:bodyPr/>
        <a:lstStyle/>
        <a:p>
          <a:endParaRPr lang="en-US"/>
        </a:p>
      </dgm:t>
    </dgm:pt>
    <dgm:pt modelId="{99976621-EA84-4B1E-9167-7395B3B81A12}" type="sibTrans" cxnId="{F29E386F-CDEC-48D3-B111-BD1776F291A6}">
      <dgm:prSet/>
      <dgm:spPr/>
      <dgm:t>
        <a:bodyPr/>
        <a:lstStyle/>
        <a:p>
          <a:endParaRPr lang="en-US"/>
        </a:p>
      </dgm:t>
    </dgm:pt>
    <dgm:pt modelId="{52E7A054-8423-4DB4-8383-0683A0C7CCB2}">
      <dgm:prSet phldrT="[Text]" custT="1"/>
      <dgm:spPr>
        <a:xfrm>
          <a:off x="1191122" y="1092825"/>
          <a:ext cx="1440494" cy="720247"/>
        </a:xfrm>
        <a:solidFill>
          <a:srgbClr val="00A4E4">
            <a:lumMod val="75000"/>
          </a:srgbClr>
        </a:solidFill>
        <a:ln w="12700" cap="flat" cmpd="sng" algn="ctr">
          <a:solidFill>
            <a:sysClr val="window" lastClr="FFFFFF">
              <a:hueOff val="0"/>
              <a:satOff val="0"/>
              <a:lumOff val="0"/>
              <a:alphaOff val="0"/>
            </a:sysClr>
          </a:solidFill>
          <a:prstDash val="solid"/>
          <a:miter lim="800000"/>
        </a:ln>
        <a:effectLst/>
      </dgm:spPr>
      <dgm:t>
        <a:bodyPr/>
        <a:lstStyle/>
        <a:p>
          <a:r>
            <a:rPr lang="en-US" sz="800" dirty="0">
              <a:solidFill>
                <a:sysClr val="window" lastClr="FFFFFF"/>
              </a:solidFill>
              <a:latin typeface="+mj-lt"/>
              <a:ea typeface="+mn-ea"/>
              <a:cs typeface="+mn-cs"/>
            </a:rPr>
            <a:t>Manager or </a:t>
          </a:r>
          <a:r>
            <a:rPr lang="en-US" sz="800" dirty="0" smtClean="0">
              <a:solidFill>
                <a:sysClr val="window" lastClr="FFFFFF"/>
              </a:solidFill>
              <a:latin typeface="+mj-lt"/>
              <a:ea typeface="+mn-ea"/>
              <a:cs typeface="+mn-cs"/>
            </a:rPr>
            <a:t>lead review </a:t>
          </a:r>
          <a:r>
            <a:rPr lang="en-US" sz="800" dirty="0">
              <a:solidFill>
                <a:sysClr val="window" lastClr="FFFFFF"/>
              </a:solidFill>
              <a:latin typeface="+mj-lt"/>
              <a:ea typeface="+mn-ea"/>
              <a:cs typeface="+mn-cs"/>
            </a:rPr>
            <a:t>results, provide coaching, propose enhancements</a:t>
          </a:r>
        </a:p>
      </dgm:t>
    </dgm:pt>
    <dgm:pt modelId="{9C6A0E68-2E97-4A68-AADC-0054D2AC016A}" type="parTrans" cxnId="{F8F8B3A2-6D54-4D25-B740-D0F489A2D434}">
      <dgm:prSet/>
      <dgm:spPr/>
      <dgm:t>
        <a:bodyPr/>
        <a:lstStyle/>
        <a:p>
          <a:endParaRPr lang="en-US"/>
        </a:p>
      </dgm:t>
    </dgm:pt>
    <dgm:pt modelId="{7537AF84-A506-409A-8ED9-39E3F870CF00}" type="sibTrans" cxnId="{F8F8B3A2-6D54-4D25-B740-D0F489A2D434}">
      <dgm:prSet/>
      <dgm:spPr/>
      <dgm:t>
        <a:bodyPr/>
        <a:lstStyle/>
        <a:p>
          <a:endParaRPr lang="en-US"/>
        </a:p>
      </dgm:t>
    </dgm:pt>
    <dgm:pt modelId="{DBF2F01B-6EA8-4E78-8704-4C4EDFFB31CD}" type="pres">
      <dgm:prSet presAssocID="{7EB1BD69-F042-4590-B515-F98FD93EC9AC}" presName="Name0" presStyleCnt="0">
        <dgm:presLayoutVars>
          <dgm:dir/>
          <dgm:resizeHandles val="exact"/>
        </dgm:presLayoutVars>
      </dgm:prSet>
      <dgm:spPr/>
      <dgm:t>
        <a:bodyPr/>
        <a:lstStyle/>
        <a:p>
          <a:endParaRPr lang="en-US"/>
        </a:p>
      </dgm:t>
    </dgm:pt>
    <dgm:pt modelId="{23B8EE8D-9354-4503-86FB-053D35336425}" type="pres">
      <dgm:prSet presAssocID="{7EB1BD69-F042-4590-B515-F98FD93EC9AC}" presName="cycle" presStyleCnt="0"/>
      <dgm:spPr/>
    </dgm:pt>
    <dgm:pt modelId="{D2E0C60A-9912-4E2E-8639-58D4DE3F5D17}" type="pres">
      <dgm:prSet presAssocID="{9D658B2A-C439-44F3-BD3C-C6F6348CEE70}" presName="nodeFirstNode" presStyleLbl="node1" presStyleIdx="0" presStyleCnt="5" custRadScaleRad="107920">
        <dgm:presLayoutVars>
          <dgm:bulletEnabled val="1"/>
        </dgm:presLayoutVars>
      </dgm:prSet>
      <dgm:spPr>
        <a:prstGeom prst="roundRect">
          <a:avLst/>
        </a:prstGeom>
      </dgm:spPr>
      <dgm:t>
        <a:bodyPr/>
        <a:lstStyle/>
        <a:p>
          <a:endParaRPr lang="en-US"/>
        </a:p>
      </dgm:t>
    </dgm:pt>
    <dgm:pt modelId="{3CC44BC5-2CDB-4986-A5D5-5DA706E3F9C9}" type="pres">
      <dgm:prSet presAssocID="{AD85EB27-7CB6-4132-B9F0-F1D3AE0E2C2B}" presName="sibTransFirstNode" presStyleLbl="bgShp" presStyleIdx="0" presStyleCnt="1" custScaleX="123810"/>
      <dgm:spPr>
        <a:prstGeom prst="circularArrow">
          <a:avLst>
            <a:gd name="adj1" fmla="val 5544"/>
            <a:gd name="adj2" fmla="val 330680"/>
            <a:gd name="adj3" fmla="val 13804413"/>
            <a:gd name="adj4" fmla="val 17368651"/>
            <a:gd name="adj5" fmla="val 5757"/>
          </a:avLst>
        </a:prstGeom>
      </dgm:spPr>
      <dgm:t>
        <a:bodyPr/>
        <a:lstStyle/>
        <a:p>
          <a:endParaRPr lang="en-US"/>
        </a:p>
      </dgm:t>
    </dgm:pt>
    <dgm:pt modelId="{29722AD7-70D7-451A-8FCD-86DBB49B5A85}" type="pres">
      <dgm:prSet presAssocID="{AEE1CCBD-5D90-4535-858C-1ADC4CB66417}" presName="nodeFollowingNodes" presStyleLbl="node1" presStyleIdx="1" presStyleCnt="5" custRadScaleRad="102635" custRadScaleInc="13420">
        <dgm:presLayoutVars>
          <dgm:bulletEnabled val="1"/>
        </dgm:presLayoutVars>
      </dgm:prSet>
      <dgm:spPr>
        <a:prstGeom prst="roundRect">
          <a:avLst/>
        </a:prstGeom>
      </dgm:spPr>
      <dgm:t>
        <a:bodyPr/>
        <a:lstStyle/>
        <a:p>
          <a:endParaRPr lang="en-US"/>
        </a:p>
      </dgm:t>
    </dgm:pt>
    <dgm:pt modelId="{CBC5958D-E72D-4ACB-B8E2-B42810F72A95}" type="pres">
      <dgm:prSet presAssocID="{342BC52A-3BB5-4257-B285-B5A067A736E1}" presName="nodeFollowingNodes" presStyleLbl="node1" presStyleIdx="2" presStyleCnt="5" custRadScaleRad="100971" custRadScaleInc="-11013">
        <dgm:presLayoutVars>
          <dgm:bulletEnabled val="1"/>
        </dgm:presLayoutVars>
      </dgm:prSet>
      <dgm:spPr>
        <a:prstGeom prst="roundRect">
          <a:avLst/>
        </a:prstGeom>
      </dgm:spPr>
      <dgm:t>
        <a:bodyPr/>
        <a:lstStyle/>
        <a:p>
          <a:endParaRPr lang="en-US"/>
        </a:p>
      </dgm:t>
    </dgm:pt>
    <dgm:pt modelId="{9C67709E-0CA6-4546-BA82-6B19304AA50B}" type="pres">
      <dgm:prSet presAssocID="{A0788242-D427-4399-8079-75335441E77E}" presName="nodeFollowingNodes" presStyleLbl="node1" presStyleIdx="3" presStyleCnt="5" custRadScaleRad="100568" custRadScaleInc="10596">
        <dgm:presLayoutVars>
          <dgm:bulletEnabled val="1"/>
        </dgm:presLayoutVars>
      </dgm:prSet>
      <dgm:spPr>
        <a:prstGeom prst="roundRect">
          <a:avLst/>
        </a:prstGeom>
      </dgm:spPr>
      <dgm:t>
        <a:bodyPr/>
        <a:lstStyle/>
        <a:p>
          <a:endParaRPr lang="en-US"/>
        </a:p>
      </dgm:t>
    </dgm:pt>
    <dgm:pt modelId="{3F5C510C-FFBB-44F5-9279-53DBCC368A24}" type="pres">
      <dgm:prSet presAssocID="{52E7A054-8423-4DB4-8383-0683A0C7CCB2}" presName="nodeFollowingNodes" presStyleLbl="node1" presStyleIdx="4" presStyleCnt="5" custRadScaleRad="104405" custRadScaleInc="-13705">
        <dgm:presLayoutVars>
          <dgm:bulletEnabled val="1"/>
        </dgm:presLayoutVars>
      </dgm:prSet>
      <dgm:spPr>
        <a:prstGeom prst="roundRect">
          <a:avLst/>
        </a:prstGeom>
      </dgm:spPr>
      <dgm:t>
        <a:bodyPr/>
        <a:lstStyle/>
        <a:p>
          <a:endParaRPr lang="en-US"/>
        </a:p>
      </dgm:t>
    </dgm:pt>
  </dgm:ptLst>
  <dgm:cxnLst>
    <dgm:cxn modelId="{169C4376-6887-40CB-A7E6-800E79824382}" type="presOf" srcId="{AEE1CCBD-5D90-4535-858C-1ADC4CB66417}" destId="{29722AD7-70D7-451A-8FCD-86DBB49B5A85}" srcOrd="0" destOrd="0" presId="urn:microsoft.com/office/officeart/2005/8/layout/cycle3"/>
    <dgm:cxn modelId="{9C395D04-6D9D-4AAE-9141-2CB0C094D3BA}" type="presOf" srcId="{52E7A054-8423-4DB4-8383-0683A0C7CCB2}" destId="{3F5C510C-FFBB-44F5-9279-53DBCC368A24}" srcOrd="0" destOrd="0" presId="urn:microsoft.com/office/officeart/2005/8/layout/cycle3"/>
    <dgm:cxn modelId="{63C369E3-7BA6-487B-95AD-5CF9C40D92DC}" srcId="{7EB1BD69-F042-4590-B515-F98FD93EC9AC}" destId="{AEE1CCBD-5D90-4535-858C-1ADC4CB66417}" srcOrd="1" destOrd="0" parTransId="{7C1AFA5E-9B2C-45AF-8ABD-D75D4A9D3771}" sibTransId="{09B31987-8A82-49DA-8E44-E1CD050EAE37}"/>
    <dgm:cxn modelId="{54C49292-8FD2-4D77-81DF-BD172C5824BE}" type="presOf" srcId="{AD85EB27-7CB6-4132-B9F0-F1D3AE0E2C2B}" destId="{3CC44BC5-2CDB-4986-A5D5-5DA706E3F9C9}" srcOrd="0" destOrd="0" presId="urn:microsoft.com/office/officeart/2005/8/layout/cycle3"/>
    <dgm:cxn modelId="{F8F8B3A2-6D54-4D25-B740-D0F489A2D434}" srcId="{7EB1BD69-F042-4590-B515-F98FD93EC9AC}" destId="{52E7A054-8423-4DB4-8383-0683A0C7CCB2}" srcOrd="4" destOrd="0" parTransId="{9C6A0E68-2E97-4A68-AADC-0054D2AC016A}" sibTransId="{7537AF84-A506-409A-8ED9-39E3F870CF00}"/>
    <dgm:cxn modelId="{001789CE-DC80-4057-81F9-DBC8A5271871}" type="presOf" srcId="{342BC52A-3BB5-4257-B285-B5A067A736E1}" destId="{CBC5958D-E72D-4ACB-B8E2-B42810F72A95}" srcOrd="0" destOrd="0" presId="urn:microsoft.com/office/officeart/2005/8/layout/cycle3"/>
    <dgm:cxn modelId="{B4C99106-99F7-4D1E-9B32-7096164D6545}" srcId="{7EB1BD69-F042-4590-B515-F98FD93EC9AC}" destId="{9D658B2A-C439-44F3-BD3C-C6F6348CEE70}" srcOrd="0" destOrd="0" parTransId="{632E8751-892F-4B66-BFDC-1AC55F1EAFE9}" sibTransId="{AD85EB27-7CB6-4132-B9F0-F1D3AE0E2C2B}"/>
    <dgm:cxn modelId="{F29E386F-CDEC-48D3-B111-BD1776F291A6}" srcId="{7EB1BD69-F042-4590-B515-F98FD93EC9AC}" destId="{A0788242-D427-4399-8079-75335441E77E}" srcOrd="3" destOrd="0" parTransId="{36BE2E80-2C2D-4188-AB93-86A484B3993F}" sibTransId="{99976621-EA84-4B1E-9167-7395B3B81A12}"/>
    <dgm:cxn modelId="{99D43959-BBFE-465C-BC95-55F384D25BAF}" type="presOf" srcId="{7EB1BD69-F042-4590-B515-F98FD93EC9AC}" destId="{DBF2F01B-6EA8-4E78-8704-4C4EDFFB31CD}" srcOrd="0" destOrd="0" presId="urn:microsoft.com/office/officeart/2005/8/layout/cycle3"/>
    <dgm:cxn modelId="{6146899D-30ED-40DE-8427-65A53DC69664}" type="presOf" srcId="{A0788242-D427-4399-8079-75335441E77E}" destId="{9C67709E-0CA6-4546-BA82-6B19304AA50B}" srcOrd="0" destOrd="0" presId="urn:microsoft.com/office/officeart/2005/8/layout/cycle3"/>
    <dgm:cxn modelId="{E1D6BCEE-F326-45FF-BCDF-8A8C9DF77D1B}" srcId="{7EB1BD69-F042-4590-B515-F98FD93EC9AC}" destId="{342BC52A-3BB5-4257-B285-B5A067A736E1}" srcOrd="2" destOrd="0" parTransId="{54425937-1E1A-481C-AB5A-4DC13DA3A2AD}" sibTransId="{1026E3FA-6D65-4949-8C05-6DD8003B10D8}"/>
    <dgm:cxn modelId="{6F7C5E11-05B0-4114-A7B0-95BDACB3AB78}" type="presOf" srcId="{9D658B2A-C439-44F3-BD3C-C6F6348CEE70}" destId="{D2E0C60A-9912-4E2E-8639-58D4DE3F5D17}" srcOrd="0" destOrd="0" presId="urn:microsoft.com/office/officeart/2005/8/layout/cycle3"/>
    <dgm:cxn modelId="{ED3AC76B-9E2F-4E67-BCDF-D13E5094AD81}" type="presParOf" srcId="{DBF2F01B-6EA8-4E78-8704-4C4EDFFB31CD}" destId="{23B8EE8D-9354-4503-86FB-053D35336425}" srcOrd="0" destOrd="0" presId="urn:microsoft.com/office/officeart/2005/8/layout/cycle3"/>
    <dgm:cxn modelId="{00226163-80C2-4D65-893F-03421CC6BFDE}" type="presParOf" srcId="{23B8EE8D-9354-4503-86FB-053D35336425}" destId="{D2E0C60A-9912-4E2E-8639-58D4DE3F5D17}" srcOrd="0" destOrd="0" presId="urn:microsoft.com/office/officeart/2005/8/layout/cycle3"/>
    <dgm:cxn modelId="{35E959A8-786B-4158-AACF-3F449B8330AA}" type="presParOf" srcId="{23B8EE8D-9354-4503-86FB-053D35336425}" destId="{3CC44BC5-2CDB-4986-A5D5-5DA706E3F9C9}" srcOrd="1" destOrd="0" presId="urn:microsoft.com/office/officeart/2005/8/layout/cycle3"/>
    <dgm:cxn modelId="{4DE57DDC-154A-41D2-9405-2C25F1B2EEF3}" type="presParOf" srcId="{23B8EE8D-9354-4503-86FB-053D35336425}" destId="{29722AD7-70D7-451A-8FCD-86DBB49B5A85}" srcOrd="2" destOrd="0" presId="urn:microsoft.com/office/officeart/2005/8/layout/cycle3"/>
    <dgm:cxn modelId="{38CC9816-1CA2-4E4E-906D-483B9CB600AE}" type="presParOf" srcId="{23B8EE8D-9354-4503-86FB-053D35336425}" destId="{CBC5958D-E72D-4ACB-B8E2-B42810F72A95}" srcOrd="3" destOrd="0" presId="urn:microsoft.com/office/officeart/2005/8/layout/cycle3"/>
    <dgm:cxn modelId="{8D46CFB2-58C5-4974-A76D-B3F14180F8CE}" type="presParOf" srcId="{23B8EE8D-9354-4503-86FB-053D35336425}" destId="{9C67709E-0CA6-4546-BA82-6B19304AA50B}" srcOrd="4" destOrd="0" presId="urn:microsoft.com/office/officeart/2005/8/layout/cycle3"/>
    <dgm:cxn modelId="{2BD8B530-F32B-40A2-A780-BBC3D6F3BE6E}" type="presParOf" srcId="{23B8EE8D-9354-4503-86FB-053D35336425}" destId="{3F5C510C-FFBB-44F5-9279-53DBCC368A24}"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F2CDB-B0C2-4768-B337-5AAEAEAC4E67}">
      <dsp:nvSpPr>
        <dsp:cNvPr id="0" name=""/>
        <dsp:cNvSpPr/>
      </dsp:nvSpPr>
      <dsp:spPr>
        <a:xfrm>
          <a:off x="942" y="876314"/>
          <a:ext cx="2368850" cy="91437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5FFB5-35DB-45B1-B0AD-DB1300EFBDD2}">
      <dsp:nvSpPr>
        <dsp:cNvPr id="0" name=""/>
        <dsp:cNvSpPr/>
      </dsp:nvSpPr>
      <dsp:spPr>
        <a:xfrm>
          <a:off x="632636" y="1104908"/>
          <a:ext cx="2000362" cy="9143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latin typeface="+mj-lt"/>
            </a:rPr>
            <a:t>Access request submitted </a:t>
          </a:r>
          <a:endParaRPr lang="en-US" sz="1600" kern="1200" dirty="0">
            <a:latin typeface="+mj-lt"/>
          </a:endParaRPr>
        </a:p>
      </dsp:txBody>
      <dsp:txXfrm>
        <a:off x="659417" y="1131689"/>
        <a:ext cx="1946800" cy="860814"/>
      </dsp:txXfrm>
    </dsp:sp>
    <dsp:sp modelId="{6B0F037D-2AA8-474B-A1FE-E0ED8F7A2A9A}">
      <dsp:nvSpPr>
        <dsp:cNvPr id="0" name=""/>
        <dsp:cNvSpPr/>
      </dsp:nvSpPr>
      <dsp:spPr>
        <a:xfrm>
          <a:off x="2706696" y="876314"/>
          <a:ext cx="2368850" cy="91437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661528-067F-4EAE-BD7C-C6BE59B75651}">
      <dsp:nvSpPr>
        <dsp:cNvPr id="0" name=""/>
        <dsp:cNvSpPr/>
      </dsp:nvSpPr>
      <dsp:spPr>
        <a:xfrm>
          <a:off x="3338390" y="1104908"/>
          <a:ext cx="2000362" cy="9143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latin typeface="+mj-lt"/>
            </a:rPr>
            <a:t>Approval workflow initiated via ServiceNow</a:t>
          </a:r>
          <a:endParaRPr lang="en-US" sz="1600" kern="1200" dirty="0">
            <a:latin typeface="+mj-lt"/>
          </a:endParaRPr>
        </a:p>
      </dsp:txBody>
      <dsp:txXfrm>
        <a:off x="3365171" y="1131689"/>
        <a:ext cx="1946800" cy="860814"/>
      </dsp:txXfrm>
    </dsp:sp>
    <dsp:sp modelId="{DB18A7AD-B154-4064-A0A3-812536C1A68A}">
      <dsp:nvSpPr>
        <dsp:cNvPr id="0" name=""/>
        <dsp:cNvSpPr/>
      </dsp:nvSpPr>
      <dsp:spPr>
        <a:xfrm>
          <a:off x="5412450" y="876314"/>
          <a:ext cx="2368850" cy="914376"/>
        </a:xfrm>
        <a:prstGeom prst="chevron">
          <a:avLst>
            <a:gd name="adj" fmla="val 4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2E2E81-A831-4CE7-9713-436119156D05}">
      <dsp:nvSpPr>
        <dsp:cNvPr id="0" name=""/>
        <dsp:cNvSpPr/>
      </dsp:nvSpPr>
      <dsp:spPr>
        <a:xfrm>
          <a:off x="6044144" y="1104908"/>
          <a:ext cx="2000362" cy="9143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latin typeface="+mj-lt"/>
            </a:rPr>
            <a:t>Administrator receives ticket to provision access</a:t>
          </a:r>
          <a:endParaRPr lang="en-US" sz="1600" kern="1200" dirty="0">
            <a:latin typeface="+mj-lt"/>
          </a:endParaRPr>
        </a:p>
      </dsp:txBody>
      <dsp:txXfrm>
        <a:off x="6070925" y="1131689"/>
        <a:ext cx="1946800" cy="860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44BC5-2CDB-4986-A5D5-5DA706E3F9C9}">
      <dsp:nvSpPr>
        <dsp:cNvPr id="0" name=""/>
        <dsp:cNvSpPr/>
      </dsp:nvSpPr>
      <dsp:spPr>
        <a:xfrm>
          <a:off x="1272308" y="-13749"/>
          <a:ext cx="3017982" cy="2437591"/>
        </a:xfrm>
        <a:prstGeom prst="circularArrow">
          <a:avLst>
            <a:gd name="adj1" fmla="val 5544"/>
            <a:gd name="adj2" fmla="val 330680"/>
            <a:gd name="adj3" fmla="val 13804413"/>
            <a:gd name="adj4" fmla="val 17368651"/>
            <a:gd name="adj5" fmla="val 5757"/>
          </a:avLst>
        </a:prstGeom>
        <a:solidFill>
          <a:srgbClr val="00A4E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D2E0C60A-9912-4E2E-8639-58D4DE3F5D17}">
      <dsp:nvSpPr>
        <dsp:cNvPr id="0" name=""/>
        <dsp:cNvSpPr/>
      </dsp:nvSpPr>
      <dsp:spPr>
        <a:xfrm>
          <a:off x="2224496" y="0"/>
          <a:ext cx="1113606" cy="556803"/>
        </a:xfrm>
        <a:prstGeom prst="roundRect">
          <a:avLst/>
        </a:prstGeom>
        <a:solidFill>
          <a:srgbClr val="00A4E4">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solidFill>
                <a:sysClr val="window" lastClr="FFFFFF"/>
              </a:solidFill>
              <a:latin typeface="+mj-lt"/>
              <a:ea typeface="+mn-ea"/>
              <a:cs typeface="+mn-cs"/>
            </a:rPr>
            <a:t>Review prior day sample tickets</a:t>
          </a:r>
        </a:p>
      </dsp:txBody>
      <dsp:txXfrm>
        <a:off x="2251677" y="27181"/>
        <a:ext cx="1059244" cy="502441"/>
      </dsp:txXfrm>
    </dsp:sp>
    <dsp:sp modelId="{29722AD7-70D7-451A-8FCD-86DBB49B5A85}">
      <dsp:nvSpPr>
        <dsp:cNvPr id="0" name=""/>
        <dsp:cNvSpPr/>
      </dsp:nvSpPr>
      <dsp:spPr>
        <a:xfrm>
          <a:off x="3275331" y="855753"/>
          <a:ext cx="1113606" cy="556803"/>
        </a:xfrm>
        <a:prstGeom prst="roundRect">
          <a:avLst/>
        </a:prstGeom>
        <a:solidFill>
          <a:srgbClr val="00A4E4">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solidFill>
                <a:sysClr val="window" lastClr="FFFFFF"/>
              </a:solidFill>
              <a:latin typeface="+mj-lt"/>
              <a:ea typeface="+mn-ea"/>
              <a:cs typeface="+mn-cs"/>
            </a:rPr>
            <a:t>Validate approvals, access granted,  closing comments, process adherence</a:t>
          </a:r>
        </a:p>
      </dsp:txBody>
      <dsp:txXfrm>
        <a:off x="3302512" y="882934"/>
        <a:ext cx="1059244" cy="502441"/>
      </dsp:txXfrm>
    </dsp:sp>
    <dsp:sp modelId="{CBC5958D-E72D-4ACB-B8E2-B42810F72A95}">
      <dsp:nvSpPr>
        <dsp:cNvPr id="0" name=""/>
        <dsp:cNvSpPr/>
      </dsp:nvSpPr>
      <dsp:spPr>
        <a:xfrm>
          <a:off x="2935036" y="1812554"/>
          <a:ext cx="1113606" cy="556803"/>
        </a:xfrm>
        <a:prstGeom prst="roundRect">
          <a:avLst/>
        </a:prstGeom>
        <a:solidFill>
          <a:srgbClr val="00A4E4">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solidFill>
                <a:sysClr val="window" lastClr="FFFFFF"/>
              </a:solidFill>
              <a:latin typeface="+mj-lt"/>
              <a:ea typeface="+mn-ea"/>
              <a:cs typeface="+mn-cs"/>
            </a:rPr>
            <a:t>QA notifies access admins, lead and/or manager of deviations</a:t>
          </a:r>
        </a:p>
      </dsp:txBody>
      <dsp:txXfrm>
        <a:off x="2962217" y="1839735"/>
        <a:ext cx="1059244" cy="502441"/>
      </dsp:txXfrm>
    </dsp:sp>
    <dsp:sp modelId="{9C67709E-0CA6-4546-BA82-6B19304AA50B}">
      <dsp:nvSpPr>
        <dsp:cNvPr id="0" name=""/>
        <dsp:cNvSpPr/>
      </dsp:nvSpPr>
      <dsp:spPr>
        <a:xfrm>
          <a:off x="1520159" y="1812554"/>
          <a:ext cx="1113606" cy="556803"/>
        </a:xfrm>
        <a:prstGeom prst="roundRect">
          <a:avLst/>
        </a:prstGeom>
        <a:solidFill>
          <a:srgbClr val="00A4E4">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solidFill>
                <a:sysClr val="window" lastClr="FFFFFF"/>
              </a:solidFill>
              <a:latin typeface="+mj-lt"/>
              <a:ea typeface="+mn-ea"/>
              <a:cs typeface="+mn-cs"/>
            </a:rPr>
            <a:t>Access admins correct, acknowledge, propose enhancements</a:t>
          </a:r>
        </a:p>
      </dsp:txBody>
      <dsp:txXfrm>
        <a:off x="1547340" y="1839735"/>
        <a:ext cx="1059244" cy="502441"/>
      </dsp:txXfrm>
    </dsp:sp>
    <dsp:sp modelId="{3F5C510C-FFBB-44F5-9279-53DBCC368A24}">
      <dsp:nvSpPr>
        <dsp:cNvPr id="0" name=""/>
        <dsp:cNvSpPr/>
      </dsp:nvSpPr>
      <dsp:spPr>
        <a:xfrm>
          <a:off x="1154985" y="855765"/>
          <a:ext cx="1113606" cy="556803"/>
        </a:xfrm>
        <a:prstGeom prst="roundRect">
          <a:avLst/>
        </a:prstGeom>
        <a:solidFill>
          <a:srgbClr val="00A4E4">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solidFill>
                <a:sysClr val="window" lastClr="FFFFFF"/>
              </a:solidFill>
              <a:latin typeface="+mj-lt"/>
              <a:ea typeface="+mn-ea"/>
              <a:cs typeface="+mn-cs"/>
            </a:rPr>
            <a:t>Manager or </a:t>
          </a:r>
          <a:r>
            <a:rPr lang="en-US" sz="800" kern="1200" dirty="0" smtClean="0">
              <a:solidFill>
                <a:sysClr val="window" lastClr="FFFFFF"/>
              </a:solidFill>
              <a:latin typeface="+mj-lt"/>
              <a:ea typeface="+mn-ea"/>
              <a:cs typeface="+mn-cs"/>
            </a:rPr>
            <a:t>lead review </a:t>
          </a:r>
          <a:r>
            <a:rPr lang="en-US" sz="800" kern="1200" dirty="0">
              <a:solidFill>
                <a:sysClr val="window" lastClr="FFFFFF"/>
              </a:solidFill>
              <a:latin typeface="+mj-lt"/>
              <a:ea typeface="+mn-ea"/>
              <a:cs typeface="+mn-cs"/>
            </a:rPr>
            <a:t>results, provide coaching, propose enhancements</a:t>
          </a:r>
        </a:p>
      </dsp:txBody>
      <dsp:txXfrm>
        <a:off x="1182166" y="882946"/>
        <a:ext cx="1059244" cy="5024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721A1B08-C91C-4905-8F5E-5950464BDF07}" type="datetimeFigureOut">
              <a:rPr lang="en-US"/>
              <a:pPr>
                <a:defRPr/>
              </a:pPr>
              <a:t>9/17/2019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E4FD4AB-E254-4EC3-8C8C-9298D7515E92}" type="slidenum">
              <a:rPr lang="en-US"/>
              <a:pPr>
                <a:defRPr/>
              </a:pPr>
              <a:t>‹#›</a:t>
            </a:fld>
            <a:endParaRPr lang="en-US" dirty="0"/>
          </a:p>
        </p:txBody>
      </p:sp>
    </p:spTree>
    <p:extLst>
      <p:ext uri="{BB962C8B-B14F-4D97-AF65-F5344CB8AC3E}">
        <p14:creationId xmlns:p14="http://schemas.microsoft.com/office/powerpoint/2010/main" val="2683777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E4FD4AB-E254-4EC3-8C8C-9298D7515E92}" type="slidenum">
              <a:rPr lang="en-US" smtClean="0"/>
              <a:pPr>
                <a:defRPr/>
              </a:pPr>
              <a:t>1</a:t>
            </a:fld>
            <a:endParaRPr lang="en-US" dirty="0"/>
          </a:p>
        </p:txBody>
      </p:sp>
    </p:spTree>
    <p:extLst>
      <p:ext uri="{BB962C8B-B14F-4D97-AF65-F5344CB8AC3E}">
        <p14:creationId xmlns:p14="http://schemas.microsoft.com/office/powerpoint/2010/main" val="1020968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BC97BF-1DD8-4698-862F-10668A8E00DF}" type="slidenum">
              <a:rPr lang="en-US" smtClean="0"/>
              <a:pPr/>
              <a:t>8</a:t>
            </a:fld>
            <a:endParaRPr lang="en-US" dirty="0"/>
          </a:p>
        </p:txBody>
      </p:sp>
    </p:spTree>
    <p:extLst>
      <p:ext uri="{BB962C8B-B14F-4D97-AF65-F5344CB8AC3E}">
        <p14:creationId xmlns:p14="http://schemas.microsoft.com/office/powerpoint/2010/main" val="946262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4FD4AB-E254-4EC3-8C8C-9298D7515E92}" type="slidenum">
              <a:rPr lang="en-US" smtClean="0"/>
              <a:pPr>
                <a:defRPr/>
              </a:pPr>
              <a:t>18</a:t>
            </a:fld>
            <a:endParaRPr lang="en-US" dirty="0"/>
          </a:p>
        </p:txBody>
      </p:sp>
    </p:spTree>
    <p:extLst>
      <p:ext uri="{BB962C8B-B14F-4D97-AF65-F5344CB8AC3E}">
        <p14:creationId xmlns:p14="http://schemas.microsoft.com/office/powerpoint/2010/main" val="340184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4FD4AB-E254-4EC3-8C8C-9298D7515E92}" type="slidenum">
              <a:rPr lang="en-US" smtClean="0"/>
              <a:pPr>
                <a:defRPr/>
              </a:pPr>
              <a:t>19</a:t>
            </a:fld>
            <a:endParaRPr lang="en-US" dirty="0"/>
          </a:p>
        </p:txBody>
      </p:sp>
    </p:spTree>
    <p:extLst>
      <p:ext uri="{BB962C8B-B14F-4D97-AF65-F5344CB8AC3E}">
        <p14:creationId xmlns:p14="http://schemas.microsoft.com/office/powerpoint/2010/main" val="3401845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8"/>
          <p:cNvGrpSpPr>
            <a:grpSpLocks/>
          </p:cNvGrpSpPr>
          <p:nvPr/>
        </p:nvGrpSpPr>
        <p:grpSpPr bwMode="auto">
          <a:xfrm flipH="1">
            <a:off x="8039100" y="0"/>
            <a:ext cx="1104900" cy="1119188"/>
            <a:chOff x="1440543" y="1418168"/>
            <a:chExt cx="769056" cy="769056"/>
          </a:xfrm>
        </p:grpSpPr>
        <p:sp>
          <p:nvSpPr>
            <p:cNvPr id="5" name="Rectangle 11"/>
            <p:cNvSpPr>
              <a:spLocks noChangeArrowheads="1"/>
            </p:cNvSpPr>
            <p:nvPr userDrawn="1"/>
          </p:nvSpPr>
          <p:spPr bwMode="gray">
            <a:xfrm rot="5400000">
              <a:off x="1701804" y="1156907"/>
              <a:ext cx="246534" cy="769056"/>
            </a:xfrm>
            <a:prstGeom prst="rect">
              <a:avLst/>
            </a:prstGeom>
            <a:solidFill>
              <a:srgbClr val="0095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457200" eaLnBrk="0" hangingPunct="0">
                <a:defRPr>
                  <a:solidFill>
                    <a:schemeClr val="tx1"/>
                  </a:solidFill>
                  <a:latin typeface="Arial" pitchFamily="34" charset="0"/>
                  <a:ea typeface="ＭＳ Ｐゴシック" pitchFamily="34" charset="-128"/>
                </a:defRPr>
              </a:lvl1pPr>
              <a:lvl2pPr marL="742950" indent="-285750" defTabSz="457200" eaLnBrk="0" hangingPunct="0">
                <a:defRPr>
                  <a:solidFill>
                    <a:schemeClr val="tx1"/>
                  </a:solidFill>
                  <a:latin typeface="Arial" pitchFamily="34" charset="0"/>
                  <a:ea typeface="ＭＳ Ｐゴシック" pitchFamily="34" charset="-128"/>
                </a:defRPr>
              </a:lvl2pPr>
              <a:lvl3pPr marL="1143000" indent="-228600" defTabSz="457200" eaLnBrk="0" hangingPunct="0">
                <a:defRPr>
                  <a:solidFill>
                    <a:schemeClr val="tx1"/>
                  </a:solidFill>
                  <a:latin typeface="Arial" pitchFamily="34" charset="0"/>
                  <a:ea typeface="ＭＳ Ｐゴシック" pitchFamily="34" charset="-128"/>
                </a:defRPr>
              </a:lvl3pPr>
              <a:lvl4pPr marL="1600200" indent="-228600" defTabSz="457200" eaLnBrk="0" hangingPunct="0">
                <a:defRPr>
                  <a:solidFill>
                    <a:schemeClr val="tx1"/>
                  </a:solidFill>
                  <a:latin typeface="Arial" pitchFamily="34" charset="0"/>
                  <a:ea typeface="ＭＳ Ｐゴシック" pitchFamily="34" charset="-128"/>
                </a:defRPr>
              </a:lvl4pPr>
              <a:lvl5pPr marL="2057400" indent="-228600" defTabSz="4572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smtClean="0">
                <a:solidFill>
                  <a:srgbClr val="00A4E4"/>
                </a:solidFill>
              </a:endParaRPr>
            </a:p>
          </p:txBody>
        </p:sp>
        <p:sp>
          <p:nvSpPr>
            <p:cNvPr id="6" name="Rectangle 12"/>
            <p:cNvSpPr>
              <a:spLocks noChangeArrowheads="1"/>
            </p:cNvSpPr>
            <p:nvPr userDrawn="1"/>
          </p:nvSpPr>
          <p:spPr bwMode="gray">
            <a:xfrm>
              <a:off x="1440543" y="1418168"/>
              <a:ext cx="246407" cy="769056"/>
            </a:xfrm>
            <a:prstGeom prst="rect">
              <a:avLst/>
            </a:prstGeom>
            <a:solidFill>
              <a:srgbClr val="0095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a:solidFill>
                    <a:schemeClr val="tx1"/>
                  </a:solidFill>
                  <a:latin typeface="Arial" pitchFamily="34" charset="0"/>
                  <a:ea typeface="ＭＳ Ｐゴシック" pitchFamily="34" charset="-128"/>
                </a:defRPr>
              </a:lvl1pPr>
              <a:lvl2pPr marL="742950" indent="-285750" defTabSz="457200" eaLnBrk="0" hangingPunct="0">
                <a:defRPr>
                  <a:solidFill>
                    <a:schemeClr val="tx1"/>
                  </a:solidFill>
                  <a:latin typeface="Arial" pitchFamily="34" charset="0"/>
                  <a:ea typeface="ＭＳ Ｐゴシック" pitchFamily="34" charset="-128"/>
                </a:defRPr>
              </a:lvl2pPr>
              <a:lvl3pPr marL="1143000" indent="-228600" defTabSz="457200" eaLnBrk="0" hangingPunct="0">
                <a:defRPr>
                  <a:solidFill>
                    <a:schemeClr val="tx1"/>
                  </a:solidFill>
                  <a:latin typeface="Arial" pitchFamily="34" charset="0"/>
                  <a:ea typeface="ＭＳ Ｐゴシック" pitchFamily="34" charset="-128"/>
                </a:defRPr>
              </a:lvl3pPr>
              <a:lvl4pPr marL="1600200" indent="-228600" defTabSz="457200" eaLnBrk="0" hangingPunct="0">
                <a:defRPr>
                  <a:solidFill>
                    <a:schemeClr val="tx1"/>
                  </a:solidFill>
                  <a:latin typeface="Arial" pitchFamily="34" charset="0"/>
                  <a:ea typeface="ＭＳ Ｐゴシック" pitchFamily="34" charset="-128"/>
                </a:defRPr>
              </a:lvl4pPr>
              <a:lvl5pPr marL="2057400" indent="-228600" defTabSz="4572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smtClean="0">
                <a:solidFill>
                  <a:srgbClr val="00A4E4"/>
                </a:solidFill>
              </a:endParaRPr>
            </a:p>
          </p:txBody>
        </p:sp>
      </p:grpSp>
      <p:pic>
        <p:nvPicPr>
          <p:cNvPr id="7" name="Picture 5" descr="AIG_PRI_pms299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609600" y="685800"/>
            <a:ext cx="13874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6" name="Title Placeholder 22"/>
          <p:cNvSpPr>
            <a:spLocks noGrp="1"/>
          </p:cNvSpPr>
          <p:nvPr>
            <p:ph type="ctrTitle"/>
          </p:nvPr>
        </p:nvSpPr>
        <p:spPr>
          <a:xfrm>
            <a:off x="609600" y="1919288"/>
            <a:ext cx="6581775" cy="1279525"/>
          </a:xfrm>
          <a:prstGeom prst="rect">
            <a:avLst/>
          </a:prstGeom>
        </p:spPr>
        <p:txBody>
          <a:bodyPr wrap="square"/>
          <a:lstStyle>
            <a:lvl1pPr>
              <a:defRPr sz="3600">
                <a:solidFill>
                  <a:srgbClr val="0073AE"/>
                </a:solidFill>
              </a:defRPr>
            </a:lvl1pPr>
          </a:lstStyle>
          <a:p>
            <a:r>
              <a:rPr lang="en-US" smtClean="0"/>
              <a:t>Click to edit Master title style</a:t>
            </a:r>
            <a:endParaRPr lang="en-US"/>
          </a:p>
        </p:txBody>
      </p:sp>
      <p:sp>
        <p:nvSpPr>
          <p:cNvPr id="24" name="Text Placeholder 23"/>
          <p:cNvSpPr>
            <a:spLocks noGrp="1"/>
          </p:cNvSpPr>
          <p:nvPr>
            <p:ph type="subTitle" idx="1"/>
          </p:nvPr>
        </p:nvSpPr>
        <p:spPr bwMode="black">
          <a:xfrm>
            <a:off x="609600" y="3262313"/>
            <a:ext cx="6581775" cy="639762"/>
          </a:xfrm>
        </p:spPr>
        <p:txBody>
          <a:bodyPr/>
          <a:lstStyle>
            <a:lvl1pPr marL="0" indent="0">
              <a:buFont typeface="Wingdings" pitchFamily="2" charset="2"/>
              <a:buNone/>
              <a:defRPr sz="1800">
                <a:solidFill>
                  <a:srgbClr val="00A4E4"/>
                </a:solidFill>
              </a:defRPr>
            </a:lvl1pPr>
          </a:lstStyle>
          <a:p>
            <a:r>
              <a:rPr lang="en-US" smtClean="0"/>
              <a:t>Click to edit Master subtitle style</a:t>
            </a:r>
            <a:endParaRPr lang="en-US"/>
          </a:p>
        </p:txBody>
      </p:sp>
      <p:sp>
        <p:nvSpPr>
          <p:cNvPr id="13" name="TextBox 10"/>
          <p:cNvSpPr txBox="1">
            <a:spLocks noChangeArrowheads="1"/>
          </p:cNvSpPr>
          <p:nvPr userDrawn="1"/>
        </p:nvSpPr>
        <p:spPr bwMode="auto">
          <a:xfrm>
            <a:off x="2478088" y="6421438"/>
            <a:ext cx="4273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ctr">
              <a:lnSpc>
                <a:spcPct val="90000"/>
              </a:lnSpc>
              <a:defRPr/>
            </a:pPr>
            <a:r>
              <a:rPr lang="en-US" altLang="en-US" sz="1000" dirty="0" smtClean="0">
                <a:solidFill>
                  <a:srgbClr val="0099D1"/>
                </a:solidFill>
                <a:latin typeface="AIG Futura Medium"/>
              </a:rPr>
              <a:t>Proprietary and Confidential Information of AIG</a:t>
            </a:r>
          </a:p>
          <a:p>
            <a:pPr algn="ctr">
              <a:lnSpc>
                <a:spcPct val="90000"/>
              </a:lnSpc>
              <a:defRPr/>
            </a:pPr>
            <a:r>
              <a:rPr lang="en-US" altLang="en-US" sz="1000" dirty="0" smtClean="0">
                <a:solidFill>
                  <a:srgbClr val="0099D1"/>
                </a:solidFill>
                <a:latin typeface="AIG Futura Medium"/>
              </a:rPr>
              <a:t>For Internal Purposes Only and Not For General Disclosure</a:t>
            </a:r>
            <a:endParaRPr lang="en-US" altLang="en-US" sz="1000" noProof="1" smtClean="0">
              <a:solidFill>
                <a:srgbClr val="0099D1"/>
              </a:solidFill>
              <a:latin typeface="AIG Futura Medium"/>
            </a:endParaRPr>
          </a:p>
        </p:txBody>
      </p:sp>
    </p:spTree>
    <p:extLst>
      <p:ext uri="{BB962C8B-B14F-4D97-AF65-F5344CB8AC3E}">
        <p14:creationId xmlns:p14="http://schemas.microsoft.com/office/powerpoint/2010/main" val="292993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with pic 2 speakers long preso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920068"/>
            <a:ext cx="4913629" cy="1008254"/>
          </a:xfrm>
        </p:spPr>
        <p:txBody>
          <a:bodyPr anchor="b">
            <a:normAutofit/>
          </a:bodyPr>
          <a:lstStyle>
            <a:lvl1pPr algn="l">
              <a:lnSpc>
                <a:spcPct val="100000"/>
              </a:lnSpc>
              <a:spcBef>
                <a:spcPts val="0"/>
              </a:spcBef>
              <a:defRPr sz="2000"/>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hasCustomPrompt="1"/>
          </p:nvPr>
        </p:nvSpPr>
        <p:spPr>
          <a:xfrm>
            <a:off x="457200" y="5061671"/>
            <a:ext cx="4913629" cy="469516"/>
          </a:xfrm>
        </p:spPr>
        <p:txBody>
          <a:bodyPr anchor="t" anchorCtr="0">
            <a:norm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smtClean="0"/>
              <a:t>Click to edit Master </a:t>
            </a:r>
            <a:br>
              <a:rPr lang="en-US" dirty="0" smtClean="0"/>
            </a:br>
            <a:r>
              <a:rPr lang="en-US" dirty="0" smtClean="0"/>
              <a:t>subtitle style</a:t>
            </a:r>
            <a:endParaRPr lang="en-US" dirty="0"/>
          </a:p>
        </p:txBody>
      </p:sp>
      <p:sp>
        <p:nvSpPr>
          <p:cNvPr id="7" name="Text Placeholder 6"/>
          <p:cNvSpPr>
            <a:spLocks noGrp="1"/>
          </p:cNvSpPr>
          <p:nvPr>
            <p:ph type="body" sz="quarter" idx="10"/>
          </p:nvPr>
        </p:nvSpPr>
        <p:spPr>
          <a:xfrm>
            <a:off x="6313675" y="4083050"/>
            <a:ext cx="2373125"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smtClean="0"/>
              <a:t>Click to edit Master text styles</a:t>
            </a:r>
          </a:p>
        </p:txBody>
      </p:sp>
      <p:sp>
        <p:nvSpPr>
          <p:cNvPr id="9" name="Picture Placeholder 8"/>
          <p:cNvSpPr>
            <a:spLocks noGrp="1"/>
          </p:cNvSpPr>
          <p:nvPr>
            <p:ph type="pic" sz="quarter" idx="11"/>
          </p:nvPr>
        </p:nvSpPr>
        <p:spPr>
          <a:xfrm>
            <a:off x="5472429" y="4082328"/>
            <a:ext cx="722376" cy="786384"/>
          </a:xfrm>
        </p:spPr>
        <p:txBody>
          <a:bodyPr/>
          <a:lstStyle>
            <a:lvl1pPr marL="0" indent="0">
              <a:buNone/>
              <a:defRPr/>
            </a:lvl1pPr>
          </a:lstStyle>
          <a:p>
            <a:endParaRPr lang="en-US" dirty="0"/>
          </a:p>
        </p:txBody>
      </p:sp>
      <p:sp>
        <p:nvSpPr>
          <p:cNvPr id="11" name="Text Placeholder 6"/>
          <p:cNvSpPr>
            <a:spLocks noGrp="1"/>
          </p:cNvSpPr>
          <p:nvPr>
            <p:ph type="body" sz="quarter" idx="12"/>
          </p:nvPr>
        </p:nvSpPr>
        <p:spPr>
          <a:xfrm>
            <a:off x="6313675" y="5065183"/>
            <a:ext cx="2373125"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smtClean="0"/>
              <a:t>Click to edit Master text styles</a:t>
            </a:r>
          </a:p>
        </p:txBody>
      </p:sp>
      <p:sp>
        <p:nvSpPr>
          <p:cNvPr id="12" name="Picture Placeholder 8"/>
          <p:cNvSpPr>
            <a:spLocks noGrp="1"/>
          </p:cNvSpPr>
          <p:nvPr>
            <p:ph type="pic" sz="quarter" idx="13"/>
          </p:nvPr>
        </p:nvSpPr>
        <p:spPr>
          <a:xfrm>
            <a:off x="5472429" y="5064461"/>
            <a:ext cx="722376" cy="786384"/>
          </a:xfrm>
        </p:spPr>
        <p:txBody>
          <a:bodyPr/>
          <a:lstStyle>
            <a:lvl1pPr marL="0" indent="0">
              <a:buNone/>
              <a:defRPr/>
            </a:lvl1pPr>
          </a:lstStyle>
          <a:p>
            <a:endParaRPr lang="en-US" dirty="0"/>
          </a:p>
        </p:txBody>
      </p:sp>
      <p:sp>
        <p:nvSpPr>
          <p:cNvPr id="14" name="Picture Placeholder 7"/>
          <p:cNvSpPr>
            <a:spLocks noGrp="1"/>
          </p:cNvSpPr>
          <p:nvPr>
            <p:ph type="pic" sz="quarter" idx="14"/>
          </p:nvPr>
        </p:nvSpPr>
        <p:spPr>
          <a:xfrm>
            <a:off x="0" y="0"/>
            <a:ext cx="9144000" cy="2752344"/>
          </a:xfrm>
        </p:spPr>
        <p:txBody>
          <a:bodyPr/>
          <a:lstStyle/>
          <a:p>
            <a:endParaRPr lang="en-US" dirty="0"/>
          </a:p>
        </p:txBody>
      </p:sp>
      <p:sp>
        <p:nvSpPr>
          <p:cNvPr id="13" name="Text Placeholder 5"/>
          <p:cNvSpPr>
            <a:spLocks noGrp="1"/>
          </p:cNvSpPr>
          <p:nvPr>
            <p:ph type="body" sz="quarter" idx="15" hasCustomPrompt="1"/>
          </p:nvPr>
        </p:nvSpPr>
        <p:spPr>
          <a:xfrm>
            <a:off x="457199" y="5996939"/>
            <a:ext cx="8229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smtClean="0"/>
              <a:t>Text placeholder for disclaimer text</a:t>
            </a:r>
          </a:p>
        </p:txBody>
      </p:sp>
      <p:grpSp>
        <p:nvGrpSpPr>
          <p:cNvPr id="18" name="Group 8"/>
          <p:cNvGrpSpPr>
            <a:grpSpLocks/>
          </p:cNvGrpSpPr>
          <p:nvPr userDrawn="1"/>
        </p:nvGrpSpPr>
        <p:grpSpPr bwMode="auto">
          <a:xfrm flipH="1">
            <a:off x="8039100" y="0"/>
            <a:ext cx="1104900" cy="1119188"/>
            <a:chOff x="1440543" y="1418168"/>
            <a:chExt cx="769056" cy="769056"/>
          </a:xfrm>
        </p:grpSpPr>
        <p:sp>
          <p:nvSpPr>
            <p:cNvPr id="19" name="Rectangle 15"/>
            <p:cNvSpPr>
              <a:spLocks noChangeArrowheads="1"/>
            </p:cNvSpPr>
            <p:nvPr userDrawn="1"/>
          </p:nvSpPr>
          <p:spPr bwMode="gray">
            <a:xfrm rot="5400000">
              <a:off x="1701804" y="1156907"/>
              <a:ext cx="246534" cy="7690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457200" eaLnBrk="0" hangingPunct="0">
                <a:defRPr>
                  <a:solidFill>
                    <a:schemeClr val="tx1"/>
                  </a:solidFill>
                  <a:latin typeface="Arial" pitchFamily="34" charset="0"/>
                  <a:ea typeface="ＭＳ Ｐゴシック" pitchFamily="34" charset="-128"/>
                </a:defRPr>
              </a:lvl1pPr>
              <a:lvl2pPr marL="742950" indent="-285750" defTabSz="457200" eaLnBrk="0" hangingPunct="0">
                <a:defRPr>
                  <a:solidFill>
                    <a:schemeClr val="tx1"/>
                  </a:solidFill>
                  <a:latin typeface="Arial" pitchFamily="34" charset="0"/>
                  <a:ea typeface="ＭＳ Ｐゴシック" pitchFamily="34" charset="-128"/>
                </a:defRPr>
              </a:lvl2pPr>
              <a:lvl3pPr marL="1143000" indent="-228600" defTabSz="457200" eaLnBrk="0" hangingPunct="0">
                <a:defRPr>
                  <a:solidFill>
                    <a:schemeClr val="tx1"/>
                  </a:solidFill>
                  <a:latin typeface="Arial" pitchFamily="34" charset="0"/>
                  <a:ea typeface="ＭＳ Ｐゴシック" pitchFamily="34" charset="-128"/>
                </a:defRPr>
              </a:lvl3pPr>
              <a:lvl4pPr marL="1600200" indent="-228600" defTabSz="457200" eaLnBrk="0" hangingPunct="0">
                <a:defRPr>
                  <a:solidFill>
                    <a:schemeClr val="tx1"/>
                  </a:solidFill>
                  <a:latin typeface="Arial" pitchFamily="34" charset="0"/>
                  <a:ea typeface="ＭＳ Ｐゴシック" pitchFamily="34" charset="-128"/>
                </a:defRPr>
              </a:lvl4pPr>
              <a:lvl5pPr marL="2057400" indent="-228600" defTabSz="4572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smtClean="0">
                <a:solidFill>
                  <a:srgbClr val="00A4E4"/>
                </a:solidFill>
              </a:endParaRPr>
            </a:p>
          </p:txBody>
        </p:sp>
        <p:sp>
          <p:nvSpPr>
            <p:cNvPr id="20" name="Rectangle 16"/>
            <p:cNvSpPr>
              <a:spLocks noChangeArrowheads="1"/>
            </p:cNvSpPr>
            <p:nvPr userDrawn="1"/>
          </p:nvSpPr>
          <p:spPr bwMode="gray">
            <a:xfrm>
              <a:off x="1440543" y="1418168"/>
              <a:ext cx="246407" cy="7690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a:solidFill>
                    <a:schemeClr val="tx1"/>
                  </a:solidFill>
                  <a:latin typeface="Arial" pitchFamily="34" charset="0"/>
                  <a:ea typeface="ＭＳ Ｐゴシック" pitchFamily="34" charset="-128"/>
                </a:defRPr>
              </a:lvl1pPr>
              <a:lvl2pPr marL="742950" indent="-285750" defTabSz="457200" eaLnBrk="0" hangingPunct="0">
                <a:defRPr>
                  <a:solidFill>
                    <a:schemeClr val="tx1"/>
                  </a:solidFill>
                  <a:latin typeface="Arial" pitchFamily="34" charset="0"/>
                  <a:ea typeface="ＭＳ Ｐゴシック" pitchFamily="34" charset="-128"/>
                </a:defRPr>
              </a:lvl2pPr>
              <a:lvl3pPr marL="1143000" indent="-228600" defTabSz="457200" eaLnBrk="0" hangingPunct="0">
                <a:defRPr>
                  <a:solidFill>
                    <a:schemeClr val="tx1"/>
                  </a:solidFill>
                  <a:latin typeface="Arial" pitchFamily="34" charset="0"/>
                  <a:ea typeface="ＭＳ Ｐゴシック" pitchFamily="34" charset="-128"/>
                </a:defRPr>
              </a:lvl3pPr>
              <a:lvl4pPr marL="1600200" indent="-228600" defTabSz="457200" eaLnBrk="0" hangingPunct="0">
                <a:defRPr>
                  <a:solidFill>
                    <a:schemeClr val="tx1"/>
                  </a:solidFill>
                  <a:latin typeface="Arial" pitchFamily="34" charset="0"/>
                  <a:ea typeface="ＭＳ Ｐゴシック" pitchFamily="34" charset="-128"/>
                </a:defRPr>
              </a:lvl4pPr>
              <a:lvl5pPr marL="2057400" indent="-228600" defTabSz="4572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smtClean="0">
                <a:solidFill>
                  <a:srgbClr val="00A4E4"/>
                </a:solidFill>
              </a:endParaRPr>
            </a:p>
          </p:txBody>
        </p:sp>
      </p:grpSp>
    </p:spTree>
    <p:custDataLst>
      <p:tags r:id="rId1"/>
    </p:custDataLst>
    <p:extLst>
      <p:ext uri="{BB962C8B-B14F-4D97-AF65-F5344CB8AC3E}">
        <p14:creationId xmlns:p14="http://schemas.microsoft.com/office/powerpoint/2010/main" val="8077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552450"/>
            <a:ext cx="8045450" cy="30797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89717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048" y="1506538"/>
            <a:ext cx="8229600" cy="4672584"/>
          </a:xfrm>
        </p:spPr>
        <p:txBody>
          <a:bodyPr/>
          <a:lstStyle>
            <a:lvl1pPr>
              <a:lnSpc>
                <a:spcPct val="100000"/>
              </a:lnSpc>
              <a:defRPr sz="1800"/>
            </a:lvl1pPr>
            <a:lvl2pPr>
              <a:lnSpc>
                <a:spcPct val="100000"/>
              </a:lnSpc>
              <a:defRPr sz="1600"/>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normAutofit/>
          </a:bodyPr>
          <a:lstStyle>
            <a:lvl1pPr>
              <a:defRPr sz="2200" baseline="0"/>
            </a:lvl1pPr>
          </a:lstStyle>
          <a:p>
            <a:r>
              <a:rPr lang="en-US" dirty="0" smtClean="0"/>
              <a:t>Click to edit Master title style</a:t>
            </a:r>
            <a:endParaRPr lang="en-US" dirty="0"/>
          </a:p>
        </p:txBody>
      </p:sp>
      <p:sp>
        <p:nvSpPr>
          <p:cNvPr id="9" name="Text Placeholder 9"/>
          <p:cNvSpPr>
            <a:spLocks noGrp="1"/>
          </p:cNvSpPr>
          <p:nvPr>
            <p:ph type="body" sz="quarter" idx="12"/>
          </p:nvPr>
        </p:nvSpPr>
        <p:spPr>
          <a:xfrm>
            <a:off x="457200" y="869061"/>
            <a:ext cx="8229600" cy="502920"/>
          </a:xfrm>
        </p:spPr>
        <p:txBody>
          <a:bodyPr vert="horz" lIns="0" tIns="0" rIns="0" bIns="0" rtlCol="0">
            <a:noAutofit/>
          </a:bodyPr>
          <a:lstStyle>
            <a:lvl1pPr marL="0" indent="0">
              <a:buNone/>
              <a:defRPr lang="en-US" sz="1600" kern="12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pPr>
            <a:r>
              <a:rPr lang="en-US" dirty="0" smtClean="0"/>
              <a:t>Click to edit Master text styles</a:t>
            </a:r>
          </a:p>
        </p:txBody>
      </p:sp>
    </p:spTree>
    <p:custDataLst>
      <p:tags r:id="rId1"/>
    </p:custDataLst>
    <p:extLst>
      <p:ext uri="{BB962C8B-B14F-4D97-AF65-F5344CB8AC3E}">
        <p14:creationId xmlns:p14="http://schemas.microsoft.com/office/powerpoint/2010/main" val="36863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048" y="1506538"/>
            <a:ext cx="8229600" cy="4672584"/>
          </a:xfrm>
        </p:spPr>
        <p:txBody>
          <a:bodyPr/>
          <a:lstStyle>
            <a:lvl1pPr>
              <a:lnSpc>
                <a:spcPct val="100000"/>
              </a:lnSpc>
              <a:defRPr sz="1800"/>
            </a:lvl1pPr>
            <a:lvl2pPr>
              <a:lnSpc>
                <a:spcPct val="100000"/>
              </a:lnSpc>
              <a:defRPr sz="1600"/>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normAutofit/>
          </a:bodyPr>
          <a:lstStyle>
            <a:lvl1pPr>
              <a:defRPr sz="2200" baseline="0"/>
            </a:lvl1pPr>
          </a:lstStyle>
          <a:p>
            <a:r>
              <a:rPr lang="en-US" dirty="0" smtClean="0"/>
              <a:t>Click to edit Master title style</a:t>
            </a:r>
            <a:endParaRPr lang="en-US" dirty="0"/>
          </a:p>
        </p:txBody>
      </p:sp>
      <p:sp>
        <p:nvSpPr>
          <p:cNvPr id="9" name="Text Placeholder 9"/>
          <p:cNvSpPr>
            <a:spLocks noGrp="1"/>
          </p:cNvSpPr>
          <p:nvPr>
            <p:ph type="body" sz="quarter" idx="12"/>
          </p:nvPr>
        </p:nvSpPr>
        <p:spPr>
          <a:xfrm>
            <a:off x="457200" y="869061"/>
            <a:ext cx="8229600" cy="502920"/>
          </a:xfrm>
        </p:spPr>
        <p:txBody>
          <a:bodyPr rtlCol="0">
            <a:noAutofit/>
          </a:bodyPr>
          <a:lstStyle>
            <a:lvl1pPr marL="0" indent="0">
              <a:buNone/>
              <a:defRPr lang="en-US" sz="1600" kern="1200" baseline="0" dirty="0" smtClean="0">
                <a:solidFill>
                  <a:schemeClr val="tx2"/>
                </a:solidFill>
                <a:latin typeface="+mn-lt"/>
                <a:ea typeface="+mn-ea"/>
                <a:cs typeface="+mn-cs"/>
              </a:defRPr>
            </a:lvl1pPr>
          </a:lstStyle>
          <a:p>
            <a:pPr lvl="0"/>
            <a:r>
              <a:rPr lang="en-US" dirty="0" smtClean="0"/>
              <a:t>Click to edit Master text styles</a:t>
            </a:r>
          </a:p>
        </p:txBody>
      </p:sp>
      <p:sp>
        <p:nvSpPr>
          <p:cNvPr id="5" name="Text Placeholder 4"/>
          <p:cNvSpPr>
            <a:spLocks noGrp="1"/>
          </p:cNvSpPr>
          <p:nvPr>
            <p:ph type="body" sz="quarter" idx="13"/>
          </p:nvPr>
        </p:nvSpPr>
        <p:spPr>
          <a:xfrm>
            <a:off x="1133475" y="6220262"/>
            <a:ext cx="5238750" cy="492125"/>
          </a:xfrm>
        </p:spPr>
        <p:txBody>
          <a:bodyPr anchor="b">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579689519"/>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22"/>
          <p:cNvSpPr>
            <a:spLocks noGrp="1"/>
          </p:cNvSpPr>
          <p:nvPr>
            <p:ph type="title"/>
          </p:nvPr>
        </p:nvSpPr>
        <p:spPr bwMode="black">
          <a:xfrm>
            <a:off x="549275" y="211250"/>
            <a:ext cx="8045450" cy="307975"/>
          </a:xfrm>
          <a:prstGeom prst="rect">
            <a:avLst/>
          </a:prstGeom>
          <a:noFill/>
          <a:ln w="9525">
            <a:noFill/>
            <a:miter lim="800000"/>
            <a:headEnd/>
            <a:tailEnd/>
          </a:ln>
        </p:spPr>
        <p:txBody>
          <a:bodyPr/>
          <a:lstStyle/>
          <a:p>
            <a:pPr lvl="0"/>
            <a:r>
              <a:rPr lang="en-US" dirty="0" smtClean="0"/>
              <a:t>Click to edit Master title style</a:t>
            </a:r>
          </a:p>
        </p:txBody>
      </p:sp>
    </p:spTree>
    <p:extLst>
      <p:ext uri="{BB962C8B-B14F-4D97-AF65-F5344CB8AC3E}">
        <p14:creationId xmlns:p14="http://schemas.microsoft.com/office/powerpoint/2010/main" val="72802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917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552450"/>
            <a:ext cx="8045450" cy="30797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54311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048" y="1506538"/>
            <a:ext cx="8229600" cy="4672584"/>
          </a:xfrm>
        </p:spPr>
        <p:txBody>
          <a:bodyPr/>
          <a:lstStyle>
            <a:lvl1pPr>
              <a:lnSpc>
                <a:spcPct val="100000"/>
              </a:lnSpc>
              <a:defRPr sz="1800"/>
            </a:lvl1pPr>
            <a:lvl2pPr>
              <a:lnSpc>
                <a:spcPct val="100000"/>
              </a:lnSpc>
              <a:defRPr sz="1600"/>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normAutofit/>
          </a:bodyPr>
          <a:lstStyle>
            <a:lvl1pPr>
              <a:defRPr sz="2200" baseline="0"/>
            </a:lvl1pPr>
          </a:lstStyle>
          <a:p>
            <a:r>
              <a:rPr lang="en-US" dirty="0" smtClean="0"/>
              <a:t>Click to edit Master title style</a:t>
            </a:r>
            <a:endParaRPr lang="en-US" dirty="0"/>
          </a:p>
        </p:txBody>
      </p:sp>
      <p:sp>
        <p:nvSpPr>
          <p:cNvPr id="9" name="Text Placeholder 9"/>
          <p:cNvSpPr>
            <a:spLocks noGrp="1"/>
          </p:cNvSpPr>
          <p:nvPr>
            <p:ph type="body" sz="quarter" idx="12"/>
          </p:nvPr>
        </p:nvSpPr>
        <p:spPr>
          <a:xfrm>
            <a:off x="457200" y="869061"/>
            <a:ext cx="8229600" cy="502920"/>
          </a:xfrm>
        </p:spPr>
        <p:txBody>
          <a:bodyPr rtlCol="0">
            <a:noAutofit/>
          </a:bodyPr>
          <a:lstStyle>
            <a:lvl1pPr marL="0" indent="0">
              <a:buNone/>
              <a:defRPr lang="en-US" sz="1600" kern="1200" baseline="0" dirty="0" smtClean="0">
                <a:solidFill>
                  <a:schemeClr val="tx2"/>
                </a:solidFill>
                <a:latin typeface="+mn-lt"/>
                <a:ea typeface="+mn-ea"/>
                <a:cs typeface="+mn-cs"/>
              </a:defRPr>
            </a:lvl1pPr>
          </a:lstStyle>
          <a:p>
            <a:pPr lvl="0"/>
            <a:r>
              <a:rPr lang="en-US" dirty="0" smtClean="0"/>
              <a:t>Click to edit Master text styles</a:t>
            </a:r>
          </a:p>
        </p:txBody>
      </p:sp>
      <p:sp>
        <p:nvSpPr>
          <p:cNvPr id="5" name="Text Placeholder 4"/>
          <p:cNvSpPr>
            <a:spLocks noGrp="1"/>
          </p:cNvSpPr>
          <p:nvPr>
            <p:ph type="body" sz="quarter" idx="13"/>
          </p:nvPr>
        </p:nvSpPr>
        <p:spPr>
          <a:xfrm>
            <a:off x="1133475" y="6220262"/>
            <a:ext cx="5238750" cy="492125"/>
          </a:xfrm>
        </p:spPr>
        <p:txBody>
          <a:bodyPr anchor="b">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982829531"/>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itle Placeholder 22"/>
          <p:cNvSpPr>
            <a:spLocks noGrp="1"/>
          </p:cNvSpPr>
          <p:nvPr>
            <p:ph type="title"/>
          </p:nvPr>
        </p:nvSpPr>
        <p:spPr bwMode="black">
          <a:xfrm>
            <a:off x="549275" y="211250"/>
            <a:ext cx="8045450" cy="307975"/>
          </a:xfrm>
          <a:prstGeom prst="rect">
            <a:avLst/>
          </a:prstGeom>
          <a:noFill/>
          <a:ln w="9525">
            <a:noFill/>
            <a:miter lim="800000"/>
            <a:headEnd/>
            <a:tailEnd/>
          </a:ln>
        </p:spPr>
        <p:txBody>
          <a:bodyPr/>
          <a:lstStyle/>
          <a:p>
            <a:pPr lvl="0"/>
            <a:r>
              <a:rPr lang="en-US" dirty="0" smtClean="0"/>
              <a:t>Click to edit Master title style</a:t>
            </a:r>
          </a:p>
        </p:txBody>
      </p:sp>
    </p:spTree>
    <p:extLst>
      <p:ext uri="{BB962C8B-B14F-4D97-AF65-F5344CB8AC3E}">
        <p14:creationId xmlns:p14="http://schemas.microsoft.com/office/powerpoint/2010/main" val="4247632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048" y="1506538"/>
            <a:ext cx="8229600" cy="4672584"/>
          </a:xfrm>
        </p:spPr>
        <p:txBody>
          <a:bodyPr/>
          <a:lstStyle>
            <a:lvl1pPr>
              <a:lnSpc>
                <a:spcPct val="100000"/>
              </a:lnSpc>
              <a:defRPr sz="1800"/>
            </a:lvl1pPr>
            <a:lvl2pPr>
              <a:lnSpc>
                <a:spcPct val="100000"/>
              </a:lnSpc>
              <a:defRPr sz="16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2"/>
          <p:cNvSpPr>
            <a:spLocks noGrp="1"/>
          </p:cNvSpPr>
          <p:nvPr>
            <p:ph type="title"/>
          </p:nvPr>
        </p:nvSpPr>
        <p:spPr/>
        <p:txBody>
          <a:bodyPr>
            <a:normAutofit/>
          </a:bodyPr>
          <a:lstStyle>
            <a:lvl1pPr>
              <a:defRPr sz="2200" baseline="0"/>
            </a:lvl1pPr>
          </a:lstStyle>
          <a:p>
            <a:r>
              <a:rPr lang="en-US" dirty="0"/>
              <a:t>Click to edit Master title style</a:t>
            </a:r>
          </a:p>
        </p:txBody>
      </p:sp>
      <p:sp>
        <p:nvSpPr>
          <p:cNvPr id="9" name="Text Placeholder 9"/>
          <p:cNvSpPr>
            <a:spLocks noGrp="1"/>
          </p:cNvSpPr>
          <p:nvPr>
            <p:ph type="body" sz="quarter" idx="12"/>
          </p:nvPr>
        </p:nvSpPr>
        <p:spPr>
          <a:xfrm>
            <a:off x="457200" y="869061"/>
            <a:ext cx="8229600" cy="502920"/>
          </a:xfrm>
        </p:spPr>
        <p:txBody>
          <a:bodyPr vert="horz" lIns="0" tIns="0" rIns="0" bIns="0" rtlCol="0">
            <a:noAutofit/>
          </a:bodyPr>
          <a:lstStyle>
            <a:lvl1pPr marL="0" indent="0">
              <a:buNone/>
              <a:defRPr lang="en-US" sz="1600" kern="12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pPr>
            <a:r>
              <a:rPr lang="en-US" dirty="0"/>
              <a:t>Click to edit Master text styles</a:t>
            </a:r>
          </a:p>
        </p:txBody>
      </p:sp>
      <p:sp>
        <p:nvSpPr>
          <p:cNvPr id="5" name="Text Placeholder 4"/>
          <p:cNvSpPr>
            <a:spLocks noGrp="1"/>
          </p:cNvSpPr>
          <p:nvPr>
            <p:ph type="body" sz="quarter" idx="13" hasCustomPrompt="1"/>
          </p:nvPr>
        </p:nvSpPr>
        <p:spPr>
          <a:xfrm>
            <a:off x="1133475" y="6220267"/>
            <a:ext cx="5238750"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Tree>
    <p:custDataLst>
      <p:tags r:id="rId1"/>
    </p:custDataLst>
    <p:extLst>
      <p:ext uri="{BB962C8B-B14F-4D97-AF65-F5344CB8AC3E}">
        <p14:creationId xmlns:p14="http://schemas.microsoft.com/office/powerpoint/2010/main" val="368464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048" y="1506538"/>
            <a:ext cx="8229600" cy="4672584"/>
          </a:xfrm>
        </p:spPr>
        <p:txBody>
          <a:bodyPr/>
          <a:lstStyle>
            <a:lvl1pPr>
              <a:lnSpc>
                <a:spcPct val="100000"/>
              </a:lnSpc>
              <a:defRPr sz="1800"/>
            </a:lvl1pPr>
            <a:lvl2pPr>
              <a:lnSpc>
                <a:spcPct val="100000"/>
              </a:lnSpc>
              <a:defRPr sz="16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1"/>
          </p:nvPr>
        </p:nvSpPr>
        <p:spPr>
          <a:xfrm>
            <a:off x="8561766" y="6589276"/>
            <a:ext cx="125034" cy="123111"/>
          </a:xfrm>
          <a:prstGeom prst="rect">
            <a:avLst/>
          </a:prstGeom>
        </p:spPr>
        <p:txBody>
          <a:bodyPr vert="horz" lIns="0" tIns="0" rIns="0" bIns="0" rtlCol="0" anchor="ctr">
            <a:spAutoFit/>
          </a:bodyPr>
          <a:lstStyle>
            <a:lvl1pPr>
              <a:defRPr lang="en-US" smtClean="0">
                <a:solidFill>
                  <a:schemeClr val="tx1">
                    <a:tint val="75000"/>
                  </a:schemeClr>
                </a:solidFill>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13" name="Title 12"/>
          <p:cNvSpPr>
            <a:spLocks noGrp="1"/>
          </p:cNvSpPr>
          <p:nvPr>
            <p:ph type="title"/>
          </p:nvPr>
        </p:nvSpPr>
        <p:spPr/>
        <p:txBody>
          <a:bodyPr>
            <a:normAutofit/>
          </a:bodyPr>
          <a:lstStyle>
            <a:lvl1pPr>
              <a:defRPr sz="2200" baseline="0"/>
            </a:lvl1pPr>
          </a:lstStyle>
          <a:p>
            <a:r>
              <a:rPr lang="en-US" dirty="0"/>
              <a:t>Click to edit Master title style</a:t>
            </a:r>
          </a:p>
        </p:txBody>
      </p:sp>
      <p:sp>
        <p:nvSpPr>
          <p:cNvPr id="9" name="Text Placeholder 9"/>
          <p:cNvSpPr>
            <a:spLocks noGrp="1"/>
          </p:cNvSpPr>
          <p:nvPr>
            <p:ph type="body" sz="quarter" idx="12"/>
          </p:nvPr>
        </p:nvSpPr>
        <p:spPr>
          <a:xfrm>
            <a:off x="457200" y="869061"/>
            <a:ext cx="8229600" cy="502920"/>
          </a:xfrm>
        </p:spPr>
        <p:txBody>
          <a:bodyPr vert="horz" lIns="0" tIns="0" rIns="0" bIns="0" rtlCol="0">
            <a:noAutofit/>
          </a:bodyPr>
          <a:lstStyle>
            <a:lvl1pPr marL="0" indent="0">
              <a:buNone/>
              <a:defRPr lang="en-US" sz="1600" kern="12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pPr>
            <a:r>
              <a:rPr lang="en-US" dirty="0"/>
              <a:t>Click to edit Master text styles</a:t>
            </a:r>
          </a:p>
        </p:txBody>
      </p:sp>
      <p:sp>
        <p:nvSpPr>
          <p:cNvPr id="5" name="Text Placeholder 4"/>
          <p:cNvSpPr>
            <a:spLocks noGrp="1"/>
          </p:cNvSpPr>
          <p:nvPr>
            <p:ph type="body" sz="quarter" idx="13" hasCustomPrompt="1"/>
          </p:nvPr>
        </p:nvSpPr>
        <p:spPr>
          <a:xfrm>
            <a:off x="1133475" y="6220262"/>
            <a:ext cx="5238750"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Tree>
    <p:custDataLst>
      <p:tags r:id="rId1"/>
    </p:custDataLst>
    <p:extLst>
      <p:ext uri="{BB962C8B-B14F-4D97-AF65-F5344CB8AC3E}">
        <p14:creationId xmlns:p14="http://schemas.microsoft.com/office/powerpoint/2010/main" val="397234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8"/>
          <p:cNvGrpSpPr>
            <a:grpSpLocks/>
          </p:cNvGrpSpPr>
          <p:nvPr/>
        </p:nvGrpSpPr>
        <p:grpSpPr bwMode="auto">
          <a:xfrm flipH="1">
            <a:off x="8039100" y="0"/>
            <a:ext cx="1104900" cy="1119188"/>
            <a:chOff x="1440543" y="1418168"/>
            <a:chExt cx="769056" cy="769056"/>
          </a:xfrm>
        </p:grpSpPr>
        <p:sp>
          <p:nvSpPr>
            <p:cNvPr id="5" name="Rectangle 11"/>
            <p:cNvSpPr>
              <a:spLocks noChangeArrowheads="1"/>
            </p:cNvSpPr>
            <p:nvPr userDrawn="1"/>
          </p:nvSpPr>
          <p:spPr bwMode="gray">
            <a:xfrm rot="5400000">
              <a:off x="1701804" y="1156907"/>
              <a:ext cx="246534" cy="769056"/>
            </a:xfrm>
            <a:prstGeom prst="rect">
              <a:avLst/>
            </a:prstGeom>
            <a:solidFill>
              <a:srgbClr val="0095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457200" eaLnBrk="0" hangingPunct="0">
                <a:defRPr>
                  <a:solidFill>
                    <a:schemeClr val="tx1"/>
                  </a:solidFill>
                  <a:latin typeface="Arial" pitchFamily="34" charset="0"/>
                  <a:ea typeface="ＭＳ Ｐゴシック" pitchFamily="34" charset="-128"/>
                </a:defRPr>
              </a:lvl1pPr>
              <a:lvl2pPr marL="742950" indent="-285750" defTabSz="457200" eaLnBrk="0" hangingPunct="0">
                <a:defRPr>
                  <a:solidFill>
                    <a:schemeClr val="tx1"/>
                  </a:solidFill>
                  <a:latin typeface="Arial" pitchFamily="34" charset="0"/>
                  <a:ea typeface="ＭＳ Ｐゴシック" pitchFamily="34" charset="-128"/>
                </a:defRPr>
              </a:lvl2pPr>
              <a:lvl3pPr marL="1143000" indent="-228600" defTabSz="457200" eaLnBrk="0" hangingPunct="0">
                <a:defRPr>
                  <a:solidFill>
                    <a:schemeClr val="tx1"/>
                  </a:solidFill>
                  <a:latin typeface="Arial" pitchFamily="34" charset="0"/>
                  <a:ea typeface="ＭＳ Ｐゴシック" pitchFamily="34" charset="-128"/>
                </a:defRPr>
              </a:lvl3pPr>
              <a:lvl4pPr marL="1600200" indent="-228600" defTabSz="457200" eaLnBrk="0" hangingPunct="0">
                <a:defRPr>
                  <a:solidFill>
                    <a:schemeClr val="tx1"/>
                  </a:solidFill>
                  <a:latin typeface="Arial" pitchFamily="34" charset="0"/>
                  <a:ea typeface="ＭＳ Ｐゴシック" pitchFamily="34" charset="-128"/>
                </a:defRPr>
              </a:lvl4pPr>
              <a:lvl5pPr marL="2057400" indent="-228600" defTabSz="4572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smtClean="0">
                <a:solidFill>
                  <a:srgbClr val="00A4E4"/>
                </a:solidFill>
              </a:endParaRPr>
            </a:p>
          </p:txBody>
        </p:sp>
        <p:sp>
          <p:nvSpPr>
            <p:cNvPr id="6" name="Rectangle 12"/>
            <p:cNvSpPr>
              <a:spLocks noChangeArrowheads="1"/>
            </p:cNvSpPr>
            <p:nvPr userDrawn="1"/>
          </p:nvSpPr>
          <p:spPr bwMode="gray">
            <a:xfrm>
              <a:off x="1440543" y="1418168"/>
              <a:ext cx="246407" cy="769056"/>
            </a:xfrm>
            <a:prstGeom prst="rect">
              <a:avLst/>
            </a:prstGeom>
            <a:solidFill>
              <a:srgbClr val="0095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a:solidFill>
                    <a:schemeClr val="tx1"/>
                  </a:solidFill>
                  <a:latin typeface="Arial" pitchFamily="34" charset="0"/>
                  <a:ea typeface="ＭＳ Ｐゴシック" pitchFamily="34" charset="-128"/>
                </a:defRPr>
              </a:lvl1pPr>
              <a:lvl2pPr marL="742950" indent="-285750" defTabSz="457200" eaLnBrk="0" hangingPunct="0">
                <a:defRPr>
                  <a:solidFill>
                    <a:schemeClr val="tx1"/>
                  </a:solidFill>
                  <a:latin typeface="Arial" pitchFamily="34" charset="0"/>
                  <a:ea typeface="ＭＳ Ｐゴシック" pitchFamily="34" charset="-128"/>
                </a:defRPr>
              </a:lvl2pPr>
              <a:lvl3pPr marL="1143000" indent="-228600" defTabSz="457200" eaLnBrk="0" hangingPunct="0">
                <a:defRPr>
                  <a:solidFill>
                    <a:schemeClr val="tx1"/>
                  </a:solidFill>
                  <a:latin typeface="Arial" pitchFamily="34" charset="0"/>
                  <a:ea typeface="ＭＳ Ｐゴシック" pitchFamily="34" charset="-128"/>
                </a:defRPr>
              </a:lvl3pPr>
              <a:lvl4pPr marL="1600200" indent="-228600" defTabSz="457200" eaLnBrk="0" hangingPunct="0">
                <a:defRPr>
                  <a:solidFill>
                    <a:schemeClr val="tx1"/>
                  </a:solidFill>
                  <a:latin typeface="Arial" pitchFamily="34" charset="0"/>
                  <a:ea typeface="ＭＳ Ｐゴシック" pitchFamily="34" charset="-128"/>
                </a:defRPr>
              </a:lvl4pPr>
              <a:lvl5pPr marL="2057400" indent="-228600" defTabSz="4572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smtClean="0">
                <a:solidFill>
                  <a:srgbClr val="00A4E4"/>
                </a:solidFill>
              </a:endParaRPr>
            </a:p>
          </p:txBody>
        </p:sp>
      </p:grpSp>
      <p:sp>
        <p:nvSpPr>
          <p:cNvPr id="123906" name="Title Placeholder 22"/>
          <p:cNvSpPr>
            <a:spLocks noGrp="1"/>
          </p:cNvSpPr>
          <p:nvPr>
            <p:ph type="ctrTitle"/>
          </p:nvPr>
        </p:nvSpPr>
        <p:spPr>
          <a:xfrm>
            <a:off x="609600" y="1919288"/>
            <a:ext cx="6581775" cy="1279525"/>
          </a:xfrm>
          <a:prstGeom prst="rect">
            <a:avLst/>
          </a:prstGeom>
        </p:spPr>
        <p:txBody>
          <a:bodyPr wrap="square"/>
          <a:lstStyle>
            <a:lvl1pPr>
              <a:defRPr sz="3600">
                <a:solidFill>
                  <a:srgbClr val="0073AE"/>
                </a:solidFill>
              </a:defRPr>
            </a:lvl1pPr>
          </a:lstStyle>
          <a:p>
            <a:r>
              <a:rPr lang="en-US" smtClean="0"/>
              <a:t>Click to edit Master title style</a:t>
            </a:r>
            <a:endParaRPr lang="en-US"/>
          </a:p>
        </p:txBody>
      </p:sp>
      <p:sp>
        <p:nvSpPr>
          <p:cNvPr id="24" name="Text Placeholder 23"/>
          <p:cNvSpPr>
            <a:spLocks noGrp="1"/>
          </p:cNvSpPr>
          <p:nvPr>
            <p:ph type="subTitle" idx="1"/>
          </p:nvPr>
        </p:nvSpPr>
        <p:spPr bwMode="black">
          <a:xfrm>
            <a:off x="609600" y="3262313"/>
            <a:ext cx="6581775" cy="639762"/>
          </a:xfrm>
        </p:spPr>
        <p:txBody>
          <a:bodyPr/>
          <a:lstStyle>
            <a:lvl1pPr marL="0" indent="0">
              <a:buFont typeface="Wingdings" pitchFamily="2" charset="2"/>
              <a:buNone/>
              <a:defRPr sz="1800">
                <a:solidFill>
                  <a:srgbClr val="00A4E4"/>
                </a:solidFill>
              </a:defRPr>
            </a:lvl1pPr>
          </a:lstStyle>
          <a:p>
            <a:r>
              <a:rPr lang="en-US" smtClean="0"/>
              <a:t>Click to edit Master subtitle style</a:t>
            </a:r>
            <a:endParaRPr lang="en-US"/>
          </a:p>
        </p:txBody>
      </p:sp>
    </p:spTree>
    <p:extLst>
      <p:ext uri="{BB962C8B-B14F-4D97-AF65-F5344CB8AC3E}">
        <p14:creationId xmlns:p14="http://schemas.microsoft.com/office/powerpoint/2010/main" val="17436859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1066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3074" name="Text Placeholder 23"/>
          <p:cNvSpPr>
            <a:spLocks noGrp="1"/>
          </p:cNvSpPr>
          <p:nvPr>
            <p:ph type="body" idx="1"/>
          </p:nvPr>
        </p:nvSpPr>
        <p:spPr bwMode="gray">
          <a:xfrm>
            <a:off x="549275" y="1352550"/>
            <a:ext cx="8045450"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Slide Number Placeholder 5"/>
          <p:cNvSpPr txBox="1">
            <a:spLocks/>
          </p:cNvSpPr>
          <p:nvPr userDrawn="1"/>
        </p:nvSpPr>
        <p:spPr bwMode="gray">
          <a:xfrm>
            <a:off x="8312150" y="6480175"/>
            <a:ext cx="2825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defTabSz="457200" eaLnBrk="1" hangingPunct="1">
              <a:defRPr/>
            </a:pPr>
            <a:fld id="{11F701DB-12B3-4030-9BCA-551759D465E1}" type="slidenum">
              <a:rPr lang="en-US" sz="800" smtClean="0">
                <a:solidFill>
                  <a:srgbClr val="00A4E4"/>
                </a:solidFill>
              </a:rPr>
              <a:pPr algn="r" defTabSz="457200" eaLnBrk="1" hangingPunct="1">
                <a:defRPr/>
              </a:pPr>
              <a:t>‹#›</a:t>
            </a:fld>
            <a:endParaRPr lang="en-US" sz="800" dirty="0" smtClean="0">
              <a:solidFill>
                <a:srgbClr val="00A4E4"/>
              </a:solidFill>
            </a:endParaRPr>
          </a:p>
        </p:txBody>
      </p:sp>
      <p:pic>
        <p:nvPicPr>
          <p:cNvPr id="3076" name="Picture 7" descr="AIG_PRI_pms2995.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gray">
          <a:xfrm>
            <a:off x="457200" y="6246813"/>
            <a:ext cx="6746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Group 8"/>
          <p:cNvGrpSpPr>
            <a:grpSpLocks/>
          </p:cNvGrpSpPr>
          <p:nvPr/>
        </p:nvGrpSpPr>
        <p:grpSpPr bwMode="auto">
          <a:xfrm flipH="1">
            <a:off x="8039100" y="0"/>
            <a:ext cx="1104900" cy="1119188"/>
            <a:chOff x="1440543" y="1418168"/>
            <a:chExt cx="769056" cy="769056"/>
          </a:xfrm>
        </p:grpSpPr>
        <p:sp>
          <p:nvSpPr>
            <p:cNvPr id="3080" name="Rectangle 15"/>
            <p:cNvSpPr>
              <a:spLocks noChangeArrowheads="1"/>
            </p:cNvSpPr>
            <p:nvPr userDrawn="1"/>
          </p:nvSpPr>
          <p:spPr bwMode="gray">
            <a:xfrm rot="5400000">
              <a:off x="1701804" y="1156907"/>
              <a:ext cx="246534" cy="7690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457200" eaLnBrk="0" hangingPunct="0">
                <a:defRPr>
                  <a:solidFill>
                    <a:schemeClr val="tx1"/>
                  </a:solidFill>
                  <a:latin typeface="Arial" pitchFamily="34" charset="0"/>
                  <a:ea typeface="ＭＳ Ｐゴシック" pitchFamily="34" charset="-128"/>
                </a:defRPr>
              </a:lvl1pPr>
              <a:lvl2pPr marL="742950" indent="-285750" defTabSz="457200" eaLnBrk="0" hangingPunct="0">
                <a:defRPr>
                  <a:solidFill>
                    <a:schemeClr val="tx1"/>
                  </a:solidFill>
                  <a:latin typeface="Arial" pitchFamily="34" charset="0"/>
                  <a:ea typeface="ＭＳ Ｐゴシック" pitchFamily="34" charset="-128"/>
                </a:defRPr>
              </a:lvl2pPr>
              <a:lvl3pPr marL="1143000" indent="-228600" defTabSz="457200" eaLnBrk="0" hangingPunct="0">
                <a:defRPr>
                  <a:solidFill>
                    <a:schemeClr val="tx1"/>
                  </a:solidFill>
                  <a:latin typeface="Arial" pitchFamily="34" charset="0"/>
                  <a:ea typeface="ＭＳ Ｐゴシック" pitchFamily="34" charset="-128"/>
                </a:defRPr>
              </a:lvl3pPr>
              <a:lvl4pPr marL="1600200" indent="-228600" defTabSz="457200" eaLnBrk="0" hangingPunct="0">
                <a:defRPr>
                  <a:solidFill>
                    <a:schemeClr val="tx1"/>
                  </a:solidFill>
                  <a:latin typeface="Arial" pitchFamily="34" charset="0"/>
                  <a:ea typeface="ＭＳ Ｐゴシック" pitchFamily="34" charset="-128"/>
                </a:defRPr>
              </a:lvl4pPr>
              <a:lvl5pPr marL="2057400" indent="-228600" defTabSz="4572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smtClean="0">
                <a:solidFill>
                  <a:srgbClr val="00A4E4"/>
                </a:solidFill>
              </a:endParaRPr>
            </a:p>
          </p:txBody>
        </p:sp>
        <p:sp>
          <p:nvSpPr>
            <p:cNvPr id="3081" name="Rectangle 16"/>
            <p:cNvSpPr>
              <a:spLocks noChangeArrowheads="1"/>
            </p:cNvSpPr>
            <p:nvPr userDrawn="1"/>
          </p:nvSpPr>
          <p:spPr bwMode="gray">
            <a:xfrm>
              <a:off x="1440543" y="1418168"/>
              <a:ext cx="246407" cy="7690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a:solidFill>
                    <a:schemeClr val="tx1"/>
                  </a:solidFill>
                  <a:latin typeface="Arial" pitchFamily="34" charset="0"/>
                  <a:ea typeface="ＭＳ Ｐゴシック" pitchFamily="34" charset="-128"/>
                </a:defRPr>
              </a:lvl1pPr>
              <a:lvl2pPr marL="742950" indent="-285750" defTabSz="457200" eaLnBrk="0" hangingPunct="0">
                <a:defRPr>
                  <a:solidFill>
                    <a:schemeClr val="tx1"/>
                  </a:solidFill>
                  <a:latin typeface="Arial" pitchFamily="34" charset="0"/>
                  <a:ea typeface="ＭＳ Ｐゴシック" pitchFamily="34" charset="-128"/>
                </a:defRPr>
              </a:lvl2pPr>
              <a:lvl3pPr marL="1143000" indent="-228600" defTabSz="457200" eaLnBrk="0" hangingPunct="0">
                <a:defRPr>
                  <a:solidFill>
                    <a:schemeClr val="tx1"/>
                  </a:solidFill>
                  <a:latin typeface="Arial" pitchFamily="34" charset="0"/>
                  <a:ea typeface="ＭＳ Ｐゴシック" pitchFamily="34" charset="-128"/>
                </a:defRPr>
              </a:lvl3pPr>
              <a:lvl4pPr marL="1600200" indent="-228600" defTabSz="457200" eaLnBrk="0" hangingPunct="0">
                <a:defRPr>
                  <a:solidFill>
                    <a:schemeClr val="tx1"/>
                  </a:solidFill>
                  <a:latin typeface="Arial" pitchFamily="34" charset="0"/>
                  <a:ea typeface="ＭＳ Ｐゴシック" pitchFamily="34" charset="-128"/>
                </a:defRPr>
              </a:lvl4pPr>
              <a:lvl5pPr marL="2057400" indent="-228600" defTabSz="4572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smtClean="0">
                <a:solidFill>
                  <a:srgbClr val="00A4E4"/>
                </a:solidFill>
              </a:endParaRPr>
            </a:p>
          </p:txBody>
        </p:sp>
      </p:grpSp>
      <p:sp>
        <p:nvSpPr>
          <p:cNvPr id="3078" name="Title Placeholder 22"/>
          <p:cNvSpPr>
            <a:spLocks noGrp="1"/>
          </p:cNvSpPr>
          <p:nvPr>
            <p:ph type="title"/>
          </p:nvPr>
        </p:nvSpPr>
        <p:spPr bwMode="black">
          <a:xfrm>
            <a:off x="549275" y="211138"/>
            <a:ext cx="804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b" anchorCtr="0" compatLnSpc="1">
            <a:prstTxWarp prst="textNoShape">
              <a:avLst/>
            </a:prstTxWarp>
          </a:bodyPr>
          <a:lstStyle/>
          <a:p>
            <a:pPr lvl="0"/>
            <a:r>
              <a:rPr lang="en-US" altLang="en-US" smtClean="0"/>
              <a:t>Click to edit Master title style</a:t>
            </a:r>
          </a:p>
        </p:txBody>
      </p:sp>
      <p:sp>
        <p:nvSpPr>
          <p:cNvPr id="12" name="TextBox 10"/>
          <p:cNvSpPr txBox="1">
            <a:spLocks noChangeArrowheads="1"/>
          </p:cNvSpPr>
          <p:nvPr userDrawn="1"/>
        </p:nvSpPr>
        <p:spPr bwMode="auto">
          <a:xfrm>
            <a:off x="2478088" y="6421438"/>
            <a:ext cx="4273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ctr">
              <a:lnSpc>
                <a:spcPct val="90000"/>
              </a:lnSpc>
              <a:defRPr/>
            </a:pPr>
            <a:r>
              <a:rPr lang="en-US" altLang="en-US" sz="1000" dirty="0" smtClean="0">
                <a:solidFill>
                  <a:srgbClr val="0099D1"/>
                </a:solidFill>
                <a:latin typeface="AIG Futura Medium"/>
              </a:rPr>
              <a:t>Proprietary and Confidential Information of AIG</a:t>
            </a:r>
          </a:p>
          <a:p>
            <a:pPr algn="ctr">
              <a:lnSpc>
                <a:spcPct val="90000"/>
              </a:lnSpc>
              <a:defRPr/>
            </a:pPr>
            <a:r>
              <a:rPr lang="en-US" altLang="en-US" sz="1000" dirty="0" smtClean="0">
                <a:solidFill>
                  <a:srgbClr val="0099D1"/>
                </a:solidFill>
                <a:latin typeface="AIG Futura Medium"/>
              </a:rPr>
              <a:t>For Internal Purposes Only and Not For General Disclosure</a:t>
            </a:r>
            <a:endParaRPr lang="en-US" altLang="en-US" sz="1000" noProof="1" smtClean="0">
              <a:solidFill>
                <a:srgbClr val="0099D1"/>
              </a:solidFill>
              <a:latin typeface="AIG Futura Medium"/>
            </a:endParaRPr>
          </a:p>
        </p:txBody>
      </p:sp>
    </p:spTree>
    <p:extLst>
      <p:ext uri="{BB962C8B-B14F-4D97-AF65-F5344CB8AC3E}">
        <p14:creationId xmlns:p14="http://schemas.microsoft.com/office/powerpoint/2010/main" val="1601967857"/>
      </p:ext>
    </p:extLst>
  </p:cSld>
  <p:clrMap bg1="lt1" tx1="dk1" bg2="lt2" tx2="dk2" accent1="accent1" accent2="accent2" accent3="accent3" accent4="accent4" accent5="accent5" accent6="accent6" hlink="hlink" folHlink="folHlink"/>
  <p:sldLayoutIdLst>
    <p:sldLayoutId id="2147485025" r:id="rId1"/>
    <p:sldLayoutId id="2147485033" r:id="rId2"/>
    <p:sldLayoutId id="2147485036" r:id="rId3"/>
    <p:sldLayoutId id="2147485038" r:id="rId4"/>
    <p:sldLayoutId id="2147484863" r:id="rId5"/>
    <p:sldLayoutId id="2147485047" r:id="rId6"/>
    <p:sldLayoutId id="2147485048" r:id="rId7"/>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2000">
          <a:solidFill>
            <a:schemeClr val="accent1"/>
          </a:solidFill>
          <a:latin typeface="+mj-lt"/>
          <a:ea typeface="+mj-ea"/>
          <a:cs typeface="+mj-cs"/>
        </a:defRPr>
      </a:lvl1pPr>
      <a:lvl2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2pPr>
      <a:lvl3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3pPr>
      <a:lvl4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4pPr>
      <a:lvl5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5pPr>
      <a:lvl6pPr marL="4572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6pPr>
      <a:lvl7pPr marL="9144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7pPr>
      <a:lvl8pPr marL="13716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8pPr>
      <a:lvl9pPr marL="18288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9pPr>
    </p:titleStyle>
    <p:bodyStyle>
      <a:lvl1pPr marL="177800" indent="-177800" algn="l" defTabSz="457200" rtl="0" eaLnBrk="0" fontAlgn="base" hangingPunct="0">
        <a:spcBef>
          <a:spcPts val="1200"/>
        </a:spcBef>
        <a:spcAft>
          <a:spcPct val="0"/>
        </a:spcAft>
        <a:buClr>
          <a:srgbClr val="00A4E4"/>
        </a:buClr>
        <a:buFont typeface="Wingdings" pitchFamily="2" charset="2"/>
        <a:buChar char="§"/>
        <a:tabLst>
          <a:tab pos="8005763" algn="r"/>
        </a:tabLst>
        <a:defRPr sz="1400">
          <a:solidFill>
            <a:srgbClr val="000000"/>
          </a:solidFill>
          <a:latin typeface="+mn-lt"/>
          <a:ea typeface="+mn-ea"/>
          <a:cs typeface="+mn-cs"/>
        </a:defRPr>
      </a:lvl1pPr>
      <a:lvl2pPr marL="361950" indent="-171450" algn="l" defTabSz="457200" rtl="0" eaLnBrk="0" fontAlgn="base" hangingPunct="0">
        <a:spcBef>
          <a:spcPts val="300"/>
        </a:spcBef>
        <a:spcAft>
          <a:spcPct val="0"/>
        </a:spcAft>
        <a:buClr>
          <a:srgbClr val="00A4E4"/>
        </a:buClr>
        <a:buFont typeface="Arial" pitchFamily="34" charset="0"/>
        <a:buChar char="–"/>
        <a:tabLst>
          <a:tab pos="8005763" algn="r"/>
        </a:tabLst>
        <a:defRPr sz="1200">
          <a:solidFill>
            <a:srgbClr val="000000"/>
          </a:solidFill>
          <a:latin typeface="+mn-lt"/>
          <a:ea typeface="+mn-ea"/>
          <a:cs typeface="+mn-cs"/>
        </a:defRPr>
      </a:lvl2pPr>
      <a:lvl3pPr marL="501650" indent="-139700" algn="l" defTabSz="457200" rtl="0" eaLnBrk="0" fontAlgn="base" hangingPunct="0">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3pPr>
      <a:lvl4pPr marL="647700" indent="-152400" algn="l" defTabSz="457200" rtl="0" eaLnBrk="0" fontAlgn="base" hangingPunct="0">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4pPr>
      <a:lvl5pPr marL="792163" indent="-144463" algn="l" defTabSz="457200" rtl="0" eaLnBrk="0" fontAlgn="base" hangingPunct="0">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5pPr>
      <a:lvl6pPr marL="12493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6pPr>
      <a:lvl7pPr marL="17065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7pPr>
      <a:lvl8pPr marL="21637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8pPr>
      <a:lvl9pPr marL="26209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3074" name="Text Placeholder 23"/>
          <p:cNvSpPr>
            <a:spLocks noGrp="1"/>
          </p:cNvSpPr>
          <p:nvPr>
            <p:ph type="body" idx="1"/>
          </p:nvPr>
        </p:nvSpPr>
        <p:spPr bwMode="gray">
          <a:xfrm>
            <a:off x="549275" y="1352550"/>
            <a:ext cx="8045450"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Slide Number Placeholder 5"/>
          <p:cNvSpPr txBox="1">
            <a:spLocks/>
          </p:cNvSpPr>
          <p:nvPr userDrawn="1"/>
        </p:nvSpPr>
        <p:spPr bwMode="gray">
          <a:xfrm>
            <a:off x="8312150" y="6480175"/>
            <a:ext cx="2825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defTabSz="457200" eaLnBrk="1" hangingPunct="1">
              <a:defRPr/>
            </a:pPr>
            <a:fld id="{11F701DB-12B3-4030-9BCA-551759D465E1}" type="slidenum">
              <a:rPr lang="en-US" sz="800" smtClean="0">
                <a:solidFill>
                  <a:srgbClr val="00A4E4"/>
                </a:solidFill>
              </a:rPr>
              <a:pPr algn="r" defTabSz="457200" eaLnBrk="1" hangingPunct="1">
                <a:defRPr/>
              </a:pPr>
              <a:t>‹#›</a:t>
            </a:fld>
            <a:endParaRPr lang="en-US" sz="800" dirty="0" smtClean="0">
              <a:solidFill>
                <a:srgbClr val="00A4E4"/>
              </a:solidFill>
            </a:endParaRPr>
          </a:p>
        </p:txBody>
      </p:sp>
      <p:grpSp>
        <p:nvGrpSpPr>
          <p:cNvPr id="3077" name="Group 8"/>
          <p:cNvGrpSpPr>
            <a:grpSpLocks/>
          </p:cNvGrpSpPr>
          <p:nvPr/>
        </p:nvGrpSpPr>
        <p:grpSpPr bwMode="auto">
          <a:xfrm flipH="1">
            <a:off x="8039100" y="0"/>
            <a:ext cx="1104900" cy="1119188"/>
            <a:chOff x="1440543" y="1418168"/>
            <a:chExt cx="769056" cy="769056"/>
          </a:xfrm>
        </p:grpSpPr>
        <p:sp>
          <p:nvSpPr>
            <p:cNvPr id="3080" name="Rectangle 15"/>
            <p:cNvSpPr>
              <a:spLocks noChangeArrowheads="1"/>
            </p:cNvSpPr>
            <p:nvPr userDrawn="1"/>
          </p:nvSpPr>
          <p:spPr bwMode="gray">
            <a:xfrm rot="5400000">
              <a:off x="1701804" y="1156907"/>
              <a:ext cx="246534" cy="7690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457200" eaLnBrk="0" hangingPunct="0">
                <a:defRPr>
                  <a:solidFill>
                    <a:schemeClr val="tx1"/>
                  </a:solidFill>
                  <a:latin typeface="Arial" pitchFamily="34" charset="0"/>
                  <a:ea typeface="ＭＳ Ｐゴシック" pitchFamily="34" charset="-128"/>
                </a:defRPr>
              </a:lvl1pPr>
              <a:lvl2pPr marL="742950" indent="-285750" defTabSz="457200" eaLnBrk="0" hangingPunct="0">
                <a:defRPr>
                  <a:solidFill>
                    <a:schemeClr val="tx1"/>
                  </a:solidFill>
                  <a:latin typeface="Arial" pitchFamily="34" charset="0"/>
                  <a:ea typeface="ＭＳ Ｐゴシック" pitchFamily="34" charset="-128"/>
                </a:defRPr>
              </a:lvl2pPr>
              <a:lvl3pPr marL="1143000" indent="-228600" defTabSz="457200" eaLnBrk="0" hangingPunct="0">
                <a:defRPr>
                  <a:solidFill>
                    <a:schemeClr val="tx1"/>
                  </a:solidFill>
                  <a:latin typeface="Arial" pitchFamily="34" charset="0"/>
                  <a:ea typeface="ＭＳ Ｐゴシック" pitchFamily="34" charset="-128"/>
                </a:defRPr>
              </a:lvl3pPr>
              <a:lvl4pPr marL="1600200" indent="-228600" defTabSz="457200" eaLnBrk="0" hangingPunct="0">
                <a:defRPr>
                  <a:solidFill>
                    <a:schemeClr val="tx1"/>
                  </a:solidFill>
                  <a:latin typeface="Arial" pitchFamily="34" charset="0"/>
                  <a:ea typeface="ＭＳ Ｐゴシック" pitchFamily="34" charset="-128"/>
                </a:defRPr>
              </a:lvl4pPr>
              <a:lvl5pPr marL="2057400" indent="-228600" defTabSz="4572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smtClean="0">
                <a:solidFill>
                  <a:srgbClr val="00A4E4"/>
                </a:solidFill>
              </a:endParaRPr>
            </a:p>
          </p:txBody>
        </p:sp>
        <p:sp>
          <p:nvSpPr>
            <p:cNvPr id="3081" name="Rectangle 16"/>
            <p:cNvSpPr>
              <a:spLocks noChangeArrowheads="1"/>
            </p:cNvSpPr>
            <p:nvPr userDrawn="1"/>
          </p:nvSpPr>
          <p:spPr bwMode="gray">
            <a:xfrm>
              <a:off x="1440543" y="1418168"/>
              <a:ext cx="246407" cy="7690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a:solidFill>
                    <a:schemeClr val="tx1"/>
                  </a:solidFill>
                  <a:latin typeface="Arial" pitchFamily="34" charset="0"/>
                  <a:ea typeface="ＭＳ Ｐゴシック" pitchFamily="34" charset="-128"/>
                </a:defRPr>
              </a:lvl1pPr>
              <a:lvl2pPr marL="742950" indent="-285750" defTabSz="457200" eaLnBrk="0" hangingPunct="0">
                <a:defRPr>
                  <a:solidFill>
                    <a:schemeClr val="tx1"/>
                  </a:solidFill>
                  <a:latin typeface="Arial" pitchFamily="34" charset="0"/>
                  <a:ea typeface="ＭＳ Ｐゴシック" pitchFamily="34" charset="-128"/>
                </a:defRPr>
              </a:lvl2pPr>
              <a:lvl3pPr marL="1143000" indent="-228600" defTabSz="457200" eaLnBrk="0" hangingPunct="0">
                <a:defRPr>
                  <a:solidFill>
                    <a:schemeClr val="tx1"/>
                  </a:solidFill>
                  <a:latin typeface="Arial" pitchFamily="34" charset="0"/>
                  <a:ea typeface="ＭＳ Ｐゴシック" pitchFamily="34" charset="-128"/>
                </a:defRPr>
              </a:lvl3pPr>
              <a:lvl4pPr marL="1600200" indent="-228600" defTabSz="457200" eaLnBrk="0" hangingPunct="0">
                <a:defRPr>
                  <a:solidFill>
                    <a:schemeClr val="tx1"/>
                  </a:solidFill>
                  <a:latin typeface="Arial" pitchFamily="34" charset="0"/>
                  <a:ea typeface="ＭＳ Ｐゴシック" pitchFamily="34" charset="-128"/>
                </a:defRPr>
              </a:lvl4pPr>
              <a:lvl5pPr marL="2057400" indent="-228600" defTabSz="4572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smtClean="0">
                <a:solidFill>
                  <a:srgbClr val="00A4E4"/>
                </a:solidFill>
              </a:endParaRPr>
            </a:p>
          </p:txBody>
        </p:sp>
      </p:grpSp>
      <p:sp>
        <p:nvSpPr>
          <p:cNvPr id="3078" name="Title Placeholder 22"/>
          <p:cNvSpPr>
            <a:spLocks noGrp="1"/>
          </p:cNvSpPr>
          <p:nvPr>
            <p:ph type="title"/>
          </p:nvPr>
        </p:nvSpPr>
        <p:spPr bwMode="black">
          <a:xfrm>
            <a:off x="549275" y="211138"/>
            <a:ext cx="804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b" anchorCtr="0" compatLnSpc="1">
            <a:prstTxWarp prst="textNoShape">
              <a:avLst/>
            </a:prstTxWarp>
          </a:bodyPr>
          <a:lstStyle/>
          <a:p>
            <a:pPr lvl="0"/>
            <a:r>
              <a:rPr lang="en-US" altLang="en-US" smtClean="0"/>
              <a:t>Click to edit Master title style</a:t>
            </a:r>
          </a:p>
        </p:txBody>
      </p:sp>
    </p:spTree>
    <p:extLst>
      <p:ext uri="{BB962C8B-B14F-4D97-AF65-F5344CB8AC3E}">
        <p14:creationId xmlns:p14="http://schemas.microsoft.com/office/powerpoint/2010/main" val="987136807"/>
      </p:ext>
    </p:extLst>
  </p:cSld>
  <p:clrMap bg1="lt1" tx1="dk1" bg2="lt2" tx2="dk2" accent1="accent1" accent2="accent2" accent3="accent3" accent4="accent4" accent5="accent5" accent6="accent6" hlink="hlink" folHlink="folHlink"/>
  <p:sldLayoutIdLst>
    <p:sldLayoutId id="2147485040" r:id="rId1"/>
    <p:sldLayoutId id="2147485041" r:id="rId2"/>
    <p:sldLayoutId id="2147485042" r:id="rId3"/>
    <p:sldLayoutId id="2147485043" r:id="rId4"/>
    <p:sldLayoutId id="2147485044" r:id="rId5"/>
    <p:sldLayoutId id="2147485045" r:id="rId6"/>
    <p:sldLayoutId id="2147485046" r:id="rId7"/>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2000">
          <a:solidFill>
            <a:schemeClr val="accent1"/>
          </a:solidFill>
          <a:latin typeface="+mj-lt"/>
          <a:ea typeface="+mj-ea"/>
          <a:cs typeface="+mj-cs"/>
        </a:defRPr>
      </a:lvl1pPr>
      <a:lvl2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2pPr>
      <a:lvl3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3pPr>
      <a:lvl4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4pPr>
      <a:lvl5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5pPr>
      <a:lvl6pPr marL="4572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6pPr>
      <a:lvl7pPr marL="9144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7pPr>
      <a:lvl8pPr marL="13716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8pPr>
      <a:lvl9pPr marL="18288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9pPr>
    </p:titleStyle>
    <p:bodyStyle>
      <a:lvl1pPr marL="177800" indent="-177800" algn="l" defTabSz="457200" rtl="0" eaLnBrk="0" fontAlgn="base" hangingPunct="0">
        <a:spcBef>
          <a:spcPts val="1200"/>
        </a:spcBef>
        <a:spcAft>
          <a:spcPct val="0"/>
        </a:spcAft>
        <a:buClr>
          <a:srgbClr val="00A4E4"/>
        </a:buClr>
        <a:buFont typeface="Wingdings" pitchFamily="2" charset="2"/>
        <a:buChar char="§"/>
        <a:tabLst>
          <a:tab pos="8005763" algn="r"/>
        </a:tabLst>
        <a:defRPr sz="1400">
          <a:solidFill>
            <a:srgbClr val="000000"/>
          </a:solidFill>
          <a:latin typeface="+mn-lt"/>
          <a:ea typeface="+mn-ea"/>
          <a:cs typeface="+mn-cs"/>
        </a:defRPr>
      </a:lvl1pPr>
      <a:lvl2pPr marL="361950" indent="-171450" algn="l" defTabSz="457200" rtl="0" eaLnBrk="0" fontAlgn="base" hangingPunct="0">
        <a:spcBef>
          <a:spcPts val="300"/>
        </a:spcBef>
        <a:spcAft>
          <a:spcPct val="0"/>
        </a:spcAft>
        <a:buClr>
          <a:srgbClr val="00A4E4"/>
        </a:buClr>
        <a:buFont typeface="Arial" pitchFamily="34" charset="0"/>
        <a:buChar char="–"/>
        <a:tabLst>
          <a:tab pos="8005763" algn="r"/>
        </a:tabLst>
        <a:defRPr sz="1200">
          <a:solidFill>
            <a:srgbClr val="000000"/>
          </a:solidFill>
          <a:latin typeface="+mn-lt"/>
          <a:ea typeface="+mn-ea"/>
          <a:cs typeface="+mn-cs"/>
        </a:defRPr>
      </a:lvl2pPr>
      <a:lvl3pPr marL="501650" indent="-139700" algn="l" defTabSz="457200" rtl="0" eaLnBrk="0" fontAlgn="base" hangingPunct="0">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3pPr>
      <a:lvl4pPr marL="647700" indent="-152400" algn="l" defTabSz="457200" rtl="0" eaLnBrk="0" fontAlgn="base" hangingPunct="0">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4pPr>
      <a:lvl5pPr marL="792163" indent="-144463" algn="l" defTabSz="457200" rtl="0" eaLnBrk="0" fontAlgn="base" hangingPunct="0">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5pPr>
      <a:lvl6pPr marL="12493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6pPr>
      <a:lvl7pPr marL="17065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7pPr>
      <a:lvl8pPr marL="21637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8pPr>
      <a:lvl9pPr marL="2620963" indent="-144463" algn="l" defTabSz="457200" rtl="0" eaLnBrk="1" fontAlgn="base" hangingPunct="1">
        <a:spcBef>
          <a:spcPts val="300"/>
        </a:spcBef>
        <a:spcAft>
          <a:spcPct val="0"/>
        </a:spcAft>
        <a:buClr>
          <a:srgbClr val="00A4E4"/>
        </a:buClr>
        <a:buFont typeface="Arial" pitchFamily="34" charset="0"/>
        <a:buChar char="»"/>
        <a:tabLst>
          <a:tab pos="8005763" algn="r"/>
        </a:tabLst>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4.wmf"/><Relationship Id="rId5" Type="http://schemas.openxmlformats.org/officeDocument/2006/relationships/package" Target="../embeddings/Microsoft_Word_Document3.docx"/><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package" Target="../embeddings/Microsoft_Word_Document4.docx"/><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10.png"/><Relationship Id="rId7" Type="http://schemas.openxmlformats.org/officeDocument/2006/relationships/package" Target="../embeddings/Microsoft_Excel_Worksheet1.xlsx"/><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9.wmf"/><Relationship Id="rId5" Type="http://schemas.openxmlformats.org/officeDocument/2006/relationships/image" Target="../media/image12.png"/><Relationship Id="rId10" Type="http://schemas.openxmlformats.org/officeDocument/2006/relationships/package" Target="../embeddings/Microsoft_Excel_Worksheet2.xlsx"/><Relationship Id="rId4" Type="http://schemas.openxmlformats.org/officeDocument/2006/relationships/image" Target="../media/image11.png"/><Relationship Id="rId9"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1" name="Group 300"/>
          <p:cNvGrpSpPr/>
          <p:nvPr/>
        </p:nvGrpSpPr>
        <p:grpSpPr>
          <a:xfrm>
            <a:off x="618653" y="1708319"/>
            <a:ext cx="7856654" cy="5001117"/>
            <a:chOff x="534013" y="1648222"/>
            <a:chExt cx="8024860" cy="5108187"/>
          </a:xfrm>
        </p:grpSpPr>
        <p:grpSp>
          <p:nvGrpSpPr>
            <p:cNvPr id="332" name="Group 331"/>
            <p:cNvGrpSpPr/>
            <p:nvPr/>
          </p:nvGrpSpPr>
          <p:grpSpPr>
            <a:xfrm>
              <a:off x="534013" y="3024032"/>
              <a:ext cx="845182" cy="1624035"/>
              <a:chOff x="434905" y="2985110"/>
              <a:chExt cx="865273" cy="1662639"/>
            </a:xfrm>
          </p:grpSpPr>
          <p:grpSp>
            <p:nvGrpSpPr>
              <p:cNvPr id="423" name="Group 422"/>
              <p:cNvGrpSpPr/>
              <p:nvPr/>
            </p:nvGrpSpPr>
            <p:grpSpPr>
              <a:xfrm>
                <a:off x="802958" y="4002931"/>
                <a:ext cx="497220" cy="644818"/>
                <a:chOff x="802958" y="4002931"/>
                <a:chExt cx="497220" cy="644818"/>
              </a:xfrm>
            </p:grpSpPr>
            <p:sp>
              <p:nvSpPr>
                <p:cNvPr id="435" name="Freeform 434"/>
                <p:cNvSpPr/>
                <p:nvPr/>
              </p:nvSpPr>
              <p:spPr>
                <a:xfrm>
                  <a:off x="802958" y="4002931"/>
                  <a:ext cx="325006" cy="644818"/>
                </a:xfrm>
                <a:custGeom>
                  <a:avLst/>
                  <a:gdLst>
                    <a:gd name="connsiteX0" fmla="*/ 704606 w 710281"/>
                    <a:gd name="connsiteY0" fmla="*/ 0 h 1409212"/>
                    <a:gd name="connsiteX1" fmla="*/ 710281 w 710281"/>
                    <a:gd name="connsiteY1" fmla="*/ 572 h 1409212"/>
                    <a:gd name="connsiteX2" fmla="*/ 710281 w 710281"/>
                    <a:gd name="connsiteY2" fmla="*/ 76007 h 1409212"/>
                    <a:gd name="connsiteX3" fmla="*/ 704606 w 710281"/>
                    <a:gd name="connsiteY3" fmla="*/ 75435 h 1409212"/>
                    <a:gd name="connsiteX4" fmla="*/ 75435 w 710281"/>
                    <a:gd name="connsiteY4" fmla="*/ 704606 h 1409212"/>
                    <a:gd name="connsiteX5" fmla="*/ 704606 w 710281"/>
                    <a:gd name="connsiteY5" fmla="*/ 1333777 h 1409212"/>
                    <a:gd name="connsiteX6" fmla="*/ 710281 w 710281"/>
                    <a:gd name="connsiteY6" fmla="*/ 1333205 h 1409212"/>
                    <a:gd name="connsiteX7" fmla="*/ 710281 w 710281"/>
                    <a:gd name="connsiteY7" fmla="*/ 1408640 h 1409212"/>
                    <a:gd name="connsiteX8" fmla="*/ 704606 w 710281"/>
                    <a:gd name="connsiteY8" fmla="*/ 1409212 h 1409212"/>
                    <a:gd name="connsiteX9" fmla="*/ 0 w 710281"/>
                    <a:gd name="connsiteY9" fmla="*/ 704606 h 1409212"/>
                    <a:gd name="connsiteX10" fmla="*/ 704606 w 710281"/>
                    <a:gd name="connsiteY10" fmla="*/ 0 h 140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281" h="1409212">
                      <a:moveTo>
                        <a:pt x="704606" y="0"/>
                      </a:moveTo>
                      <a:lnTo>
                        <a:pt x="710281" y="572"/>
                      </a:lnTo>
                      <a:lnTo>
                        <a:pt x="710281" y="76007"/>
                      </a:lnTo>
                      <a:lnTo>
                        <a:pt x="704606" y="75435"/>
                      </a:lnTo>
                      <a:cubicBezTo>
                        <a:pt x="357124" y="75435"/>
                        <a:pt x="75435" y="357124"/>
                        <a:pt x="75435" y="704606"/>
                      </a:cubicBezTo>
                      <a:cubicBezTo>
                        <a:pt x="75435" y="1052088"/>
                        <a:pt x="357124" y="1333777"/>
                        <a:pt x="704606" y="1333777"/>
                      </a:cubicBezTo>
                      <a:lnTo>
                        <a:pt x="710281" y="1333205"/>
                      </a:lnTo>
                      <a:lnTo>
                        <a:pt x="710281" y="1408640"/>
                      </a:lnTo>
                      <a:lnTo>
                        <a:pt x="704606" y="1409212"/>
                      </a:lnTo>
                      <a:cubicBezTo>
                        <a:pt x="315463" y="1409212"/>
                        <a:pt x="0" y="1093749"/>
                        <a:pt x="0" y="704606"/>
                      </a:cubicBezTo>
                      <a:cubicBezTo>
                        <a:pt x="0" y="315463"/>
                        <a:pt x="315463" y="0"/>
                        <a:pt x="704606" y="0"/>
                      </a:cubicBezTo>
                      <a:close/>
                    </a:path>
                  </a:pathLst>
                </a:custGeom>
                <a:solidFill>
                  <a:sysClr val="window" lastClr="FFFFFF">
                    <a:alpha val="25000"/>
                  </a:sysClr>
                </a:solidFill>
                <a:ln w="12700" cap="flat" cmpd="sng" algn="ctr">
                  <a:noFill/>
                  <a:prstDash val="solid"/>
                  <a:miter lim="800000"/>
                </a:ln>
                <a:effectLst/>
              </p:spPr>
              <p:txBody>
                <a:bodyPr rtlCol="0" anchor="ctr"/>
                <a:lstStyle/>
                <a:p>
                  <a:pPr algn="ctr" defTabSz="914400" fontAlgn="auto">
                    <a:spcBef>
                      <a:spcPts val="0"/>
                    </a:spcBef>
                    <a:spcAft>
                      <a:spcPts val="0"/>
                    </a:spcAft>
                    <a:defRPr/>
                  </a:pPr>
                  <a:endParaRPr lang="en-US" kern="0" dirty="0">
                    <a:solidFill>
                      <a:prstClr val="white"/>
                    </a:solidFill>
                    <a:latin typeface="Calibri"/>
                    <a:cs typeface="Arial" panose="020B0604020202020204" pitchFamily="34" charset="0"/>
                  </a:endParaRPr>
                </a:p>
              </p:txBody>
            </p:sp>
            <p:sp>
              <p:nvSpPr>
                <p:cNvPr id="428" name="Rectangle 134"/>
                <p:cNvSpPr/>
                <p:nvPr/>
              </p:nvSpPr>
              <p:spPr>
                <a:xfrm>
                  <a:off x="1136375" y="4203771"/>
                  <a:ext cx="163803" cy="71476"/>
                </a:xfrm>
                <a:custGeom>
                  <a:avLst/>
                  <a:gdLst>
                    <a:gd name="connsiteX0" fmla="*/ 0 w 1779830"/>
                    <a:gd name="connsiteY0" fmla="*/ 0 h 586121"/>
                    <a:gd name="connsiteX1" fmla="*/ 1779830 w 1779830"/>
                    <a:gd name="connsiteY1" fmla="*/ 0 h 586121"/>
                    <a:gd name="connsiteX2" fmla="*/ 1779830 w 1779830"/>
                    <a:gd name="connsiteY2" fmla="*/ 586121 h 586121"/>
                    <a:gd name="connsiteX3" fmla="*/ 0 w 1779830"/>
                    <a:gd name="connsiteY3" fmla="*/ 586121 h 586121"/>
                    <a:gd name="connsiteX4" fmla="*/ 0 w 1779830"/>
                    <a:gd name="connsiteY4" fmla="*/ 0 h 586121"/>
                    <a:gd name="connsiteX0" fmla="*/ 0 w 3484805"/>
                    <a:gd name="connsiteY0" fmla="*/ 1304925 h 1891046"/>
                    <a:gd name="connsiteX1" fmla="*/ 3484805 w 3484805"/>
                    <a:gd name="connsiteY1" fmla="*/ 0 h 1891046"/>
                    <a:gd name="connsiteX2" fmla="*/ 1779830 w 3484805"/>
                    <a:gd name="connsiteY2" fmla="*/ 1891046 h 1891046"/>
                    <a:gd name="connsiteX3" fmla="*/ 0 w 3484805"/>
                    <a:gd name="connsiteY3" fmla="*/ 1891046 h 1891046"/>
                    <a:gd name="connsiteX4" fmla="*/ 0 w 3484805"/>
                    <a:gd name="connsiteY4" fmla="*/ 1304925 h 1891046"/>
                    <a:gd name="connsiteX0" fmla="*/ 0 w 3837230"/>
                    <a:gd name="connsiteY0" fmla="*/ 1019175 h 1891046"/>
                    <a:gd name="connsiteX1" fmla="*/ 3837230 w 3837230"/>
                    <a:gd name="connsiteY1" fmla="*/ 0 h 1891046"/>
                    <a:gd name="connsiteX2" fmla="*/ 2132255 w 3837230"/>
                    <a:gd name="connsiteY2" fmla="*/ 1891046 h 1891046"/>
                    <a:gd name="connsiteX3" fmla="*/ 352425 w 3837230"/>
                    <a:gd name="connsiteY3" fmla="*/ 1891046 h 1891046"/>
                    <a:gd name="connsiteX4" fmla="*/ 0 w 3837230"/>
                    <a:gd name="connsiteY4" fmla="*/ 1019175 h 1891046"/>
                    <a:gd name="connsiteX0" fmla="*/ 0 w 3837230"/>
                    <a:gd name="connsiteY0" fmla="*/ 1019175 h 1891046"/>
                    <a:gd name="connsiteX1" fmla="*/ 3837230 w 3837230"/>
                    <a:gd name="connsiteY1" fmla="*/ 0 h 1891046"/>
                    <a:gd name="connsiteX2" fmla="*/ 2132255 w 3837230"/>
                    <a:gd name="connsiteY2" fmla="*/ 1891046 h 1891046"/>
                    <a:gd name="connsiteX3" fmla="*/ 0 w 3837230"/>
                    <a:gd name="connsiteY3" fmla="*/ 1019175 h 1891046"/>
                    <a:gd name="connsiteX0" fmla="*/ 0 w 3837230"/>
                    <a:gd name="connsiteY0" fmla="*/ 1019175 h 1700546"/>
                    <a:gd name="connsiteX1" fmla="*/ 3837230 w 3837230"/>
                    <a:gd name="connsiteY1" fmla="*/ 0 h 1700546"/>
                    <a:gd name="connsiteX2" fmla="*/ 2284655 w 3837230"/>
                    <a:gd name="connsiteY2" fmla="*/ 1700546 h 1700546"/>
                    <a:gd name="connsiteX3" fmla="*/ 0 w 3837230"/>
                    <a:gd name="connsiteY3" fmla="*/ 1019175 h 1700546"/>
                    <a:gd name="connsiteX0" fmla="*/ 0 w 3875330"/>
                    <a:gd name="connsiteY0" fmla="*/ 1009650 h 1691021"/>
                    <a:gd name="connsiteX1" fmla="*/ 3875330 w 3875330"/>
                    <a:gd name="connsiteY1" fmla="*/ 0 h 1691021"/>
                    <a:gd name="connsiteX2" fmla="*/ 2284655 w 3875330"/>
                    <a:gd name="connsiteY2" fmla="*/ 1691021 h 1691021"/>
                    <a:gd name="connsiteX3" fmla="*/ 0 w 3875330"/>
                    <a:gd name="connsiteY3" fmla="*/ 1009650 h 1691021"/>
                    <a:gd name="connsiteX0" fmla="*/ 0 w 3875330"/>
                    <a:gd name="connsiteY0" fmla="*/ 1009650 h 1691021"/>
                    <a:gd name="connsiteX1" fmla="*/ 3875330 w 3875330"/>
                    <a:gd name="connsiteY1" fmla="*/ 0 h 1691021"/>
                    <a:gd name="connsiteX2" fmla="*/ 2256080 w 3875330"/>
                    <a:gd name="connsiteY2" fmla="*/ 1691021 h 1691021"/>
                    <a:gd name="connsiteX3" fmla="*/ 0 w 3875330"/>
                    <a:gd name="connsiteY3" fmla="*/ 1009650 h 1691021"/>
                  </a:gdLst>
                  <a:ahLst/>
                  <a:cxnLst>
                    <a:cxn ang="0">
                      <a:pos x="connsiteX0" y="connsiteY0"/>
                    </a:cxn>
                    <a:cxn ang="0">
                      <a:pos x="connsiteX1" y="connsiteY1"/>
                    </a:cxn>
                    <a:cxn ang="0">
                      <a:pos x="connsiteX2" y="connsiteY2"/>
                    </a:cxn>
                    <a:cxn ang="0">
                      <a:pos x="connsiteX3" y="connsiteY3"/>
                    </a:cxn>
                  </a:cxnLst>
                  <a:rect l="l" t="t" r="r" b="b"/>
                  <a:pathLst>
                    <a:path w="3875330" h="1691021">
                      <a:moveTo>
                        <a:pt x="0" y="1009650"/>
                      </a:moveTo>
                      <a:lnTo>
                        <a:pt x="3875330" y="0"/>
                      </a:lnTo>
                      <a:lnTo>
                        <a:pt x="2256080" y="1691021"/>
                      </a:lnTo>
                      <a:lnTo>
                        <a:pt x="0" y="1009650"/>
                      </a:lnTo>
                      <a:close/>
                    </a:path>
                  </a:pathLst>
                </a:custGeom>
                <a:solidFill>
                  <a:sysClr val="window" lastClr="FFFFFF"/>
                </a:solidFill>
                <a:ln w="12700" cap="flat" cmpd="sng" algn="ctr">
                  <a:noFill/>
                  <a:prstDash val="solid"/>
                  <a:miter lim="800000"/>
                </a:ln>
                <a:effectLst/>
              </p:spPr>
              <p:txBody>
                <a:bodyPr rtlCol="0" anchor="ctr"/>
                <a:lstStyle/>
                <a:p>
                  <a:pPr algn="ctr" defTabSz="914400" fontAlgn="auto">
                    <a:spcBef>
                      <a:spcPts val="0"/>
                    </a:spcBef>
                    <a:spcAft>
                      <a:spcPts val="0"/>
                    </a:spcAft>
                    <a:defRPr/>
                  </a:pPr>
                  <a:endParaRPr lang="en-US" kern="0" dirty="0">
                    <a:solidFill>
                      <a:prstClr val="white"/>
                    </a:solidFill>
                    <a:latin typeface="Arial"/>
                    <a:cs typeface="Arial" panose="020B0604020202020204" pitchFamily="34" charset="0"/>
                  </a:endParaRPr>
                </a:p>
              </p:txBody>
            </p:sp>
          </p:grpSp>
          <p:grpSp>
            <p:nvGrpSpPr>
              <p:cNvPr id="411" name="Group 410"/>
              <p:cNvGrpSpPr/>
              <p:nvPr/>
            </p:nvGrpSpPr>
            <p:grpSpPr>
              <a:xfrm>
                <a:off x="434905" y="2985110"/>
                <a:ext cx="492588" cy="644818"/>
                <a:chOff x="434905" y="2985110"/>
                <a:chExt cx="492588" cy="644818"/>
              </a:xfrm>
            </p:grpSpPr>
            <p:grpSp>
              <p:nvGrpSpPr>
                <p:cNvPr id="412" name="Group 411"/>
                <p:cNvGrpSpPr/>
                <p:nvPr/>
              </p:nvGrpSpPr>
              <p:grpSpPr>
                <a:xfrm>
                  <a:off x="434905" y="2985110"/>
                  <a:ext cx="325006" cy="644818"/>
                  <a:chOff x="7298057" y="505313"/>
                  <a:chExt cx="710281" cy="1409212"/>
                </a:xfrm>
              </p:grpSpPr>
              <p:sp>
                <p:nvSpPr>
                  <p:cNvPr id="421" name="Freeform 420"/>
                  <p:cNvSpPr/>
                  <p:nvPr/>
                </p:nvSpPr>
                <p:spPr>
                  <a:xfrm>
                    <a:off x="7298057" y="505313"/>
                    <a:ext cx="710281" cy="1409212"/>
                  </a:xfrm>
                  <a:custGeom>
                    <a:avLst/>
                    <a:gdLst>
                      <a:gd name="connsiteX0" fmla="*/ 704606 w 710281"/>
                      <a:gd name="connsiteY0" fmla="*/ 0 h 1409212"/>
                      <a:gd name="connsiteX1" fmla="*/ 710281 w 710281"/>
                      <a:gd name="connsiteY1" fmla="*/ 572 h 1409212"/>
                      <a:gd name="connsiteX2" fmla="*/ 710281 w 710281"/>
                      <a:gd name="connsiteY2" fmla="*/ 76007 h 1409212"/>
                      <a:gd name="connsiteX3" fmla="*/ 704606 w 710281"/>
                      <a:gd name="connsiteY3" fmla="*/ 75435 h 1409212"/>
                      <a:gd name="connsiteX4" fmla="*/ 75435 w 710281"/>
                      <a:gd name="connsiteY4" fmla="*/ 704606 h 1409212"/>
                      <a:gd name="connsiteX5" fmla="*/ 704606 w 710281"/>
                      <a:gd name="connsiteY5" fmla="*/ 1333777 h 1409212"/>
                      <a:gd name="connsiteX6" fmla="*/ 710281 w 710281"/>
                      <a:gd name="connsiteY6" fmla="*/ 1333205 h 1409212"/>
                      <a:gd name="connsiteX7" fmla="*/ 710281 w 710281"/>
                      <a:gd name="connsiteY7" fmla="*/ 1408640 h 1409212"/>
                      <a:gd name="connsiteX8" fmla="*/ 704606 w 710281"/>
                      <a:gd name="connsiteY8" fmla="*/ 1409212 h 1409212"/>
                      <a:gd name="connsiteX9" fmla="*/ 0 w 710281"/>
                      <a:gd name="connsiteY9" fmla="*/ 704606 h 1409212"/>
                      <a:gd name="connsiteX10" fmla="*/ 704606 w 710281"/>
                      <a:gd name="connsiteY10" fmla="*/ 0 h 140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281" h="1409212">
                        <a:moveTo>
                          <a:pt x="704606" y="0"/>
                        </a:moveTo>
                        <a:lnTo>
                          <a:pt x="710281" y="572"/>
                        </a:lnTo>
                        <a:lnTo>
                          <a:pt x="710281" y="76007"/>
                        </a:lnTo>
                        <a:lnTo>
                          <a:pt x="704606" y="75435"/>
                        </a:lnTo>
                        <a:cubicBezTo>
                          <a:pt x="357124" y="75435"/>
                          <a:pt x="75435" y="357124"/>
                          <a:pt x="75435" y="704606"/>
                        </a:cubicBezTo>
                        <a:cubicBezTo>
                          <a:pt x="75435" y="1052088"/>
                          <a:pt x="357124" y="1333777"/>
                          <a:pt x="704606" y="1333777"/>
                        </a:cubicBezTo>
                        <a:lnTo>
                          <a:pt x="710281" y="1333205"/>
                        </a:lnTo>
                        <a:lnTo>
                          <a:pt x="710281" y="1408640"/>
                        </a:lnTo>
                        <a:lnTo>
                          <a:pt x="704606" y="1409212"/>
                        </a:lnTo>
                        <a:cubicBezTo>
                          <a:pt x="315463" y="1409212"/>
                          <a:pt x="0" y="1093749"/>
                          <a:pt x="0" y="704606"/>
                        </a:cubicBezTo>
                        <a:cubicBezTo>
                          <a:pt x="0" y="315463"/>
                          <a:pt x="315463" y="0"/>
                          <a:pt x="704606" y="0"/>
                        </a:cubicBezTo>
                        <a:close/>
                      </a:path>
                    </a:pathLst>
                  </a:custGeom>
                  <a:solidFill>
                    <a:sysClr val="window" lastClr="FFFFFF">
                      <a:alpha val="25000"/>
                    </a:sysClr>
                  </a:solidFill>
                  <a:ln w="12700" cap="flat" cmpd="sng" algn="ctr">
                    <a:noFill/>
                    <a:prstDash val="solid"/>
                    <a:miter lim="800000"/>
                  </a:ln>
                  <a:effectLst/>
                </p:spPr>
                <p:txBody>
                  <a:bodyPr rtlCol="0" anchor="ctr"/>
                  <a:lstStyle/>
                  <a:p>
                    <a:pPr algn="ctr" defTabSz="914400" fontAlgn="auto">
                      <a:spcBef>
                        <a:spcPts val="0"/>
                      </a:spcBef>
                      <a:spcAft>
                        <a:spcPts val="0"/>
                      </a:spcAft>
                      <a:defRPr/>
                    </a:pPr>
                    <a:endParaRPr lang="en-US" kern="0" dirty="0">
                      <a:solidFill>
                        <a:prstClr val="white"/>
                      </a:solidFill>
                      <a:latin typeface="Calibri"/>
                      <a:cs typeface="Arial" panose="020B0604020202020204" pitchFamily="34" charset="0"/>
                    </a:endParaRPr>
                  </a:p>
                </p:txBody>
              </p:sp>
              <p:sp>
                <p:nvSpPr>
                  <p:cNvPr id="419" name="Freeform 418"/>
                  <p:cNvSpPr/>
                  <p:nvPr/>
                </p:nvSpPr>
                <p:spPr>
                  <a:xfrm>
                    <a:off x="7400598" y="608492"/>
                    <a:ext cx="607739" cy="1202855"/>
                  </a:xfrm>
                  <a:custGeom>
                    <a:avLst/>
                    <a:gdLst>
                      <a:gd name="connsiteX0" fmla="*/ 602065 w 607740"/>
                      <a:gd name="connsiteY0" fmla="*/ 0 h 1202854"/>
                      <a:gd name="connsiteX1" fmla="*/ 607740 w 607740"/>
                      <a:gd name="connsiteY1" fmla="*/ 572 h 1202854"/>
                      <a:gd name="connsiteX2" fmla="*/ 607740 w 607740"/>
                      <a:gd name="connsiteY2" fmla="*/ 1202283 h 1202854"/>
                      <a:gd name="connsiteX3" fmla="*/ 602065 w 607740"/>
                      <a:gd name="connsiteY3" fmla="*/ 1202854 h 1202854"/>
                      <a:gd name="connsiteX4" fmla="*/ 0 w 607740"/>
                      <a:gd name="connsiteY4" fmla="*/ 601427 h 1202854"/>
                      <a:gd name="connsiteX5" fmla="*/ 602065 w 607740"/>
                      <a:gd name="connsiteY5" fmla="*/ 0 h 1202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740" h="1202854">
                        <a:moveTo>
                          <a:pt x="602065" y="0"/>
                        </a:moveTo>
                        <a:lnTo>
                          <a:pt x="607740" y="572"/>
                        </a:lnTo>
                        <a:lnTo>
                          <a:pt x="607740" y="1202283"/>
                        </a:lnTo>
                        <a:lnTo>
                          <a:pt x="602065" y="1202854"/>
                        </a:lnTo>
                        <a:cubicBezTo>
                          <a:pt x="269554" y="1202854"/>
                          <a:pt x="0" y="933586"/>
                          <a:pt x="0" y="601427"/>
                        </a:cubicBezTo>
                        <a:cubicBezTo>
                          <a:pt x="0" y="269268"/>
                          <a:pt x="269554" y="0"/>
                          <a:pt x="602065" y="0"/>
                        </a:cubicBezTo>
                        <a:close/>
                      </a:path>
                    </a:pathLst>
                  </a:custGeom>
                  <a:solidFill>
                    <a:sysClr val="window" lastClr="FFFFFF">
                      <a:alpha val="25000"/>
                    </a:sysClr>
                  </a:solidFill>
                  <a:ln w="12700" cap="flat" cmpd="sng" algn="ctr">
                    <a:noFill/>
                    <a:prstDash val="solid"/>
                    <a:miter lim="800000"/>
                  </a:ln>
                  <a:effectLst/>
                </p:spPr>
                <p:txBody>
                  <a:bodyPr rtlCol="0" anchor="ctr"/>
                  <a:lstStyle/>
                  <a:p>
                    <a:pPr algn="ctr" defTabSz="914400" fontAlgn="auto">
                      <a:spcBef>
                        <a:spcPts val="0"/>
                      </a:spcBef>
                      <a:spcAft>
                        <a:spcPts val="0"/>
                      </a:spcAft>
                      <a:defRPr/>
                    </a:pPr>
                    <a:endParaRPr lang="en-US" kern="0" dirty="0">
                      <a:solidFill>
                        <a:prstClr val="white"/>
                      </a:solidFill>
                      <a:latin typeface="Calibri"/>
                      <a:cs typeface="Arial" panose="020B0604020202020204" pitchFamily="34" charset="0"/>
                    </a:endParaRPr>
                  </a:p>
                </p:txBody>
              </p:sp>
            </p:grpSp>
            <p:grpSp>
              <p:nvGrpSpPr>
                <p:cNvPr id="413" name="Group 412"/>
                <p:cNvGrpSpPr/>
                <p:nvPr/>
              </p:nvGrpSpPr>
              <p:grpSpPr>
                <a:xfrm>
                  <a:off x="587129" y="3140669"/>
                  <a:ext cx="340364" cy="333700"/>
                  <a:chOff x="1893624" y="666531"/>
                  <a:chExt cx="4957008" cy="4859952"/>
                </a:xfrm>
                <a:solidFill>
                  <a:sysClr val="window" lastClr="FFFFFF"/>
                </a:solidFill>
                <a:effectLst/>
              </p:grpSpPr>
              <p:sp>
                <p:nvSpPr>
                  <p:cNvPr id="414" name="Freeform 413"/>
                  <p:cNvSpPr/>
                  <p:nvPr/>
                </p:nvSpPr>
                <p:spPr>
                  <a:xfrm rot="1470996" flipV="1">
                    <a:off x="1893624" y="666531"/>
                    <a:ext cx="4174404" cy="4372315"/>
                  </a:xfrm>
                  <a:custGeom>
                    <a:avLst/>
                    <a:gdLst>
                      <a:gd name="connsiteX0" fmla="*/ 604295 w 4174404"/>
                      <a:gd name="connsiteY0" fmla="*/ 3484494 h 4372315"/>
                      <a:gd name="connsiteX1" fmla="*/ 2346292 w 4174404"/>
                      <a:gd name="connsiteY1" fmla="*/ 4278977 h 4372315"/>
                      <a:gd name="connsiteX2" fmla="*/ 3714116 w 4174404"/>
                      <a:gd name="connsiteY2" fmla="*/ 3768018 h 4372315"/>
                      <a:gd name="connsiteX3" fmla="*/ 4081066 w 4174404"/>
                      <a:gd name="connsiteY3" fmla="*/ 2963441 h 4372315"/>
                      <a:gd name="connsiteX4" fmla="*/ 3570107 w 4174404"/>
                      <a:gd name="connsiteY4" fmla="*/ 1595616 h 4372315"/>
                      <a:gd name="connsiteX5" fmla="*/ 2883750 w 4174404"/>
                      <a:gd name="connsiteY5" fmla="*/ 1282584 h 4372315"/>
                      <a:gd name="connsiteX6" fmla="*/ 2376165 w 4174404"/>
                      <a:gd name="connsiteY6" fmla="*/ 0 h 4372315"/>
                      <a:gd name="connsiteX7" fmla="*/ 2023795 w 4174404"/>
                      <a:gd name="connsiteY7" fmla="*/ 890379 h 4372315"/>
                      <a:gd name="connsiteX8" fmla="*/ 1828112 w 4174404"/>
                      <a:gd name="connsiteY8" fmla="*/ 801133 h 4372315"/>
                      <a:gd name="connsiteX9" fmla="*/ 460287 w 4174404"/>
                      <a:gd name="connsiteY9" fmla="*/ 1312090 h 4372315"/>
                      <a:gd name="connsiteX10" fmla="*/ 93339 w 4174404"/>
                      <a:gd name="connsiteY10" fmla="*/ 2116668 h 4372315"/>
                      <a:gd name="connsiteX11" fmla="*/ 604295 w 4174404"/>
                      <a:gd name="connsiteY11" fmla="*/ 3484494 h 4372315"/>
                      <a:gd name="connsiteX12" fmla="*/ 893418 w 4174404"/>
                      <a:gd name="connsiteY12" fmla="*/ 2578610 h 4372315"/>
                      <a:gd name="connsiteX13" fmla="*/ 854136 w 4174404"/>
                      <a:gd name="connsiteY13" fmla="*/ 2473455 h 4372315"/>
                      <a:gd name="connsiteX14" fmla="*/ 959292 w 4174404"/>
                      <a:gd name="connsiteY14" fmla="*/ 2434173 h 4372315"/>
                      <a:gd name="connsiteX15" fmla="*/ 2894752 w 4174404"/>
                      <a:gd name="connsiteY15" fmla="*/ 3316891 h 4372315"/>
                      <a:gd name="connsiteX16" fmla="*/ 2934034 w 4174404"/>
                      <a:gd name="connsiteY16" fmla="*/ 3422046 h 4372315"/>
                      <a:gd name="connsiteX17" fmla="*/ 2828878 w 4174404"/>
                      <a:gd name="connsiteY17" fmla="*/ 3461328 h 4372315"/>
                      <a:gd name="connsiteX18" fmla="*/ 893418 w 4174404"/>
                      <a:gd name="connsiteY18" fmla="*/ 2578610 h 4372315"/>
                      <a:gd name="connsiteX19" fmla="*/ 1022531 w 4174404"/>
                      <a:gd name="connsiteY19" fmla="*/ 2295513 h 4372315"/>
                      <a:gd name="connsiteX20" fmla="*/ 983250 w 4174404"/>
                      <a:gd name="connsiteY20" fmla="*/ 2190358 h 4372315"/>
                      <a:gd name="connsiteX21" fmla="*/ 1088406 w 4174404"/>
                      <a:gd name="connsiteY21" fmla="*/ 2151076 h 4372315"/>
                      <a:gd name="connsiteX22" fmla="*/ 3023866 w 4174404"/>
                      <a:gd name="connsiteY22" fmla="*/ 3033794 h 4372315"/>
                      <a:gd name="connsiteX23" fmla="*/ 3063148 w 4174404"/>
                      <a:gd name="connsiteY23" fmla="*/ 3138949 h 4372315"/>
                      <a:gd name="connsiteX24" fmla="*/ 2957992 w 4174404"/>
                      <a:gd name="connsiteY24" fmla="*/ 3178231 h 4372315"/>
                      <a:gd name="connsiteX25" fmla="*/ 1022531 w 4174404"/>
                      <a:gd name="connsiteY25" fmla="*/ 2295513 h 4372315"/>
                      <a:gd name="connsiteX26" fmla="*/ 1162185 w 4174404"/>
                      <a:gd name="connsiteY26" fmla="*/ 1989306 h 4372315"/>
                      <a:gd name="connsiteX27" fmla="*/ 1122904 w 4174404"/>
                      <a:gd name="connsiteY27" fmla="*/ 1884150 h 4372315"/>
                      <a:gd name="connsiteX28" fmla="*/ 1228060 w 4174404"/>
                      <a:gd name="connsiteY28" fmla="*/ 1844869 h 4372315"/>
                      <a:gd name="connsiteX29" fmla="*/ 3163520 w 4174404"/>
                      <a:gd name="connsiteY29" fmla="*/ 2727587 h 4372315"/>
                      <a:gd name="connsiteX30" fmla="*/ 3202801 w 4174404"/>
                      <a:gd name="connsiteY30" fmla="*/ 2832742 h 4372315"/>
                      <a:gd name="connsiteX31" fmla="*/ 3097646 w 4174404"/>
                      <a:gd name="connsiteY31" fmla="*/ 2872024 h 4372315"/>
                      <a:gd name="connsiteX32" fmla="*/ 1162185 w 4174404"/>
                      <a:gd name="connsiteY32" fmla="*/ 1989306 h 4372315"/>
                      <a:gd name="connsiteX33" fmla="*/ 1299204 w 4174404"/>
                      <a:gd name="connsiteY33" fmla="*/ 1688877 h 4372315"/>
                      <a:gd name="connsiteX34" fmla="*/ 1259922 w 4174404"/>
                      <a:gd name="connsiteY34" fmla="*/ 1583721 h 4372315"/>
                      <a:gd name="connsiteX35" fmla="*/ 1365078 w 4174404"/>
                      <a:gd name="connsiteY35" fmla="*/ 1544440 h 4372315"/>
                      <a:gd name="connsiteX36" fmla="*/ 2295255 w 4174404"/>
                      <a:gd name="connsiteY36" fmla="*/ 1968671 h 4372315"/>
                      <a:gd name="connsiteX37" fmla="*/ 2334537 w 4174404"/>
                      <a:gd name="connsiteY37" fmla="*/ 2073827 h 4372315"/>
                      <a:gd name="connsiteX38" fmla="*/ 2229381 w 4174404"/>
                      <a:gd name="connsiteY38" fmla="*/ 2113108 h 4372315"/>
                      <a:gd name="connsiteX39" fmla="*/ 1299204 w 4174404"/>
                      <a:gd name="connsiteY39" fmla="*/ 1688877 h 437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174404" h="4372315">
                        <a:moveTo>
                          <a:pt x="604295" y="3484494"/>
                        </a:moveTo>
                        <a:lnTo>
                          <a:pt x="2346292" y="4278977"/>
                        </a:lnTo>
                        <a:cubicBezTo>
                          <a:pt x="2865102" y="4515593"/>
                          <a:pt x="3477498" y="4286830"/>
                          <a:pt x="3714116" y="3768018"/>
                        </a:cubicBezTo>
                        <a:lnTo>
                          <a:pt x="4081066" y="2963441"/>
                        </a:lnTo>
                        <a:cubicBezTo>
                          <a:pt x="4317682" y="2444629"/>
                          <a:pt x="4088919" y="1832233"/>
                          <a:pt x="3570107" y="1595616"/>
                        </a:cubicBezTo>
                        <a:lnTo>
                          <a:pt x="2883750" y="1282584"/>
                        </a:lnTo>
                        <a:lnTo>
                          <a:pt x="2376165" y="0"/>
                        </a:lnTo>
                        <a:lnTo>
                          <a:pt x="2023795" y="890379"/>
                        </a:lnTo>
                        <a:lnTo>
                          <a:pt x="1828112" y="801133"/>
                        </a:lnTo>
                        <a:cubicBezTo>
                          <a:pt x="1309302" y="564516"/>
                          <a:pt x="696905" y="793278"/>
                          <a:pt x="460287" y="1312090"/>
                        </a:cubicBezTo>
                        <a:lnTo>
                          <a:pt x="93339" y="2116668"/>
                        </a:lnTo>
                        <a:cubicBezTo>
                          <a:pt x="-143279" y="2635480"/>
                          <a:pt x="85484" y="3247875"/>
                          <a:pt x="604295" y="3484494"/>
                        </a:cubicBezTo>
                        <a:close/>
                        <a:moveTo>
                          <a:pt x="893418" y="2578610"/>
                        </a:moveTo>
                        <a:cubicBezTo>
                          <a:pt x="853532" y="2560420"/>
                          <a:pt x="835945" y="2513340"/>
                          <a:pt x="854136" y="2473455"/>
                        </a:cubicBezTo>
                        <a:cubicBezTo>
                          <a:pt x="872327" y="2433569"/>
                          <a:pt x="919406" y="2415982"/>
                          <a:pt x="959292" y="2434173"/>
                        </a:cubicBezTo>
                        <a:lnTo>
                          <a:pt x="2894752" y="3316891"/>
                        </a:lnTo>
                        <a:cubicBezTo>
                          <a:pt x="2934638" y="3335081"/>
                          <a:pt x="2952225" y="3382161"/>
                          <a:pt x="2934034" y="3422046"/>
                        </a:cubicBezTo>
                        <a:cubicBezTo>
                          <a:pt x="2915843" y="3461932"/>
                          <a:pt x="2868764" y="3479519"/>
                          <a:pt x="2828878" y="3461328"/>
                        </a:cubicBezTo>
                        <a:lnTo>
                          <a:pt x="893418" y="2578610"/>
                        </a:lnTo>
                        <a:close/>
                        <a:moveTo>
                          <a:pt x="1022531" y="2295513"/>
                        </a:moveTo>
                        <a:cubicBezTo>
                          <a:pt x="982646" y="2277323"/>
                          <a:pt x="965059" y="2230243"/>
                          <a:pt x="983250" y="2190358"/>
                        </a:cubicBezTo>
                        <a:cubicBezTo>
                          <a:pt x="1001441" y="2150472"/>
                          <a:pt x="1048520" y="2132885"/>
                          <a:pt x="1088406" y="2151076"/>
                        </a:cubicBezTo>
                        <a:lnTo>
                          <a:pt x="3023866" y="3033794"/>
                        </a:lnTo>
                        <a:cubicBezTo>
                          <a:pt x="3063752" y="3051984"/>
                          <a:pt x="3081339" y="3099064"/>
                          <a:pt x="3063148" y="3138949"/>
                        </a:cubicBezTo>
                        <a:cubicBezTo>
                          <a:pt x="3044957" y="3178835"/>
                          <a:pt x="2997877" y="3196422"/>
                          <a:pt x="2957992" y="3178231"/>
                        </a:cubicBezTo>
                        <a:lnTo>
                          <a:pt x="1022531" y="2295513"/>
                        </a:lnTo>
                        <a:close/>
                        <a:moveTo>
                          <a:pt x="1162185" y="1989306"/>
                        </a:moveTo>
                        <a:cubicBezTo>
                          <a:pt x="1122300" y="1971115"/>
                          <a:pt x="1104713" y="1924036"/>
                          <a:pt x="1122904" y="1884150"/>
                        </a:cubicBezTo>
                        <a:cubicBezTo>
                          <a:pt x="1141095" y="1844265"/>
                          <a:pt x="1188174" y="1826678"/>
                          <a:pt x="1228060" y="1844869"/>
                        </a:cubicBezTo>
                        <a:lnTo>
                          <a:pt x="3163520" y="2727587"/>
                        </a:lnTo>
                        <a:cubicBezTo>
                          <a:pt x="3203406" y="2745777"/>
                          <a:pt x="3220992" y="2792857"/>
                          <a:pt x="3202801" y="2832742"/>
                        </a:cubicBezTo>
                        <a:cubicBezTo>
                          <a:pt x="3184611" y="2872628"/>
                          <a:pt x="3137531" y="2890215"/>
                          <a:pt x="3097646" y="2872024"/>
                        </a:cubicBezTo>
                        <a:lnTo>
                          <a:pt x="1162185" y="1989306"/>
                        </a:lnTo>
                        <a:close/>
                        <a:moveTo>
                          <a:pt x="1299204" y="1688877"/>
                        </a:moveTo>
                        <a:cubicBezTo>
                          <a:pt x="1259318" y="1670686"/>
                          <a:pt x="1241732" y="1623607"/>
                          <a:pt x="1259922" y="1583721"/>
                        </a:cubicBezTo>
                        <a:cubicBezTo>
                          <a:pt x="1278113" y="1543835"/>
                          <a:pt x="1325193" y="1526249"/>
                          <a:pt x="1365078" y="1544440"/>
                        </a:cubicBezTo>
                        <a:lnTo>
                          <a:pt x="2295255" y="1968671"/>
                        </a:lnTo>
                        <a:cubicBezTo>
                          <a:pt x="2335141" y="1986862"/>
                          <a:pt x="2352728" y="2033941"/>
                          <a:pt x="2334537" y="2073827"/>
                        </a:cubicBezTo>
                        <a:cubicBezTo>
                          <a:pt x="2316346" y="2113713"/>
                          <a:pt x="2269267" y="2131299"/>
                          <a:pt x="2229381" y="2113108"/>
                        </a:cubicBezTo>
                        <a:lnTo>
                          <a:pt x="1299204" y="1688877"/>
                        </a:lnTo>
                        <a:close/>
                      </a:path>
                    </a:pathLst>
                  </a:custGeom>
                  <a:grpFill/>
                  <a:ln w="12700" cap="flat" cmpd="sng" algn="ctr">
                    <a:noFill/>
                    <a:prstDash val="solid"/>
                    <a:miter lim="800000"/>
                  </a:ln>
                  <a:effectLst/>
                </p:spPr>
                <p:txBody>
                  <a:bodyPr rtlCol="0" anchor="ctr"/>
                  <a:lstStyle/>
                  <a:p>
                    <a:pPr algn="ctr" defTabSz="914400" fontAlgn="auto">
                      <a:spcBef>
                        <a:spcPts val="0"/>
                      </a:spcBef>
                      <a:spcAft>
                        <a:spcPts val="0"/>
                      </a:spcAft>
                      <a:defRPr/>
                    </a:pPr>
                    <a:endParaRPr lang="en-US" kern="0" dirty="0">
                      <a:solidFill>
                        <a:prstClr val="white"/>
                      </a:solidFill>
                      <a:latin typeface="Arial"/>
                      <a:cs typeface="Arial" panose="020B0604020202020204" pitchFamily="34" charset="0"/>
                    </a:endParaRPr>
                  </a:p>
                </p:txBody>
              </p:sp>
              <p:sp>
                <p:nvSpPr>
                  <p:cNvPr id="415" name="Freeform 414"/>
                  <p:cNvSpPr/>
                  <p:nvPr/>
                </p:nvSpPr>
                <p:spPr>
                  <a:xfrm rot="1470996" flipV="1">
                    <a:off x="4275600" y="2295468"/>
                    <a:ext cx="2575032" cy="3231015"/>
                  </a:xfrm>
                  <a:custGeom>
                    <a:avLst/>
                    <a:gdLst>
                      <a:gd name="connsiteX0" fmla="*/ 1317050 w 2575032"/>
                      <a:gd name="connsiteY0" fmla="*/ 3228072 h 3231015"/>
                      <a:gd name="connsiteX1" fmla="*/ 1350629 w 2575032"/>
                      <a:gd name="connsiteY1" fmla="*/ 3230664 h 3231015"/>
                      <a:gd name="connsiteX2" fmla="*/ 2211945 w 2575032"/>
                      <a:gd name="connsiteY2" fmla="*/ 2693598 h 3231015"/>
                      <a:gd name="connsiteX3" fmla="*/ 2492024 w 2575032"/>
                      <a:gd name="connsiteY3" fmla="*/ 2079492 h 3231015"/>
                      <a:gd name="connsiteX4" fmla="*/ 2037616 w 2575032"/>
                      <a:gd name="connsiteY4" fmla="*/ 863048 h 3231015"/>
                      <a:gd name="connsiteX5" fmla="*/ 1959298 w 2575032"/>
                      <a:gd name="connsiteY5" fmla="*/ 827330 h 3231015"/>
                      <a:gd name="connsiteX6" fmla="*/ 2334731 w 2575032"/>
                      <a:gd name="connsiteY6" fmla="*/ 0 h 3231015"/>
                      <a:gd name="connsiteX7" fmla="*/ 1176308 w 2575032"/>
                      <a:gd name="connsiteY7" fmla="*/ 470227 h 3231015"/>
                      <a:gd name="connsiteX8" fmla="*/ 392349 w 2575032"/>
                      <a:gd name="connsiteY8" fmla="*/ 112682 h 3231015"/>
                      <a:gd name="connsiteX9" fmla="*/ 37222 w 2575032"/>
                      <a:gd name="connsiteY9" fmla="*/ 30024 h 3231015"/>
                      <a:gd name="connsiteX10" fmla="*/ 0 w 2575032"/>
                      <a:gd name="connsiteY10" fmla="*/ 30807 h 3231015"/>
                      <a:gd name="connsiteX11" fmla="*/ 376938 w 2575032"/>
                      <a:gd name="connsiteY11" fmla="*/ 983268 h 3231015"/>
                      <a:gd name="connsiteX12" fmla="*/ 1063295 w 2575032"/>
                      <a:gd name="connsiteY12" fmla="*/ 1296300 h 3231015"/>
                      <a:gd name="connsiteX13" fmla="*/ 1574254 w 2575032"/>
                      <a:gd name="connsiteY13" fmla="*/ 2664125 h 3231015"/>
                      <a:gd name="connsiteX14" fmla="*/ 1317050 w 2575032"/>
                      <a:gd name="connsiteY14" fmla="*/ 3228072 h 323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75032" h="3231015">
                        <a:moveTo>
                          <a:pt x="1317050" y="3228072"/>
                        </a:moveTo>
                        <a:lnTo>
                          <a:pt x="1350629" y="3230664"/>
                        </a:lnTo>
                        <a:cubicBezTo>
                          <a:pt x="1708317" y="3240593"/>
                          <a:pt x="2054122" y="3039643"/>
                          <a:pt x="2211945" y="2693598"/>
                        </a:cubicBezTo>
                        <a:lnTo>
                          <a:pt x="2492024" y="2079492"/>
                        </a:lnTo>
                        <a:cubicBezTo>
                          <a:pt x="2702454" y="1618100"/>
                          <a:pt x="2499009" y="1073478"/>
                          <a:pt x="2037616" y="863048"/>
                        </a:cubicBezTo>
                        <a:lnTo>
                          <a:pt x="1959298" y="827330"/>
                        </a:lnTo>
                        <a:lnTo>
                          <a:pt x="2334731" y="0"/>
                        </a:lnTo>
                        <a:lnTo>
                          <a:pt x="1176308" y="470227"/>
                        </a:lnTo>
                        <a:lnTo>
                          <a:pt x="392349" y="112682"/>
                        </a:lnTo>
                        <a:cubicBezTo>
                          <a:pt x="277001" y="60074"/>
                          <a:pt x="156451" y="33334"/>
                          <a:pt x="37222" y="30024"/>
                        </a:cubicBezTo>
                        <a:lnTo>
                          <a:pt x="0" y="30807"/>
                        </a:lnTo>
                        <a:lnTo>
                          <a:pt x="376938" y="983268"/>
                        </a:lnTo>
                        <a:lnTo>
                          <a:pt x="1063295" y="1296300"/>
                        </a:lnTo>
                        <a:cubicBezTo>
                          <a:pt x="1582107" y="1532917"/>
                          <a:pt x="1810870" y="2145313"/>
                          <a:pt x="1574254" y="2664125"/>
                        </a:cubicBezTo>
                        <a:lnTo>
                          <a:pt x="1317050" y="3228072"/>
                        </a:lnTo>
                        <a:close/>
                      </a:path>
                    </a:pathLst>
                  </a:custGeom>
                  <a:grpFill/>
                  <a:ln w="12700" cap="flat" cmpd="sng" algn="ctr">
                    <a:noFill/>
                    <a:prstDash val="solid"/>
                    <a:miter lim="800000"/>
                  </a:ln>
                  <a:effectLst/>
                </p:spPr>
                <p:txBody>
                  <a:bodyPr rtlCol="0" anchor="ctr"/>
                  <a:lstStyle/>
                  <a:p>
                    <a:pPr algn="ctr" defTabSz="914400" fontAlgn="auto">
                      <a:spcBef>
                        <a:spcPts val="0"/>
                      </a:spcBef>
                      <a:spcAft>
                        <a:spcPts val="0"/>
                      </a:spcAft>
                      <a:defRPr/>
                    </a:pPr>
                    <a:endParaRPr lang="en-US" kern="0" dirty="0">
                      <a:solidFill>
                        <a:prstClr val="white"/>
                      </a:solidFill>
                      <a:latin typeface="Arial"/>
                      <a:cs typeface="Arial" panose="020B0604020202020204" pitchFamily="34" charset="0"/>
                    </a:endParaRPr>
                  </a:p>
                </p:txBody>
              </p:sp>
            </p:grpSp>
          </p:grpSp>
        </p:grpSp>
        <p:sp>
          <p:nvSpPr>
            <p:cNvPr id="407" name="Freeform 406"/>
            <p:cNvSpPr/>
            <p:nvPr/>
          </p:nvSpPr>
          <p:spPr>
            <a:xfrm>
              <a:off x="2059040" y="5940462"/>
              <a:ext cx="317459" cy="629846"/>
            </a:xfrm>
            <a:custGeom>
              <a:avLst/>
              <a:gdLst>
                <a:gd name="connsiteX0" fmla="*/ 704606 w 710281"/>
                <a:gd name="connsiteY0" fmla="*/ 0 h 1409212"/>
                <a:gd name="connsiteX1" fmla="*/ 710281 w 710281"/>
                <a:gd name="connsiteY1" fmla="*/ 572 h 1409212"/>
                <a:gd name="connsiteX2" fmla="*/ 710281 w 710281"/>
                <a:gd name="connsiteY2" fmla="*/ 76007 h 1409212"/>
                <a:gd name="connsiteX3" fmla="*/ 704606 w 710281"/>
                <a:gd name="connsiteY3" fmla="*/ 75435 h 1409212"/>
                <a:gd name="connsiteX4" fmla="*/ 75435 w 710281"/>
                <a:gd name="connsiteY4" fmla="*/ 704606 h 1409212"/>
                <a:gd name="connsiteX5" fmla="*/ 704606 w 710281"/>
                <a:gd name="connsiteY5" fmla="*/ 1333777 h 1409212"/>
                <a:gd name="connsiteX6" fmla="*/ 710281 w 710281"/>
                <a:gd name="connsiteY6" fmla="*/ 1333205 h 1409212"/>
                <a:gd name="connsiteX7" fmla="*/ 710281 w 710281"/>
                <a:gd name="connsiteY7" fmla="*/ 1408640 h 1409212"/>
                <a:gd name="connsiteX8" fmla="*/ 704606 w 710281"/>
                <a:gd name="connsiteY8" fmla="*/ 1409212 h 1409212"/>
                <a:gd name="connsiteX9" fmla="*/ 0 w 710281"/>
                <a:gd name="connsiteY9" fmla="*/ 704606 h 1409212"/>
                <a:gd name="connsiteX10" fmla="*/ 704606 w 710281"/>
                <a:gd name="connsiteY10" fmla="*/ 0 h 140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281" h="1409212">
                  <a:moveTo>
                    <a:pt x="704606" y="0"/>
                  </a:moveTo>
                  <a:lnTo>
                    <a:pt x="710281" y="572"/>
                  </a:lnTo>
                  <a:lnTo>
                    <a:pt x="710281" y="76007"/>
                  </a:lnTo>
                  <a:lnTo>
                    <a:pt x="704606" y="75435"/>
                  </a:lnTo>
                  <a:cubicBezTo>
                    <a:pt x="357124" y="75435"/>
                    <a:pt x="75435" y="357124"/>
                    <a:pt x="75435" y="704606"/>
                  </a:cubicBezTo>
                  <a:cubicBezTo>
                    <a:pt x="75435" y="1052088"/>
                    <a:pt x="357124" y="1333777"/>
                    <a:pt x="704606" y="1333777"/>
                  </a:cubicBezTo>
                  <a:lnTo>
                    <a:pt x="710281" y="1333205"/>
                  </a:lnTo>
                  <a:lnTo>
                    <a:pt x="710281" y="1408640"/>
                  </a:lnTo>
                  <a:lnTo>
                    <a:pt x="704606" y="1409212"/>
                  </a:lnTo>
                  <a:cubicBezTo>
                    <a:pt x="315463" y="1409212"/>
                    <a:pt x="0" y="1093749"/>
                    <a:pt x="0" y="704606"/>
                  </a:cubicBezTo>
                  <a:cubicBezTo>
                    <a:pt x="0" y="315463"/>
                    <a:pt x="315463" y="0"/>
                    <a:pt x="704606" y="0"/>
                  </a:cubicBezTo>
                  <a:close/>
                </a:path>
              </a:pathLst>
            </a:custGeom>
            <a:solidFill>
              <a:sysClr val="window" lastClr="FFFFFF">
                <a:alpha val="25000"/>
              </a:sysClr>
            </a:solidFill>
            <a:ln w="12700" cap="flat" cmpd="sng" algn="ctr">
              <a:noFill/>
              <a:prstDash val="solid"/>
              <a:miter lim="800000"/>
            </a:ln>
            <a:effectLst/>
          </p:spPr>
          <p:txBody>
            <a:bodyPr rtlCol="0" anchor="ctr"/>
            <a:lstStyle/>
            <a:p>
              <a:pPr algn="ctr" defTabSz="914400" fontAlgn="auto">
                <a:spcBef>
                  <a:spcPts val="0"/>
                </a:spcBef>
                <a:spcAft>
                  <a:spcPts val="0"/>
                </a:spcAft>
                <a:defRPr/>
              </a:pPr>
              <a:endParaRPr lang="en-US" kern="0" dirty="0">
                <a:solidFill>
                  <a:prstClr val="white"/>
                </a:solidFill>
                <a:latin typeface="Calibri"/>
                <a:cs typeface="Arial" panose="020B0604020202020204" pitchFamily="34" charset="0"/>
              </a:endParaRPr>
            </a:p>
          </p:txBody>
        </p:sp>
        <p:grpSp>
          <p:nvGrpSpPr>
            <p:cNvPr id="334" name="Group 333"/>
            <p:cNvGrpSpPr/>
            <p:nvPr/>
          </p:nvGrpSpPr>
          <p:grpSpPr>
            <a:xfrm>
              <a:off x="4704332" y="6014324"/>
              <a:ext cx="1970420" cy="742085"/>
              <a:chOff x="4704354" y="6046484"/>
              <a:chExt cx="2017258" cy="759725"/>
            </a:xfrm>
          </p:grpSpPr>
          <p:sp>
            <p:nvSpPr>
              <p:cNvPr id="395" name="Freeform 394"/>
              <p:cNvSpPr/>
              <p:nvPr/>
            </p:nvSpPr>
            <p:spPr>
              <a:xfrm>
                <a:off x="6396606" y="6046484"/>
                <a:ext cx="325006" cy="644818"/>
              </a:xfrm>
              <a:custGeom>
                <a:avLst/>
                <a:gdLst>
                  <a:gd name="connsiteX0" fmla="*/ 704606 w 710281"/>
                  <a:gd name="connsiteY0" fmla="*/ 0 h 1409212"/>
                  <a:gd name="connsiteX1" fmla="*/ 710281 w 710281"/>
                  <a:gd name="connsiteY1" fmla="*/ 572 h 1409212"/>
                  <a:gd name="connsiteX2" fmla="*/ 710281 w 710281"/>
                  <a:gd name="connsiteY2" fmla="*/ 76007 h 1409212"/>
                  <a:gd name="connsiteX3" fmla="*/ 704606 w 710281"/>
                  <a:gd name="connsiteY3" fmla="*/ 75435 h 1409212"/>
                  <a:gd name="connsiteX4" fmla="*/ 75435 w 710281"/>
                  <a:gd name="connsiteY4" fmla="*/ 704606 h 1409212"/>
                  <a:gd name="connsiteX5" fmla="*/ 704606 w 710281"/>
                  <a:gd name="connsiteY5" fmla="*/ 1333777 h 1409212"/>
                  <a:gd name="connsiteX6" fmla="*/ 710281 w 710281"/>
                  <a:gd name="connsiteY6" fmla="*/ 1333205 h 1409212"/>
                  <a:gd name="connsiteX7" fmla="*/ 710281 w 710281"/>
                  <a:gd name="connsiteY7" fmla="*/ 1408640 h 1409212"/>
                  <a:gd name="connsiteX8" fmla="*/ 704606 w 710281"/>
                  <a:gd name="connsiteY8" fmla="*/ 1409212 h 1409212"/>
                  <a:gd name="connsiteX9" fmla="*/ 0 w 710281"/>
                  <a:gd name="connsiteY9" fmla="*/ 704606 h 1409212"/>
                  <a:gd name="connsiteX10" fmla="*/ 704606 w 710281"/>
                  <a:gd name="connsiteY10" fmla="*/ 0 h 140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281" h="1409212">
                    <a:moveTo>
                      <a:pt x="704606" y="0"/>
                    </a:moveTo>
                    <a:lnTo>
                      <a:pt x="710281" y="572"/>
                    </a:lnTo>
                    <a:lnTo>
                      <a:pt x="710281" y="76007"/>
                    </a:lnTo>
                    <a:lnTo>
                      <a:pt x="704606" y="75435"/>
                    </a:lnTo>
                    <a:cubicBezTo>
                      <a:pt x="357124" y="75435"/>
                      <a:pt x="75435" y="357124"/>
                      <a:pt x="75435" y="704606"/>
                    </a:cubicBezTo>
                    <a:cubicBezTo>
                      <a:pt x="75435" y="1052088"/>
                      <a:pt x="357124" y="1333777"/>
                      <a:pt x="704606" y="1333777"/>
                    </a:cubicBezTo>
                    <a:lnTo>
                      <a:pt x="710281" y="1333205"/>
                    </a:lnTo>
                    <a:lnTo>
                      <a:pt x="710281" y="1408640"/>
                    </a:lnTo>
                    <a:lnTo>
                      <a:pt x="704606" y="1409212"/>
                    </a:lnTo>
                    <a:cubicBezTo>
                      <a:pt x="315463" y="1409212"/>
                      <a:pt x="0" y="1093749"/>
                      <a:pt x="0" y="704606"/>
                    </a:cubicBezTo>
                    <a:cubicBezTo>
                      <a:pt x="0" y="315463"/>
                      <a:pt x="315463" y="0"/>
                      <a:pt x="704606" y="0"/>
                    </a:cubicBezTo>
                    <a:close/>
                  </a:path>
                </a:pathLst>
              </a:custGeom>
              <a:solidFill>
                <a:sysClr val="window" lastClr="FFFFFF">
                  <a:alpha val="25000"/>
                </a:sysClr>
              </a:solidFill>
              <a:ln w="12700" cap="flat" cmpd="sng" algn="ctr">
                <a:noFill/>
                <a:prstDash val="solid"/>
                <a:miter lim="800000"/>
              </a:ln>
              <a:effectLst/>
            </p:spPr>
            <p:txBody>
              <a:bodyPr rtlCol="0" anchor="ctr"/>
              <a:lstStyle/>
              <a:p>
                <a:pPr algn="ctr" defTabSz="914400" fontAlgn="auto">
                  <a:spcBef>
                    <a:spcPts val="0"/>
                  </a:spcBef>
                  <a:spcAft>
                    <a:spcPts val="0"/>
                  </a:spcAft>
                  <a:defRPr/>
                </a:pPr>
                <a:endParaRPr lang="en-US" kern="0" dirty="0">
                  <a:solidFill>
                    <a:prstClr val="white"/>
                  </a:solidFill>
                  <a:latin typeface="Calibri"/>
                  <a:cs typeface="Arial" panose="020B0604020202020204" pitchFamily="34" charset="0"/>
                </a:endParaRPr>
              </a:p>
            </p:txBody>
          </p:sp>
          <p:grpSp>
            <p:nvGrpSpPr>
              <p:cNvPr id="376" name="Group 375"/>
              <p:cNvGrpSpPr/>
              <p:nvPr/>
            </p:nvGrpSpPr>
            <p:grpSpPr>
              <a:xfrm>
                <a:off x="4704354" y="6161391"/>
                <a:ext cx="325006" cy="644818"/>
                <a:chOff x="7298057" y="505313"/>
                <a:chExt cx="710281" cy="1409212"/>
              </a:xfrm>
            </p:grpSpPr>
            <p:sp>
              <p:nvSpPr>
                <p:cNvPr id="383" name="Freeform 382"/>
                <p:cNvSpPr/>
                <p:nvPr/>
              </p:nvSpPr>
              <p:spPr>
                <a:xfrm>
                  <a:off x="7298057" y="505313"/>
                  <a:ext cx="710280" cy="1409212"/>
                </a:xfrm>
                <a:custGeom>
                  <a:avLst/>
                  <a:gdLst>
                    <a:gd name="connsiteX0" fmla="*/ 704606 w 710281"/>
                    <a:gd name="connsiteY0" fmla="*/ 0 h 1409212"/>
                    <a:gd name="connsiteX1" fmla="*/ 710281 w 710281"/>
                    <a:gd name="connsiteY1" fmla="*/ 572 h 1409212"/>
                    <a:gd name="connsiteX2" fmla="*/ 710281 w 710281"/>
                    <a:gd name="connsiteY2" fmla="*/ 76007 h 1409212"/>
                    <a:gd name="connsiteX3" fmla="*/ 704606 w 710281"/>
                    <a:gd name="connsiteY3" fmla="*/ 75435 h 1409212"/>
                    <a:gd name="connsiteX4" fmla="*/ 75435 w 710281"/>
                    <a:gd name="connsiteY4" fmla="*/ 704606 h 1409212"/>
                    <a:gd name="connsiteX5" fmla="*/ 704606 w 710281"/>
                    <a:gd name="connsiteY5" fmla="*/ 1333777 h 1409212"/>
                    <a:gd name="connsiteX6" fmla="*/ 710281 w 710281"/>
                    <a:gd name="connsiteY6" fmla="*/ 1333205 h 1409212"/>
                    <a:gd name="connsiteX7" fmla="*/ 710281 w 710281"/>
                    <a:gd name="connsiteY7" fmla="*/ 1408640 h 1409212"/>
                    <a:gd name="connsiteX8" fmla="*/ 704606 w 710281"/>
                    <a:gd name="connsiteY8" fmla="*/ 1409212 h 1409212"/>
                    <a:gd name="connsiteX9" fmla="*/ 0 w 710281"/>
                    <a:gd name="connsiteY9" fmla="*/ 704606 h 1409212"/>
                    <a:gd name="connsiteX10" fmla="*/ 704606 w 710281"/>
                    <a:gd name="connsiteY10" fmla="*/ 0 h 140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281" h="1409212">
                      <a:moveTo>
                        <a:pt x="704606" y="0"/>
                      </a:moveTo>
                      <a:lnTo>
                        <a:pt x="710281" y="572"/>
                      </a:lnTo>
                      <a:lnTo>
                        <a:pt x="710281" y="76007"/>
                      </a:lnTo>
                      <a:lnTo>
                        <a:pt x="704606" y="75435"/>
                      </a:lnTo>
                      <a:cubicBezTo>
                        <a:pt x="357124" y="75435"/>
                        <a:pt x="75435" y="357124"/>
                        <a:pt x="75435" y="704606"/>
                      </a:cubicBezTo>
                      <a:cubicBezTo>
                        <a:pt x="75435" y="1052088"/>
                        <a:pt x="357124" y="1333777"/>
                        <a:pt x="704606" y="1333777"/>
                      </a:cubicBezTo>
                      <a:lnTo>
                        <a:pt x="710281" y="1333205"/>
                      </a:lnTo>
                      <a:lnTo>
                        <a:pt x="710281" y="1408640"/>
                      </a:lnTo>
                      <a:lnTo>
                        <a:pt x="704606" y="1409212"/>
                      </a:lnTo>
                      <a:cubicBezTo>
                        <a:pt x="315463" y="1409212"/>
                        <a:pt x="0" y="1093749"/>
                        <a:pt x="0" y="704606"/>
                      </a:cubicBezTo>
                      <a:cubicBezTo>
                        <a:pt x="0" y="315463"/>
                        <a:pt x="315463" y="0"/>
                        <a:pt x="704606" y="0"/>
                      </a:cubicBezTo>
                      <a:close/>
                    </a:path>
                  </a:pathLst>
                </a:custGeom>
                <a:solidFill>
                  <a:sysClr val="window" lastClr="FFFFFF">
                    <a:alpha val="25000"/>
                  </a:sysClr>
                </a:solidFill>
                <a:ln w="12700" cap="flat" cmpd="sng" algn="ctr">
                  <a:noFill/>
                  <a:prstDash val="solid"/>
                  <a:miter lim="800000"/>
                </a:ln>
                <a:effectLst/>
              </p:spPr>
              <p:txBody>
                <a:bodyPr rtlCol="0" anchor="ctr"/>
                <a:lstStyle/>
                <a:p>
                  <a:pPr algn="ctr" defTabSz="914400" fontAlgn="auto">
                    <a:spcBef>
                      <a:spcPts val="0"/>
                    </a:spcBef>
                    <a:spcAft>
                      <a:spcPts val="0"/>
                    </a:spcAft>
                    <a:defRPr/>
                  </a:pPr>
                  <a:endParaRPr lang="en-US" kern="0" dirty="0">
                    <a:solidFill>
                      <a:prstClr val="white"/>
                    </a:solidFill>
                    <a:latin typeface="Calibri"/>
                    <a:cs typeface="Arial" panose="020B0604020202020204" pitchFamily="34" charset="0"/>
                  </a:endParaRPr>
                </a:p>
              </p:txBody>
            </p:sp>
            <p:sp>
              <p:nvSpPr>
                <p:cNvPr id="381" name="Freeform 380"/>
                <p:cNvSpPr/>
                <p:nvPr/>
              </p:nvSpPr>
              <p:spPr>
                <a:xfrm>
                  <a:off x="7400598" y="608492"/>
                  <a:ext cx="607740" cy="1202855"/>
                </a:xfrm>
                <a:custGeom>
                  <a:avLst/>
                  <a:gdLst>
                    <a:gd name="connsiteX0" fmla="*/ 602065 w 607740"/>
                    <a:gd name="connsiteY0" fmla="*/ 0 h 1202854"/>
                    <a:gd name="connsiteX1" fmla="*/ 607740 w 607740"/>
                    <a:gd name="connsiteY1" fmla="*/ 572 h 1202854"/>
                    <a:gd name="connsiteX2" fmla="*/ 607740 w 607740"/>
                    <a:gd name="connsiteY2" fmla="*/ 1202283 h 1202854"/>
                    <a:gd name="connsiteX3" fmla="*/ 602065 w 607740"/>
                    <a:gd name="connsiteY3" fmla="*/ 1202854 h 1202854"/>
                    <a:gd name="connsiteX4" fmla="*/ 0 w 607740"/>
                    <a:gd name="connsiteY4" fmla="*/ 601427 h 1202854"/>
                    <a:gd name="connsiteX5" fmla="*/ 602065 w 607740"/>
                    <a:gd name="connsiteY5" fmla="*/ 0 h 1202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740" h="1202854">
                      <a:moveTo>
                        <a:pt x="602065" y="0"/>
                      </a:moveTo>
                      <a:lnTo>
                        <a:pt x="607740" y="572"/>
                      </a:lnTo>
                      <a:lnTo>
                        <a:pt x="607740" y="1202283"/>
                      </a:lnTo>
                      <a:lnTo>
                        <a:pt x="602065" y="1202854"/>
                      </a:lnTo>
                      <a:cubicBezTo>
                        <a:pt x="269554" y="1202854"/>
                        <a:pt x="0" y="933586"/>
                        <a:pt x="0" y="601427"/>
                      </a:cubicBezTo>
                      <a:cubicBezTo>
                        <a:pt x="0" y="269268"/>
                        <a:pt x="269554" y="0"/>
                        <a:pt x="602065" y="0"/>
                      </a:cubicBezTo>
                      <a:close/>
                    </a:path>
                  </a:pathLst>
                </a:custGeom>
                <a:solidFill>
                  <a:sysClr val="window" lastClr="FFFFFF">
                    <a:alpha val="25000"/>
                  </a:sysClr>
                </a:solidFill>
                <a:ln w="12700" cap="flat" cmpd="sng" algn="ctr">
                  <a:noFill/>
                  <a:prstDash val="solid"/>
                  <a:miter lim="800000"/>
                </a:ln>
                <a:effectLst/>
              </p:spPr>
              <p:txBody>
                <a:bodyPr rtlCol="0" anchor="ctr"/>
                <a:lstStyle/>
                <a:p>
                  <a:pPr algn="ctr" defTabSz="914400" fontAlgn="auto">
                    <a:spcBef>
                      <a:spcPts val="0"/>
                    </a:spcBef>
                    <a:spcAft>
                      <a:spcPts val="0"/>
                    </a:spcAft>
                    <a:defRPr/>
                  </a:pPr>
                  <a:endParaRPr lang="en-US" kern="0" dirty="0">
                    <a:solidFill>
                      <a:prstClr val="white"/>
                    </a:solidFill>
                    <a:latin typeface="Calibri"/>
                    <a:cs typeface="Arial" panose="020B0604020202020204" pitchFamily="34" charset="0"/>
                  </a:endParaRPr>
                </a:p>
              </p:txBody>
            </p:sp>
          </p:grpSp>
        </p:grpSp>
        <p:sp>
          <p:nvSpPr>
            <p:cNvPr id="361" name="Freeform 360"/>
            <p:cNvSpPr/>
            <p:nvPr/>
          </p:nvSpPr>
          <p:spPr>
            <a:xfrm>
              <a:off x="8241414" y="1648222"/>
              <a:ext cx="317459" cy="629845"/>
            </a:xfrm>
            <a:custGeom>
              <a:avLst/>
              <a:gdLst>
                <a:gd name="connsiteX0" fmla="*/ 704606 w 710281"/>
                <a:gd name="connsiteY0" fmla="*/ 0 h 1409212"/>
                <a:gd name="connsiteX1" fmla="*/ 710281 w 710281"/>
                <a:gd name="connsiteY1" fmla="*/ 572 h 1409212"/>
                <a:gd name="connsiteX2" fmla="*/ 710281 w 710281"/>
                <a:gd name="connsiteY2" fmla="*/ 76007 h 1409212"/>
                <a:gd name="connsiteX3" fmla="*/ 704606 w 710281"/>
                <a:gd name="connsiteY3" fmla="*/ 75435 h 1409212"/>
                <a:gd name="connsiteX4" fmla="*/ 75435 w 710281"/>
                <a:gd name="connsiteY4" fmla="*/ 704606 h 1409212"/>
                <a:gd name="connsiteX5" fmla="*/ 704606 w 710281"/>
                <a:gd name="connsiteY5" fmla="*/ 1333777 h 1409212"/>
                <a:gd name="connsiteX6" fmla="*/ 710281 w 710281"/>
                <a:gd name="connsiteY6" fmla="*/ 1333205 h 1409212"/>
                <a:gd name="connsiteX7" fmla="*/ 710281 w 710281"/>
                <a:gd name="connsiteY7" fmla="*/ 1408640 h 1409212"/>
                <a:gd name="connsiteX8" fmla="*/ 704606 w 710281"/>
                <a:gd name="connsiteY8" fmla="*/ 1409212 h 1409212"/>
                <a:gd name="connsiteX9" fmla="*/ 0 w 710281"/>
                <a:gd name="connsiteY9" fmla="*/ 704606 h 1409212"/>
                <a:gd name="connsiteX10" fmla="*/ 704606 w 710281"/>
                <a:gd name="connsiteY10" fmla="*/ 0 h 140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281" h="1409212">
                  <a:moveTo>
                    <a:pt x="704606" y="0"/>
                  </a:moveTo>
                  <a:lnTo>
                    <a:pt x="710281" y="572"/>
                  </a:lnTo>
                  <a:lnTo>
                    <a:pt x="710281" y="76007"/>
                  </a:lnTo>
                  <a:lnTo>
                    <a:pt x="704606" y="75435"/>
                  </a:lnTo>
                  <a:cubicBezTo>
                    <a:pt x="357124" y="75435"/>
                    <a:pt x="75435" y="357124"/>
                    <a:pt x="75435" y="704606"/>
                  </a:cubicBezTo>
                  <a:cubicBezTo>
                    <a:pt x="75435" y="1052088"/>
                    <a:pt x="357124" y="1333777"/>
                    <a:pt x="704606" y="1333777"/>
                  </a:cubicBezTo>
                  <a:lnTo>
                    <a:pt x="710281" y="1333205"/>
                  </a:lnTo>
                  <a:lnTo>
                    <a:pt x="710281" y="1408640"/>
                  </a:lnTo>
                  <a:lnTo>
                    <a:pt x="704606" y="1409212"/>
                  </a:lnTo>
                  <a:cubicBezTo>
                    <a:pt x="315463" y="1409212"/>
                    <a:pt x="0" y="1093749"/>
                    <a:pt x="0" y="704606"/>
                  </a:cubicBezTo>
                  <a:cubicBezTo>
                    <a:pt x="0" y="315463"/>
                    <a:pt x="315463" y="0"/>
                    <a:pt x="704606" y="0"/>
                  </a:cubicBezTo>
                  <a:close/>
                </a:path>
              </a:pathLst>
            </a:custGeom>
            <a:solidFill>
              <a:sysClr val="window" lastClr="FFFFFF">
                <a:alpha val="25000"/>
              </a:sysClr>
            </a:solidFill>
            <a:ln w="12700" cap="flat" cmpd="sng" algn="ctr">
              <a:noFill/>
              <a:prstDash val="solid"/>
              <a:miter lim="800000"/>
            </a:ln>
            <a:effectLst/>
          </p:spPr>
          <p:txBody>
            <a:bodyPr rtlCol="0" anchor="ctr"/>
            <a:lstStyle/>
            <a:p>
              <a:pPr algn="ctr" defTabSz="914400" fontAlgn="auto">
                <a:spcBef>
                  <a:spcPts val="0"/>
                </a:spcBef>
                <a:spcAft>
                  <a:spcPts val="0"/>
                </a:spcAft>
                <a:defRPr/>
              </a:pPr>
              <a:endParaRPr lang="en-US" kern="0" dirty="0">
                <a:solidFill>
                  <a:prstClr val="white"/>
                </a:solidFill>
                <a:latin typeface="Calibri"/>
                <a:cs typeface="Arial" panose="020B0604020202020204" pitchFamily="34" charset="0"/>
              </a:endParaRPr>
            </a:p>
          </p:txBody>
        </p:sp>
      </p:grpSp>
      <p:sp>
        <p:nvSpPr>
          <p:cNvPr id="212" name="object 11"/>
          <p:cNvSpPr/>
          <p:nvPr/>
        </p:nvSpPr>
        <p:spPr>
          <a:xfrm>
            <a:off x="4496295" y="3446636"/>
            <a:ext cx="149860" cy="337185"/>
          </a:xfrm>
          <a:custGeom>
            <a:avLst/>
            <a:gdLst/>
            <a:ahLst/>
            <a:cxnLst/>
            <a:rect l="l" t="t" r="r" b="b"/>
            <a:pathLst>
              <a:path w="149860" h="337185">
                <a:moveTo>
                  <a:pt x="72540" y="0"/>
                </a:moveTo>
                <a:lnTo>
                  <a:pt x="42010" y="24048"/>
                </a:lnTo>
                <a:lnTo>
                  <a:pt x="19030" y="64572"/>
                </a:lnTo>
                <a:lnTo>
                  <a:pt x="61736" y="98790"/>
                </a:lnTo>
                <a:lnTo>
                  <a:pt x="60556" y="101358"/>
                </a:lnTo>
                <a:lnTo>
                  <a:pt x="43829" y="141217"/>
                </a:lnTo>
                <a:lnTo>
                  <a:pt x="29240" y="181257"/>
                </a:lnTo>
                <a:lnTo>
                  <a:pt x="15004" y="228365"/>
                </a:lnTo>
                <a:lnTo>
                  <a:pt x="4202" y="278424"/>
                </a:lnTo>
                <a:lnTo>
                  <a:pt x="63" y="322777"/>
                </a:lnTo>
                <a:lnTo>
                  <a:pt x="0" y="327668"/>
                </a:lnTo>
                <a:lnTo>
                  <a:pt x="109" y="328124"/>
                </a:lnTo>
                <a:lnTo>
                  <a:pt x="41440" y="336562"/>
                </a:lnTo>
                <a:lnTo>
                  <a:pt x="58764" y="337166"/>
                </a:lnTo>
                <a:lnTo>
                  <a:pt x="76937" y="337028"/>
                </a:lnTo>
                <a:lnTo>
                  <a:pt x="126812" y="331469"/>
                </a:lnTo>
                <a:lnTo>
                  <a:pt x="149277" y="316726"/>
                </a:lnTo>
                <a:lnTo>
                  <a:pt x="149230" y="302853"/>
                </a:lnTo>
                <a:lnTo>
                  <a:pt x="147482" y="258455"/>
                </a:lnTo>
                <a:lnTo>
                  <a:pt x="137521" y="212131"/>
                </a:lnTo>
                <a:lnTo>
                  <a:pt x="119053" y="166441"/>
                </a:lnTo>
                <a:lnTo>
                  <a:pt x="96630" y="118137"/>
                </a:lnTo>
                <a:lnTo>
                  <a:pt x="87229" y="98265"/>
                </a:lnTo>
                <a:lnTo>
                  <a:pt x="129920" y="54540"/>
                </a:lnTo>
                <a:lnTo>
                  <a:pt x="109775" y="22124"/>
                </a:lnTo>
                <a:lnTo>
                  <a:pt x="94332" y="12578"/>
                </a:lnTo>
                <a:lnTo>
                  <a:pt x="72540" y="0"/>
                </a:lnTo>
                <a:close/>
              </a:path>
            </a:pathLst>
          </a:custGeom>
          <a:solidFill>
            <a:srgbClr val="FFFFFF"/>
          </a:solidFill>
        </p:spPr>
        <p:txBody>
          <a:bodyPr wrap="square" lIns="0" tIns="0" rIns="0" bIns="0" rtlCol="0"/>
          <a:lstStyle/>
          <a:p>
            <a:endParaRPr dirty="0">
              <a:solidFill>
                <a:srgbClr val="333333"/>
              </a:solidFill>
              <a:latin typeface="Arial"/>
            </a:endParaRPr>
          </a:p>
        </p:txBody>
      </p:sp>
      <p:sp>
        <p:nvSpPr>
          <p:cNvPr id="2" name="Content Placeholder 1"/>
          <p:cNvSpPr>
            <a:spLocks noGrp="1"/>
          </p:cNvSpPr>
          <p:nvPr>
            <p:ph idx="1"/>
          </p:nvPr>
        </p:nvSpPr>
        <p:spPr>
          <a:xfrm>
            <a:off x="381000" y="944562"/>
            <a:ext cx="8305800" cy="4922838"/>
          </a:xfrm>
        </p:spPr>
        <p:txBody>
          <a:bodyPr/>
          <a:lstStyle/>
          <a:p>
            <a:pPr marL="0" indent="0">
              <a:buNone/>
            </a:pPr>
            <a:r>
              <a:rPr lang="en-US" sz="1600" dirty="0">
                <a:solidFill>
                  <a:schemeClr val="tx1"/>
                </a:solidFill>
                <a:latin typeface="+mj-lt"/>
                <a:cs typeface="Arial" panose="020B0604020202020204" pitchFamily="34" charset="0"/>
              </a:rPr>
              <a:t>The </a:t>
            </a:r>
            <a:r>
              <a:rPr lang="en-US" sz="1600" dirty="0" smtClean="0">
                <a:solidFill>
                  <a:schemeClr val="tx1"/>
                </a:solidFill>
                <a:latin typeface="+mj-lt"/>
                <a:cs typeface="Arial" panose="020B0604020202020204" pitchFamily="34" charset="0"/>
              </a:rPr>
              <a:t>provisioning </a:t>
            </a:r>
            <a:r>
              <a:rPr lang="en-US" sz="1600" dirty="0">
                <a:solidFill>
                  <a:schemeClr val="tx1"/>
                </a:solidFill>
                <a:latin typeface="+mj-lt"/>
                <a:cs typeface="Arial" panose="020B0604020202020204" pitchFamily="34" charset="0"/>
              </a:rPr>
              <a:t>team is primarily responsible for access administration for in-scope applications and platforms. </a:t>
            </a:r>
          </a:p>
          <a:p>
            <a:pPr marL="0" indent="0">
              <a:buNone/>
            </a:pPr>
            <a:r>
              <a:rPr lang="en-US" sz="1600" dirty="0" smtClean="0">
                <a:solidFill>
                  <a:schemeClr val="tx1"/>
                </a:solidFill>
                <a:latin typeface="+mj-lt"/>
                <a:cs typeface="Arial" panose="020B0604020202020204" pitchFamily="34" charset="0"/>
              </a:rPr>
              <a:t>The </a:t>
            </a:r>
            <a:r>
              <a:rPr lang="en-US" sz="1600" dirty="0">
                <a:solidFill>
                  <a:schemeClr val="tx1"/>
                </a:solidFill>
                <a:latin typeface="+mj-lt"/>
                <a:cs typeface="Arial" panose="020B0604020202020204" pitchFamily="34" charset="0"/>
              </a:rPr>
              <a:t>team is </a:t>
            </a:r>
            <a:r>
              <a:rPr lang="en-US" sz="1600" dirty="0" smtClean="0">
                <a:solidFill>
                  <a:schemeClr val="tx1"/>
                </a:solidFill>
                <a:latin typeface="+mj-lt"/>
                <a:cs typeface="Arial" panose="020B0604020202020204" pitchFamily="34" charset="0"/>
              </a:rPr>
              <a:t>located </a:t>
            </a:r>
            <a:r>
              <a:rPr lang="en-US" sz="1600" dirty="0">
                <a:solidFill>
                  <a:schemeClr val="tx1"/>
                </a:solidFill>
                <a:latin typeface="+mj-lt"/>
                <a:cs typeface="Arial" panose="020B0604020202020204" pitchFamily="34" charset="0"/>
              </a:rPr>
              <a:t>in </a:t>
            </a:r>
            <a:r>
              <a:rPr lang="en-US" sz="1600" dirty="0" smtClean="0">
                <a:solidFill>
                  <a:schemeClr val="tx1"/>
                </a:solidFill>
                <a:latin typeface="+mj-lt"/>
                <a:cs typeface="Arial" panose="020B0604020202020204" pitchFamily="34" charset="0"/>
              </a:rPr>
              <a:t>the United States, Malaysia (Kuala Lumpur) and India (Chennai/Bangalore) </a:t>
            </a:r>
          </a:p>
          <a:p>
            <a:pPr marL="0" indent="0">
              <a:buNone/>
            </a:pPr>
            <a:r>
              <a:rPr lang="en-US" sz="1600" b="1" dirty="0" smtClean="0">
                <a:solidFill>
                  <a:srgbClr val="A70063"/>
                </a:solidFill>
                <a:latin typeface="+mj-lt"/>
                <a:cs typeface="Arial" panose="020B0604020202020204" pitchFamily="34" charset="0"/>
              </a:rPr>
              <a:t>As 2019 </a:t>
            </a:r>
            <a:r>
              <a:rPr lang="en-US" sz="1600" b="1" dirty="0">
                <a:solidFill>
                  <a:srgbClr val="A70063"/>
                </a:solidFill>
                <a:latin typeface="+mj-lt"/>
                <a:cs typeface="Arial" panose="020B0604020202020204" pitchFamily="34" charset="0"/>
              </a:rPr>
              <a:t>: </a:t>
            </a:r>
            <a:r>
              <a:rPr lang="en-US" sz="1600" b="1" dirty="0" smtClean="0">
                <a:solidFill>
                  <a:srgbClr val="A70063"/>
                </a:solidFill>
                <a:latin typeface="+mj-lt"/>
                <a:cs typeface="Arial" panose="020B0604020202020204" pitchFamily="34" charset="0"/>
              </a:rPr>
              <a:t>IAM Provisioning and Automation for </a:t>
            </a:r>
            <a:r>
              <a:rPr lang="en-US" sz="1600" b="1" dirty="0">
                <a:solidFill>
                  <a:srgbClr val="A70063"/>
                </a:solidFill>
                <a:latin typeface="+mj-lt"/>
                <a:cs typeface="Arial" panose="020B0604020202020204" pitchFamily="34" charset="0"/>
              </a:rPr>
              <a:t>in-scope below activities</a:t>
            </a:r>
            <a:r>
              <a:rPr lang="en-US" sz="1600" b="1" dirty="0" smtClean="0">
                <a:solidFill>
                  <a:srgbClr val="A70063"/>
                </a:solidFill>
                <a:latin typeface="+mj-lt"/>
                <a:cs typeface="Arial" panose="020B0604020202020204" pitchFamily="34" charset="0"/>
              </a:rPr>
              <a:t>:</a:t>
            </a:r>
            <a:endParaRPr lang="en-US" sz="1600" b="1" dirty="0">
              <a:solidFill>
                <a:srgbClr val="A70063"/>
              </a:solidFill>
              <a:latin typeface="+mj-lt"/>
              <a:cs typeface="Arial" panose="020B0604020202020204" pitchFamily="34" charset="0"/>
            </a:endParaRPr>
          </a:p>
          <a:p>
            <a:pPr lvl="2">
              <a:buFont typeface="Wingdings" panose="05000000000000000000" pitchFamily="2" charset="2"/>
              <a:buChar char="ü"/>
            </a:pPr>
            <a:r>
              <a:rPr lang="en-US" sz="1600" dirty="0">
                <a:solidFill>
                  <a:schemeClr val="tx1"/>
                </a:solidFill>
                <a:latin typeface="+mj-lt"/>
                <a:cs typeface="Arial" panose="020B0604020202020204" pitchFamily="34" charset="0"/>
              </a:rPr>
              <a:t>CA-1402840- </a:t>
            </a:r>
            <a:r>
              <a:rPr lang="en-US" sz="1600" dirty="0" smtClean="0">
                <a:solidFill>
                  <a:schemeClr val="tx1"/>
                </a:solidFill>
                <a:latin typeface="+mj-lt"/>
                <a:cs typeface="Arial" panose="020B0604020202020204" pitchFamily="34" charset="0"/>
              </a:rPr>
              <a:t>User Access Provisioning – via Service Now</a:t>
            </a:r>
          </a:p>
          <a:p>
            <a:pPr lvl="2">
              <a:buFont typeface="Wingdings" panose="05000000000000000000" pitchFamily="2" charset="2"/>
              <a:buChar char="ü"/>
            </a:pPr>
            <a:r>
              <a:rPr lang="en-US" sz="1600" dirty="0" smtClean="0">
                <a:solidFill>
                  <a:schemeClr val="tx1"/>
                </a:solidFill>
                <a:latin typeface="+mj-lt"/>
                <a:cs typeface="Arial" panose="020B0604020202020204" pitchFamily="34" charset="0"/>
              </a:rPr>
              <a:t>CA-1402840 - </a:t>
            </a:r>
            <a:r>
              <a:rPr lang="en-US" sz="1600" dirty="0">
                <a:solidFill>
                  <a:schemeClr val="tx1"/>
                </a:solidFill>
                <a:latin typeface="+mj-lt"/>
                <a:cs typeface="Arial" panose="020B0604020202020204" pitchFamily="34" charset="0"/>
              </a:rPr>
              <a:t>User Access Provisioning </a:t>
            </a:r>
            <a:r>
              <a:rPr lang="en-US" sz="1600" dirty="0" smtClean="0">
                <a:solidFill>
                  <a:schemeClr val="tx1"/>
                </a:solidFill>
                <a:latin typeface="+mj-lt"/>
                <a:cs typeface="Arial" panose="020B0604020202020204" pitchFamily="34" charset="0"/>
              </a:rPr>
              <a:t> - via CASL</a:t>
            </a:r>
            <a:endParaRPr lang="en-US" sz="1600" dirty="0">
              <a:solidFill>
                <a:schemeClr val="tx1"/>
              </a:solidFill>
              <a:latin typeface="+mj-lt"/>
              <a:cs typeface="Arial" panose="020B0604020202020204" pitchFamily="34" charset="0"/>
            </a:endParaRPr>
          </a:p>
          <a:p>
            <a:pPr marL="0" indent="0">
              <a:buNone/>
            </a:pPr>
            <a:r>
              <a:rPr lang="en-US" sz="1600" b="1" dirty="0" smtClean="0">
                <a:solidFill>
                  <a:srgbClr val="A70063"/>
                </a:solidFill>
                <a:latin typeface="+mj-lt"/>
                <a:cs typeface="Arial" panose="020B0604020202020204" pitchFamily="34" charset="0"/>
              </a:rPr>
              <a:t>Using </a:t>
            </a:r>
            <a:r>
              <a:rPr lang="en-US" sz="1600" b="1" dirty="0">
                <a:solidFill>
                  <a:srgbClr val="A70063"/>
                </a:solidFill>
                <a:latin typeface="+mj-lt"/>
                <a:cs typeface="Arial" panose="020B0604020202020204" pitchFamily="34" charset="0"/>
              </a:rPr>
              <a:t>below tools</a:t>
            </a:r>
            <a:r>
              <a:rPr lang="en-US" sz="1600" b="1" dirty="0" smtClean="0">
                <a:solidFill>
                  <a:srgbClr val="A70063"/>
                </a:solidFill>
                <a:latin typeface="+mj-lt"/>
                <a:cs typeface="Arial" panose="020B0604020202020204" pitchFamily="34" charset="0"/>
              </a:rPr>
              <a:t>:</a:t>
            </a:r>
            <a:endParaRPr lang="en-US" sz="1600" b="1" dirty="0">
              <a:solidFill>
                <a:srgbClr val="A70063"/>
              </a:solidFill>
              <a:latin typeface="+mj-lt"/>
              <a:cs typeface="Arial" panose="020B0604020202020204" pitchFamily="34" charset="0"/>
            </a:endParaRPr>
          </a:p>
          <a:p>
            <a:pPr lvl="2">
              <a:buFont typeface="Wingdings" panose="05000000000000000000" pitchFamily="2" charset="2"/>
              <a:buChar char="ü"/>
            </a:pPr>
            <a:r>
              <a:rPr lang="en-US" sz="1600" dirty="0" smtClean="0">
                <a:solidFill>
                  <a:schemeClr val="tx1"/>
                </a:solidFill>
                <a:latin typeface="+mj-lt"/>
                <a:cs typeface="Arial" panose="020B0604020202020204" pitchFamily="34" charset="0"/>
              </a:rPr>
              <a:t>Service Now</a:t>
            </a:r>
            <a:endParaRPr lang="en-US" sz="1600" dirty="0">
              <a:solidFill>
                <a:schemeClr val="tx1"/>
              </a:solidFill>
              <a:latin typeface="+mj-lt"/>
              <a:cs typeface="Arial" panose="020B0604020202020204" pitchFamily="34" charset="0"/>
            </a:endParaRPr>
          </a:p>
        </p:txBody>
      </p:sp>
      <p:sp>
        <p:nvSpPr>
          <p:cNvPr id="24" name="Rectangle 23"/>
          <p:cNvSpPr/>
          <p:nvPr/>
        </p:nvSpPr>
        <p:spPr>
          <a:xfrm>
            <a:off x="161742" y="248938"/>
            <a:ext cx="8158162" cy="400110"/>
          </a:xfrm>
          <a:prstGeom prst="rect">
            <a:avLst/>
          </a:prstGeom>
        </p:spPr>
        <p:txBody>
          <a:bodyPr wrap="square">
            <a:spAutoFit/>
          </a:bodyPr>
          <a:lstStyle/>
          <a:p>
            <a:pPr marL="12700">
              <a:spcBef>
                <a:spcPts val="95"/>
              </a:spcBef>
            </a:pPr>
            <a:r>
              <a:rPr lang="en-US" sz="2000" dirty="0" smtClean="0">
                <a:solidFill>
                  <a:schemeClr val="accent1"/>
                </a:solidFill>
                <a:latin typeface="+mj-lt"/>
              </a:rPr>
              <a:t>The Identity &amp; Access Management Provisioning &amp; Automation team</a:t>
            </a:r>
            <a:endParaRPr lang="en-US" sz="2000" dirty="0">
              <a:solidFill>
                <a:schemeClr val="accent1"/>
              </a:solidFill>
              <a:latin typeface="+mj-lt"/>
            </a:endParaRPr>
          </a:p>
        </p:txBody>
      </p:sp>
      <p:pic>
        <p:nvPicPr>
          <p:cNvPr id="12290" name="Picture 2" descr="image001"/>
          <p:cNvPicPr>
            <a:picLocks noChangeAspect="1" noChangeArrowheads="1"/>
          </p:cNvPicPr>
          <p:nvPr/>
        </p:nvPicPr>
        <p:blipFill rotWithShape="1">
          <a:blip r:embed="rId3">
            <a:extLst>
              <a:ext uri="{28A0092B-C50C-407E-A947-70E740481C1C}">
                <a14:useLocalDpi xmlns:a14="http://schemas.microsoft.com/office/drawing/2010/main" val="0"/>
              </a:ext>
            </a:extLst>
          </a:blip>
          <a:srcRect t="2302"/>
          <a:stretch/>
        </p:blipFill>
        <p:spPr bwMode="auto">
          <a:xfrm>
            <a:off x="2422519" y="3347603"/>
            <a:ext cx="6052788" cy="263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7599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045450" cy="917575"/>
          </a:xfrm>
        </p:spPr>
        <p:txBody>
          <a:bodyPr/>
          <a:lstStyle/>
          <a:p>
            <a:r>
              <a:rPr lang="en-US" sz="1600" b="1" dirty="0"/>
              <a:t>Provisioning Type:</a:t>
            </a:r>
            <a:r>
              <a:rPr lang="en-US" sz="1600" dirty="0"/>
              <a:t> Application Access (Manual; IAM </a:t>
            </a:r>
            <a:r>
              <a:rPr lang="en-US" sz="1600" dirty="0" smtClean="0"/>
              <a:t>team; CASL)</a:t>
            </a:r>
            <a:r>
              <a:rPr lang="en-US" sz="1600" dirty="0"/>
              <a:t/>
            </a:r>
            <a:br>
              <a:rPr lang="en-US" sz="1600" dirty="0"/>
            </a:br>
            <a:r>
              <a:rPr lang="en-US" sz="1600" b="1" dirty="0"/>
              <a:t>Ticket:</a:t>
            </a:r>
            <a:r>
              <a:rPr lang="en-US" sz="1600" dirty="0"/>
              <a:t>  REQ1551541/ RITM1750493</a:t>
            </a:r>
            <a:br>
              <a:rPr lang="en-US" sz="1600" dirty="0"/>
            </a:br>
            <a:r>
              <a:rPr lang="en-US" sz="1600" b="1" dirty="0"/>
              <a:t>Application:</a:t>
            </a:r>
            <a:r>
              <a:rPr lang="en-US" sz="1600" dirty="0"/>
              <a:t>  CLAIMS-ECSO WC (Simple Access Request 4)</a:t>
            </a:r>
            <a:br>
              <a:rPr lang="en-US" sz="1600" dirty="0"/>
            </a:br>
            <a:endParaRPr lang="en-US" sz="16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33400" y="914400"/>
            <a:ext cx="5056409" cy="3505200"/>
          </a:xfrm>
          <a:prstGeom prst="rect">
            <a:avLst/>
          </a:prstGeom>
          <a:ln>
            <a:solidFill>
              <a:schemeClr val="accent1"/>
            </a:solidFill>
          </a:ln>
        </p:spPr>
      </p:pic>
      <p:pic>
        <p:nvPicPr>
          <p:cNvPr id="5" name="Picture 4"/>
          <p:cNvPicPr/>
          <p:nvPr/>
        </p:nvPicPr>
        <p:blipFill rotWithShape="1">
          <a:blip r:embed="rId3" cstate="print">
            <a:extLst>
              <a:ext uri="{28A0092B-C50C-407E-A947-70E740481C1C}">
                <a14:useLocalDpi xmlns:a14="http://schemas.microsoft.com/office/drawing/2010/main" val="0"/>
              </a:ext>
            </a:extLst>
          </a:blip>
          <a:srcRect b="11289"/>
          <a:stretch/>
        </p:blipFill>
        <p:spPr>
          <a:xfrm>
            <a:off x="3352800" y="2286000"/>
            <a:ext cx="5387023" cy="3435069"/>
          </a:xfrm>
          <a:prstGeom prst="rect">
            <a:avLst/>
          </a:prstGeom>
          <a:ln>
            <a:solidFill>
              <a:schemeClr val="accent1"/>
            </a:solidFill>
          </a:ln>
        </p:spPr>
      </p:pic>
      <p:grpSp>
        <p:nvGrpSpPr>
          <p:cNvPr id="8" name="Group 7"/>
          <p:cNvGrpSpPr/>
          <p:nvPr/>
        </p:nvGrpSpPr>
        <p:grpSpPr>
          <a:xfrm>
            <a:off x="3505200" y="2971800"/>
            <a:ext cx="3200400" cy="533400"/>
            <a:chOff x="3505200" y="2971800"/>
            <a:chExt cx="3200400" cy="533400"/>
          </a:xfrm>
        </p:grpSpPr>
        <p:sp>
          <p:nvSpPr>
            <p:cNvPr id="3" name="Rectangle 2"/>
            <p:cNvSpPr/>
            <p:nvPr/>
          </p:nvSpPr>
          <p:spPr>
            <a:xfrm>
              <a:off x="3505200" y="2971800"/>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05200" y="3352800"/>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48400" y="2971800"/>
              <a:ext cx="457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235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extLst>
              <a:ext uri="{28A0092B-C50C-407E-A947-70E740481C1C}">
                <a14:useLocalDpi xmlns:a14="http://schemas.microsoft.com/office/drawing/2010/main" val="0"/>
              </a:ext>
            </a:extLst>
          </a:blip>
          <a:srcRect r="48289"/>
          <a:stretch/>
        </p:blipFill>
        <p:spPr>
          <a:xfrm>
            <a:off x="304800" y="381000"/>
            <a:ext cx="4159981" cy="3843020"/>
          </a:xfrm>
          <a:prstGeom prst="rect">
            <a:avLst/>
          </a:prstGeom>
          <a:ln>
            <a:solidFill>
              <a:schemeClr val="accent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981200" y="1295400"/>
            <a:ext cx="6858000" cy="2574925"/>
          </a:xfrm>
          <a:prstGeom prst="rect">
            <a:avLst/>
          </a:prstGeom>
          <a:ln>
            <a:solidFill>
              <a:schemeClr val="accent1"/>
            </a:solidFill>
          </a:ln>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1066800" y="4419600"/>
            <a:ext cx="7215505" cy="1677670"/>
          </a:xfrm>
          <a:prstGeom prst="rect">
            <a:avLst/>
          </a:prstGeom>
        </p:spPr>
      </p:pic>
    </p:spTree>
    <p:extLst>
      <p:ext uri="{BB962C8B-B14F-4D97-AF65-F5344CB8AC3E}">
        <p14:creationId xmlns:p14="http://schemas.microsoft.com/office/powerpoint/2010/main" val="1118564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cstate="print">
            <a:extLst>
              <a:ext uri="{28A0092B-C50C-407E-A947-70E740481C1C}">
                <a14:useLocalDpi xmlns:a14="http://schemas.microsoft.com/office/drawing/2010/main" val="0"/>
              </a:ext>
            </a:extLst>
          </a:blip>
          <a:srcRect r="48289"/>
          <a:stretch/>
        </p:blipFill>
        <p:spPr>
          <a:xfrm>
            <a:off x="304800" y="381000"/>
            <a:ext cx="4159981" cy="3843020"/>
          </a:xfrm>
          <a:prstGeom prst="rect">
            <a:avLst/>
          </a:prstGeom>
          <a:ln>
            <a:solidFill>
              <a:schemeClr val="tx1"/>
            </a:solidFill>
          </a:ln>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33400"/>
            <a:ext cx="5257800" cy="4067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Frame 3"/>
          <p:cNvSpPr/>
          <p:nvPr/>
        </p:nvSpPr>
        <p:spPr>
          <a:xfrm>
            <a:off x="381000" y="838200"/>
            <a:ext cx="1143000" cy="609600"/>
          </a:xfrm>
          <a:prstGeom prst="frame">
            <a:avLst>
              <a:gd name="adj1" fmla="val 9375"/>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800600"/>
            <a:ext cx="6553200" cy="1133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3" name="Group 2"/>
          <p:cNvGrpSpPr/>
          <p:nvPr/>
        </p:nvGrpSpPr>
        <p:grpSpPr>
          <a:xfrm>
            <a:off x="3657600" y="2054860"/>
            <a:ext cx="4648200" cy="2169160"/>
            <a:chOff x="3657600" y="2054860"/>
            <a:chExt cx="4648200" cy="2169160"/>
          </a:xfrm>
        </p:grpSpPr>
        <p:sp>
          <p:nvSpPr>
            <p:cNvPr id="8" name="Frame 7"/>
            <p:cNvSpPr/>
            <p:nvPr/>
          </p:nvSpPr>
          <p:spPr>
            <a:xfrm>
              <a:off x="3686175" y="3309620"/>
              <a:ext cx="2133600" cy="914400"/>
            </a:xfrm>
            <a:prstGeom prst="frame">
              <a:avLst>
                <a:gd name="adj1" fmla="val 6250"/>
              </a:avLst>
            </a:prstGeom>
            <a:solidFill>
              <a:schemeClr val="accent1"/>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3657600" y="2057400"/>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15200" y="2057400"/>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01000" y="2054860"/>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4792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6900"/>
            <a:ext cx="8045450" cy="307975"/>
          </a:xfrm>
        </p:spPr>
        <p:txBody>
          <a:bodyPr/>
          <a:lstStyle/>
          <a:p>
            <a:r>
              <a:rPr lang="en-US" sz="1400" b="1" dirty="0"/>
              <a:t>Provisioning Type:</a:t>
            </a:r>
            <a:r>
              <a:rPr lang="en-US" sz="1400" dirty="0"/>
              <a:t> </a:t>
            </a:r>
            <a:r>
              <a:rPr lang="en-US" sz="1400" dirty="0" smtClean="0"/>
              <a:t> AD </a:t>
            </a:r>
            <a:r>
              <a:rPr lang="en-US" sz="1400" dirty="0"/>
              <a:t>(Bot-Automated) and Application Access (Manual; Non-IAM Team)</a:t>
            </a:r>
            <a:br>
              <a:rPr lang="en-US" sz="1400" dirty="0"/>
            </a:br>
            <a:r>
              <a:rPr lang="en-US" sz="1400" b="1" dirty="0"/>
              <a:t>Ticket:</a:t>
            </a:r>
            <a:r>
              <a:rPr lang="en-US" sz="1400" dirty="0"/>
              <a:t>  REQ1524429 / RITM1720338</a:t>
            </a:r>
            <a:br>
              <a:rPr lang="en-US" sz="1400" dirty="0"/>
            </a:br>
            <a:r>
              <a:rPr lang="en-US" sz="1400" b="1" dirty="0"/>
              <a:t>Application:</a:t>
            </a:r>
            <a:r>
              <a:rPr lang="en-US" sz="1400" dirty="0"/>
              <a:t>  TM1 (Simple Access Request 2)</a:t>
            </a:r>
            <a:br>
              <a:rPr lang="en-US" sz="1400" dirty="0"/>
            </a:br>
            <a:endParaRPr lang="en-US" sz="14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81000" y="914400"/>
            <a:ext cx="5377180" cy="3744595"/>
          </a:xfrm>
          <a:prstGeom prst="rect">
            <a:avLst/>
          </a:prstGeom>
          <a:ln>
            <a:solidFill>
              <a:schemeClr val="accent1"/>
            </a:solidFill>
          </a:ln>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862580" y="2514600"/>
            <a:ext cx="5791200" cy="3486785"/>
          </a:xfrm>
          <a:prstGeom prst="rect">
            <a:avLst/>
          </a:prstGeom>
          <a:ln>
            <a:solidFill>
              <a:schemeClr val="accent1"/>
            </a:solidFill>
          </a:ln>
        </p:spPr>
      </p:pic>
    </p:spTree>
    <p:extLst>
      <p:ext uri="{BB962C8B-B14F-4D97-AF65-F5344CB8AC3E}">
        <p14:creationId xmlns:p14="http://schemas.microsoft.com/office/powerpoint/2010/main" val="2828140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7200" y="457200"/>
            <a:ext cx="8001000" cy="1852295"/>
          </a:xfrm>
          <a:prstGeom prst="rect">
            <a:avLst/>
          </a:prstGeom>
          <a:ln>
            <a:solidFill>
              <a:schemeClr val="accent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52492" y="2438400"/>
            <a:ext cx="4087813" cy="3581400"/>
          </a:xfrm>
          <a:prstGeom prst="rect">
            <a:avLst/>
          </a:prstGeom>
          <a:ln>
            <a:solidFill>
              <a:schemeClr val="accent1"/>
            </a:solidFill>
          </a:ln>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721703" y="3238500"/>
            <a:ext cx="3733800" cy="1981200"/>
          </a:xfrm>
          <a:prstGeom prst="rect">
            <a:avLst/>
          </a:prstGeom>
          <a:ln>
            <a:solidFill>
              <a:schemeClr val="accent1"/>
            </a:solidFill>
          </a:ln>
        </p:spPr>
      </p:pic>
    </p:spTree>
    <p:extLst>
      <p:ext uri="{BB962C8B-B14F-4D97-AF65-F5344CB8AC3E}">
        <p14:creationId xmlns:p14="http://schemas.microsoft.com/office/powerpoint/2010/main" val="125499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050" y="304800"/>
            <a:ext cx="8045450" cy="307975"/>
          </a:xfrm>
        </p:spPr>
        <p:txBody>
          <a:bodyPr/>
          <a:lstStyle/>
          <a:p>
            <a:r>
              <a:rPr lang="en-US" dirty="0" smtClean="0"/>
              <a:t>Access provided</a:t>
            </a:r>
            <a:endParaRPr lang="en-US" dirty="0"/>
          </a:p>
        </p:txBody>
      </p:sp>
      <p:pic>
        <p:nvPicPr>
          <p:cNvPr id="4" name="Picture 3"/>
          <p:cNvPicPr/>
          <p:nvPr/>
        </p:nvPicPr>
        <p:blipFill>
          <a:blip r:embed="rId2"/>
          <a:stretch>
            <a:fillRect/>
          </a:stretch>
        </p:blipFill>
        <p:spPr>
          <a:xfrm>
            <a:off x="533400" y="1305464"/>
            <a:ext cx="3848100" cy="4267200"/>
          </a:xfrm>
          <a:prstGeom prst="rect">
            <a:avLst/>
          </a:prstGeom>
        </p:spPr>
      </p:pic>
      <p:pic>
        <p:nvPicPr>
          <p:cNvPr id="5" name="Picture 4"/>
          <p:cNvPicPr/>
          <p:nvPr/>
        </p:nvPicPr>
        <p:blipFill>
          <a:blip r:embed="rId3"/>
          <a:stretch>
            <a:fillRect/>
          </a:stretch>
        </p:blipFill>
        <p:spPr>
          <a:xfrm>
            <a:off x="4724400" y="1306902"/>
            <a:ext cx="3848100" cy="4267200"/>
          </a:xfrm>
          <a:prstGeom prst="rect">
            <a:avLst/>
          </a:prstGeom>
        </p:spPr>
      </p:pic>
    </p:spTree>
    <p:extLst>
      <p:ext uri="{BB962C8B-B14F-4D97-AF65-F5344CB8AC3E}">
        <p14:creationId xmlns:p14="http://schemas.microsoft.com/office/powerpoint/2010/main" val="4007027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629" t="7483" r="19739" b="1584"/>
          <a:stretch/>
        </p:blipFill>
        <p:spPr bwMode="auto">
          <a:xfrm>
            <a:off x="304799" y="779829"/>
            <a:ext cx="5029201" cy="48480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itle 1"/>
          <p:cNvSpPr>
            <a:spLocks noGrp="1"/>
          </p:cNvSpPr>
          <p:nvPr>
            <p:ph type="title"/>
          </p:nvPr>
        </p:nvSpPr>
        <p:spPr/>
        <p:txBody>
          <a:bodyPr/>
          <a:lstStyle/>
          <a:p>
            <a:r>
              <a:rPr lang="en-US" sz="1400" b="1" dirty="0"/>
              <a:t>Provisioning Type:</a:t>
            </a:r>
            <a:r>
              <a:rPr lang="en-US" sz="1400" dirty="0"/>
              <a:t> </a:t>
            </a:r>
            <a:r>
              <a:rPr lang="en-US" sz="1400" dirty="0" smtClean="0"/>
              <a:t>Mainframe ID (Manual</a:t>
            </a:r>
            <a:r>
              <a:rPr lang="en-US" sz="1400" dirty="0"/>
              <a:t>; </a:t>
            </a:r>
            <a:r>
              <a:rPr lang="en-US" sz="1400" dirty="0" smtClean="0"/>
              <a:t>IAM </a:t>
            </a:r>
            <a:r>
              <a:rPr lang="en-US" sz="1400" dirty="0"/>
              <a:t>Team)</a:t>
            </a:r>
            <a:br>
              <a:rPr lang="en-US" sz="1400" dirty="0"/>
            </a:br>
            <a:r>
              <a:rPr lang="en-US" sz="1400" b="1" dirty="0"/>
              <a:t>Ticket:</a:t>
            </a:r>
            <a:r>
              <a:rPr lang="en-US" sz="1400" dirty="0"/>
              <a:t>  REQ1547873/ RITM1746430</a:t>
            </a:r>
            <a:br>
              <a:rPr lang="en-US" sz="1400" dirty="0"/>
            </a:br>
            <a:r>
              <a:rPr lang="en-US" sz="1400" b="1" dirty="0" smtClean="0"/>
              <a:t>ServiceNow catalog</a:t>
            </a:r>
            <a:r>
              <a:rPr lang="en-US" sz="1400" dirty="0"/>
              <a:t/>
            </a:r>
            <a:br>
              <a:rPr lang="en-US" sz="1400" dirty="0"/>
            </a:br>
            <a:endParaRPr lang="en-US" sz="1400" dirty="0"/>
          </a:p>
        </p:txBody>
      </p:sp>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984" t="4197"/>
          <a:stretch/>
        </p:blipFill>
        <p:spPr bwMode="auto">
          <a:xfrm>
            <a:off x="5562600" y="1015005"/>
            <a:ext cx="1600200" cy="238768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408" y="3581400"/>
            <a:ext cx="3352800" cy="1647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45013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45450" cy="307975"/>
          </a:xfrm>
        </p:spPr>
        <p:txBody>
          <a:bodyPr/>
          <a:lstStyle/>
          <a:p>
            <a:r>
              <a:rPr lang="en-US" dirty="0" smtClean="0"/>
              <a:t>Mainframe ID completed</a:t>
            </a:r>
            <a:endParaRPr lang="en-US" dirty="0"/>
          </a:p>
        </p:txBody>
      </p:sp>
      <p:pic>
        <p:nvPicPr>
          <p:cNvPr id="4" name="Picture 3"/>
          <p:cNvPicPr/>
          <p:nvPr/>
        </p:nvPicPr>
        <p:blipFill>
          <a:blip r:embed="rId2"/>
          <a:stretch>
            <a:fillRect/>
          </a:stretch>
        </p:blipFill>
        <p:spPr>
          <a:xfrm>
            <a:off x="457200" y="914400"/>
            <a:ext cx="4648200" cy="4788535"/>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86200"/>
            <a:ext cx="4191000" cy="2219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5791200" y="4724400"/>
            <a:ext cx="381000"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870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74050" cy="307975"/>
          </a:xfrm>
        </p:spPr>
        <p:txBody>
          <a:bodyPr/>
          <a:lstStyle/>
          <a:p>
            <a:r>
              <a:rPr lang="en-US" dirty="0" smtClean="0"/>
              <a:t>ICIT: ClearWater</a:t>
            </a:r>
            <a:endParaRPr lang="en-US" dirty="0"/>
          </a:p>
        </p:txBody>
      </p:sp>
      <p:sp>
        <p:nvSpPr>
          <p:cNvPr id="5" name="Content Placeholder 4"/>
          <p:cNvSpPr>
            <a:spLocks noGrp="1"/>
          </p:cNvSpPr>
          <p:nvPr>
            <p:ph idx="1"/>
          </p:nvPr>
        </p:nvSpPr>
        <p:spPr>
          <a:xfrm>
            <a:off x="228600" y="762000"/>
            <a:ext cx="8686800" cy="4637088"/>
          </a:xfrm>
        </p:spPr>
        <p:txBody>
          <a:bodyPr/>
          <a:lstStyle/>
          <a:p>
            <a:r>
              <a:rPr lang="en-US" dirty="0" smtClean="0">
                <a:latin typeface="+mj-lt"/>
              </a:rPr>
              <a:t>Request process is via ServiceNow</a:t>
            </a:r>
          </a:p>
          <a:p>
            <a:r>
              <a:rPr lang="en-US" dirty="0" smtClean="0">
                <a:latin typeface="+mj-lt"/>
              </a:rPr>
              <a:t>Approvals are captured within ServiceNow, based on the workflow built during the application onboard to the ServiceNow tool</a:t>
            </a:r>
          </a:p>
          <a:p>
            <a:r>
              <a:rPr lang="en-US" dirty="0" smtClean="0">
                <a:latin typeface="+mj-lt"/>
              </a:rPr>
              <a:t>Access provisioning is handled by IAM Provisioning &amp; Automation team </a:t>
            </a:r>
          </a:p>
          <a:p>
            <a:pPr lvl="1">
              <a:lnSpc>
                <a:spcPct val="150000"/>
              </a:lnSpc>
              <a:buFont typeface="Wingdings" panose="05000000000000000000" pitchFamily="2" charset="2"/>
              <a:buChar char="Ø"/>
            </a:pPr>
            <a:r>
              <a:rPr lang="en-US" sz="1400" dirty="0" smtClean="0">
                <a:latin typeface="+mj-lt"/>
              </a:rPr>
              <a:t>Assignment group: IAMAA-Corporate </a:t>
            </a:r>
            <a:r>
              <a:rPr lang="en-US" sz="1400" dirty="0">
                <a:latin typeface="+mj-lt"/>
              </a:rPr>
              <a:t>Security </a:t>
            </a:r>
            <a:r>
              <a:rPr lang="en-US" sz="1400" dirty="0" smtClean="0">
                <a:latin typeface="+mj-lt"/>
              </a:rPr>
              <a:t>Administration</a:t>
            </a:r>
          </a:p>
          <a:p>
            <a:pPr lvl="1">
              <a:lnSpc>
                <a:spcPct val="150000"/>
              </a:lnSpc>
              <a:buFont typeface="Wingdings" panose="05000000000000000000" pitchFamily="2" charset="2"/>
              <a:buChar char="Ø"/>
            </a:pPr>
            <a:r>
              <a:rPr lang="en-US" sz="1400" dirty="0" smtClean="0">
                <a:latin typeface="+mj-lt"/>
              </a:rPr>
              <a:t>Once team receives the approved ticket via TASK, they will review the TASK</a:t>
            </a:r>
          </a:p>
          <a:p>
            <a:pPr lvl="1">
              <a:lnSpc>
                <a:spcPct val="150000"/>
              </a:lnSpc>
              <a:buFont typeface="Wingdings" panose="05000000000000000000" pitchFamily="2" charset="2"/>
              <a:buChar char="Ø"/>
            </a:pPr>
            <a:r>
              <a:rPr lang="en-US" sz="1400" dirty="0" smtClean="0">
                <a:latin typeface="+mj-lt"/>
              </a:rPr>
              <a:t>IAM PA sends the user details and the role required to ClearWater team via email</a:t>
            </a:r>
          </a:p>
          <a:p>
            <a:pPr marL="190500" lvl="1" indent="0">
              <a:lnSpc>
                <a:spcPct val="150000"/>
              </a:lnSpc>
              <a:buNone/>
            </a:pPr>
            <a:r>
              <a:rPr lang="en-US" sz="1400" dirty="0" smtClean="0">
                <a:latin typeface="+mj-lt"/>
              </a:rPr>
              <a:t>     [ClearWater only accepts emails from IAM PA Team]</a:t>
            </a:r>
          </a:p>
          <a:p>
            <a:pPr lvl="1">
              <a:lnSpc>
                <a:spcPct val="150000"/>
              </a:lnSpc>
              <a:buFont typeface="Wingdings" panose="05000000000000000000" pitchFamily="2" charset="2"/>
              <a:buChar char="Ø"/>
            </a:pPr>
            <a:r>
              <a:rPr lang="en-US" sz="1400" dirty="0" smtClean="0">
                <a:latin typeface="+mj-lt"/>
              </a:rPr>
              <a:t>ClearWater team sets up the user in the application and assigns the ROLE requested, confirming once completed</a:t>
            </a:r>
          </a:p>
          <a:p>
            <a:pPr lvl="1">
              <a:lnSpc>
                <a:spcPct val="150000"/>
              </a:lnSpc>
              <a:buFont typeface="Wingdings" panose="05000000000000000000" pitchFamily="2" charset="2"/>
              <a:buChar char="Ø"/>
            </a:pPr>
            <a:r>
              <a:rPr lang="en-US" sz="1400" dirty="0" smtClean="0">
                <a:latin typeface="+mj-lt"/>
              </a:rPr>
              <a:t>IAM PA team will log into the application to assign all the Accounts that are available for user, these accounts are populated automatically according to the group that the user is placed under by ClearWater team per above step.</a:t>
            </a:r>
          </a:p>
          <a:p>
            <a:pPr lvl="1">
              <a:lnSpc>
                <a:spcPct val="150000"/>
              </a:lnSpc>
              <a:buFont typeface="Wingdings" panose="05000000000000000000" pitchFamily="2" charset="2"/>
              <a:buChar char="Ø"/>
            </a:pPr>
            <a:r>
              <a:rPr lang="en-US" sz="1400" dirty="0" smtClean="0">
                <a:latin typeface="+mj-lt"/>
              </a:rPr>
              <a:t>Save the user profile and send confirmation to the user with the access request completion &amp; Login instructions.</a:t>
            </a:r>
          </a:p>
          <a:p>
            <a:pPr lvl="1">
              <a:lnSpc>
                <a:spcPct val="150000"/>
              </a:lnSpc>
              <a:buFont typeface="Wingdings" panose="05000000000000000000" pitchFamily="2" charset="2"/>
              <a:buChar char="Ø"/>
            </a:pPr>
            <a:r>
              <a:rPr lang="en-US" sz="1400" dirty="0" smtClean="0">
                <a:latin typeface="+mj-lt"/>
              </a:rPr>
              <a:t>Sample ticket</a:t>
            </a:r>
            <a:r>
              <a:rPr lang="en-US" sz="1400" dirty="0">
                <a:latin typeface="+mj-lt"/>
              </a:rPr>
              <a:t> </a:t>
            </a:r>
            <a:r>
              <a:rPr lang="en-US" sz="1400" dirty="0" smtClean="0">
                <a:latin typeface="+mj-lt"/>
              </a:rPr>
              <a:t>embedded</a:t>
            </a:r>
            <a:endParaRPr lang="en-US" sz="1400" dirty="0">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036530518"/>
              </p:ext>
            </p:extLst>
          </p:nvPr>
        </p:nvGraphicFramePr>
        <p:xfrm>
          <a:off x="3962400" y="5562600"/>
          <a:ext cx="914400" cy="771525"/>
        </p:xfrm>
        <a:graphic>
          <a:graphicData uri="http://schemas.openxmlformats.org/presentationml/2006/ole">
            <mc:AlternateContent xmlns:mc="http://schemas.openxmlformats.org/markup-compatibility/2006">
              <mc:Choice xmlns:v="urn:schemas-microsoft-com:vml" Requires="v">
                <p:oleObj spid="_x0000_s10277"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3962400" y="55626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637335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74050" cy="307975"/>
          </a:xfrm>
        </p:spPr>
        <p:txBody>
          <a:bodyPr/>
          <a:lstStyle/>
          <a:p>
            <a:r>
              <a:rPr lang="en-US" dirty="0"/>
              <a:t>ICIT: Electronic Banking Systems [EBS]</a:t>
            </a:r>
          </a:p>
        </p:txBody>
      </p:sp>
      <p:sp>
        <p:nvSpPr>
          <p:cNvPr id="5" name="Content Placeholder 4"/>
          <p:cNvSpPr>
            <a:spLocks noGrp="1"/>
          </p:cNvSpPr>
          <p:nvPr>
            <p:ph idx="1"/>
          </p:nvPr>
        </p:nvSpPr>
        <p:spPr>
          <a:xfrm>
            <a:off x="228600" y="762000"/>
            <a:ext cx="8686800" cy="4637088"/>
          </a:xfrm>
        </p:spPr>
        <p:txBody>
          <a:bodyPr/>
          <a:lstStyle/>
          <a:p>
            <a:r>
              <a:rPr lang="en-US" dirty="0"/>
              <a:t>Request process is via ServiceNow</a:t>
            </a:r>
          </a:p>
          <a:p>
            <a:r>
              <a:rPr lang="en-US" dirty="0"/>
              <a:t>Line Manager Approvals are captured within ServiceNow, additional approvals captured manually and attached to the ticket.</a:t>
            </a:r>
          </a:p>
          <a:p>
            <a:r>
              <a:rPr lang="en-US" dirty="0"/>
              <a:t>Access provisioning is handled by IAM Provisioning &amp; Automation team </a:t>
            </a:r>
          </a:p>
          <a:p>
            <a:pPr lvl="1">
              <a:lnSpc>
                <a:spcPct val="150000"/>
              </a:lnSpc>
              <a:spcBef>
                <a:spcPts val="400"/>
              </a:spcBef>
              <a:spcAft>
                <a:spcPts val="400"/>
              </a:spcAft>
              <a:buFont typeface="Wingdings" panose="05000000000000000000" pitchFamily="2" charset="2"/>
              <a:buChar char="Ø"/>
            </a:pPr>
            <a:r>
              <a:rPr lang="en-US" sz="1400" dirty="0"/>
              <a:t>Assignment group: IAMAA-Corporate Security Administration</a:t>
            </a:r>
          </a:p>
          <a:p>
            <a:pPr lvl="1">
              <a:spcBef>
                <a:spcPts val="400"/>
              </a:spcBef>
              <a:spcAft>
                <a:spcPts val="400"/>
              </a:spcAft>
              <a:buFont typeface="Wingdings" panose="05000000000000000000" pitchFamily="2" charset="2"/>
              <a:buChar char="Ø"/>
            </a:pPr>
            <a:r>
              <a:rPr lang="en-US" sz="1400" dirty="0"/>
              <a:t>Once IAM PA receives the approved ticket via TASK, they will review the TASK</a:t>
            </a:r>
          </a:p>
          <a:p>
            <a:pPr lvl="1">
              <a:spcBef>
                <a:spcPts val="400"/>
              </a:spcBef>
              <a:spcAft>
                <a:spcPts val="400"/>
              </a:spcAft>
              <a:buFont typeface="Wingdings" panose="05000000000000000000" pitchFamily="2" charset="2"/>
              <a:buChar char="Ø"/>
            </a:pPr>
            <a:r>
              <a:rPr lang="en-US" sz="1400" dirty="0"/>
              <a:t>If  user requesting ‘Payment/Funds Transfer access’ then analyst will look for User’s Manager’s Manager approval. If it is not provided then it is requested manually and then attach that to the ticket</a:t>
            </a:r>
          </a:p>
          <a:p>
            <a:pPr lvl="1">
              <a:spcBef>
                <a:spcPts val="400"/>
              </a:spcBef>
              <a:spcAft>
                <a:spcPts val="400"/>
              </a:spcAft>
              <a:buFont typeface="Wingdings" panose="05000000000000000000" pitchFamily="2" charset="2"/>
              <a:buChar char="Ø"/>
            </a:pPr>
            <a:r>
              <a:rPr lang="en-US" sz="1400" dirty="0"/>
              <a:t> Upon Managers approval, Analyst will send the requested access details, approvals and Business Justification to designated Treasury Approver</a:t>
            </a:r>
          </a:p>
          <a:p>
            <a:pPr lvl="1">
              <a:spcBef>
                <a:spcPts val="400"/>
              </a:spcBef>
              <a:spcAft>
                <a:spcPts val="400"/>
              </a:spcAft>
              <a:buFont typeface="Wingdings" panose="05000000000000000000" pitchFamily="2" charset="2"/>
              <a:buChar char="Ø"/>
            </a:pPr>
            <a:r>
              <a:rPr lang="en-US" sz="1400" dirty="0"/>
              <a:t>Upon Treasury approval, analyst will proceed with user setup in the application, Another analyst will approve the setup within application [application specific, not every application requires secondary approval].</a:t>
            </a:r>
          </a:p>
          <a:p>
            <a:pPr lvl="1">
              <a:spcBef>
                <a:spcPts val="400"/>
              </a:spcBef>
              <a:spcAft>
                <a:spcPts val="400"/>
              </a:spcAft>
              <a:buFont typeface="Wingdings" panose="05000000000000000000" pitchFamily="2" charset="2"/>
              <a:buChar char="Ø"/>
            </a:pPr>
            <a:r>
              <a:rPr lang="en-US" sz="1400" dirty="0"/>
              <a:t>Analyst will send confirmation to the user with the access request completion &amp; Login instructions.</a:t>
            </a:r>
          </a:p>
          <a:p>
            <a:pPr lvl="1">
              <a:spcBef>
                <a:spcPts val="400"/>
              </a:spcBef>
              <a:spcAft>
                <a:spcPts val="400"/>
              </a:spcAft>
              <a:buFont typeface="Wingdings" panose="05000000000000000000" pitchFamily="2" charset="2"/>
              <a:buChar char="Ø"/>
            </a:pPr>
            <a:r>
              <a:rPr lang="en-US" sz="1400" dirty="0"/>
              <a:t>Sample ticket embedded</a:t>
            </a:r>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239964174"/>
              </p:ext>
            </p:extLst>
          </p:nvPr>
        </p:nvGraphicFramePr>
        <p:xfrm>
          <a:off x="4191000" y="5715000"/>
          <a:ext cx="914400" cy="771525"/>
        </p:xfrm>
        <a:graphic>
          <a:graphicData uri="http://schemas.openxmlformats.org/presentationml/2006/ole">
            <mc:AlternateContent xmlns:mc="http://schemas.openxmlformats.org/markup-compatibility/2006">
              <mc:Choice xmlns:v="urn:schemas-microsoft-com:vml" Requires="v">
                <p:oleObj spid="_x0000_s12293" name="Document" showAsIcon="1" r:id="rId5" imgW="914400" imgH="771480" progId="Word.Document.12">
                  <p:embed/>
                </p:oleObj>
              </mc:Choice>
              <mc:Fallback>
                <p:oleObj name="Document" showAsIcon="1" r:id="rId5" imgW="914400" imgH="771480" progId="Word.Document.1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571500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8620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xdr="http://schemas.openxmlformats.org/drawingml/2006/spreadsheetDrawing" xmlns="" xmlns:a16="http://schemas.microsoft.com/office/drawing/2014/main" xmlns:lc="http://schemas.openxmlformats.org/drawingml/2006/lockedCanvas" id="{00000000-0008-0000-0000-000003000000}"/>
              </a:ext>
            </a:extLst>
          </p:cNvPr>
          <p:cNvGraphicFramePr>
            <a:graphicFrameLocks/>
          </p:cNvGraphicFramePr>
          <p:nvPr>
            <p:extLst>
              <p:ext uri="{D42A27DB-BD31-4B8C-83A1-F6EECF244321}">
                <p14:modId xmlns:p14="http://schemas.microsoft.com/office/powerpoint/2010/main" val="2942974818"/>
              </p:ext>
            </p:extLst>
          </p:nvPr>
        </p:nvGraphicFramePr>
        <p:xfrm>
          <a:off x="152400" y="3124200"/>
          <a:ext cx="5410962" cy="28163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xdr="http://schemas.openxmlformats.org/drawingml/2006/spreadsheetDrawing" xmlns="" xmlns:a16="http://schemas.microsoft.com/office/drawing/2014/main" xmlns:lc="http://schemas.openxmlformats.org/drawingml/2006/lockedCanvas" id="{00000000-0008-0000-0000-00000C000000}"/>
              </a:ext>
            </a:extLst>
          </p:cNvPr>
          <p:cNvGraphicFramePr>
            <a:graphicFrameLocks/>
          </p:cNvGraphicFramePr>
          <p:nvPr>
            <p:extLst>
              <p:ext uri="{D42A27DB-BD31-4B8C-83A1-F6EECF244321}">
                <p14:modId xmlns:p14="http://schemas.microsoft.com/office/powerpoint/2010/main" val="4174233756"/>
              </p:ext>
            </p:extLst>
          </p:nvPr>
        </p:nvGraphicFramePr>
        <p:xfrm>
          <a:off x="228600" y="533400"/>
          <a:ext cx="493776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3"/>
          <p:cNvSpPr txBox="1">
            <a:spLocks/>
          </p:cNvSpPr>
          <p:nvPr/>
        </p:nvSpPr>
        <p:spPr>
          <a:xfrm>
            <a:off x="378035" y="0"/>
            <a:ext cx="5778010" cy="654049"/>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2200" kern="1200" baseline="0">
                <a:solidFill>
                  <a:schemeClr val="tx2"/>
                </a:solidFill>
                <a:latin typeface="+mj-lt"/>
                <a:ea typeface="+mj-ea"/>
                <a:cs typeface="+mj-cs"/>
              </a:defRPr>
            </a:lvl1pPr>
          </a:lstStyle>
          <a:p>
            <a:r>
              <a:rPr lang="en-US" sz="2000" dirty="0">
                <a:solidFill>
                  <a:schemeClr val="accent1"/>
                </a:solidFill>
                <a:ea typeface="ＭＳ Ｐゴシック"/>
                <a:cs typeface="Arial" panose="020B0604020202020204" pitchFamily="34" charset="0"/>
              </a:rPr>
              <a:t>Application &amp; Platform Provisioning </a:t>
            </a:r>
            <a:r>
              <a:rPr lang="en-US" sz="2000" dirty="0" smtClean="0">
                <a:solidFill>
                  <a:schemeClr val="accent1"/>
                </a:solidFill>
                <a:ea typeface="ＭＳ Ｐゴシック"/>
                <a:cs typeface="Arial" panose="020B0604020202020204" pitchFamily="34" charset="0"/>
              </a:rPr>
              <a:t>KPIs</a:t>
            </a:r>
            <a:endParaRPr lang="en-US" sz="2000" dirty="0">
              <a:solidFill>
                <a:schemeClr val="accent1"/>
              </a:solidFill>
              <a:ea typeface="ＭＳ Ｐゴシック"/>
              <a:cs typeface="Arial" panose="020B0604020202020204" pitchFamily="34" charset="0"/>
            </a:endParaRPr>
          </a:p>
        </p:txBody>
      </p:sp>
      <p:graphicFrame>
        <p:nvGraphicFramePr>
          <p:cNvPr id="4" name="Table 3"/>
          <p:cNvGraphicFramePr>
            <a:graphicFrameLocks noGrp="1"/>
          </p:cNvGraphicFramePr>
          <p:nvPr>
            <p:extLst/>
          </p:nvPr>
        </p:nvGraphicFramePr>
        <p:xfrm>
          <a:off x="6650111" y="2844453"/>
          <a:ext cx="2219326" cy="1083945"/>
        </p:xfrm>
        <a:graphic>
          <a:graphicData uri="http://schemas.openxmlformats.org/drawingml/2006/table">
            <a:tbl>
              <a:tblPr/>
              <a:tblGrid>
                <a:gridCol w="1496255"/>
                <a:gridCol w="723071"/>
              </a:tblGrid>
              <a:tr h="161925">
                <a:tc gridSpan="2">
                  <a:txBody>
                    <a:bodyPr/>
                    <a:lstStyle/>
                    <a:p>
                      <a:pPr algn="ctr" rtl="0" fontAlgn="t"/>
                      <a:r>
                        <a:rPr lang="en-US" sz="900" b="1" i="0" u="none" strike="noStrike" dirty="0">
                          <a:solidFill>
                            <a:srgbClr val="FFFFFF"/>
                          </a:solidFill>
                          <a:effectLst/>
                          <a:latin typeface="Arial" panose="020B0604020202020204" pitchFamily="34" charset="0"/>
                        </a:rPr>
                        <a:t>GEAR application provisioned</a:t>
                      </a:r>
                    </a:p>
                  </a:txBody>
                  <a:tcPr marL="0" marR="0" marT="0" marB="0">
                    <a:lnL>
                      <a:noFill/>
                    </a:lnL>
                    <a:lnR>
                      <a:noFill/>
                    </a:lnR>
                    <a:lnT>
                      <a:noFill/>
                    </a:lnT>
                    <a:lnB>
                      <a:noFill/>
                    </a:lnB>
                    <a:solidFill>
                      <a:srgbClr val="858585"/>
                    </a:solidFill>
                  </a:tcPr>
                </a:tc>
                <a:tc hMerge="1">
                  <a:txBody>
                    <a:bodyPr/>
                    <a:lstStyle/>
                    <a:p>
                      <a:endParaRPr lang="en-US"/>
                    </a:p>
                  </a:txBody>
                  <a:tcPr/>
                </a:tc>
              </a:tr>
              <a:tr h="161925">
                <a:tc>
                  <a:txBody>
                    <a:bodyPr/>
                    <a:lstStyle/>
                    <a:p>
                      <a:pPr algn="l" rtl="0" fontAlgn="ctr"/>
                      <a:r>
                        <a:rPr lang="en-US" sz="900" b="0" i="0" u="none" strike="noStrike">
                          <a:solidFill>
                            <a:srgbClr val="333333"/>
                          </a:solidFill>
                          <a:effectLst/>
                          <a:latin typeface="Arial" panose="020B0604020202020204" pitchFamily="34" charset="0"/>
                        </a:rPr>
                        <a:t>Investments and Corporate IT</a:t>
                      </a:r>
                    </a:p>
                  </a:txBody>
                  <a:tcPr marL="0" marR="0" marT="0" marB="0" anchor="ctr">
                    <a:lnL>
                      <a:noFill/>
                    </a:lnL>
                    <a:lnR>
                      <a:noFill/>
                    </a:lnR>
                    <a:lnT>
                      <a:noFill/>
                    </a:lnT>
                    <a:lnB>
                      <a:noFill/>
                    </a:lnB>
                  </a:tcPr>
                </a:tc>
                <a:tc>
                  <a:txBody>
                    <a:bodyPr/>
                    <a:lstStyle/>
                    <a:p>
                      <a:pPr algn="r" rtl="0" fontAlgn="t"/>
                      <a:r>
                        <a:rPr lang="en-US" sz="900" b="0" i="0" u="none" strike="noStrike">
                          <a:solidFill>
                            <a:srgbClr val="333333"/>
                          </a:solidFill>
                          <a:effectLst/>
                          <a:latin typeface="Arial" panose="020B0604020202020204" pitchFamily="34" charset="0"/>
                        </a:rPr>
                        <a:t>92</a:t>
                      </a:r>
                    </a:p>
                  </a:txBody>
                  <a:tcPr marL="0" marR="0" marT="0" marB="0">
                    <a:lnL>
                      <a:noFill/>
                    </a:lnL>
                    <a:lnR>
                      <a:noFill/>
                    </a:lnR>
                    <a:lnT>
                      <a:noFill/>
                    </a:lnT>
                    <a:lnB>
                      <a:noFill/>
                    </a:lnB>
                  </a:tcPr>
                </a:tc>
              </a:tr>
              <a:tr h="161925">
                <a:tc>
                  <a:txBody>
                    <a:bodyPr/>
                    <a:lstStyle/>
                    <a:p>
                      <a:pPr algn="l" rtl="0" fontAlgn="ctr"/>
                      <a:r>
                        <a:rPr lang="en-US" sz="900" b="0" i="0" u="none" strike="noStrike">
                          <a:solidFill>
                            <a:srgbClr val="333333"/>
                          </a:solidFill>
                          <a:effectLst/>
                          <a:latin typeface="Arial" panose="020B0604020202020204" pitchFamily="34" charset="0"/>
                        </a:rPr>
                        <a:t>General Insurance</a:t>
                      </a:r>
                    </a:p>
                  </a:txBody>
                  <a:tcPr marL="0" marR="0" marT="0" marB="0" anchor="ctr">
                    <a:lnL>
                      <a:noFill/>
                    </a:lnL>
                    <a:lnR>
                      <a:noFill/>
                    </a:lnR>
                    <a:lnT>
                      <a:noFill/>
                    </a:lnT>
                    <a:lnB>
                      <a:noFill/>
                    </a:lnB>
                    <a:solidFill>
                      <a:srgbClr val="F2F2F2"/>
                    </a:solidFill>
                  </a:tcPr>
                </a:tc>
                <a:tc>
                  <a:txBody>
                    <a:bodyPr/>
                    <a:lstStyle/>
                    <a:p>
                      <a:pPr algn="r" rtl="0" fontAlgn="t"/>
                      <a:r>
                        <a:rPr lang="en-US" sz="900" b="0" i="0" u="none" strike="noStrike">
                          <a:solidFill>
                            <a:srgbClr val="333333"/>
                          </a:solidFill>
                          <a:effectLst/>
                          <a:latin typeface="Arial" panose="020B0604020202020204" pitchFamily="34" charset="0"/>
                        </a:rPr>
                        <a:t>92</a:t>
                      </a:r>
                    </a:p>
                  </a:txBody>
                  <a:tcPr marL="0" marR="0" marT="0" marB="0">
                    <a:lnL>
                      <a:noFill/>
                    </a:lnL>
                    <a:lnR>
                      <a:noFill/>
                    </a:lnR>
                    <a:lnT>
                      <a:noFill/>
                    </a:lnT>
                    <a:lnB>
                      <a:noFill/>
                    </a:lnB>
                    <a:solidFill>
                      <a:srgbClr val="F2F2F2"/>
                    </a:solidFill>
                  </a:tcPr>
                </a:tc>
              </a:tr>
              <a:tr h="161925">
                <a:tc>
                  <a:txBody>
                    <a:bodyPr/>
                    <a:lstStyle/>
                    <a:p>
                      <a:pPr algn="l" rtl="0" fontAlgn="ctr"/>
                      <a:r>
                        <a:rPr lang="en-US" sz="900" b="0" i="0" u="none" strike="noStrike">
                          <a:solidFill>
                            <a:srgbClr val="333333"/>
                          </a:solidFill>
                          <a:effectLst/>
                          <a:latin typeface="Arial" panose="020B0604020202020204" pitchFamily="34" charset="0"/>
                        </a:rPr>
                        <a:t>Life and Retirement</a:t>
                      </a:r>
                    </a:p>
                  </a:txBody>
                  <a:tcPr marL="0" marR="0" marT="0" marB="0" anchor="ctr">
                    <a:lnL>
                      <a:noFill/>
                    </a:lnL>
                    <a:lnR>
                      <a:noFill/>
                    </a:lnR>
                    <a:lnT>
                      <a:noFill/>
                    </a:lnT>
                    <a:lnB>
                      <a:noFill/>
                    </a:lnB>
                  </a:tcPr>
                </a:tc>
                <a:tc>
                  <a:txBody>
                    <a:bodyPr/>
                    <a:lstStyle/>
                    <a:p>
                      <a:pPr algn="r" rtl="0" fontAlgn="t"/>
                      <a:r>
                        <a:rPr lang="en-US" sz="900" b="0" i="0" u="none" strike="noStrike">
                          <a:solidFill>
                            <a:srgbClr val="333333"/>
                          </a:solidFill>
                          <a:effectLst/>
                          <a:latin typeface="Arial" panose="020B0604020202020204" pitchFamily="34" charset="0"/>
                        </a:rPr>
                        <a:t>76</a:t>
                      </a:r>
                    </a:p>
                  </a:txBody>
                  <a:tcPr marL="0" marR="0" marT="0" marB="0">
                    <a:lnL>
                      <a:noFill/>
                    </a:lnL>
                    <a:lnR>
                      <a:noFill/>
                    </a:lnR>
                    <a:lnT>
                      <a:noFill/>
                    </a:lnT>
                    <a:lnB>
                      <a:noFill/>
                    </a:lnB>
                  </a:tcPr>
                </a:tc>
              </a:tr>
              <a:tr h="161925">
                <a:tc>
                  <a:txBody>
                    <a:bodyPr/>
                    <a:lstStyle/>
                    <a:p>
                      <a:pPr algn="l" rtl="0" fontAlgn="ctr"/>
                      <a:r>
                        <a:rPr lang="en-US" sz="900" b="0" i="0" u="none" strike="noStrike">
                          <a:solidFill>
                            <a:srgbClr val="333333"/>
                          </a:solidFill>
                          <a:effectLst/>
                          <a:latin typeface="Arial" panose="020B0604020202020204" pitchFamily="34" charset="0"/>
                        </a:rPr>
                        <a:t>Infrastructure Services</a:t>
                      </a:r>
                    </a:p>
                  </a:txBody>
                  <a:tcPr marL="0" marR="0" marT="0" marB="0" anchor="ctr">
                    <a:lnL>
                      <a:noFill/>
                    </a:lnL>
                    <a:lnR>
                      <a:noFill/>
                    </a:lnR>
                    <a:lnT>
                      <a:noFill/>
                    </a:lnT>
                    <a:lnB>
                      <a:noFill/>
                    </a:lnB>
                    <a:solidFill>
                      <a:srgbClr val="F2F2F2"/>
                    </a:solidFill>
                  </a:tcPr>
                </a:tc>
                <a:tc>
                  <a:txBody>
                    <a:bodyPr/>
                    <a:lstStyle/>
                    <a:p>
                      <a:pPr algn="r" rtl="0" fontAlgn="t"/>
                      <a:r>
                        <a:rPr lang="en-US" sz="900" b="0" i="0" u="none" strike="noStrike">
                          <a:solidFill>
                            <a:srgbClr val="333333"/>
                          </a:solidFill>
                          <a:effectLst/>
                          <a:latin typeface="Arial" panose="020B0604020202020204" pitchFamily="34" charset="0"/>
                        </a:rPr>
                        <a:t>3</a:t>
                      </a:r>
                    </a:p>
                  </a:txBody>
                  <a:tcPr marL="0" marR="0" marT="0" marB="0">
                    <a:lnL>
                      <a:noFill/>
                    </a:lnL>
                    <a:lnR>
                      <a:noFill/>
                    </a:lnR>
                    <a:lnT>
                      <a:noFill/>
                    </a:lnT>
                    <a:lnB>
                      <a:noFill/>
                    </a:lnB>
                    <a:solidFill>
                      <a:srgbClr val="F2F2F2"/>
                    </a:solidFill>
                  </a:tcPr>
                </a:tc>
              </a:tr>
              <a:tr h="161925">
                <a:tc>
                  <a:txBody>
                    <a:bodyPr/>
                    <a:lstStyle/>
                    <a:p>
                      <a:pPr algn="l" rtl="0" fontAlgn="ctr"/>
                      <a:endParaRPr lang="en-US" sz="900" b="0" i="0" u="none" strike="noStrike">
                        <a:solidFill>
                          <a:srgbClr val="333333"/>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r" rtl="0" fontAlgn="t"/>
                      <a:r>
                        <a:rPr lang="en-US" sz="900" b="0" i="0" u="none" strike="noStrike" dirty="0">
                          <a:solidFill>
                            <a:srgbClr val="333333"/>
                          </a:solidFill>
                          <a:effectLst/>
                          <a:latin typeface="Arial" panose="020B0604020202020204" pitchFamily="34" charset="0"/>
                        </a:rPr>
                        <a:t>263</a:t>
                      </a:r>
                    </a:p>
                  </a:txBody>
                  <a:tcPr marL="0" marR="0" marT="0" marB="0">
                    <a:lnL>
                      <a:noFill/>
                    </a:lnL>
                    <a:lnR>
                      <a:noFill/>
                    </a:lnR>
                    <a:lnT>
                      <a:noFill/>
                    </a:lnT>
                    <a:lnB>
                      <a:noFill/>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53591865"/>
              </p:ext>
            </p:extLst>
          </p:nvPr>
        </p:nvGraphicFramePr>
        <p:xfrm>
          <a:off x="6535811" y="3898038"/>
          <a:ext cx="2333625" cy="666750"/>
        </p:xfrm>
        <a:graphic>
          <a:graphicData uri="http://schemas.openxmlformats.org/drawingml/2006/table">
            <a:tbl>
              <a:tblPr/>
              <a:tblGrid>
                <a:gridCol w="1975707"/>
                <a:gridCol w="357918"/>
              </a:tblGrid>
              <a:tr h="161925">
                <a:tc gridSpan="2">
                  <a:txBody>
                    <a:bodyPr/>
                    <a:lstStyle/>
                    <a:p>
                      <a:pPr algn="ctr" rtl="0" fontAlgn="t"/>
                      <a:r>
                        <a:rPr lang="en-US" sz="900" b="1" i="0" u="none" strike="noStrike" dirty="0">
                          <a:solidFill>
                            <a:srgbClr val="FFFFFF"/>
                          </a:solidFill>
                          <a:effectLst/>
                          <a:latin typeface="Arial" panose="020B0604020202020204" pitchFamily="34" charset="0"/>
                        </a:rPr>
                        <a:t>QA Evaluations</a:t>
                      </a:r>
                    </a:p>
                  </a:txBody>
                  <a:tcPr marL="0" marR="0" marT="0" marB="0">
                    <a:lnL>
                      <a:noFill/>
                    </a:lnL>
                    <a:lnR>
                      <a:noFill/>
                    </a:lnR>
                    <a:lnT>
                      <a:noFill/>
                    </a:lnT>
                    <a:lnB>
                      <a:noFill/>
                    </a:lnB>
                    <a:solidFill>
                      <a:srgbClr val="858585"/>
                    </a:solidFill>
                  </a:tcPr>
                </a:tc>
                <a:tc hMerge="1">
                  <a:txBody>
                    <a:bodyPr/>
                    <a:lstStyle/>
                    <a:p>
                      <a:endParaRPr lang="en-US"/>
                    </a:p>
                  </a:txBody>
                  <a:tcPr/>
                </a:tc>
              </a:tr>
              <a:tr h="161925">
                <a:tc>
                  <a:txBody>
                    <a:bodyPr/>
                    <a:lstStyle/>
                    <a:p>
                      <a:pPr algn="l" rtl="0" fontAlgn="t"/>
                      <a:r>
                        <a:rPr lang="en-US" sz="900" b="0" i="0" u="none" strike="noStrike">
                          <a:solidFill>
                            <a:srgbClr val="333333"/>
                          </a:solidFill>
                          <a:effectLst/>
                          <a:latin typeface="Arial" panose="020B0604020202020204" pitchFamily="34" charset="0"/>
                        </a:rPr>
                        <a:t>Number of QA Evaluations</a:t>
                      </a:r>
                    </a:p>
                  </a:txBody>
                  <a:tcPr marL="0" marR="0" marT="0" marB="0">
                    <a:lnL>
                      <a:noFill/>
                    </a:lnL>
                    <a:lnR>
                      <a:noFill/>
                    </a:lnR>
                    <a:lnT>
                      <a:noFill/>
                    </a:lnT>
                    <a:lnB>
                      <a:noFill/>
                    </a:lnB>
                  </a:tcPr>
                </a:tc>
                <a:tc>
                  <a:txBody>
                    <a:bodyPr/>
                    <a:lstStyle/>
                    <a:p>
                      <a:pPr algn="r" rtl="0" fontAlgn="t"/>
                      <a:r>
                        <a:rPr lang="en-US" sz="900" b="0" i="0" u="none" strike="noStrike">
                          <a:solidFill>
                            <a:srgbClr val="333333"/>
                          </a:solidFill>
                          <a:effectLst/>
                          <a:latin typeface="Arial" panose="020B0604020202020204" pitchFamily="34" charset="0"/>
                        </a:rPr>
                        <a:t>1,224</a:t>
                      </a:r>
                    </a:p>
                  </a:txBody>
                  <a:tcPr marL="0" marR="0" marT="0" marB="0">
                    <a:lnL>
                      <a:noFill/>
                    </a:lnL>
                    <a:lnR>
                      <a:noFill/>
                    </a:lnR>
                    <a:lnT>
                      <a:noFill/>
                    </a:lnT>
                    <a:lnB>
                      <a:noFill/>
                    </a:lnB>
                  </a:tcPr>
                </a:tc>
              </a:tr>
              <a:tr h="161925">
                <a:tc>
                  <a:txBody>
                    <a:bodyPr/>
                    <a:lstStyle/>
                    <a:p>
                      <a:pPr algn="l" rtl="0" fontAlgn="t"/>
                      <a:r>
                        <a:rPr lang="en-US" sz="900" b="0" i="0" u="none" strike="noStrike">
                          <a:solidFill>
                            <a:srgbClr val="333333"/>
                          </a:solidFill>
                          <a:effectLst/>
                          <a:latin typeface="Arial" panose="020B0604020202020204" pitchFamily="34" charset="0"/>
                        </a:rPr>
                        <a:t>Number of People Evaluated</a:t>
                      </a:r>
                    </a:p>
                  </a:txBody>
                  <a:tcPr marL="0" marR="0" marT="0" marB="0">
                    <a:lnL>
                      <a:noFill/>
                    </a:lnL>
                    <a:lnR>
                      <a:noFill/>
                    </a:lnR>
                    <a:lnT>
                      <a:noFill/>
                    </a:lnT>
                    <a:lnB>
                      <a:noFill/>
                    </a:lnB>
                    <a:solidFill>
                      <a:srgbClr val="F2F2F2"/>
                    </a:solidFill>
                  </a:tcPr>
                </a:tc>
                <a:tc>
                  <a:txBody>
                    <a:bodyPr/>
                    <a:lstStyle/>
                    <a:p>
                      <a:pPr algn="r" rtl="0" fontAlgn="t"/>
                      <a:r>
                        <a:rPr lang="en-US" sz="900" b="0" i="0" u="none" strike="noStrike">
                          <a:solidFill>
                            <a:srgbClr val="333333"/>
                          </a:solidFill>
                          <a:effectLst/>
                          <a:latin typeface="Arial" panose="020B0604020202020204" pitchFamily="34" charset="0"/>
                        </a:rPr>
                        <a:t>47</a:t>
                      </a:r>
                    </a:p>
                  </a:txBody>
                  <a:tcPr marL="0" marR="0" marT="0" marB="0">
                    <a:lnL>
                      <a:noFill/>
                    </a:lnL>
                    <a:lnR>
                      <a:noFill/>
                    </a:lnR>
                    <a:lnT>
                      <a:noFill/>
                    </a:lnT>
                    <a:lnB>
                      <a:noFill/>
                    </a:lnB>
                    <a:solidFill>
                      <a:srgbClr val="F2F2F2"/>
                    </a:solidFill>
                  </a:tcPr>
                </a:tc>
              </a:tr>
              <a:tr h="180975">
                <a:tc>
                  <a:txBody>
                    <a:bodyPr/>
                    <a:lstStyle/>
                    <a:p>
                      <a:pPr algn="l" rtl="0" fontAlgn="t"/>
                      <a:r>
                        <a:rPr lang="en-US" sz="900" b="0" i="0" u="none" strike="noStrike">
                          <a:solidFill>
                            <a:srgbClr val="333333"/>
                          </a:solidFill>
                          <a:effectLst/>
                          <a:latin typeface="Arial" panose="020B0604020202020204" pitchFamily="34" charset="0"/>
                        </a:rPr>
                        <a:t>Requests Subject to Evaluation</a:t>
                      </a:r>
                    </a:p>
                  </a:txBody>
                  <a:tcPr marL="0" marR="0" marT="0" marB="0">
                    <a:lnL>
                      <a:noFill/>
                    </a:lnL>
                    <a:lnR>
                      <a:noFill/>
                    </a:lnR>
                    <a:lnT>
                      <a:noFill/>
                    </a:lnT>
                    <a:lnB>
                      <a:noFill/>
                    </a:lnB>
                  </a:tcPr>
                </a:tc>
                <a:tc>
                  <a:txBody>
                    <a:bodyPr/>
                    <a:lstStyle/>
                    <a:p>
                      <a:pPr algn="r" rtl="0" fontAlgn="t"/>
                      <a:r>
                        <a:rPr lang="en-US" sz="900" b="0" i="0" u="none" strike="noStrike" dirty="0" smtClean="0">
                          <a:solidFill>
                            <a:srgbClr val="333333"/>
                          </a:solidFill>
                          <a:effectLst/>
                          <a:latin typeface="Arial" panose="020B0604020202020204" pitchFamily="34" charset="0"/>
                        </a:rPr>
                        <a:t>22,017</a:t>
                      </a:r>
                      <a:endParaRPr lang="en-US" sz="900" b="0" i="0" u="none" strike="noStrike" dirty="0">
                        <a:solidFill>
                          <a:srgbClr val="333333"/>
                        </a:solidFill>
                        <a:effectLst/>
                        <a:latin typeface="Arial" panose="020B0604020202020204" pitchFamily="34" charset="0"/>
                      </a:endParaRPr>
                    </a:p>
                  </a:txBody>
                  <a:tcPr marL="0" marR="0" marT="0" marB="0">
                    <a:lnL>
                      <a:noFill/>
                    </a:lnL>
                    <a:lnR>
                      <a:noFill/>
                    </a:lnR>
                    <a:lnT>
                      <a:noFill/>
                    </a:lnT>
                    <a:lnB>
                      <a:noFill/>
                    </a:lnB>
                  </a:tcPr>
                </a:tc>
              </a:tr>
            </a:tbl>
          </a:graphicData>
        </a:graphic>
      </p:graphicFrame>
      <p:graphicFrame>
        <p:nvGraphicFramePr>
          <p:cNvPr id="7" name="Table 8"/>
          <p:cNvGraphicFramePr>
            <a:graphicFrameLocks noGrp="1"/>
          </p:cNvGraphicFramePr>
          <p:nvPr>
            <p:extLst>
              <p:ext uri="{D42A27DB-BD31-4B8C-83A1-F6EECF244321}">
                <p14:modId xmlns:p14="http://schemas.microsoft.com/office/powerpoint/2010/main" val="1759172491"/>
              </p:ext>
            </p:extLst>
          </p:nvPr>
        </p:nvGraphicFramePr>
        <p:xfrm>
          <a:off x="6145286" y="4769594"/>
          <a:ext cx="2724150" cy="2019300"/>
        </p:xfrm>
        <a:graphic>
          <a:graphicData uri="http://schemas.openxmlformats.org/drawingml/2006/table">
            <a:tbl>
              <a:tblPr/>
              <a:tblGrid>
                <a:gridCol w="1495425"/>
                <a:gridCol w="723900"/>
                <a:gridCol w="504825"/>
              </a:tblGrid>
              <a:tr h="161925">
                <a:tc>
                  <a:txBody>
                    <a:bodyPr/>
                    <a:lstStyle/>
                    <a:p>
                      <a:pPr algn="l" rtl="0" fontAlgn="t"/>
                      <a:r>
                        <a:rPr lang="en-US" sz="900" b="1" i="0" u="none" strike="noStrike" dirty="0">
                          <a:solidFill>
                            <a:srgbClr val="FFFFFF"/>
                          </a:solidFill>
                          <a:effectLst/>
                          <a:latin typeface="Arial" panose="020B0604020202020204" pitchFamily="34" charset="0"/>
                        </a:rPr>
                        <a:t>Ticket source</a:t>
                      </a:r>
                    </a:p>
                  </a:txBody>
                  <a:tcPr marL="0" marR="0" marT="0" marB="0">
                    <a:lnL>
                      <a:noFill/>
                    </a:lnL>
                    <a:lnR>
                      <a:noFill/>
                    </a:lnR>
                    <a:lnT>
                      <a:noFill/>
                    </a:lnT>
                    <a:lnB>
                      <a:noFill/>
                    </a:lnB>
                    <a:solidFill>
                      <a:srgbClr val="858585"/>
                    </a:solidFill>
                  </a:tcPr>
                </a:tc>
                <a:tc>
                  <a:txBody>
                    <a:bodyPr/>
                    <a:lstStyle/>
                    <a:p>
                      <a:pPr algn="r" rtl="0" fontAlgn="t"/>
                      <a:r>
                        <a:rPr lang="en-US" sz="900" b="1" i="0" u="none" strike="noStrike">
                          <a:solidFill>
                            <a:srgbClr val="FFFFFF"/>
                          </a:solidFill>
                          <a:effectLst/>
                          <a:latin typeface="Arial" panose="020B0604020202020204" pitchFamily="34" charset="0"/>
                        </a:rPr>
                        <a:t>Current Month </a:t>
                      </a:r>
                    </a:p>
                  </a:txBody>
                  <a:tcPr marL="0" marR="0" marT="0" marB="0">
                    <a:lnL>
                      <a:noFill/>
                    </a:lnL>
                    <a:lnR>
                      <a:noFill/>
                    </a:lnR>
                    <a:lnT>
                      <a:noFill/>
                    </a:lnT>
                    <a:lnB>
                      <a:noFill/>
                    </a:lnB>
                    <a:solidFill>
                      <a:srgbClr val="858585"/>
                    </a:solidFill>
                  </a:tcPr>
                </a:tc>
                <a:tc>
                  <a:txBody>
                    <a:bodyPr/>
                    <a:lstStyle/>
                    <a:p>
                      <a:pPr algn="r" rtl="0" fontAlgn="t"/>
                      <a:r>
                        <a:rPr lang="en-US" sz="900" b="1" i="0" u="none" strike="noStrike">
                          <a:solidFill>
                            <a:srgbClr val="FFFFFF"/>
                          </a:solidFill>
                          <a:effectLst/>
                          <a:latin typeface="Arial" panose="020B0604020202020204" pitchFamily="34" charset="0"/>
                        </a:rPr>
                        <a:t>2019 YTD </a:t>
                      </a:r>
                    </a:p>
                  </a:txBody>
                  <a:tcPr marL="0" marR="0" marT="0" marB="0">
                    <a:lnL>
                      <a:noFill/>
                    </a:lnL>
                    <a:lnR>
                      <a:noFill/>
                    </a:lnR>
                    <a:lnT>
                      <a:noFill/>
                    </a:lnT>
                    <a:lnB>
                      <a:noFill/>
                    </a:lnB>
                    <a:solidFill>
                      <a:srgbClr val="858585"/>
                    </a:solidFill>
                  </a:tcPr>
                </a:tc>
              </a:tr>
              <a:tr h="161925">
                <a:tc>
                  <a:txBody>
                    <a:bodyPr/>
                    <a:lstStyle/>
                    <a:p>
                      <a:pPr algn="l" rtl="0" fontAlgn="ctr"/>
                      <a:r>
                        <a:rPr lang="en-US" sz="900" b="0" i="0" u="none" strike="noStrike" dirty="0">
                          <a:solidFill>
                            <a:srgbClr val="333333"/>
                          </a:solidFill>
                          <a:effectLst/>
                          <a:latin typeface="Arial" panose="020B0604020202020204" pitchFamily="34" charset="0"/>
                        </a:rPr>
                        <a:t>ServiceNow Requests</a:t>
                      </a:r>
                    </a:p>
                  </a:txBody>
                  <a:tcPr marL="0" marR="0" marT="0" marB="0" anchor="ctr">
                    <a:lnL>
                      <a:noFill/>
                    </a:lnL>
                    <a:lnR>
                      <a:noFill/>
                    </a:lnR>
                    <a:lnT>
                      <a:noFill/>
                    </a:lnT>
                    <a:lnB>
                      <a:noFill/>
                    </a:lnB>
                  </a:tcPr>
                </a:tc>
                <a:tc>
                  <a:txBody>
                    <a:bodyPr/>
                    <a:lstStyle/>
                    <a:p>
                      <a:pPr algn="r" rtl="0" fontAlgn="t"/>
                      <a:r>
                        <a:rPr lang="en-US" sz="900" b="0" i="0" u="none" strike="noStrike">
                          <a:solidFill>
                            <a:srgbClr val="333333"/>
                          </a:solidFill>
                          <a:effectLst/>
                          <a:latin typeface="Arial" panose="020B0604020202020204" pitchFamily="34" charset="0"/>
                        </a:rPr>
                        <a:t>23,240</a:t>
                      </a:r>
                    </a:p>
                  </a:txBody>
                  <a:tcPr marL="0" marR="0" marT="0" marB="0">
                    <a:lnL>
                      <a:noFill/>
                    </a:lnL>
                    <a:lnR>
                      <a:noFill/>
                    </a:lnR>
                    <a:lnT>
                      <a:noFill/>
                    </a:lnT>
                    <a:lnB>
                      <a:noFill/>
                    </a:lnB>
                  </a:tcPr>
                </a:tc>
                <a:tc>
                  <a:txBody>
                    <a:bodyPr/>
                    <a:lstStyle/>
                    <a:p>
                      <a:pPr algn="r" rtl="0" fontAlgn="t"/>
                      <a:r>
                        <a:rPr lang="en-US" sz="900" b="0" i="0" u="none" strike="noStrike">
                          <a:solidFill>
                            <a:srgbClr val="333333"/>
                          </a:solidFill>
                          <a:effectLst/>
                          <a:latin typeface="Arial" panose="020B0604020202020204" pitchFamily="34" charset="0"/>
                        </a:rPr>
                        <a:t>88,532</a:t>
                      </a:r>
                    </a:p>
                  </a:txBody>
                  <a:tcPr marL="0" marR="0" marT="0" marB="0">
                    <a:lnL>
                      <a:noFill/>
                    </a:lnL>
                    <a:lnR>
                      <a:noFill/>
                    </a:lnR>
                    <a:lnT>
                      <a:noFill/>
                    </a:lnT>
                    <a:lnB>
                      <a:noFill/>
                    </a:lnB>
                  </a:tcPr>
                </a:tc>
              </a:tr>
              <a:tr h="161925">
                <a:tc>
                  <a:txBody>
                    <a:bodyPr/>
                    <a:lstStyle/>
                    <a:p>
                      <a:pPr algn="l" rtl="0" fontAlgn="ctr"/>
                      <a:r>
                        <a:rPr lang="en-US" sz="900" b="0" i="0" u="none" strike="noStrike" dirty="0">
                          <a:solidFill>
                            <a:srgbClr val="333333"/>
                          </a:solidFill>
                          <a:effectLst/>
                          <a:latin typeface="Arial" panose="020B0604020202020204" pitchFamily="34" charset="0"/>
                        </a:rPr>
                        <a:t>ServiceNow Incidents</a:t>
                      </a:r>
                    </a:p>
                  </a:txBody>
                  <a:tcPr marL="0" marR="0" marT="0" marB="0" anchor="ctr">
                    <a:lnL>
                      <a:noFill/>
                    </a:lnL>
                    <a:lnR>
                      <a:noFill/>
                    </a:lnR>
                    <a:lnT>
                      <a:noFill/>
                    </a:lnT>
                    <a:lnB>
                      <a:noFill/>
                    </a:lnB>
                    <a:solidFill>
                      <a:srgbClr val="F2F2F2"/>
                    </a:solidFill>
                  </a:tcPr>
                </a:tc>
                <a:tc>
                  <a:txBody>
                    <a:bodyPr/>
                    <a:lstStyle/>
                    <a:p>
                      <a:pPr algn="r" rtl="0" fontAlgn="t"/>
                      <a:r>
                        <a:rPr lang="en-US" sz="900" b="0" i="0" u="none" strike="noStrike">
                          <a:solidFill>
                            <a:srgbClr val="333333"/>
                          </a:solidFill>
                          <a:effectLst/>
                          <a:latin typeface="Arial" panose="020B0604020202020204" pitchFamily="34" charset="0"/>
                        </a:rPr>
                        <a:t>1,801</a:t>
                      </a:r>
                    </a:p>
                  </a:txBody>
                  <a:tcPr marL="0" marR="0" marT="0" marB="0">
                    <a:lnL>
                      <a:noFill/>
                    </a:lnL>
                    <a:lnR>
                      <a:noFill/>
                    </a:lnR>
                    <a:lnT>
                      <a:noFill/>
                    </a:lnT>
                    <a:lnB>
                      <a:noFill/>
                    </a:lnB>
                    <a:solidFill>
                      <a:srgbClr val="F2F2F2"/>
                    </a:solidFill>
                  </a:tcPr>
                </a:tc>
                <a:tc>
                  <a:txBody>
                    <a:bodyPr/>
                    <a:lstStyle/>
                    <a:p>
                      <a:pPr algn="r" rtl="0" fontAlgn="t"/>
                      <a:r>
                        <a:rPr lang="en-US" sz="900" b="0" i="0" u="none" strike="noStrike">
                          <a:solidFill>
                            <a:srgbClr val="333333"/>
                          </a:solidFill>
                          <a:effectLst/>
                          <a:latin typeface="Arial" panose="020B0604020202020204" pitchFamily="34" charset="0"/>
                        </a:rPr>
                        <a:t>7,063</a:t>
                      </a:r>
                    </a:p>
                  </a:txBody>
                  <a:tcPr marL="0" marR="0" marT="0" marB="0">
                    <a:lnL>
                      <a:noFill/>
                    </a:lnL>
                    <a:lnR>
                      <a:noFill/>
                    </a:lnR>
                    <a:lnT>
                      <a:noFill/>
                    </a:lnT>
                    <a:lnB>
                      <a:noFill/>
                    </a:lnB>
                    <a:solidFill>
                      <a:srgbClr val="F2F2F2"/>
                    </a:solidFill>
                  </a:tcPr>
                </a:tc>
              </a:tr>
              <a:tr h="161925">
                <a:tc>
                  <a:txBody>
                    <a:bodyPr/>
                    <a:lstStyle/>
                    <a:p>
                      <a:pPr algn="l" rtl="0" fontAlgn="ctr"/>
                      <a:r>
                        <a:rPr lang="en-US" sz="900" b="0" i="0" u="none" strike="noStrike">
                          <a:solidFill>
                            <a:srgbClr val="333333"/>
                          </a:solidFill>
                          <a:effectLst/>
                          <a:latin typeface="Arial" panose="020B0604020202020204" pitchFamily="34" charset="0"/>
                        </a:rPr>
                        <a:t>CASL Requests (GI request tool)</a:t>
                      </a:r>
                    </a:p>
                  </a:txBody>
                  <a:tcPr marL="0" marR="0" marT="0" marB="0" anchor="ctr">
                    <a:lnL>
                      <a:noFill/>
                    </a:lnL>
                    <a:lnR>
                      <a:noFill/>
                    </a:lnR>
                    <a:lnT>
                      <a:noFill/>
                    </a:lnT>
                    <a:lnB>
                      <a:noFill/>
                    </a:lnB>
                  </a:tcPr>
                </a:tc>
                <a:tc>
                  <a:txBody>
                    <a:bodyPr/>
                    <a:lstStyle/>
                    <a:p>
                      <a:pPr algn="r" rtl="0" fontAlgn="t"/>
                      <a:r>
                        <a:rPr lang="en-US" sz="900" b="0" i="0" u="none" strike="noStrike">
                          <a:solidFill>
                            <a:srgbClr val="333333"/>
                          </a:solidFill>
                          <a:effectLst/>
                          <a:latin typeface="Arial" panose="020B0604020202020204" pitchFamily="34" charset="0"/>
                        </a:rPr>
                        <a:t>6,603</a:t>
                      </a:r>
                    </a:p>
                  </a:txBody>
                  <a:tcPr marL="0" marR="0" marT="0" marB="0">
                    <a:lnL>
                      <a:noFill/>
                    </a:lnL>
                    <a:lnR>
                      <a:noFill/>
                    </a:lnR>
                    <a:lnT>
                      <a:noFill/>
                    </a:lnT>
                    <a:lnB>
                      <a:noFill/>
                    </a:lnB>
                  </a:tcPr>
                </a:tc>
                <a:tc>
                  <a:txBody>
                    <a:bodyPr/>
                    <a:lstStyle/>
                    <a:p>
                      <a:pPr algn="r" rtl="0" fontAlgn="t"/>
                      <a:r>
                        <a:rPr lang="en-US" sz="900" b="0" i="0" u="none" strike="noStrike">
                          <a:solidFill>
                            <a:srgbClr val="333333"/>
                          </a:solidFill>
                          <a:effectLst/>
                          <a:latin typeface="Arial" panose="020B0604020202020204" pitchFamily="34" charset="0"/>
                        </a:rPr>
                        <a:t>23,110</a:t>
                      </a:r>
                    </a:p>
                  </a:txBody>
                  <a:tcPr marL="0" marR="0" marT="0" marB="0">
                    <a:lnL>
                      <a:noFill/>
                    </a:lnL>
                    <a:lnR>
                      <a:noFill/>
                    </a:lnR>
                    <a:lnT>
                      <a:noFill/>
                    </a:lnT>
                    <a:lnB>
                      <a:noFill/>
                    </a:lnB>
                  </a:tcPr>
                </a:tc>
              </a:tr>
              <a:tr h="161925">
                <a:tc>
                  <a:txBody>
                    <a:bodyPr/>
                    <a:lstStyle/>
                    <a:p>
                      <a:pPr algn="l" rtl="0" fontAlgn="ctr"/>
                      <a:r>
                        <a:rPr lang="en-US" sz="900" b="0" i="0" u="none" strike="noStrike">
                          <a:solidFill>
                            <a:srgbClr val="333333"/>
                          </a:solidFill>
                          <a:effectLst/>
                          <a:latin typeface="Arial" panose="020B0604020202020204" pitchFamily="34" charset="0"/>
                        </a:rPr>
                        <a:t>JIRA Requests (ICIT request tool)</a:t>
                      </a:r>
                    </a:p>
                  </a:txBody>
                  <a:tcPr marL="0" marR="0" marT="0" marB="0" anchor="ctr">
                    <a:lnL>
                      <a:noFill/>
                    </a:lnL>
                    <a:lnR>
                      <a:noFill/>
                    </a:lnR>
                    <a:lnT>
                      <a:noFill/>
                    </a:lnT>
                    <a:lnB>
                      <a:noFill/>
                    </a:lnB>
                    <a:solidFill>
                      <a:srgbClr val="F2F2F2"/>
                    </a:solidFill>
                  </a:tcPr>
                </a:tc>
                <a:tc>
                  <a:txBody>
                    <a:bodyPr/>
                    <a:lstStyle/>
                    <a:p>
                      <a:pPr algn="r" rtl="0" fontAlgn="t"/>
                      <a:r>
                        <a:rPr lang="en-US" sz="900" b="0" i="0" u="none" strike="noStrike">
                          <a:solidFill>
                            <a:srgbClr val="333333"/>
                          </a:solidFill>
                          <a:effectLst/>
                          <a:latin typeface="Arial" panose="020B0604020202020204" pitchFamily="34" charset="0"/>
                        </a:rPr>
                        <a:t>251</a:t>
                      </a:r>
                    </a:p>
                  </a:txBody>
                  <a:tcPr marL="0" marR="0" marT="0" marB="0">
                    <a:lnL>
                      <a:noFill/>
                    </a:lnL>
                    <a:lnR>
                      <a:noFill/>
                    </a:lnR>
                    <a:lnT>
                      <a:noFill/>
                    </a:lnT>
                    <a:lnB>
                      <a:noFill/>
                    </a:lnB>
                    <a:solidFill>
                      <a:srgbClr val="F2F2F2"/>
                    </a:solidFill>
                  </a:tcPr>
                </a:tc>
                <a:tc>
                  <a:txBody>
                    <a:bodyPr/>
                    <a:lstStyle/>
                    <a:p>
                      <a:pPr algn="r" rtl="0" fontAlgn="t"/>
                      <a:r>
                        <a:rPr lang="en-US" sz="900" b="0" i="0" u="none" strike="noStrike">
                          <a:solidFill>
                            <a:srgbClr val="333333"/>
                          </a:solidFill>
                          <a:effectLst/>
                          <a:latin typeface="Arial" panose="020B0604020202020204" pitchFamily="34" charset="0"/>
                        </a:rPr>
                        <a:t>1,099</a:t>
                      </a:r>
                    </a:p>
                  </a:txBody>
                  <a:tcPr marL="0" marR="0" marT="0" marB="0">
                    <a:lnL>
                      <a:noFill/>
                    </a:lnL>
                    <a:lnR>
                      <a:noFill/>
                    </a:lnR>
                    <a:lnT>
                      <a:noFill/>
                    </a:lnT>
                    <a:lnB>
                      <a:noFill/>
                    </a:lnB>
                    <a:solidFill>
                      <a:srgbClr val="F2F2F2"/>
                    </a:solidFill>
                  </a:tcPr>
                </a:tc>
              </a:tr>
              <a:tr h="161925">
                <a:tc>
                  <a:txBody>
                    <a:bodyPr/>
                    <a:lstStyle/>
                    <a:p>
                      <a:pPr algn="l" rtl="0" fontAlgn="ctr"/>
                      <a:r>
                        <a:rPr lang="en-US" sz="900" b="0" i="0" u="none" strike="noStrike">
                          <a:solidFill>
                            <a:srgbClr val="FDFCFF"/>
                          </a:solidFill>
                          <a:effectLst/>
                          <a:latin typeface="Arial" panose="020B0604020202020204" pitchFamily="34" charset="0"/>
                        </a:rPr>
                        <a:t>Total Tasks Completed </a:t>
                      </a:r>
                    </a:p>
                  </a:txBody>
                  <a:tcPr marL="0" marR="0" marT="0" marB="0" anchor="ctr">
                    <a:lnL>
                      <a:noFill/>
                    </a:lnL>
                    <a:lnR>
                      <a:noFill/>
                    </a:lnR>
                    <a:lnT>
                      <a:noFill/>
                    </a:lnT>
                    <a:lnB>
                      <a:noFill/>
                    </a:lnB>
                    <a:solidFill>
                      <a:srgbClr val="00A4E4"/>
                    </a:solidFill>
                  </a:tcPr>
                </a:tc>
                <a:tc>
                  <a:txBody>
                    <a:bodyPr/>
                    <a:lstStyle/>
                    <a:p>
                      <a:pPr algn="r" rtl="0" fontAlgn="t"/>
                      <a:r>
                        <a:rPr lang="en-US" sz="900" b="0" i="0" u="none" strike="noStrike">
                          <a:solidFill>
                            <a:srgbClr val="FDFCFF"/>
                          </a:solidFill>
                          <a:effectLst/>
                          <a:latin typeface="Arial" panose="020B0604020202020204" pitchFamily="34" charset="0"/>
                        </a:rPr>
                        <a:t>31,895</a:t>
                      </a:r>
                    </a:p>
                  </a:txBody>
                  <a:tcPr marL="0" marR="0" marT="0" marB="0">
                    <a:lnL>
                      <a:noFill/>
                    </a:lnL>
                    <a:lnR>
                      <a:noFill/>
                    </a:lnR>
                    <a:lnT>
                      <a:noFill/>
                    </a:lnT>
                    <a:lnB>
                      <a:noFill/>
                    </a:lnB>
                    <a:solidFill>
                      <a:srgbClr val="00A4E4"/>
                    </a:solidFill>
                  </a:tcPr>
                </a:tc>
                <a:tc>
                  <a:txBody>
                    <a:bodyPr/>
                    <a:lstStyle/>
                    <a:p>
                      <a:pPr algn="r" rtl="0" fontAlgn="t"/>
                      <a:r>
                        <a:rPr lang="en-US" sz="900" b="0" i="0" u="none" strike="noStrike">
                          <a:solidFill>
                            <a:srgbClr val="FDFCFF"/>
                          </a:solidFill>
                          <a:effectLst/>
                          <a:latin typeface="Arial" panose="020B0604020202020204" pitchFamily="34" charset="0"/>
                        </a:rPr>
                        <a:t>119,804</a:t>
                      </a:r>
                    </a:p>
                  </a:txBody>
                  <a:tcPr marL="0" marR="0" marT="0" marB="0">
                    <a:lnL>
                      <a:noFill/>
                    </a:lnL>
                    <a:lnR>
                      <a:noFill/>
                    </a:lnR>
                    <a:lnT>
                      <a:noFill/>
                    </a:lnT>
                    <a:lnB>
                      <a:noFill/>
                    </a:lnB>
                    <a:solidFill>
                      <a:srgbClr val="00A4E4"/>
                    </a:solidFill>
                  </a:tcPr>
                </a:tc>
              </a:tr>
              <a:tr h="161925">
                <a:tc>
                  <a:txBody>
                    <a:bodyPr/>
                    <a:lstStyle/>
                    <a:p>
                      <a:pPr algn="l" rtl="0" fontAlgn="ctr"/>
                      <a:r>
                        <a:rPr lang="en-US" sz="900" b="0" i="0" u="none" strike="noStrike">
                          <a:solidFill>
                            <a:srgbClr val="FDFCFF"/>
                          </a:solidFill>
                          <a:effectLst/>
                          <a:latin typeface="Arial" panose="020B0604020202020204" pitchFamily="34" charset="0"/>
                        </a:rPr>
                        <a:t>Average Single Day Processing %</a:t>
                      </a:r>
                    </a:p>
                  </a:txBody>
                  <a:tcPr marL="0" marR="0" marT="0" marB="0" anchor="ctr">
                    <a:lnL>
                      <a:noFill/>
                    </a:lnL>
                    <a:lnR>
                      <a:noFill/>
                    </a:lnR>
                    <a:lnT>
                      <a:noFill/>
                    </a:lnT>
                    <a:lnB>
                      <a:noFill/>
                    </a:lnB>
                    <a:solidFill>
                      <a:srgbClr val="00A4E4"/>
                    </a:solidFill>
                  </a:tcPr>
                </a:tc>
                <a:tc>
                  <a:txBody>
                    <a:bodyPr/>
                    <a:lstStyle/>
                    <a:p>
                      <a:pPr algn="r" rtl="0" fontAlgn="t"/>
                      <a:r>
                        <a:rPr lang="en-US" sz="900" b="0" i="0" u="none" strike="noStrike">
                          <a:solidFill>
                            <a:srgbClr val="FDFCFF"/>
                          </a:solidFill>
                          <a:effectLst/>
                          <a:latin typeface="Arial" panose="020B0604020202020204" pitchFamily="34" charset="0"/>
                        </a:rPr>
                        <a:t>78.3%</a:t>
                      </a:r>
                    </a:p>
                  </a:txBody>
                  <a:tcPr marL="0" marR="0" marT="0" marB="0">
                    <a:lnL>
                      <a:noFill/>
                    </a:lnL>
                    <a:lnR>
                      <a:noFill/>
                    </a:lnR>
                    <a:lnT>
                      <a:noFill/>
                    </a:lnT>
                    <a:lnB>
                      <a:noFill/>
                    </a:lnB>
                    <a:solidFill>
                      <a:srgbClr val="00A4E4"/>
                    </a:solidFill>
                  </a:tcPr>
                </a:tc>
                <a:tc>
                  <a:txBody>
                    <a:bodyPr/>
                    <a:lstStyle/>
                    <a:p>
                      <a:pPr algn="r" rtl="0" fontAlgn="t"/>
                      <a:r>
                        <a:rPr lang="en-US" sz="900" b="0" i="0" u="none" strike="noStrike">
                          <a:solidFill>
                            <a:srgbClr val="FDFCFF"/>
                          </a:solidFill>
                          <a:effectLst/>
                          <a:latin typeface="Arial" panose="020B0604020202020204" pitchFamily="34" charset="0"/>
                        </a:rPr>
                        <a:t>82.6%</a:t>
                      </a:r>
                    </a:p>
                  </a:txBody>
                  <a:tcPr marL="0" marR="0" marT="0" marB="0">
                    <a:lnL>
                      <a:noFill/>
                    </a:lnL>
                    <a:lnR>
                      <a:noFill/>
                    </a:lnR>
                    <a:lnT>
                      <a:noFill/>
                    </a:lnT>
                    <a:lnB>
                      <a:noFill/>
                    </a:lnB>
                    <a:solidFill>
                      <a:srgbClr val="00A4E4"/>
                    </a:solidFill>
                  </a:tcPr>
                </a:tc>
              </a:tr>
              <a:tr h="161925">
                <a:tc>
                  <a:txBody>
                    <a:bodyPr/>
                    <a:lstStyle/>
                    <a:p>
                      <a:pPr algn="l" rtl="0" fontAlgn="t"/>
                      <a:r>
                        <a:rPr lang="en-US" sz="900" b="0" i="0" u="none" strike="noStrike">
                          <a:solidFill>
                            <a:srgbClr val="FDFCFF"/>
                          </a:solidFill>
                          <a:effectLst/>
                          <a:latin typeface="Arial" panose="020B0604020202020204" pitchFamily="34" charset="0"/>
                        </a:rPr>
                        <a:t>Service Level Agreement Achieved %</a:t>
                      </a:r>
                    </a:p>
                  </a:txBody>
                  <a:tcPr marL="0" marR="0" marT="0" marB="0">
                    <a:lnL>
                      <a:noFill/>
                    </a:lnL>
                    <a:lnR>
                      <a:noFill/>
                    </a:lnR>
                    <a:lnT>
                      <a:noFill/>
                    </a:lnT>
                    <a:lnB>
                      <a:noFill/>
                    </a:lnB>
                    <a:solidFill>
                      <a:srgbClr val="00A4E4"/>
                    </a:solidFill>
                  </a:tcPr>
                </a:tc>
                <a:tc>
                  <a:txBody>
                    <a:bodyPr/>
                    <a:lstStyle/>
                    <a:p>
                      <a:pPr algn="r" rtl="0" fontAlgn="t"/>
                      <a:r>
                        <a:rPr lang="en-US" sz="900" b="0" i="0" u="none" strike="noStrike">
                          <a:solidFill>
                            <a:srgbClr val="FDFCFF"/>
                          </a:solidFill>
                          <a:effectLst/>
                          <a:latin typeface="Arial" panose="020B0604020202020204" pitchFamily="34" charset="0"/>
                        </a:rPr>
                        <a:t>99.1%</a:t>
                      </a:r>
                    </a:p>
                  </a:txBody>
                  <a:tcPr marL="0" marR="0" marT="0" marB="0">
                    <a:lnL>
                      <a:noFill/>
                    </a:lnL>
                    <a:lnR>
                      <a:noFill/>
                    </a:lnR>
                    <a:lnT>
                      <a:noFill/>
                    </a:lnT>
                    <a:lnB>
                      <a:noFill/>
                    </a:lnB>
                    <a:solidFill>
                      <a:srgbClr val="00A4E4"/>
                    </a:solidFill>
                  </a:tcPr>
                </a:tc>
                <a:tc>
                  <a:txBody>
                    <a:bodyPr/>
                    <a:lstStyle/>
                    <a:p>
                      <a:pPr algn="r" rtl="0" fontAlgn="t"/>
                      <a:r>
                        <a:rPr lang="en-US" sz="900" b="0" i="0" u="none" strike="noStrike">
                          <a:solidFill>
                            <a:srgbClr val="FDFCFF"/>
                          </a:solidFill>
                          <a:effectLst/>
                          <a:latin typeface="Arial" panose="020B0604020202020204" pitchFamily="34" charset="0"/>
                        </a:rPr>
                        <a:t>99.0%</a:t>
                      </a:r>
                    </a:p>
                  </a:txBody>
                  <a:tcPr marL="0" marR="0" marT="0" marB="0">
                    <a:lnL>
                      <a:noFill/>
                    </a:lnL>
                    <a:lnR>
                      <a:noFill/>
                    </a:lnR>
                    <a:lnT>
                      <a:noFill/>
                    </a:lnT>
                    <a:lnB>
                      <a:noFill/>
                    </a:lnB>
                    <a:solidFill>
                      <a:srgbClr val="00A4E4"/>
                    </a:solidFill>
                  </a:tcPr>
                </a:tc>
              </a:tr>
              <a:tr h="161925">
                <a:tc>
                  <a:txBody>
                    <a:bodyPr/>
                    <a:lstStyle/>
                    <a:p>
                      <a:pPr algn="l" rtl="0" fontAlgn="t"/>
                      <a:r>
                        <a:rPr lang="en-US" sz="900" b="0" i="0" u="none" strike="noStrike">
                          <a:solidFill>
                            <a:srgbClr val="FDFCFF"/>
                          </a:solidFill>
                          <a:effectLst/>
                          <a:latin typeface="Arial" panose="020B0604020202020204" pitchFamily="34" charset="0"/>
                        </a:rPr>
                        <a:t>Average QA Score</a:t>
                      </a:r>
                    </a:p>
                  </a:txBody>
                  <a:tcPr marL="0" marR="0" marT="0" marB="0">
                    <a:lnL>
                      <a:noFill/>
                    </a:lnL>
                    <a:lnR>
                      <a:noFill/>
                    </a:lnR>
                    <a:lnT>
                      <a:noFill/>
                    </a:lnT>
                    <a:lnB>
                      <a:noFill/>
                    </a:lnB>
                    <a:solidFill>
                      <a:srgbClr val="00A4E4"/>
                    </a:solidFill>
                  </a:tcPr>
                </a:tc>
                <a:tc>
                  <a:txBody>
                    <a:bodyPr/>
                    <a:lstStyle/>
                    <a:p>
                      <a:pPr algn="r" rtl="0" fontAlgn="t"/>
                      <a:r>
                        <a:rPr lang="en-US" sz="900" b="0" i="0" u="none" strike="noStrike">
                          <a:solidFill>
                            <a:srgbClr val="FDFCFF"/>
                          </a:solidFill>
                          <a:effectLst/>
                          <a:latin typeface="Arial" panose="020B0604020202020204" pitchFamily="34" charset="0"/>
                        </a:rPr>
                        <a:t>97.7%</a:t>
                      </a:r>
                    </a:p>
                  </a:txBody>
                  <a:tcPr marL="0" marR="0" marT="0" marB="0">
                    <a:lnL>
                      <a:noFill/>
                    </a:lnL>
                    <a:lnR>
                      <a:noFill/>
                    </a:lnR>
                    <a:lnT>
                      <a:noFill/>
                    </a:lnT>
                    <a:lnB>
                      <a:noFill/>
                    </a:lnB>
                    <a:solidFill>
                      <a:srgbClr val="00A4E4"/>
                    </a:solidFill>
                  </a:tcPr>
                </a:tc>
                <a:tc>
                  <a:txBody>
                    <a:bodyPr/>
                    <a:lstStyle/>
                    <a:p>
                      <a:pPr algn="r" rtl="0" fontAlgn="t"/>
                      <a:r>
                        <a:rPr lang="en-US" sz="900" b="0" i="0" u="none" strike="noStrike" dirty="0">
                          <a:solidFill>
                            <a:srgbClr val="FDFCFF"/>
                          </a:solidFill>
                          <a:effectLst/>
                          <a:latin typeface="Arial" panose="020B0604020202020204" pitchFamily="34" charset="0"/>
                        </a:rPr>
                        <a:t>97.9%</a:t>
                      </a:r>
                    </a:p>
                  </a:txBody>
                  <a:tcPr marL="0" marR="0" marT="0" marB="0">
                    <a:lnL>
                      <a:noFill/>
                    </a:lnL>
                    <a:lnR>
                      <a:noFill/>
                    </a:lnR>
                    <a:lnT>
                      <a:noFill/>
                    </a:lnT>
                    <a:lnB>
                      <a:noFill/>
                    </a:lnB>
                    <a:solidFill>
                      <a:srgbClr val="00A4E4"/>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26472634"/>
              </p:ext>
            </p:extLst>
          </p:nvPr>
        </p:nvGraphicFramePr>
        <p:xfrm>
          <a:off x="5257800" y="533400"/>
          <a:ext cx="3456432" cy="2213085"/>
        </p:xfrm>
        <a:graphic>
          <a:graphicData uri="http://schemas.openxmlformats.org/drawingml/2006/table">
            <a:tbl>
              <a:tblPr/>
              <a:tblGrid>
                <a:gridCol w="1728216"/>
                <a:gridCol w="1728216"/>
              </a:tblGrid>
              <a:tr h="156855">
                <a:tc>
                  <a:txBody>
                    <a:bodyPr/>
                    <a:lstStyle/>
                    <a:p>
                      <a:pPr algn="l" rtl="0" fontAlgn="t"/>
                      <a:r>
                        <a:rPr lang="en-US" sz="900" b="1" i="0" u="none" strike="noStrike" dirty="0">
                          <a:solidFill>
                            <a:srgbClr val="FFFFFF"/>
                          </a:solidFill>
                          <a:effectLst/>
                          <a:latin typeface="Arial" panose="020B0604020202020204" pitchFamily="34" charset="0"/>
                        </a:rPr>
                        <a:t>Platform Name</a:t>
                      </a:r>
                    </a:p>
                  </a:txBody>
                  <a:tcPr marL="0" marR="0" marT="0" marB="0">
                    <a:lnL>
                      <a:noFill/>
                    </a:lnL>
                    <a:lnR>
                      <a:noFill/>
                    </a:lnR>
                    <a:lnT>
                      <a:noFill/>
                    </a:lnT>
                    <a:lnB>
                      <a:noFill/>
                    </a:lnB>
                    <a:solidFill>
                      <a:srgbClr val="858585"/>
                    </a:solidFill>
                  </a:tcPr>
                </a:tc>
                <a:tc>
                  <a:txBody>
                    <a:bodyPr/>
                    <a:lstStyle/>
                    <a:p>
                      <a:pPr algn="l" rtl="0" fontAlgn="t"/>
                      <a:r>
                        <a:rPr lang="en-US" sz="900" b="1" i="0" u="none" strike="noStrike" dirty="0">
                          <a:solidFill>
                            <a:srgbClr val="FFFFFF"/>
                          </a:solidFill>
                          <a:effectLst/>
                          <a:latin typeface="Arial" panose="020B0604020202020204" pitchFamily="34" charset="0"/>
                        </a:rPr>
                        <a:t>Population supported</a:t>
                      </a:r>
                    </a:p>
                  </a:txBody>
                  <a:tcPr marL="0" marR="0" marT="0" marB="0">
                    <a:lnL>
                      <a:noFill/>
                    </a:lnL>
                    <a:lnR>
                      <a:noFill/>
                    </a:lnR>
                    <a:lnT>
                      <a:noFill/>
                    </a:lnT>
                    <a:lnB>
                      <a:noFill/>
                    </a:lnB>
                    <a:solidFill>
                      <a:srgbClr val="858585"/>
                    </a:solidFill>
                  </a:tcPr>
                </a:tc>
              </a:tr>
              <a:tr h="156855">
                <a:tc>
                  <a:txBody>
                    <a:bodyPr/>
                    <a:lstStyle/>
                    <a:p>
                      <a:pPr algn="l" fontAlgn="ctr"/>
                      <a:r>
                        <a:rPr lang="en-US" sz="800" b="0" i="0" u="none" strike="noStrike" dirty="0">
                          <a:solidFill>
                            <a:srgbClr val="333333"/>
                          </a:solidFill>
                          <a:effectLst/>
                          <a:latin typeface="Arial" panose="020B0604020202020204" pitchFamily="34" charset="0"/>
                        </a:rPr>
                        <a:t>Active Directory domains</a:t>
                      </a:r>
                    </a:p>
                  </a:txBody>
                  <a:tcPr marL="0" marR="0" marT="0" marB="0" anchor="ctr">
                    <a:lnL>
                      <a:noFill/>
                    </a:lnL>
                    <a:lnR>
                      <a:noFill/>
                    </a:lnR>
                    <a:lnT>
                      <a:noFill/>
                    </a:lnT>
                    <a:lnB>
                      <a:noFill/>
                    </a:lnB>
                  </a:tcPr>
                </a:tc>
                <a:tc>
                  <a:txBody>
                    <a:bodyPr/>
                    <a:lstStyle/>
                    <a:p>
                      <a:pPr algn="r" fontAlgn="ctr"/>
                      <a:r>
                        <a:rPr lang="en-US" sz="800" b="0" i="0" u="none" strike="noStrike">
                          <a:solidFill>
                            <a:srgbClr val="333333"/>
                          </a:solidFill>
                          <a:effectLst/>
                          <a:latin typeface="Arial" panose="020B0604020202020204" pitchFamily="34" charset="0"/>
                        </a:rPr>
                        <a:t>19 domains (279K accounts)</a:t>
                      </a:r>
                    </a:p>
                  </a:txBody>
                  <a:tcPr marL="0" marR="0" marT="0" marB="0" anchor="ctr">
                    <a:lnL>
                      <a:noFill/>
                    </a:lnL>
                    <a:lnR>
                      <a:noFill/>
                    </a:lnR>
                    <a:lnT>
                      <a:noFill/>
                    </a:lnT>
                    <a:lnB>
                      <a:noFill/>
                    </a:lnB>
                  </a:tcPr>
                </a:tc>
              </a:tr>
              <a:tr h="156855">
                <a:tc>
                  <a:txBody>
                    <a:bodyPr/>
                    <a:lstStyle/>
                    <a:p>
                      <a:pPr algn="l" fontAlgn="ctr"/>
                      <a:r>
                        <a:rPr lang="en-US" sz="800" b="0" i="0" u="none" strike="noStrike">
                          <a:solidFill>
                            <a:srgbClr val="333333"/>
                          </a:solidFill>
                          <a:effectLst/>
                          <a:latin typeface="Arial" panose="020B0604020202020204" pitchFamily="34" charset="0"/>
                        </a:rPr>
                        <a:t>Windows servers</a:t>
                      </a:r>
                    </a:p>
                  </a:txBody>
                  <a:tcPr marL="0" marR="0" marT="0" marB="0" anchor="ctr">
                    <a:lnL>
                      <a:noFill/>
                    </a:lnL>
                    <a:lnR>
                      <a:noFill/>
                    </a:lnR>
                    <a:lnT>
                      <a:noFill/>
                    </a:lnT>
                    <a:lnB>
                      <a:noFill/>
                    </a:lnB>
                    <a:solidFill>
                      <a:srgbClr val="F2F2F2"/>
                    </a:solidFill>
                  </a:tcPr>
                </a:tc>
                <a:tc>
                  <a:txBody>
                    <a:bodyPr/>
                    <a:lstStyle/>
                    <a:p>
                      <a:pPr algn="r" fontAlgn="ctr"/>
                      <a:r>
                        <a:rPr lang="en-US" sz="800" b="0" i="0" u="none" strike="noStrike">
                          <a:solidFill>
                            <a:srgbClr val="333333"/>
                          </a:solidFill>
                          <a:effectLst/>
                          <a:latin typeface="Arial" panose="020B0604020202020204" pitchFamily="34" charset="0"/>
                        </a:rPr>
                        <a:t>14,720 Servers</a:t>
                      </a:r>
                    </a:p>
                  </a:txBody>
                  <a:tcPr marL="0" marR="0" marT="0" marB="0" anchor="ctr">
                    <a:lnL>
                      <a:noFill/>
                    </a:lnL>
                    <a:lnR>
                      <a:noFill/>
                    </a:lnR>
                    <a:lnT>
                      <a:noFill/>
                    </a:lnT>
                    <a:lnB>
                      <a:noFill/>
                    </a:lnB>
                    <a:solidFill>
                      <a:srgbClr val="F2F2F2"/>
                    </a:solidFill>
                  </a:tcPr>
                </a:tc>
              </a:tr>
              <a:tr h="156855">
                <a:tc rowSpan="2">
                  <a:txBody>
                    <a:bodyPr/>
                    <a:lstStyle/>
                    <a:p>
                      <a:pPr algn="l" fontAlgn="t"/>
                      <a:r>
                        <a:rPr lang="en-US" sz="800" b="0" i="0" u="none" strike="noStrike" dirty="0">
                          <a:solidFill>
                            <a:srgbClr val="333333"/>
                          </a:solidFill>
                          <a:effectLst/>
                          <a:latin typeface="Arial" panose="020B0604020202020204" pitchFamily="34" charset="0"/>
                        </a:rPr>
                        <a:t>UNIX </a:t>
                      </a:r>
                      <a:r>
                        <a:rPr lang="en-US" sz="800" b="0" i="0" u="none" strike="noStrike" dirty="0" err="1">
                          <a:solidFill>
                            <a:srgbClr val="333333"/>
                          </a:solidFill>
                          <a:effectLst/>
                          <a:latin typeface="Arial" panose="020B0604020202020204" pitchFamily="34" charset="0"/>
                        </a:rPr>
                        <a:t>Centrify</a:t>
                      </a:r>
                      <a:r>
                        <a:rPr lang="en-US" sz="800" b="0" i="0" u="none" strike="noStrike" dirty="0">
                          <a:solidFill>
                            <a:srgbClr val="333333"/>
                          </a:solidFill>
                          <a:effectLst/>
                          <a:latin typeface="Arial" panose="020B0604020202020204" pitchFamily="34" charset="0"/>
                        </a:rPr>
                        <a:t> and </a:t>
                      </a:r>
                      <a:r>
                        <a:rPr lang="en-US" sz="800" b="0" i="0" u="none" strike="noStrike" dirty="0" err="1">
                          <a:solidFill>
                            <a:srgbClr val="333333"/>
                          </a:solidFill>
                          <a:effectLst/>
                          <a:latin typeface="Arial" panose="020B0604020202020204" pitchFamily="34" charset="0"/>
                        </a:rPr>
                        <a:t>eTrust</a:t>
                      </a:r>
                      <a:endParaRPr lang="en-US" sz="800" b="0" i="0" u="none" strike="noStrike" dirty="0">
                        <a:solidFill>
                          <a:srgbClr val="333333"/>
                        </a:solidFill>
                        <a:effectLst/>
                        <a:latin typeface="Arial" panose="020B0604020202020204" pitchFamily="34" charset="0"/>
                      </a:endParaRPr>
                    </a:p>
                  </a:txBody>
                  <a:tcPr marL="0" marR="0" marT="0" marB="0">
                    <a:lnL>
                      <a:noFill/>
                    </a:lnL>
                    <a:lnR>
                      <a:noFill/>
                    </a:lnR>
                    <a:lnT>
                      <a:noFill/>
                    </a:lnT>
                    <a:lnB>
                      <a:noFill/>
                    </a:lnB>
                  </a:tcPr>
                </a:tc>
                <a:tc>
                  <a:txBody>
                    <a:bodyPr/>
                    <a:lstStyle/>
                    <a:p>
                      <a:pPr algn="r" fontAlgn="ctr"/>
                      <a:r>
                        <a:rPr lang="en-US" sz="800" b="0" i="0" u="none" strike="noStrike">
                          <a:solidFill>
                            <a:srgbClr val="333333"/>
                          </a:solidFill>
                          <a:effectLst/>
                          <a:latin typeface="Arial" panose="020B0604020202020204" pitchFamily="34" charset="0"/>
                        </a:rPr>
                        <a:t>468 eTrust + 6738 Centrify servers = 7,206 servers.</a:t>
                      </a:r>
                    </a:p>
                  </a:txBody>
                  <a:tcPr marL="0" marR="0" marT="0" marB="0" anchor="ctr">
                    <a:lnL>
                      <a:noFill/>
                    </a:lnL>
                    <a:lnR>
                      <a:noFill/>
                    </a:lnR>
                    <a:lnT>
                      <a:noFill/>
                    </a:lnT>
                    <a:lnB>
                      <a:noFill/>
                    </a:lnB>
                  </a:tcPr>
                </a:tc>
              </a:tr>
              <a:tr h="156855">
                <a:tc vMerge="1">
                  <a:txBody>
                    <a:bodyPr/>
                    <a:lstStyle/>
                    <a:p>
                      <a:endParaRPr lang="en-US"/>
                    </a:p>
                  </a:txBody>
                  <a:tcPr/>
                </a:tc>
                <a:tc>
                  <a:txBody>
                    <a:bodyPr/>
                    <a:lstStyle/>
                    <a:p>
                      <a:pPr algn="r" fontAlgn="ctr"/>
                      <a:r>
                        <a:rPr lang="en-US" sz="800" b="0" i="0" u="none" strike="noStrike">
                          <a:solidFill>
                            <a:srgbClr val="333333"/>
                          </a:solidFill>
                          <a:effectLst/>
                          <a:latin typeface="Arial" panose="020B0604020202020204" pitchFamily="34" charset="0"/>
                        </a:rPr>
                        <a:t>16K accounts</a:t>
                      </a:r>
                    </a:p>
                  </a:txBody>
                  <a:tcPr marL="0" marR="0" marT="0" marB="0" anchor="ctr">
                    <a:lnL>
                      <a:noFill/>
                    </a:lnL>
                    <a:lnR>
                      <a:noFill/>
                    </a:lnR>
                    <a:lnT>
                      <a:noFill/>
                    </a:lnT>
                    <a:lnB>
                      <a:noFill/>
                    </a:lnB>
                  </a:tcPr>
                </a:tc>
              </a:tr>
              <a:tr h="156855">
                <a:tc rowSpan="2">
                  <a:txBody>
                    <a:bodyPr/>
                    <a:lstStyle/>
                    <a:p>
                      <a:pPr algn="l" fontAlgn="t"/>
                      <a:r>
                        <a:rPr lang="en-US" sz="800" b="0" i="0" u="none" strike="noStrike" dirty="0">
                          <a:solidFill>
                            <a:srgbClr val="333333"/>
                          </a:solidFill>
                          <a:effectLst/>
                          <a:latin typeface="Arial" panose="020B0604020202020204" pitchFamily="34" charset="0"/>
                        </a:rPr>
                        <a:t>Remote Access</a:t>
                      </a:r>
                    </a:p>
                  </a:txBody>
                  <a:tcPr marL="0" marR="0" marT="0" marB="0">
                    <a:lnL>
                      <a:noFill/>
                    </a:lnL>
                    <a:lnR>
                      <a:noFill/>
                    </a:lnR>
                    <a:lnT>
                      <a:noFill/>
                    </a:lnT>
                    <a:lnB>
                      <a:noFill/>
                    </a:lnB>
                    <a:solidFill>
                      <a:srgbClr val="F2F2F2"/>
                    </a:solidFill>
                  </a:tcPr>
                </a:tc>
                <a:tc>
                  <a:txBody>
                    <a:bodyPr/>
                    <a:lstStyle/>
                    <a:p>
                      <a:pPr algn="r" fontAlgn="ctr"/>
                      <a:r>
                        <a:rPr lang="en-US" sz="800" b="0" i="0" u="none" strike="noStrike">
                          <a:solidFill>
                            <a:srgbClr val="333333"/>
                          </a:solidFill>
                          <a:effectLst/>
                          <a:latin typeface="Arial" panose="020B0604020202020204" pitchFamily="34" charset="0"/>
                        </a:rPr>
                        <a:t>39,235 RSA SecurID (Two factor authentication)</a:t>
                      </a:r>
                    </a:p>
                  </a:txBody>
                  <a:tcPr marL="0" marR="0" marT="0" marB="0" anchor="ctr">
                    <a:lnL>
                      <a:noFill/>
                    </a:lnL>
                    <a:lnR>
                      <a:noFill/>
                    </a:lnR>
                    <a:lnT>
                      <a:noFill/>
                    </a:lnT>
                    <a:lnB>
                      <a:noFill/>
                    </a:lnB>
                    <a:solidFill>
                      <a:srgbClr val="F2F2F2"/>
                    </a:solidFill>
                  </a:tcPr>
                </a:tc>
              </a:tr>
              <a:tr h="156855">
                <a:tc vMerge="1">
                  <a:txBody>
                    <a:bodyPr/>
                    <a:lstStyle/>
                    <a:p>
                      <a:endParaRPr lang="en-US"/>
                    </a:p>
                  </a:txBody>
                  <a:tcPr/>
                </a:tc>
                <a:tc>
                  <a:txBody>
                    <a:bodyPr/>
                    <a:lstStyle/>
                    <a:p>
                      <a:pPr algn="r" fontAlgn="ctr"/>
                      <a:r>
                        <a:rPr lang="en-US" sz="800" b="0" i="0" u="none" strike="noStrike">
                          <a:solidFill>
                            <a:srgbClr val="333333"/>
                          </a:solidFill>
                          <a:effectLst/>
                          <a:latin typeface="Arial" panose="020B0604020202020204" pitchFamily="34" charset="0"/>
                        </a:rPr>
                        <a:t>269 Radius authentication Users</a:t>
                      </a:r>
                    </a:p>
                  </a:txBody>
                  <a:tcPr marL="0" marR="0" marT="0" marB="0" anchor="ctr">
                    <a:lnL>
                      <a:noFill/>
                    </a:lnL>
                    <a:lnR>
                      <a:noFill/>
                    </a:lnR>
                    <a:lnT>
                      <a:noFill/>
                    </a:lnT>
                    <a:lnB>
                      <a:noFill/>
                    </a:lnB>
                    <a:solidFill>
                      <a:srgbClr val="F2F2F2"/>
                    </a:solidFill>
                  </a:tcPr>
                </a:tc>
              </a:tr>
              <a:tr h="156855">
                <a:tc>
                  <a:txBody>
                    <a:bodyPr/>
                    <a:lstStyle/>
                    <a:p>
                      <a:pPr algn="l" fontAlgn="ctr"/>
                      <a:r>
                        <a:rPr lang="en-US" sz="800" b="0" i="0" u="none" strike="noStrike">
                          <a:solidFill>
                            <a:srgbClr val="333333"/>
                          </a:solidFill>
                          <a:effectLst/>
                          <a:latin typeface="Arial" panose="020B0604020202020204" pitchFamily="34" charset="0"/>
                        </a:rPr>
                        <a:t>Mainframe Top Secret</a:t>
                      </a:r>
                    </a:p>
                  </a:txBody>
                  <a:tcPr marL="0" marR="0" marT="0" marB="0" anchor="ctr">
                    <a:lnL>
                      <a:noFill/>
                    </a:lnL>
                    <a:lnR>
                      <a:noFill/>
                    </a:lnR>
                    <a:lnT>
                      <a:noFill/>
                    </a:lnT>
                    <a:lnB>
                      <a:noFill/>
                    </a:lnB>
                  </a:tcPr>
                </a:tc>
                <a:tc>
                  <a:txBody>
                    <a:bodyPr/>
                    <a:lstStyle/>
                    <a:p>
                      <a:pPr algn="r" fontAlgn="ctr"/>
                      <a:r>
                        <a:rPr lang="en-US" sz="800" b="0" i="0" u="none" strike="noStrike">
                          <a:solidFill>
                            <a:srgbClr val="333333"/>
                          </a:solidFill>
                          <a:effectLst/>
                          <a:latin typeface="Arial" panose="020B0604020202020204" pitchFamily="34" charset="0"/>
                        </a:rPr>
                        <a:t>28 lpars</a:t>
                      </a:r>
                    </a:p>
                  </a:txBody>
                  <a:tcPr marL="0" marR="0" marT="0" marB="0" anchor="ctr">
                    <a:lnL>
                      <a:noFill/>
                    </a:lnL>
                    <a:lnR>
                      <a:noFill/>
                    </a:lnR>
                    <a:lnT>
                      <a:noFill/>
                    </a:lnT>
                    <a:lnB>
                      <a:noFill/>
                    </a:lnB>
                  </a:tcPr>
                </a:tc>
              </a:tr>
              <a:tr h="156855">
                <a:tc>
                  <a:txBody>
                    <a:bodyPr/>
                    <a:lstStyle/>
                    <a:p>
                      <a:pPr algn="l" fontAlgn="ctr"/>
                      <a:r>
                        <a:rPr lang="en-US" sz="800" b="0" i="0" u="none" strike="noStrike">
                          <a:solidFill>
                            <a:srgbClr val="333333"/>
                          </a:solidFill>
                          <a:effectLst/>
                          <a:latin typeface="Arial" panose="020B0604020202020204" pitchFamily="34" charset="0"/>
                        </a:rPr>
                        <a:t>Mainframe RACF</a:t>
                      </a:r>
                    </a:p>
                  </a:txBody>
                  <a:tcPr marL="0" marR="0" marT="0" marB="0" anchor="ctr">
                    <a:lnL>
                      <a:noFill/>
                    </a:lnL>
                    <a:lnR>
                      <a:noFill/>
                    </a:lnR>
                    <a:lnT>
                      <a:noFill/>
                    </a:lnT>
                    <a:lnB>
                      <a:noFill/>
                    </a:lnB>
                    <a:solidFill>
                      <a:srgbClr val="F2F2F2"/>
                    </a:solidFill>
                  </a:tcPr>
                </a:tc>
                <a:tc>
                  <a:txBody>
                    <a:bodyPr/>
                    <a:lstStyle/>
                    <a:p>
                      <a:pPr algn="r" fontAlgn="ctr"/>
                      <a:r>
                        <a:rPr lang="en-US" sz="800" b="0" i="0" u="none" strike="noStrike">
                          <a:solidFill>
                            <a:srgbClr val="333333"/>
                          </a:solidFill>
                          <a:effectLst/>
                          <a:latin typeface="Arial" panose="020B0604020202020204" pitchFamily="34" charset="0"/>
                        </a:rPr>
                        <a:t>10 lpars</a:t>
                      </a:r>
                    </a:p>
                  </a:txBody>
                  <a:tcPr marL="0" marR="0" marT="0" marB="0" anchor="ctr">
                    <a:lnL>
                      <a:noFill/>
                    </a:lnL>
                    <a:lnR>
                      <a:noFill/>
                    </a:lnR>
                    <a:lnT>
                      <a:noFill/>
                    </a:lnT>
                    <a:lnB>
                      <a:noFill/>
                    </a:lnB>
                    <a:solidFill>
                      <a:srgbClr val="F2F2F2"/>
                    </a:solidFill>
                  </a:tcPr>
                </a:tc>
              </a:tr>
              <a:tr h="156855">
                <a:tc>
                  <a:txBody>
                    <a:bodyPr/>
                    <a:lstStyle/>
                    <a:p>
                      <a:pPr algn="l" fontAlgn="ctr"/>
                      <a:r>
                        <a:rPr lang="en-US" sz="800" b="0" i="0" u="none" strike="noStrike">
                          <a:solidFill>
                            <a:srgbClr val="333333"/>
                          </a:solidFill>
                          <a:effectLst/>
                          <a:latin typeface="Arial" panose="020B0604020202020204" pitchFamily="34" charset="0"/>
                        </a:rPr>
                        <a:t>Mainframe zVM</a:t>
                      </a:r>
                    </a:p>
                  </a:txBody>
                  <a:tcPr marL="0" marR="0" marT="0" marB="0" anchor="ctr">
                    <a:lnL>
                      <a:noFill/>
                    </a:lnL>
                    <a:lnR>
                      <a:noFill/>
                    </a:lnR>
                    <a:lnT>
                      <a:noFill/>
                    </a:lnT>
                    <a:lnB>
                      <a:noFill/>
                    </a:lnB>
                  </a:tcPr>
                </a:tc>
                <a:tc>
                  <a:txBody>
                    <a:bodyPr/>
                    <a:lstStyle/>
                    <a:p>
                      <a:pPr algn="r" fontAlgn="ctr"/>
                      <a:r>
                        <a:rPr lang="en-US" sz="800" b="0" i="0" u="none" strike="noStrike">
                          <a:solidFill>
                            <a:srgbClr val="333333"/>
                          </a:solidFill>
                          <a:effectLst/>
                          <a:latin typeface="Arial" panose="020B0604020202020204" pitchFamily="34" charset="0"/>
                        </a:rPr>
                        <a:t>17 lpars</a:t>
                      </a:r>
                    </a:p>
                  </a:txBody>
                  <a:tcPr marL="0" marR="0" marT="0" marB="0" anchor="ctr">
                    <a:lnL>
                      <a:noFill/>
                    </a:lnL>
                    <a:lnR>
                      <a:noFill/>
                    </a:lnR>
                    <a:lnT>
                      <a:noFill/>
                    </a:lnT>
                    <a:lnB>
                      <a:noFill/>
                    </a:lnB>
                  </a:tcPr>
                </a:tc>
              </a:tr>
              <a:tr h="156855">
                <a:tc rowSpan="2">
                  <a:txBody>
                    <a:bodyPr/>
                    <a:lstStyle/>
                    <a:p>
                      <a:pPr algn="l" fontAlgn="ctr"/>
                      <a:r>
                        <a:rPr lang="en-US" sz="800" b="0" i="0" u="none" strike="noStrike">
                          <a:solidFill>
                            <a:srgbClr val="333333"/>
                          </a:solidFill>
                          <a:effectLst/>
                          <a:latin typeface="Arial" panose="020B0604020202020204" pitchFamily="34" charset="0"/>
                        </a:rPr>
                        <a:t>iSeries / AS400</a:t>
                      </a:r>
                    </a:p>
                  </a:txBody>
                  <a:tcPr marL="0" marR="0" marT="0" marB="0" anchor="ctr">
                    <a:lnL>
                      <a:noFill/>
                    </a:lnL>
                    <a:lnR>
                      <a:noFill/>
                    </a:lnR>
                    <a:lnT>
                      <a:noFill/>
                    </a:lnT>
                    <a:lnB>
                      <a:noFill/>
                    </a:lnB>
                    <a:solidFill>
                      <a:srgbClr val="F2F2F2"/>
                    </a:solidFill>
                  </a:tcPr>
                </a:tc>
                <a:tc>
                  <a:txBody>
                    <a:bodyPr/>
                    <a:lstStyle/>
                    <a:p>
                      <a:pPr algn="r" fontAlgn="ctr"/>
                      <a:r>
                        <a:rPr lang="en-US" sz="800" b="0" i="0" u="none" strike="noStrike">
                          <a:solidFill>
                            <a:srgbClr val="333333"/>
                          </a:solidFill>
                          <a:effectLst/>
                          <a:latin typeface="Arial" panose="020B0604020202020204" pitchFamily="34" charset="0"/>
                        </a:rPr>
                        <a:t>14 lpars (full IAMPA support)</a:t>
                      </a:r>
                    </a:p>
                  </a:txBody>
                  <a:tcPr marL="0" marR="0" marT="0" marB="0" anchor="ctr">
                    <a:lnL>
                      <a:noFill/>
                    </a:lnL>
                    <a:lnR>
                      <a:noFill/>
                    </a:lnR>
                    <a:lnT>
                      <a:noFill/>
                    </a:lnT>
                    <a:lnB>
                      <a:noFill/>
                    </a:lnB>
                    <a:solidFill>
                      <a:srgbClr val="F2F2F2"/>
                    </a:solidFill>
                  </a:tcPr>
                </a:tc>
              </a:tr>
              <a:tr h="156855">
                <a:tc vMerge="1">
                  <a:txBody>
                    <a:bodyPr/>
                    <a:lstStyle/>
                    <a:p>
                      <a:endParaRPr lang="en-US"/>
                    </a:p>
                  </a:txBody>
                  <a:tcPr/>
                </a:tc>
                <a:tc>
                  <a:txBody>
                    <a:bodyPr/>
                    <a:lstStyle/>
                    <a:p>
                      <a:pPr algn="r" fontAlgn="ctr"/>
                      <a:r>
                        <a:rPr lang="en-US" sz="800" b="0" i="0" u="none" strike="noStrike" dirty="0">
                          <a:solidFill>
                            <a:srgbClr val="333333"/>
                          </a:solidFill>
                          <a:effectLst/>
                          <a:latin typeface="Arial" panose="020B0604020202020204" pitchFamily="34" charset="0"/>
                        </a:rPr>
                        <a:t>32 </a:t>
                      </a:r>
                      <a:r>
                        <a:rPr lang="en-US" sz="800" b="0" i="0" u="none" strike="noStrike" dirty="0" err="1">
                          <a:solidFill>
                            <a:srgbClr val="333333"/>
                          </a:solidFill>
                          <a:effectLst/>
                          <a:latin typeface="Arial" panose="020B0604020202020204" pitchFamily="34" charset="0"/>
                        </a:rPr>
                        <a:t>lpars</a:t>
                      </a:r>
                      <a:r>
                        <a:rPr lang="en-US" sz="800" b="0" i="0" u="none" strike="noStrike" dirty="0">
                          <a:solidFill>
                            <a:srgbClr val="333333"/>
                          </a:solidFill>
                          <a:effectLst/>
                          <a:latin typeface="Arial" panose="020B0604020202020204" pitchFamily="34" charset="0"/>
                        </a:rPr>
                        <a:t> (compliance checks only)</a:t>
                      </a:r>
                    </a:p>
                  </a:txBody>
                  <a:tcPr marL="0" marR="0" marT="0" marB="0" anchor="ctr">
                    <a:lnL>
                      <a:noFill/>
                    </a:lnL>
                    <a:lnR>
                      <a:noFill/>
                    </a:lnR>
                    <a:lnT>
                      <a:noFill/>
                    </a:lnT>
                    <a:lnB>
                      <a:noFill/>
                    </a:lnB>
                    <a:solidFill>
                      <a:srgbClr val="F2F2F2"/>
                    </a:solidFill>
                  </a:tcPr>
                </a:tc>
              </a:tr>
              <a:tr h="156855">
                <a:tc>
                  <a:txBody>
                    <a:bodyPr/>
                    <a:lstStyle/>
                    <a:p>
                      <a:pPr algn="l" fontAlgn="ctr"/>
                      <a:r>
                        <a:rPr lang="en-US" sz="800" b="0" i="0" u="none" strike="noStrike">
                          <a:solidFill>
                            <a:srgbClr val="333333"/>
                          </a:solidFill>
                          <a:effectLst/>
                          <a:latin typeface="Arial" panose="020B0604020202020204" pitchFamily="34" charset="0"/>
                        </a:rPr>
                        <a:t>SSL certificates</a:t>
                      </a:r>
                    </a:p>
                  </a:txBody>
                  <a:tcPr marL="0" marR="0" marT="0" marB="0" anchor="ctr">
                    <a:lnL>
                      <a:noFill/>
                    </a:lnL>
                    <a:lnR>
                      <a:noFill/>
                    </a:lnR>
                    <a:lnT>
                      <a:noFill/>
                    </a:lnT>
                    <a:lnB>
                      <a:noFill/>
                    </a:lnB>
                  </a:tcPr>
                </a:tc>
                <a:tc>
                  <a:txBody>
                    <a:bodyPr/>
                    <a:lstStyle/>
                    <a:p>
                      <a:pPr algn="r" fontAlgn="ctr"/>
                      <a:r>
                        <a:rPr lang="en-US" sz="800" b="0" i="0" u="none" strike="noStrike" dirty="0">
                          <a:solidFill>
                            <a:srgbClr val="333333"/>
                          </a:solidFill>
                          <a:effectLst/>
                          <a:latin typeface="Arial" panose="020B0604020202020204" pitchFamily="34" charset="0"/>
                        </a:rPr>
                        <a:t>~3,014 certificates</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01267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2000"/>
            <a:ext cx="8368317" cy="4520184"/>
          </a:xfrm>
        </p:spPr>
        <p:txBody>
          <a:bodyPr numCol="1">
            <a:normAutofit/>
          </a:bodyPr>
          <a:lstStyle/>
          <a:p>
            <a:r>
              <a:rPr lang="en-US" sz="1400" dirty="0">
                <a:latin typeface="+mj-lt"/>
              </a:rPr>
              <a:t>The purpose of </a:t>
            </a:r>
            <a:r>
              <a:rPr lang="en-US" sz="1400" dirty="0" smtClean="0">
                <a:latin typeface="+mj-lt"/>
              </a:rPr>
              <a:t>the Control Review process is </a:t>
            </a:r>
            <a:r>
              <a:rPr lang="en-US" sz="1400" dirty="0">
                <a:latin typeface="+mj-lt"/>
              </a:rPr>
              <a:t>to </a:t>
            </a:r>
            <a:r>
              <a:rPr lang="en-US" sz="1400" dirty="0" smtClean="0">
                <a:latin typeface="+mj-lt"/>
              </a:rPr>
              <a:t>refresh </a:t>
            </a:r>
            <a:r>
              <a:rPr lang="en-US" sz="1400" dirty="0">
                <a:latin typeface="+mj-lt"/>
              </a:rPr>
              <a:t>requirements </a:t>
            </a:r>
            <a:r>
              <a:rPr lang="en-US" sz="1400" dirty="0" smtClean="0">
                <a:latin typeface="+mj-lt"/>
              </a:rPr>
              <a:t>for </a:t>
            </a:r>
            <a:r>
              <a:rPr lang="en-US" sz="1400" dirty="0">
                <a:latin typeface="+mj-lt"/>
              </a:rPr>
              <a:t>each application and </a:t>
            </a:r>
            <a:r>
              <a:rPr lang="en-US" sz="1400" dirty="0" smtClean="0">
                <a:latin typeface="+mj-lt"/>
              </a:rPr>
              <a:t>platform service at </a:t>
            </a:r>
            <a:r>
              <a:rPr lang="en-US" sz="1400" dirty="0">
                <a:latin typeface="+mj-lt"/>
              </a:rPr>
              <a:t>a minimum of 18-month </a:t>
            </a:r>
            <a:r>
              <a:rPr lang="en-US" sz="1400" dirty="0" smtClean="0">
                <a:latin typeface="+mj-lt"/>
              </a:rPr>
              <a:t>intervals</a:t>
            </a:r>
            <a:endParaRPr lang="en-US" sz="1400" dirty="0">
              <a:latin typeface="+mj-lt"/>
            </a:endParaRPr>
          </a:p>
          <a:p>
            <a:r>
              <a:rPr lang="en-US" sz="1400" dirty="0">
                <a:latin typeface="+mj-lt"/>
              </a:rPr>
              <a:t>The information captured from Control Reviews will be used to update departmental documentation, validate that application entitlements are complete, current, and accurate, as well as identify any entitlements or attributes that can cause Segregation of Duties (</a:t>
            </a:r>
            <a:r>
              <a:rPr lang="en-US" sz="1400" dirty="0" err="1">
                <a:latin typeface="+mj-lt"/>
              </a:rPr>
              <a:t>SoD</a:t>
            </a:r>
            <a:r>
              <a:rPr lang="en-US" sz="1400" dirty="0">
                <a:latin typeface="+mj-lt"/>
              </a:rPr>
              <a:t>) issues or present toxic </a:t>
            </a:r>
            <a:r>
              <a:rPr lang="en-US" sz="1400" dirty="0" smtClean="0">
                <a:latin typeface="+mj-lt"/>
              </a:rPr>
              <a:t>combinations  </a:t>
            </a:r>
            <a:endParaRPr lang="en-US" sz="1400" dirty="0">
              <a:latin typeface="+mj-lt"/>
            </a:endParaRPr>
          </a:p>
          <a:p>
            <a:r>
              <a:rPr lang="en-US" sz="1400" dirty="0">
                <a:latin typeface="+mj-lt"/>
              </a:rPr>
              <a:t>Updates to provisioning documents for completed reviews should be sent to submitted using the “Admin procedure change tracker” in IAM SharePoint</a:t>
            </a:r>
          </a:p>
          <a:p>
            <a:r>
              <a:rPr lang="en-US" sz="1400" dirty="0">
                <a:latin typeface="+mj-lt"/>
              </a:rPr>
              <a:t>The following key components of the request process are reviewed and recorded for each Control Review</a:t>
            </a:r>
            <a:r>
              <a:rPr lang="en-US" sz="1400" dirty="0" smtClean="0">
                <a:latin typeface="+mj-lt"/>
              </a:rPr>
              <a:t>:</a:t>
            </a:r>
            <a:endParaRPr lang="en-US" sz="1400" dirty="0">
              <a:latin typeface="+mj-lt"/>
            </a:endParaRPr>
          </a:p>
        </p:txBody>
      </p:sp>
      <p:sp>
        <p:nvSpPr>
          <p:cNvPr id="4" name="Title 3"/>
          <p:cNvSpPr>
            <a:spLocks noGrp="1"/>
          </p:cNvSpPr>
          <p:nvPr>
            <p:ph type="title"/>
          </p:nvPr>
        </p:nvSpPr>
        <p:spPr>
          <a:xfrm>
            <a:off x="381000" y="228600"/>
            <a:ext cx="8045450" cy="307975"/>
          </a:xfrm>
        </p:spPr>
        <p:txBody>
          <a:bodyPr>
            <a:normAutofit fontScale="90000"/>
          </a:bodyPr>
          <a:lstStyle/>
          <a:p>
            <a:r>
              <a:rPr lang="en-US" dirty="0" smtClean="0"/>
              <a:t>Control Review Overview</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26439330"/>
              </p:ext>
            </p:extLst>
          </p:nvPr>
        </p:nvGraphicFramePr>
        <p:xfrm>
          <a:off x="990600" y="3810000"/>
          <a:ext cx="7149118" cy="1524000"/>
        </p:xfrm>
        <a:graphic>
          <a:graphicData uri="http://schemas.openxmlformats.org/drawingml/2006/table">
            <a:tbl>
              <a:tblPr bandRow="1">
                <a:tableStyleId>{5940675A-B579-460E-94D1-54222C63F5DA}</a:tableStyleId>
              </a:tblPr>
              <a:tblGrid>
                <a:gridCol w="3574559"/>
                <a:gridCol w="3574559"/>
              </a:tblGrid>
              <a:tr h="226671">
                <a:tc>
                  <a:txBody>
                    <a:bodyPr/>
                    <a:lstStyle/>
                    <a:p>
                      <a:pPr lvl="0"/>
                      <a:r>
                        <a:rPr lang="en-US" sz="1400" dirty="0" smtClean="0">
                          <a:latin typeface="+mj-lt"/>
                        </a:rPr>
                        <a:t>Request Form Attributes</a:t>
                      </a:r>
                    </a:p>
                  </a:txBody>
                  <a:tcPr/>
                </a:tc>
                <a:tc>
                  <a:txBody>
                    <a:bodyPr/>
                    <a:lstStyle/>
                    <a:p>
                      <a:pPr lvl="0"/>
                      <a:r>
                        <a:rPr lang="en-US" sz="1400" dirty="0" smtClean="0">
                          <a:latin typeface="+mj-lt"/>
                        </a:rPr>
                        <a:t>Procedures</a:t>
                      </a:r>
                    </a:p>
                  </a:txBody>
                  <a:tcPr/>
                </a:tc>
              </a:tr>
              <a:tr h="155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j-lt"/>
                        </a:rPr>
                        <a:t>Approval Workflow</a:t>
                      </a:r>
                      <a:endParaRPr lang="en-US" sz="1400" dirty="0">
                        <a:latin typeface="+mj-lt"/>
                      </a:endParaRPr>
                    </a:p>
                  </a:txBody>
                  <a:tcPr/>
                </a:tc>
                <a:tc>
                  <a:txBody>
                    <a:bodyPr/>
                    <a:lstStyle/>
                    <a:p>
                      <a:pPr lvl="0"/>
                      <a:r>
                        <a:rPr lang="en-US" sz="1400" dirty="0" smtClean="0">
                          <a:latin typeface="+mj-lt"/>
                        </a:rPr>
                        <a:t>Administrative Access</a:t>
                      </a:r>
                    </a:p>
                  </a:txBody>
                  <a:tcPr/>
                </a:tc>
              </a:tr>
              <a:tr h="155431">
                <a:tc>
                  <a:txBody>
                    <a:bodyPr/>
                    <a:lstStyle/>
                    <a:p>
                      <a:r>
                        <a:rPr lang="en-US" sz="1400" dirty="0" smtClean="0">
                          <a:latin typeface="+mj-lt"/>
                        </a:rPr>
                        <a:t>Approvers</a:t>
                      </a:r>
                      <a:endParaRPr lang="en-US" sz="1400" dirty="0">
                        <a:latin typeface="+mj-lt"/>
                      </a:endParaRPr>
                    </a:p>
                  </a:txBody>
                  <a:tcPr/>
                </a:tc>
                <a:tc>
                  <a:txBody>
                    <a:bodyPr/>
                    <a:lstStyle/>
                    <a:p>
                      <a:r>
                        <a:rPr lang="en-US" sz="1400" dirty="0" smtClean="0">
                          <a:latin typeface="+mj-lt"/>
                        </a:rPr>
                        <a:t>Revocations</a:t>
                      </a:r>
                      <a:endParaRPr lang="en-US" sz="1400" dirty="0">
                        <a:latin typeface="+mj-lt"/>
                      </a:endParaRPr>
                    </a:p>
                  </a:txBody>
                  <a:tcPr/>
                </a:tc>
              </a:tr>
              <a:tr h="155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j-lt"/>
                        </a:rPr>
                        <a:t>Queues</a:t>
                      </a:r>
                    </a:p>
                  </a:txBody>
                  <a:tcPr/>
                </a:tc>
                <a:tc>
                  <a:txBody>
                    <a:bodyPr/>
                    <a:lstStyle/>
                    <a:p>
                      <a:r>
                        <a:rPr lang="en-US" sz="1400" dirty="0" smtClean="0">
                          <a:latin typeface="+mj-lt"/>
                        </a:rPr>
                        <a:t>Retention</a:t>
                      </a:r>
                      <a:endParaRPr lang="en-US" sz="1400" dirty="0">
                        <a:latin typeface="+mj-lt"/>
                      </a:endParaRPr>
                    </a:p>
                  </a:txBody>
                  <a:tcPr/>
                </a:tc>
              </a:tr>
              <a:tr h="155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latin typeface="+mj-lt"/>
                        </a:rPr>
                        <a:t>SailPoint</a:t>
                      </a:r>
                      <a:r>
                        <a:rPr lang="en-US" sz="1400" dirty="0" smtClean="0">
                          <a:latin typeface="+mj-lt"/>
                        </a:rPr>
                        <a:t> Certification Attributes</a:t>
                      </a:r>
                      <a:endParaRPr lang="en-US" sz="1400" dirty="0">
                        <a:latin typeface="+mj-lt"/>
                      </a:endParaRPr>
                    </a:p>
                  </a:txBody>
                  <a:tcPr/>
                </a:tc>
                <a:tc>
                  <a:txBody>
                    <a:bodyPr/>
                    <a:lstStyle/>
                    <a:p>
                      <a:r>
                        <a:rPr lang="en-US" sz="1400" dirty="0" smtClean="0">
                          <a:latin typeface="+mj-lt"/>
                        </a:rPr>
                        <a:t>Review model IDs (legacy)</a:t>
                      </a:r>
                    </a:p>
                  </a:txBody>
                  <a:tcPr/>
                </a:tc>
              </a:tr>
            </a:tbl>
          </a:graphicData>
        </a:graphic>
      </p:graphicFrame>
      <p:sp>
        <p:nvSpPr>
          <p:cNvPr id="3" name="TextBox 2"/>
          <p:cNvSpPr txBox="1"/>
          <p:nvPr/>
        </p:nvSpPr>
        <p:spPr>
          <a:xfrm>
            <a:off x="4267200" y="5988247"/>
            <a:ext cx="4634602" cy="215444"/>
          </a:xfrm>
          <a:prstGeom prst="rect">
            <a:avLst/>
          </a:prstGeom>
          <a:noFill/>
        </p:spPr>
        <p:txBody>
          <a:bodyPr wrap="none" rtlCol="0">
            <a:spAutoFit/>
          </a:bodyPr>
          <a:lstStyle/>
          <a:p>
            <a:r>
              <a:rPr lang="en-US" sz="800" dirty="0" smtClean="0"/>
              <a:t>Agenda inquiry: Understanding process to maintain &amp; update required approvers/approval groups</a:t>
            </a:r>
            <a:endParaRPr lang="en-US" sz="800" dirty="0"/>
          </a:p>
        </p:txBody>
      </p:sp>
    </p:spTree>
    <p:extLst>
      <p:ext uri="{BB962C8B-B14F-4D97-AF65-F5344CB8AC3E}">
        <p14:creationId xmlns:p14="http://schemas.microsoft.com/office/powerpoint/2010/main" val="224146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591605388"/>
              </p:ext>
            </p:extLst>
          </p:nvPr>
        </p:nvGraphicFramePr>
        <p:xfrm>
          <a:off x="541857" y="914400"/>
          <a:ext cx="804545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bwMode="black">
          <a:xfrm>
            <a:off x="457200" y="304800"/>
            <a:ext cx="804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b" anchorCtr="0" compatLnSpc="1">
            <a:prstTxWarp prst="textNoShape">
              <a:avLst/>
            </a:prstTxWarp>
          </a:bodyPr>
          <a:lstStyle>
            <a:lvl1pPr algn="l" defTabSz="457200" rtl="0" eaLnBrk="0" fontAlgn="base" hangingPunct="0">
              <a:spcBef>
                <a:spcPct val="0"/>
              </a:spcBef>
              <a:spcAft>
                <a:spcPct val="0"/>
              </a:spcAft>
              <a:defRPr sz="2000">
                <a:solidFill>
                  <a:schemeClr val="accent1"/>
                </a:solidFill>
                <a:latin typeface="+mj-lt"/>
                <a:ea typeface="+mj-ea"/>
                <a:cs typeface="+mj-cs"/>
              </a:defRPr>
            </a:lvl1pPr>
            <a:lvl2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2pPr>
            <a:lvl3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3pPr>
            <a:lvl4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4pPr>
            <a:lvl5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5pPr>
            <a:lvl6pPr marL="4572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6pPr>
            <a:lvl7pPr marL="9144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7pPr>
            <a:lvl8pPr marL="13716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8pPr>
            <a:lvl9pPr marL="18288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9pPr>
          </a:lstStyle>
          <a:p>
            <a:r>
              <a:rPr lang="en-US" kern="0" dirty="0" smtClean="0"/>
              <a:t>IAM user access provisioning process</a:t>
            </a:r>
            <a:endParaRPr lang="en-US" kern="0" dirty="0"/>
          </a:p>
        </p:txBody>
      </p:sp>
      <p:sp>
        <p:nvSpPr>
          <p:cNvPr id="11" name="Oval 10"/>
          <p:cNvSpPr/>
          <p:nvPr/>
        </p:nvSpPr>
        <p:spPr>
          <a:xfrm>
            <a:off x="6858000" y="1238522"/>
            <a:ext cx="821281" cy="761433"/>
          </a:xfrm>
          <a:prstGeom prst="ellipse">
            <a:avLst/>
          </a:prstGeom>
          <a:blipFill>
            <a:blip r:embed="rId7" cstate="print">
              <a:extLst>
                <a:ext uri="{28A0092B-C50C-407E-A947-70E740481C1C}">
                  <a14:useLocalDpi xmlns:a14="http://schemas.microsoft.com/office/drawing/2010/main" val="0"/>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Oval 11"/>
          <p:cNvSpPr/>
          <p:nvPr/>
        </p:nvSpPr>
        <p:spPr>
          <a:xfrm>
            <a:off x="4197401" y="1219200"/>
            <a:ext cx="749197" cy="800079"/>
          </a:xfrm>
          <a:prstGeom prst="ellipse">
            <a:avLst/>
          </a:prstGeom>
          <a:blipFill>
            <a:blip r:embed="rId8" cstate="print">
              <a:extLst>
                <a:ext uri="{28A0092B-C50C-407E-A947-70E740481C1C}">
                  <a14:useLocalDpi xmlns:a14="http://schemas.microsoft.com/office/drawing/2010/main" val="0"/>
                </a:ext>
              </a:extLst>
            </a:blip>
            <a:srcRect/>
            <a:stretch>
              <a:fillRect l="-45000" r="-45000"/>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Oval 12"/>
          <p:cNvSpPr/>
          <p:nvPr/>
        </p:nvSpPr>
        <p:spPr>
          <a:xfrm>
            <a:off x="1524000" y="1219200"/>
            <a:ext cx="838596" cy="770419"/>
          </a:xfrm>
          <a:prstGeom prst="ellipse">
            <a:avLst/>
          </a:prstGeom>
          <a:blipFill>
            <a:blip r:embed="rId9" cstate="print">
              <a:extLst>
                <a:ext uri="{28A0092B-C50C-407E-A947-70E740481C1C}">
                  <a14:useLocalDpi xmlns:a14="http://schemas.microsoft.com/office/drawing/2010/main" val="0"/>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TextBox 13"/>
          <p:cNvSpPr txBox="1"/>
          <p:nvPr/>
        </p:nvSpPr>
        <p:spPr>
          <a:xfrm>
            <a:off x="549275" y="3733800"/>
            <a:ext cx="7858241" cy="1815882"/>
          </a:xfrm>
          <a:prstGeom prst="rect">
            <a:avLst/>
          </a:prstGeom>
          <a:noFill/>
        </p:spPr>
        <p:txBody>
          <a:bodyPr wrap="none" rtlCol="0">
            <a:spAutoFit/>
          </a:bodyPr>
          <a:lstStyle/>
          <a:p>
            <a:pPr marL="285750" indent="-285750">
              <a:buFont typeface="Arial" panose="020B0604020202020204" pitchFamily="34" charset="0"/>
              <a:buChar char="•"/>
            </a:pPr>
            <a:r>
              <a:rPr lang="en-US" sz="1600" dirty="0" smtClean="0">
                <a:latin typeface="+mj-lt"/>
              </a:rPr>
              <a:t>IAM introduced the Simple Access Request method of ServiceNow</a:t>
            </a:r>
          </a:p>
          <a:p>
            <a:pPr marL="285750" indent="-285750">
              <a:buFont typeface="Arial" panose="020B0604020202020204" pitchFamily="34" charset="0"/>
              <a:buChar char="•"/>
            </a:pPr>
            <a:r>
              <a:rPr lang="en-US" sz="1600" dirty="0" smtClean="0">
                <a:latin typeface="+mj-lt"/>
              </a:rPr>
              <a:t>Requestors submit for access directly utilizing the self-service portal</a:t>
            </a:r>
          </a:p>
          <a:p>
            <a:pPr marL="285750" indent="-285750">
              <a:buFont typeface="Arial" panose="020B0604020202020204" pitchFamily="34" charset="0"/>
              <a:buChar char="•"/>
            </a:pPr>
            <a:r>
              <a:rPr lang="en-US" sz="1600" dirty="0" smtClean="0">
                <a:latin typeface="+mj-lt"/>
              </a:rPr>
              <a:t>Global BSA role was eliminated from the process</a:t>
            </a:r>
          </a:p>
          <a:p>
            <a:pPr marL="285750" indent="-285750">
              <a:buFont typeface="Arial" panose="020B0604020202020204" pitchFamily="34" charset="0"/>
              <a:buChar char="•"/>
            </a:pPr>
            <a:r>
              <a:rPr lang="en-US" sz="1600" dirty="0" smtClean="0">
                <a:latin typeface="+mj-lt"/>
              </a:rPr>
              <a:t>RCMS is no longer used as ticketing tool, all applications migrated to ServiceNow</a:t>
            </a:r>
          </a:p>
          <a:p>
            <a:pPr marL="285750" indent="-285750">
              <a:buFont typeface="Arial" panose="020B0604020202020204" pitchFamily="34" charset="0"/>
              <a:buChar char="•"/>
            </a:pPr>
            <a:r>
              <a:rPr lang="en-US" sz="1600" dirty="0" smtClean="0">
                <a:latin typeface="+mj-lt"/>
              </a:rPr>
              <a:t>Email access requests no longer accepted</a:t>
            </a:r>
          </a:p>
          <a:p>
            <a:pPr marL="285750" indent="-285750">
              <a:buFont typeface="Arial" panose="020B0604020202020204" pitchFamily="34" charset="0"/>
              <a:buChar char="•"/>
            </a:pPr>
            <a:r>
              <a:rPr lang="en-US" sz="1600" dirty="0" smtClean="0">
                <a:latin typeface="+mj-lt"/>
              </a:rPr>
              <a:t>Role automation implemented</a:t>
            </a:r>
          </a:p>
          <a:p>
            <a:pPr marL="285750" indent="-285750">
              <a:buFont typeface="Arial" panose="020B0604020202020204" pitchFamily="34" charset="0"/>
              <a:buChar char="•"/>
            </a:pPr>
            <a:r>
              <a:rPr lang="en-US" sz="1600" dirty="0" smtClean="0">
                <a:latin typeface="+mj-lt"/>
              </a:rPr>
              <a:t>Robotic provisioning automation</a:t>
            </a:r>
            <a:endParaRPr lang="en-US" sz="1600" dirty="0">
              <a:latin typeface="+mj-lt"/>
            </a:endParaRPr>
          </a:p>
        </p:txBody>
      </p:sp>
      <p:sp>
        <p:nvSpPr>
          <p:cNvPr id="15" name="Title 1"/>
          <p:cNvSpPr txBox="1">
            <a:spLocks/>
          </p:cNvSpPr>
          <p:nvPr/>
        </p:nvSpPr>
        <p:spPr bwMode="black">
          <a:xfrm>
            <a:off x="549274" y="3276600"/>
            <a:ext cx="804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b" anchorCtr="0" compatLnSpc="1">
            <a:prstTxWarp prst="textNoShape">
              <a:avLst/>
            </a:prstTxWarp>
          </a:bodyPr>
          <a:lstStyle>
            <a:lvl1pPr algn="l" defTabSz="457200" rtl="0" eaLnBrk="0" fontAlgn="base" hangingPunct="0">
              <a:spcBef>
                <a:spcPct val="0"/>
              </a:spcBef>
              <a:spcAft>
                <a:spcPct val="0"/>
              </a:spcAft>
              <a:defRPr sz="2000">
                <a:solidFill>
                  <a:schemeClr val="accent1"/>
                </a:solidFill>
                <a:latin typeface="+mj-lt"/>
                <a:ea typeface="+mj-ea"/>
                <a:cs typeface="+mj-cs"/>
              </a:defRPr>
            </a:lvl1pPr>
            <a:lvl2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2pPr>
            <a:lvl3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3pPr>
            <a:lvl4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4pPr>
            <a:lvl5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5pPr>
            <a:lvl6pPr marL="4572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6pPr>
            <a:lvl7pPr marL="9144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7pPr>
            <a:lvl8pPr marL="13716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8pPr>
            <a:lvl9pPr marL="18288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9pPr>
          </a:lstStyle>
          <a:p>
            <a:r>
              <a:rPr lang="en-US" kern="0" dirty="0" smtClean="0"/>
              <a:t>What has changed?</a:t>
            </a:r>
            <a:endParaRPr lang="en-US" kern="0" dirty="0"/>
          </a:p>
        </p:txBody>
      </p:sp>
      <p:sp>
        <p:nvSpPr>
          <p:cNvPr id="2" name="TextBox 1"/>
          <p:cNvSpPr txBox="1"/>
          <p:nvPr/>
        </p:nvSpPr>
        <p:spPr>
          <a:xfrm>
            <a:off x="4508500" y="6113621"/>
            <a:ext cx="4346062" cy="230832"/>
          </a:xfrm>
          <a:prstGeom prst="rect">
            <a:avLst/>
          </a:prstGeom>
          <a:noFill/>
        </p:spPr>
        <p:txBody>
          <a:bodyPr wrap="none" rtlCol="0">
            <a:spAutoFit/>
          </a:bodyPr>
          <a:lstStyle/>
          <a:p>
            <a:r>
              <a:rPr lang="en-US" sz="900" dirty="0" smtClean="0"/>
              <a:t>Agenda inquiry: RCMS/JIRA applications have been fully migrated to ServiceNow</a:t>
            </a:r>
            <a:endParaRPr lang="en-US" sz="900" dirty="0"/>
          </a:p>
        </p:txBody>
      </p:sp>
    </p:spTree>
    <p:extLst>
      <p:ext uri="{BB962C8B-B14F-4D97-AF65-F5344CB8AC3E}">
        <p14:creationId xmlns:p14="http://schemas.microsoft.com/office/powerpoint/2010/main" val="235042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9614"/>
            <a:ext cx="8045450" cy="307975"/>
          </a:xfrm>
        </p:spPr>
        <p:txBody>
          <a:bodyPr/>
          <a:lstStyle/>
          <a:p>
            <a:r>
              <a:rPr lang="en-US" sz="1200" dirty="0" smtClean="0"/>
              <a:t>Simple </a:t>
            </a:r>
            <a:r>
              <a:rPr lang="en-US" sz="1200" dirty="0"/>
              <a:t>to use access request portal; enabling standardization, automation, agility, and improved controls</a:t>
            </a:r>
          </a:p>
        </p:txBody>
      </p:sp>
      <p:sp>
        <p:nvSpPr>
          <p:cNvPr id="4" name="Content Placeholder 1">
            <a:extLst>
              <a:ext uri="{FF2B5EF4-FFF2-40B4-BE49-F238E27FC236}">
                <a16:creationId xmlns="" xmlns:a16="http://schemas.microsoft.com/office/drawing/2014/main" id="{58398DAE-1B27-4405-8523-70A94595B9FF}"/>
              </a:ext>
            </a:extLst>
          </p:cNvPr>
          <p:cNvSpPr txBox="1">
            <a:spLocks noGrp="1"/>
          </p:cNvSpPr>
          <p:nvPr>
            <p:ph idx="1"/>
          </p:nvPr>
        </p:nvSpPr>
        <p:spPr>
          <a:xfrm>
            <a:off x="3962400" y="1364411"/>
            <a:ext cx="4937125" cy="4637088"/>
          </a:xfrm>
        </p:spPr>
        <p:txBody>
          <a:bodyPr>
            <a:noAutofit/>
          </a:bodyPr>
          <a:lstStyle>
            <a:lvl1pPr marL="0">
              <a:lnSpc>
                <a:spcPct val="100000"/>
              </a:lnSpc>
              <a:defRPr sz="1800">
                <a:latin typeface="+mn-lt"/>
                <a:ea typeface="+mn-ea"/>
                <a:cs typeface="+mn-cs"/>
              </a:defRPr>
            </a:lvl1pPr>
            <a:lvl2pPr marL="192881">
              <a:lnSpc>
                <a:spcPct val="100000"/>
              </a:lnSpc>
              <a:defRPr sz="1600">
                <a:latin typeface="+mn-lt"/>
                <a:ea typeface="+mn-ea"/>
                <a:cs typeface="+mn-cs"/>
              </a:defRPr>
            </a:lvl2pPr>
            <a:lvl3pPr marL="385763">
              <a:lnSpc>
                <a:spcPct val="100000"/>
              </a:lnSpc>
              <a:defRPr>
                <a:latin typeface="+mn-lt"/>
                <a:ea typeface="+mn-ea"/>
                <a:cs typeface="+mn-cs"/>
              </a:defRPr>
            </a:lvl3pPr>
            <a:lvl4pPr marL="578644">
              <a:lnSpc>
                <a:spcPct val="100000"/>
              </a:lnSpc>
              <a:defRPr>
                <a:latin typeface="+mn-lt"/>
                <a:ea typeface="+mn-ea"/>
                <a:cs typeface="+mn-cs"/>
              </a:defRPr>
            </a:lvl4pPr>
            <a:lvl5pPr marL="771525">
              <a:lnSpc>
                <a:spcPct val="100000"/>
              </a:lnSpc>
              <a:defRPr>
                <a:latin typeface="+mn-lt"/>
                <a:ea typeface="+mn-ea"/>
                <a:cs typeface="+mn-cs"/>
              </a:defRPr>
            </a:lvl5pPr>
            <a:lvl6pPr marL="964406">
              <a:defRPr>
                <a:latin typeface="+mn-lt"/>
                <a:ea typeface="+mn-ea"/>
                <a:cs typeface="+mn-cs"/>
              </a:defRPr>
            </a:lvl6pPr>
            <a:lvl7pPr marL="1157288">
              <a:defRPr>
                <a:latin typeface="+mn-lt"/>
                <a:ea typeface="+mn-ea"/>
                <a:cs typeface="+mn-cs"/>
              </a:defRPr>
            </a:lvl7pPr>
            <a:lvl8pPr marL="1350169">
              <a:defRPr>
                <a:latin typeface="+mn-lt"/>
                <a:ea typeface="+mn-ea"/>
                <a:cs typeface="+mn-cs"/>
              </a:defRPr>
            </a:lvl8pPr>
            <a:lvl9pPr marL="1543050">
              <a:defRPr>
                <a:latin typeface="+mn-lt"/>
                <a:ea typeface="+mn-ea"/>
                <a:cs typeface="+mn-cs"/>
              </a:defRPr>
            </a:lvl9pPr>
          </a:lstStyle>
          <a:p>
            <a:pPr indent="0">
              <a:lnSpc>
                <a:spcPct val="150000"/>
              </a:lnSpc>
              <a:buNone/>
            </a:pPr>
            <a:r>
              <a:rPr lang="en-US" sz="1050" kern="0" dirty="0">
                <a:latin typeface="+mj-lt"/>
              </a:rPr>
              <a:t>Selected </a:t>
            </a:r>
            <a:r>
              <a:rPr lang="en-US" sz="1050" b="1" u="sng" kern="0" dirty="0">
                <a:latin typeface="+mj-lt"/>
              </a:rPr>
              <a:t>ServiceNow</a:t>
            </a:r>
            <a:r>
              <a:rPr lang="en-US" sz="1050" kern="0" dirty="0">
                <a:latin typeface="+mj-lt"/>
              </a:rPr>
              <a:t> with standard workflows driven by GEAR data</a:t>
            </a:r>
          </a:p>
          <a:p>
            <a:pPr marL="21431" lvl="1" indent="0">
              <a:lnSpc>
                <a:spcPct val="150000"/>
              </a:lnSpc>
              <a:buNone/>
            </a:pPr>
            <a:r>
              <a:rPr lang="en-US" sz="1050" kern="0" dirty="0">
                <a:latin typeface="+mj-lt"/>
              </a:rPr>
              <a:t>Initial scope is IAM provisioned applications</a:t>
            </a:r>
          </a:p>
          <a:p>
            <a:pPr marL="21431" lvl="1" indent="0">
              <a:lnSpc>
                <a:spcPct val="150000"/>
              </a:lnSpc>
              <a:buNone/>
            </a:pPr>
            <a:r>
              <a:rPr lang="en-US" sz="1050" kern="0" dirty="0">
                <a:latin typeface="+mj-lt"/>
              </a:rPr>
              <a:t>Deployed ServiceNow search using GEAR data</a:t>
            </a:r>
          </a:p>
          <a:p>
            <a:pPr marL="21431" lvl="1" indent="0">
              <a:lnSpc>
                <a:spcPct val="150000"/>
              </a:lnSpc>
              <a:buNone/>
            </a:pPr>
            <a:r>
              <a:rPr lang="en-US" sz="1050" kern="0" dirty="0">
                <a:latin typeface="+mj-lt"/>
              </a:rPr>
              <a:t>Changed all existing catalogs to standardize user selection</a:t>
            </a:r>
          </a:p>
          <a:p>
            <a:pPr indent="0">
              <a:lnSpc>
                <a:spcPct val="150000"/>
              </a:lnSpc>
              <a:buNone/>
            </a:pPr>
            <a:r>
              <a:rPr lang="en-US" sz="1050" kern="0" dirty="0">
                <a:latin typeface="+mj-lt"/>
              </a:rPr>
              <a:t>Created </a:t>
            </a:r>
            <a:r>
              <a:rPr lang="en-US" sz="1050" b="1" u="sng" kern="0" dirty="0">
                <a:latin typeface="+mj-lt"/>
              </a:rPr>
              <a:t>standardized data driven access request workflows</a:t>
            </a:r>
          </a:p>
          <a:p>
            <a:pPr indent="0">
              <a:lnSpc>
                <a:spcPct val="150000"/>
              </a:lnSpc>
              <a:buNone/>
            </a:pPr>
            <a:r>
              <a:rPr lang="en-US" sz="1050" kern="0" dirty="0">
                <a:latin typeface="+mj-lt"/>
              </a:rPr>
              <a:t>Deployed </a:t>
            </a:r>
            <a:r>
              <a:rPr lang="en-US" sz="1050" b="1" u="sng" kern="0" dirty="0">
                <a:latin typeface="+mj-lt"/>
              </a:rPr>
              <a:t>141 ICIT applications</a:t>
            </a:r>
            <a:r>
              <a:rPr lang="en-US" sz="1050" kern="0" dirty="0">
                <a:latin typeface="+mj-lt"/>
              </a:rPr>
              <a:t>, enabling RCMS retirement (Nov ’19)</a:t>
            </a:r>
          </a:p>
          <a:p>
            <a:pPr indent="0">
              <a:lnSpc>
                <a:spcPct val="150000"/>
              </a:lnSpc>
              <a:buNone/>
            </a:pPr>
            <a:r>
              <a:rPr lang="en-US" sz="1050" kern="0" dirty="0">
                <a:latin typeface="+mj-lt"/>
              </a:rPr>
              <a:t>Deployed </a:t>
            </a:r>
            <a:r>
              <a:rPr lang="en-US" sz="1050" b="1" u="sng" kern="0" dirty="0">
                <a:latin typeface="+mj-lt"/>
              </a:rPr>
              <a:t>109 GI applications </a:t>
            </a:r>
            <a:r>
              <a:rPr lang="en-US" sz="1050" kern="0" dirty="0">
                <a:latin typeface="+mj-lt"/>
              </a:rPr>
              <a:t>(Feb ’19)</a:t>
            </a:r>
          </a:p>
          <a:p>
            <a:pPr marL="21431" lvl="1" indent="0">
              <a:lnSpc>
                <a:spcPct val="150000"/>
              </a:lnSpc>
              <a:buNone/>
            </a:pPr>
            <a:r>
              <a:rPr lang="en-US" sz="1050" u="sng" kern="0" dirty="0">
                <a:latin typeface="+mj-lt"/>
              </a:rPr>
              <a:t>First structured request process</a:t>
            </a:r>
            <a:r>
              <a:rPr lang="en-US" sz="1050" kern="0" dirty="0">
                <a:latin typeface="+mj-lt"/>
              </a:rPr>
              <a:t> not requiring manual BSA involvement</a:t>
            </a:r>
          </a:p>
          <a:p>
            <a:pPr indent="0">
              <a:lnSpc>
                <a:spcPct val="150000"/>
              </a:lnSpc>
              <a:buNone/>
            </a:pPr>
            <a:r>
              <a:rPr lang="en-US" sz="1050" kern="0" dirty="0">
                <a:latin typeface="+mj-lt"/>
              </a:rPr>
              <a:t>Deployed access inquiry catalog (Feb ’19)</a:t>
            </a:r>
          </a:p>
          <a:p>
            <a:pPr indent="0">
              <a:lnSpc>
                <a:spcPct val="150000"/>
              </a:lnSpc>
              <a:buNone/>
            </a:pPr>
            <a:r>
              <a:rPr lang="en-US" sz="1050" b="1" u="sng" kern="0" dirty="0">
                <a:latin typeface="+mj-lt"/>
              </a:rPr>
              <a:t>77 L&amp;R applications</a:t>
            </a:r>
            <a:r>
              <a:rPr lang="en-US" sz="1050" kern="0" dirty="0">
                <a:latin typeface="+mj-lt"/>
              </a:rPr>
              <a:t> </a:t>
            </a:r>
            <a:r>
              <a:rPr lang="en-US" sz="1050" kern="0" dirty="0" smtClean="0">
                <a:latin typeface="+mj-lt"/>
              </a:rPr>
              <a:t>deployed </a:t>
            </a:r>
            <a:r>
              <a:rPr lang="en-US" sz="1050" kern="0" dirty="0">
                <a:latin typeface="+mj-lt"/>
              </a:rPr>
              <a:t>(April/May ’19)</a:t>
            </a:r>
          </a:p>
          <a:p>
            <a:pPr marL="21431" lvl="1" indent="0">
              <a:lnSpc>
                <a:spcPct val="150000"/>
              </a:lnSpc>
              <a:buNone/>
            </a:pPr>
            <a:r>
              <a:rPr lang="en-US" sz="1050" kern="0" dirty="0">
                <a:latin typeface="+mj-lt"/>
              </a:rPr>
              <a:t>Will enable retirement of high maintenance legacy ServiceNow w</a:t>
            </a:r>
            <a:r>
              <a:rPr lang="en-US" sz="1050" kern="0" dirty="0">
                <a:solidFill>
                  <a:sysClr val="windowText" lastClr="000000"/>
                </a:solidFill>
                <a:latin typeface="+mj-lt"/>
              </a:rPr>
              <a:t>orkflows</a:t>
            </a:r>
          </a:p>
          <a:p>
            <a:pPr indent="0">
              <a:lnSpc>
                <a:spcPct val="150000"/>
              </a:lnSpc>
              <a:buNone/>
            </a:pPr>
            <a:r>
              <a:rPr lang="en-US" sz="1050" kern="0" dirty="0">
                <a:solidFill>
                  <a:sysClr val="windowText" lastClr="000000"/>
                </a:solidFill>
                <a:latin typeface="+mj-lt"/>
              </a:rPr>
              <a:t>Open for non-IAM adoption </a:t>
            </a:r>
            <a:r>
              <a:rPr lang="en-US" sz="1050" kern="0" dirty="0">
                <a:latin typeface="+mj-lt"/>
              </a:rPr>
              <a:t>(May ’19)</a:t>
            </a:r>
          </a:p>
          <a:p>
            <a:pPr marL="21431" lvl="1" indent="0">
              <a:lnSpc>
                <a:spcPct val="150000"/>
              </a:lnSpc>
              <a:buNone/>
            </a:pPr>
            <a:r>
              <a:rPr lang="en-US" sz="1050" kern="0" dirty="0">
                <a:solidFill>
                  <a:sysClr val="windowText" lastClr="000000"/>
                </a:solidFill>
                <a:latin typeface="+mj-lt"/>
              </a:rPr>
              <a:t>To include migration of existing ServiceNow access request catalogs</a:t>
            </a:r>
          </a:p>
          <a:p>
            <a:pPr indent="0">
              <a:lnSpc>
                <a:spcPct val="150000"/>
              </a:lnSpc>
              <a:buNone/>
            </a:pPr>
            <a:r>
              <a:rPr lang="en-US" sz="1050" b="1" u="sng" kern="0" dirty="0">
                <a:solidFill>
                  <a:sysClr val="windowText" lastClr="000000"/>
                </a:solidFill>
                <a:latin typeface="+mj-lt"/>
              </a:rPr>
              <a:t>Platform requests </a:t>
            </a:r>
            <a:r>
              <a:rPr lang="en-US" sz="1050" kern="0" dirty="0">
                <a:solidFill>
                  <a:sysClr val="windowText" lastClr="000000"/>
                </a:solidFill>
                <a:latin typeface="+mj-lt"/>
              </a:rPr>
              <a:t>(AD, Unix, Mainframe, </a:t>
            </a:r>
            <a:r>
              <a:rPr lang="en-US" sz="1050" kern="0" dirty="0" err="1">
                <a:solidFill>
                  <a:sysClr val="windowText" lastClr="000000"/>
                </a:solidFill>
                <a:latin typeface="+mj-lt"/>
              </a:rPr>
              <a:t>etc</a:t>
            </a:r>
            <a:r>
              <a:rPr lang="en-US" sz="1050" kern="0" dirty="0">
                <a:solidFill>
                  <a:sysClr val="windowText" lastClr="000000"/>
                </a:solidFill>
                <a:latin typeface="+mj-lt"/>
              </a:rPr>
              <a:t>) to be deployed </a:t>
            </a:r>
            <a:r>
              <a:rPr lang="en-US" sz="1050" kern="0" dirty="0">
                <a:latin typeface="+mj-lt"/>
              </a:rPr>
              <a:t>(Q3 ’19)</a:t>
            </a:r>
          </a:p>
        </p:txBody>
      </p:sp>
      <p:sp>
        <p:nvSpPr>
          <p:cNvPr id="5" name="TextBox 4">
            <a:extLst>
              <a:ext uri="{FF2B5EF4-FFF2-40B4-BE49-F238E27FC236}">
                <a16:creationId xmlns="" xmlns:a16="http://schemas.microsoft.com/office/drawing/2014/main" id="{B4674F4E-D029-48D0-B541-11BE5FA87989}"/>
              </a:ext>
            </a:extLst>
          </p:cNvPr>
          <p:cNvSpPr txBox="1"/>
          <p:nvPr/>
        </p:nvSpPr>
        <p:spPr>
          <a:xfrm>
            <a:off x="457200" y="1371600"/>
            <a:ext cx="3124200" cy="3411190"/>
          </a:xfrm>
          <a:prstGeom prst="rect">
            <a:avLst/>
          </a:prstGeom>
          <a:noFill/>
          <a:ln w="25400">
            <a:solidFill>
              <a:schemeClr val="accent1"/>
            </a:solidFill>
            <a:bevel/>
          </a:ln>
        </p:spPr>
        <p:txBody>
          <a:bodyPr wrap="square" rtlCol="0">
            <a:spAutoFit/>
          </a:bodyPr>
          <a:lstStyle/>
          <a:p>
            <a:pPr>
              <a:spcBef>
                <a:spcPts val="500"/>
              </a:spcBef>
              <a:spcAft>
                <a:spcPts val="500"/>
              </a:spcAft>
            </a:pPr>
            <a:r>
              <a:rPr lang="en-US" sz="1200" b="1" u="sng" dirty="0">
                <a:latin typeface="+mj-lt"/>
              </a:rPr>
              <a:t>Why Simple Access Request?</a:t>
            </a:r>
          </a:p>
          <a:p>
            <a:pPr marL="285750" indent="-285750">
              <a:lnSpc>
                <a:spcPct val="150000"/>
              </a:lnSpc>
              <a:spcBef>
                <a:spcPts val="500"/>
              </a:spcBef>
              <a:spcAft>
                <a:spcPts val="500"/>
              </a:spcAft>
              <a:buFont typeface="Arial" panose="020B0604020202020204" pitchFamily="34" charset="0"/>
              <a:buChar char="•"/>
            </a:pPr>
            <a:r>
              <a:rPr lang="en-US" sz="1200" dirty="0">
                <a:latin typeface="+mj-lt"/>
              </a:rPr>
              <a:t>Access request is a </a:t>
            </a:r>
            <a:r>
              <a:rPr lang="en-US" sz="1200" b="1" dirty="0">
                <a:latin typeface="+mj-lt"/>
              </a:rPr>
              <a:t>highly audited</a:t>
            </a:r>
            <a:endParaRPr lang="en-US" sz="1200" dirty="0">
              <a:latin typeface="+mj-lt"/>
            </a:endParaRPr>
          </a:p>
          <a:p>
            <a:pPr marL="285750" indent="-285750">
              <a:lnSpc>
                <a:spcPct val="150000"/>
              </a:lnSpc>
              <a:spcBef>
                <a:spcPts val="500"/>
              </a:spcBef>
              <a:spcAft>
                <a:spcPts val="500"/>
              </a:spcAft>
              <a:buFont typeface="Arial" panose="020B0604020202020204" pitchFamily="34" charset="0"/>
              <a:buChar char="•"/>
            </a:pPr>
            <a:r>
              <a:rPr lang="en-US" sz="1200" dirty="0">
                <a:latin typeface="+mj-lt"/>
              </a:rPr>
              <a:t>Users had to navigate over </a:t>
            </a:r>
            <a:r>
              <a:rPr lang="en-US" sz="1200" b="1" dirty="0">
                <a:latin typeface="+mj-lt"/>
              </a:rPr>
              <a:t>600 workflows </a:t>
            </a:r>
            <a:r>
              <a:rPr lang="en-US" sz="1200" dirty="0">
                <a:latin typeface="+mj-lt"/>
              </a:rPr>
              <a:t>across multiple portals</a:t>
            </a:r>
          </a:p>
          <a:p>
            <a:pPr marL="285750" indent="-285750">
              <a:lnSpc>
                <a:spcPct val="150000"/>
              </a:lnSpc>
              <a:spcBef>
                <a:spcPts val="500"/>
              </a:spcBef>
              <a:spcAft>
                <a:spcPts val="500"/>
              </a:spcAft>
              <a:buFont typeface="Arial" panose="020B0604020202020204" pitchFamily="34" charset="0"/>
              <a:buChar char="•"/>
            </a:pPr>
            <a:r>
              <a:rPr lang="en-US" sz="1200" dirty="0">
                <a:latin typeface="+mj-lt"/>
              </a:rPr>
              <a:t>IAM processed </a:t>
            </a:r>
            <a:r>
              <a:rPr lang="en-US" sz="1200" b="1" dirty="0">
                <a:latin typeface="+mj-lt"/>
              </a:rPr>
              <a:t>361,444 access requests </a:t>
            </a:r>
            <a:r>
              <a:rPr lang="en-US" sz="1200" dirty="0">
                <a:latin typeface="+mj-lt"/>
              </a:rPr>
              <a:t>in 2018</a:t>
            </a:r>
          </a:p>
          <a:p>
            <a:pPr marL="285750" indent="-285750">
              <a:lnSpc>
                <a:spcPct val="150000"/>
              </a:lnSpc>
              <a:spcBef>
                <a:spcPts val="500"/>
              </a:spcBef>
              <a:spcAft>
                <a:spcPts val="500"/>
              </a:spcAft>
              <a:buFont typeface="Arial" panose="020B0604020202020204" pitchFamily="34" charset="0"/>
              <a:buChar char="•"/>
            </a:pPr>
            <a:r>
              <a:rPr lang="en-US" sz="1200" dirty="0">
                <a:latin typeface="+mj-lt"/>
              </a:rPr>
              <a:t>Reliance on </a:t>
            </a:r>
            <a:r>
              <a:rPr lang="en-US" sz="1200" b="1" dirty="0">
                <a:latin typeface="+mj-lt"/>
              </a:rPr>
              <a:t>open text </a:t>
            </a:r>
            <a:r>
              <a:rPr lang="en-US" sz="1200" dirty="0">
                <a:latin typeface="+mj-lt"/>
              </a:rPr>
              <a:t>and </a:t>
            </a:r>
            <a:r>
              <a:rPr lang="en-US" sz="1200" b="1" dirty="0">
                <a:latin typeface="+mj-lt"/>
              </a:rPr>
              <a:t>matching access </a:t>
            </a:r>
            <a:r>
              <a:rPr lang="en-US" sz="1200" dirty="0">
                <a:latin typeface="+mj-lt"/>
              </a:rPr>
              <a:t>to existing users</a:t>
            </a:r>
          </a:p>
          <a:p>
            <a:pPr marL="285750" indent="-285750">
              <a:lnSpc>
                <a:spcPct val="150000"/>
              </a:lnSpc>
              <a:spcBef>
                <a:spcPts val="500"/>
              </a:spcBef>
              <a:spcAft>
                <a:spcPts val="500"/>
              </a:spcAft>
              <a:buFont typeface="Arial" panose="020B0604020202020204" pitchFamily="34" charset="0"/>
              <a:buChar char="•"/>
            </a:pPr>
            <a:r>
              <a:rPr lang="en-US" sz="1200" b="1" dirty="0">
                <a:latin typeface="+mj-lt"/>
              </a:rPr>
              <a:t>Automation was not feasible </a:t>
            </a:r>
            <a:r>
              <a:rPr lang="en-US" sz="1200" dirty="0">
                <a:latin typeface="+mj-lt"/>
              </a:rPr>
              <a:t>due to data quality and variation</a:t>
            </a:r>
            <a:endParaRPr lang="en-US" sz="1400" dirty="0">
              <a:latin typeface="+mj-lt"/>
            </a:endParaRPr>
          </a:p>
        </p:txBody>
      </p:sp>
      <p:sp>
        <p:nvSpPr>
          <p:cNvPr id="6" name="Title 2">
            <a:extLst>
              <a:ext uri="{FF2B5EF4-FFF2-40B4-BE49-F238E27FC236}">
                <a16:creationId xmlns="" xmlns:a16="http://schemas.microsoft.com/office/drawing/2014/main" id="{65E9FA5E-30EE-40E0-B7B1-668CD0317BEB}"/>
              </a:ext>
            </a:extLst>
          </p:cNvPr>
          <p:cNvSpPr txBox="1">
            <a:spLocks/>
          </p:cNvSpPr>
          <p:nvPr/>
        </p:nvSpPr>
        <p:spPr>
          <a:xfrm>
            <a:off x="394615" y="228600"/>
            <a:ext cx="7606386" cy="485002"/>
          </a:xfrm>
        </p:spPr>
        <p:txBody>
          <a:bodyPr>
            <a:normAutofit/>
          </a:bodyPr>
          <a:lstStyle>
            <a:lvl1pPr algn="l" defTabSz="914400" rtl="0" eaLnBrk="1" latinLnBrk="0" hangingPunct="1">
              <a:lnSpc>
                <a:spcPct val="90000"/>
              </a:lnSpc>
              <a:spcBef>
                <a:spcPct val="0"/>
              </a:spcBef>
              <a:buNone/>
              <a:defRPr sz="2400" kern="1200" baseline="0">
                <a:solidFill>
                  <a:schemeClr val="tx2"/>
                </a:solidFill>
                <a:latin typeface="+mj-lt"/>
                <a:ea typeface="+mj-ea"/>
                <a:cs typeface="+mj-cs"/>
              </a:defRPr>
            </a:lvl1pPr>
          </a:lstStyle>
          <a:p>
            <a:r>
              <a:rPr lang="en-US" sz="2000" dirty="0">
                <a:solidFill>
                  <a:schemeClr val="accent1"/>
                </a:solidFill>
              </a:rPr>
              <a:t>Simple Access Request</a:t>
            </a:r>
          </a:p>
        </p:txBody>
      </p:sp>
    </p:spTree>
    <p:extLst>
      <p:ext uri="{BB962C8B-B14F-4D97-AF65-F5344CB8AC3E}">
        <p14:creationId xmlns:p14="http://schemas.microsoft.com/office/powerpoint/2010/main" val="811703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850" y="224554"/>
            <a:ext cx="7334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6172200"/>
            <a:ext cx="838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1429" y="124541"/>
            <a:ext cx="54292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514976"/>
            <a:ext cx="7620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43"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195979"/>
            <a:ext cx="5955476" cy="6025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txBox="1">
            <a:spLocks/>
          </p:cNvSpPr>
          <p:nvPr/>
        </p:nvSpPr>
        <p:spPr bwMode="black">
          <a:xfrm>
            <a:off x="152400" y="145179"/>
            <a:ext cx="804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b" anchorCtr="0" compatLnSpc="1">
            <a:prstTxWarp prst="textNoShape">
              <a:avLst/>
            </a:prstTxWarp>
          </a:bodyPr>
          <a:lstStyle>
            <a:lvl1pPr algn="l" defTabSz="457200" rtl="0" eaLnBrk="0" fontAlgn="base" hangingPunct="0">
              <a:spcBef>
                <a:spcPct val="0"/>
              </a:spcBef>
              <a:spcAft>
                <a:spcPct val="0"/>
              </a:spcAft>
              <a:defRPr sz="2000">
                <a:solidFill>
                  <a:schemeClr val="accent1"/>
                </a:solidFill>
                <a:latin typeface="+mj-lt"/>
                <a:ea typeface="+mj-ea"/>
                <a:cs typeface="+mj-cs"/>
              </a:defRPr>
            </a:lvl1pPr>
            <a:lvl2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2pPr>
            <a:lvl3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3pPr>
            <a:lvl4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4pPr>
            <a:lvl5pPr algn="l" defTabSz="457200" rtl="0" eaLnBrk="0" fontAlgn="base" hangingPunct="0">
              <a:spcBef>
                <a:spcPct val="0"/>
              </a:spcBef>
              <a:spcAft>
                <a:spcPct val="0"/>
              </a:spcAft>
              <a:defRPr sz="2000">
                <a:solidFill>
                  <a:schemeClr val="accent1"/>
                </a:solidFill>
                <a:latin typeface="Arial" pitchFamily="34" charset="0"/>
                <a:ea typeface="ＭＳ Ｐゴシック" pitchFamily="34" charset="-128"/>
                <a:cs typeface="Arial" pitchFamily="34" charset="0"/>
              </a:defRPr>
            </a:lvl5pPr>
            <a:lvl6pPr marL="4572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6pPr>
            <a:lvl7pPr marL="9144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7pPr>
            <a:lvl8pPr marL="13716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8pPr>
            <a:lvl9pPr marL="1828800" algn="l" defTabSz="457200" rtl="0" eaLnBrk="1" fontAlgn="base" hangingPunct="1">
              <a:spcBef>
                <a:spcPct val="0"/>
              </a:spcBef>
              <a:spcAft>
                <a:spcPct val="0"/>
              </a:spcAft>
              <a:defRPr sz="2000">
                <a:solidFill>
                  <a:schemeClr val="accent1"/>
                </a:solidFill>
                <a:latin typeface="Arial" pitchFamily="34" charset="0"/>
                <a:ea typeface="ＭＳ Ｐゴシック" pitchFamily="34" charset="-128"/>
                <a:cs typeface="Arial" pitchFamily="34" charset="0"/>
              </a:defRPr>
            </a:lvl9pPr>
          </a:lstStyle>
          <a:p>
            <a:r>
              <a:rPr lang="en-US" kern="0" dirty="0" smtClean="0"/>
              <a:t>Request process</a:t>
            </a:r>
            <a:endParaRPr lang="en-US" kern="0" dirty="0"/>
          </a:p>
        </p:txBody>
      </p:sp>
      <p:graphicFrame>
        <p:nvGraphicFramePr>
          <p:cNvPr id="3" name="Object 2"/>
          <p:cNvGraphicFramePr>
            <a:graphicFrameLocks noChangeAspect="1"/>
          </p:cNvGraphicFramePr>
          <p:nvPr>
            <p:extLst>
              <p:ext uri="{D42A27DB-BD31-4B8C-83A1-F6EECF244321}">
                <p14:modId xmlns:p14="http://schemas.microsoft.com/office/powerpoint/2010/main" val="249393108"/>
              </p:ext>
            </p:extLst>
          </p:nvPr>
        </p:nvGraphicFramePr>
        <p:xfrm>
          <a:off x="304800" y="4743451"/>
          <a:ext cx="914400" cy="771525"/>
        </p:xfrm>
        <a:graphic>
          <a:graphicData uri="http://schemas.openxmlformats.org/presentationml/2006/ole">
            <mc:AlternateContent xmlns:mc="http://schemas.openxmlformats.org/markup-compatibility/2006">
              <mc:Choice xmlns:v="urn:schemas-microsoft-com:vml" Requires="v">
                <p:oleObj spid="_x0000_s9292" name="Worksheet" showAsIcon="1" r:id="rId7" imgW="914400" imgH="771480" progId="Excel.Sheet.12">
                  <p:embed/>
                </p:oleObj>
              </mc:Choice>
              <mc:Fallback>
                <p:oleObj name="Worksheet" showAsIcon="1" r:id="rId7" imgW="914400" imgH="771480" progId="Excel.Sheet.12">
                  <p:embed/>
                  <p:pic>
                    <p:nvPicPr>
                      <p:cNvPr id="0" name=""/>
                      <p:cNvPicPr/>
                      <p:nvPr/>
                    </p:nvPicPr>
                    <p:blipFill>
                      <a:blip r:embed="rId8"/>
                      <a:stretch>
                        <a:fillRect/>
                      </a:stretch>
                    </p:blipFill>
                    <p:spPr>
                      <a:xfrm>
                        <a:off x="304800" y="4743451"/>
                        <a:ext cx="914400" cy="771525"/>
                      </a:xfrm>
                      <a:prstGeom prst="rect">
                        <a:avLst/>
                      </a:prstGeom>
                    </p:spPr>
                  </p:pic>
                </p:oleObj>
              </mc:Fallback>
            </mc:AlternateContent>
          </a:graphicData>
        </a:graphic>
      </p:graphicFrame>
      <p:sp>
        <p:nvSpPr>
          <p:cNvPr id="4" name="TextBox 3"/>
          <p:cNvSpPr txBox="1"/>
          <p:nvPr/>
        </p:nvSpPr>
        <p:spPr>
          <a:xfrm>
            <a:off x="152400" y="5524501"/>
            <a:ext cx="2819400" cy="369332"/>
          </a:xfrm>
          <a:prstGeom prst="rect">
            <a:avLst/>
          </a:prstGeom>
          <a:noFill/>
        </p:spPr>
        <p:txBody>
          <a:bodyPr wrap="square" rtlCol="0">
            <a:spAutoFit/>
          </a:bodyPr>
          <a:lstStyle/>
          <a:p>
            <a:r>
              <a:rPr lang="en-US" sz="900" dirty="0" smtClean="0"/>
              <a:t>Agenda inquiry: Understand different assignment groups which perform provisioning.</a:t>
            </a:r>
            <a:endParaRPr lang="en-US" sz="900" dirty="0"/>
          </a:p>
        </p:txBody>
      </p:sp>
      <p:graphicFrame>
        <p:nvGraphicFramePr>
          <p:cNvPr id="2" name="Object 1"/>
          <p:cNvGraphicFramePr>
            <a:graphicFrameLocks noChangeAspect="1"/>
          </p:cNvGraphicFramePr>
          <p:nvPr>
            <p:extLst>
              <p:ext uri="{D42A27DB-BD31-4B8C-83A1-F6EECF244321}">
                <p14:modId xmlns:p14="http://schemas.microsoft.com/office/powerpoint/2010/main" val="1892668797"/>
              </p:ext>
            </p:extLst>
          </p:nvPr>
        </p:nvGraphicFramePr>
        <p:xfrm>
          <a:off x="1371600" y="4724401"/>
          <a:ext cx="914400" cy="771525"/>
        </p:xfrm>
        <a:graphic>
          <a:graphicData uri="http://schemas.openxmlformats.org/presentationml/2006/ole">
            <mc:AlternateContent xmlns:mc="http://schemas.openxmlformats.org/markup-compatibility/2006">
              <mc:Choice xmlns:v="urn:schemas-microsoft-com:vml" Requires="v">
                <p:oleObj spid="_x0000_s9293" name="Worksheet" showAsIcon="1" r:id="rId10" imgW="914400" imgH="771480" progId="Excel.Sheet.12">
                  <p:embed/>
                </p:oleObj>
              </mc:Choice>
              <mc:Fallback>
                <p:oleObj name="Worksheet" showAsIcon="1" r:id="rId10" imgW="914400" imgH="771480" progId="Excel.Sheet.12">
                  <p:embed/>
                  <p:pic>
                    <p:nvPicPr>
                      <p:cNvPr id="0" name="Object 5"/>
                      <p:cNvPicPr>
                        <a:picLocks noChangeAspect="1" noChangeArrowheads="1"/>
                      </p:cNvPicPr>
                      <p:nvPr/>
                    </p:nvPicPr>
                    <p:blipFill>
                      <a:blip r:embed="rId11"/>
                      <a:srcRect/>
                      <a:stretch>
                        <a:fillRect/>
                      </a:stretch>
                    </p:blipFill>
                    <p:spPr bwMode="auto">
                      <a:xfrm>
                        <a:off x="1371600" y="4724401"/>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0090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1"/>
            <a:ext cx="8229600" cy="368299"/>
          </a:xfrm>
        </p:spPr>
        <p:txBody>
          <a:bodyPr>
            <a:normAutofit/>
          </a:bodyPr>
          <a:lstStyle/>
          <a:p>
            <a:r>
              <a:rPr lang="en-US" sz="2000" dirty="0" smtClean="0"/>
              <a:t>Robotic Process Automation</a:t>
            </a:r>
            <a:endParaRPr lang="en-US" sz="2000" dirty="0"/>
          </a:p>
        </p:txBody>
      </p:sp>
      <p:sp>
        <p:nvSpPr>
          <p:cNvPr id="54" name="TextBox 53"/>
          <p:cNvSpPr txBox="1"/>
          <p:nvPr/>
        </p:nvSpPr>
        <p:spPr>
          <a:xfrm>
            <a:off x="152400" y="1192173"/>
            <a:ext cx="8991600" cy="2015936"/>
          </a:xfrm>
          <a:prstGeom prst="rect">
            <a:avLst/>
          </a:prstGeom>
          <a:noFill/>
        </p:spPr>
        <p:txBody>
          <a:bodyPr wrap="square" rtlCol="0">
            <a:spAutoFit/>
          </a:bodyPr>
          <a:lstStyle/>
          <a:p>
            <a:r>
              <a:rPr lang="en-US" sz="1400" dirty="0">
                <a:solidFill>
                  <a:schemeClr val="tx2">
                    <a:lumMod val="75000"/>
                  </a:schemeClr>
                </a:solidFill>
                <a:latin typeface="+mj-lt"/>
              </a:rPr>
              <a:t>The Bots are configured to mimic human actions and do not change the behavior of the system or </a:t>
            </a:r>
            <a:r>
              <a:rPr lang="en-US" sz="1400" dirty="0" smtClean="0">
                <a:solidFill>
                  <a:schemeClr val="tx2">
                    <a:lumMod val="75000"/>
                  </a:schemeClr>
                </a:solidFill>
                <a:latin typeface="+mj-lt"/>
              </a:rPr>
              <a:t> component. </a:t>
            </a:r>
            <a:endParaRPr lang="en-US" sz="1400" dirty="0">
              <a:solidFill>
                <a:schemeClr val="tx2">
                  <a:lumMod val="75000"/>
                </a:schemeClr>
              </a:solidFill>
              <a:latin typeface="+mj-lt"/>
            </a:endParaRPr>
          </a:p>
          <a:p>
            <a:endParaRPr lang="en-US" sz="1400" dirty="0">
              <a:solidFill>
                <a:schemeClr val="tx2">
                  <a:lumMod val="75000"/>
                </a:schemeClr>
              </a:solidFill>
              <a:latin typeface="+mj-lt"/>
            </a:endParaRPr>
          </a:p>
          <a:p>
            <a:r>
              <a:rPr lang="en-US" sz="1400" b="1" dirty="0">
                <a:solidFill>
                  <a:schemeClr val="tx2">
                    <a:lumMod val="75000"/>
                  </a:schemeClr>
                </a:solidFill>
                <a:latin typeface="+mj-lt"/>
              </a:rPr>
              <a:t>Benefits:</a:t>
            </a:r>
          </a:p>
          <a:p>
            <a:endParaRPr lang="en-US" sz="1400" dirty="0">
              <a:solidFill>
                <a:schemeClr val="tx2">
                  <a:lumMod val="75000"/>
                </a:schemeClr>
              </a:solidFill>
              <a:latin typeface="+mj-lt"/>
            </a:endParaRPr>
          </a:p>
          <a:p>
            <a:r>
              <a:rPr lang="en-US" sz="1400" dirty="0" smtClean="0">
                <a:solidFill>
                  <a:schemeClr val="tx2">
                    <a:lumMod val="75000"/>
                  </a:schemeClr>
                </a:solidFill>
                <a:latin typeface="+mj-lt"/>
              </a:rPr>
              <a:t>1.  Improved quality </a:t>
            </a:r>
            <a:r>
              <a:rPr lang="en-US" sz="1400" dirty="0">
                <a:solidFill>
                  <a:schemeClr val="tx2">
                    <a:lumMod val="75000"/>
                  </a:schemeClr>
                </a:solidFill>
                <a:latin typeface="+mj-lt"/>
              </a:rPr>
              <a:t>and </a:t>
            </a:r>
            <a:r>
              <a:rPr lang="en-US" sz="1400" dirty="0" smtClean="0">
                <a:solidFill>
                  <a:schemeClr val="tx2">
                    <a:lumMod val="75000"/>
                  </a:schemeClr>
                </a:solidFill>
                <a:latin typeface="+mj-lt"/>
              </a:rPr>
              <a:t>accuracy </a:t>
            </a:r>
            <a:r>
              <a:rPr lang="en-US" sz="1400" dirty="0">
                <a:solidFill>
                  <a:schemeClr val="tx2">
                    <a:lumMod val="75000"/>
                  </a:schemeClr>
                </a:solidFill>
                <a:latin typeface="+mj-lt"/>
              </a:rPr>
              <a:t>of </a:t>
            </a:r>
            <a:r>
              <a:rPr lang="en-US" sz="1400" dirty="0" smtClean="0">
                <a:solidFill>
                  <a:schemeClr val="tx2">
                    <a:lumMod val="75000"/>
                  </a:schemeClr>
                </a:solidFill>
                <a:latin typeface="+mj-lt"/>
              </a:rPr>
              <a:t>work</a:t>
            </a:r>
            <a:endParaRPr lang="en-US" sz="1400" dirty="0">
              <a:solidFill>
                <a:schemeClr val="tx2">
                  <a:lumMod val="75000"/>
                </a:schemeClr>
              </a:solidFill>
              <a:latin typeface="+mj-lt"/>
            </a:endParaRPr>
          </a:p>
          <a:p>
            <a:r>
              <a:rPr lang="en-US" sz="1400" dirty="0" smtClean="0">
                <a:solidFill>
                  <a:schemeClr val="tx2">
                    <a:lumMod val="75000"/>
                  </a:schemeClr>
                </a:solidFill>
                <a:latin typeface="+mj-lt"/>
              </a:rPr>
              <a:t>2.  Reduce time cycles </a:t>
            </a:r>
            <a:r>
              <a:rPr lang="en-US" sz="1400" dirty="0">
                <a:solidFill>
                  <a:schemeClr val="tx2">
                    <a:lumMod val="75000"/>
                  </a:schemeClr>
                </a:solidFill>
                <a:latin typeface="+mj-lt"/>
              </a:rPr>
              <a:t>to complete </a:t>
            </a:r>
            <a:r>
              <a:rPr lang="en-US" sz="1400" dirty="0" smtClean="0">
                <a:solidFill>
                  <a:schemeClr val="tx2">
                    <a:lumMod val="75000"/>
                  </a:schemeClr>
                </a:solidFill>
                <a:latin typeface="+mj-lt"/>
              </a:rPr>
              <a:t>tasks</a:t>
            </a:r>
          </a:p>
          <a:p>
            <a:r>
              <a:rPr lang="en-US" sz="1400" dirty="0" smtClean="0">
                <a:solidFill>
                  <a:schemeClr val="tx2">
                    <a:lumMod val="75000"/>
                  </a:schemeClr>
                </a:solidFill>
                <a:latin typeface="+mj-lt"/>
              </a:rPr>
              <a:t>3.  Cost saving </a:t>
            </a:r>
            <a:endParaRPr lang="en-US" sz="1400" dirty="0">
              <a:solidFill>
                <a:schemeClr val="tx2">
                  <a:lumMod val="75000"/>
                </a:schemeClr>
              </a:solidFill>
              <a:latin typeface="+mj-lt"/>
            </a:endParaRPr>
          </a:p>
          <a:p>
            <a:pPr marL="342900" indent="-342900">
              <a:buAutoNum type="arabicPeriod" startAt="3"/>
            </a:pPr>
            <a:endParaRPr lang="en-US" sz="1400" dirty="0">
              <a:solidFill>
                <a:schemeClr val="tx2">
                  <a:lumMod val="75000"/>
                </a:schemeClr>
              </a:solidFill>
              <a:latin typeface="+mj-lt"/>
            </a:endParaRPr>
          </a:p>
          <a:p>
            <a:endParaRPr lang="en-US" sz="1300" dirty="0" smtClean="0">
              <a:solidFill>
                <a:schemeClr val="tx2">
                  <a:lumMod val="75000"/>
                </a:schemeClr>
              </a:solidFill>
              <a:latin typeface="+mj-lt"/>
            </a:endParaRPr>
          </a:p>
        </p:txBody>
      </p:sp>
      <p:graphicFrame>
        <p:nvGraphicFramePr>
          <p:cNvPr id="55" name="Table 54"/>
          <p:cNvGraphicFramePr>
            <a:graphicFrameLocks noGrp="1"/>
          </p:cNvGraphicFramePr>
          <p:nvPr>
            <p:extLst>
              <p:ext uri="{D42A27DB-BD31-4B8C-83A1-F6EECF244321}">
                <p14:modId xmlns:p14="http://schemas.microsoft.com/office/powerpoint/2010/main" val="3530182065"/>
              </p:ext>
            </p:extLst>
          </p:nvPr>
        </p:nvGraphicFramePr>
        <p:xfrm>
          <a:off x="533400" y="3124200"/>
          <a:ext cx="8153401" cy="1691640"/>
        </p:xfrm>
        <a:graphic>
          <a:graphicData uri="http://schemas.openxmlformats.org/drawingml/2006/table">
            <a:tbl>
              <a:tblPr bandRow="1">
                <a:tableStyleId>{125E5076-3810-47DD-B79F-674D7AD40C01}</a:tableStyleId>
              </a:tblPr>
              <a:tblGrid>
                <a:gridCol w="1409231"/>
                <a:gridCol w="3120436"/>
                <a:gridCol w="1409230"/>
                <a:gridCol w="1107252"/>
                <a:gridCol w="1107252"/>
              </a:tblGrid>
              <a:tr h="137589">
                <a:tc>
                  <a:txBody>
                    <a:bodyPr/>
                    <a:lstStyle/>
                    <a:p>
                      <a:pPr algn="ctr"/>
                      <a:endParaRPr lang="en-US" sz="1100" b="1" kern="1200" dirty="0">
                        <a:solidFill>
                          <a:schemeClr val="accent4"/>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pPr algn="ctr"/>
                      <a:r>
                        <a:rPr lang="en-US" sz="1100" b="1" kern="1200" smtClean="0">
                          <a:solidFill>
                            <a:schemeClr val="accent4"/>
                          </a:solidFill>
                          <a:latin typeface="+mj-lt"/>
                          <a:ea typeface="+mn-ea"/>
                          <a:cs typeface="+mn-cs"/>
                        </a:rPr>
                        <a:t>Configure</a:t>
                      </a:r>
                      <a:endParaRPr lang="en-US" sz="1100" b="1" kern="1200" dirty="0">
                        <a:solidFill>
                          <a:schemeClr val="accent4"/>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pPr algn="ctr"/>
                      <a:r>
                        <a:rPr lang="en-US" sz="1100" b="1" kern="1200" dirty="0" smtClean="0">
                          <a:solidFill>
                            <a:schemeClr val="accent4"/>
                          </a:solidFill>
                          <a:latin typeface="+mj-lt"/>
                          <a:ea typeface="+mn-ea"/>
                          <a:cs typeface="+mn-cs"/>
                        </a:rPr>
                        <a:t>Test</a:t>
                      </a:r>
                      <a:endParaRPr lang="en-US" sz="1100" b="1" kern="1200" dirty="0">
                        <a:solidFill>
                          <a:schemeClr val="accent4"/>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pPr algn="ctr"/>
                      <a:r>
                        <a:rPr lang="en-US" sz="1100" b="1" kern="1200" dirty="0" smtClean="0">
                          <a:solidFill>
                            <a:schemeClr val="accent4"/>
                          </a:solidFill>
                          <a:latin typeface="+mj-lt"/>
                          <a:ea typeface="+mn-ea"/>
                          <a:cs typeface="+mn-cs"/>
                        </a:rPr>
                        <a:t>Implement</a:t>
                      </a:r>
                      <a:endParaRPr lang="en-US" sz="1100" b="1" kern="1200" dirty="0">
                        <a:solidFill>
                          <a:schemeClr val="accent4"/>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pPr algn="ctr"/>
                      <a:r>
                        <a:rPr lang="en-US" sz="1100" b="1" kern="1200" dirty="0" smtClean="0">
                          <a:solidFill>
                            <a:schemeClr val="accent4"/>
                          </a:solidFill>
                          <a:latin typeface="+mj-lt"/>
                          <a:ea typeface="+mn-ea"/>
                          <a:cs typeface="+mn-cs"/>
                        </a:rPr>
                        <a:t>Monitor</a:t>
                      </a:r>
                      <a:endParaRPr lang="en-US" sz="1100" b="1" kern="1200" dirty="0">
                        <a:solidFill>
                          <a:schemeClr val="accent4"/>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r>
              <a:tr h="1310211">
                <a:tc>
                  <a:txBody>
                    <a:bodyPr/>
                    <a:lstStyle/>
                    <a:p>
                      <a:r>
                        <a:rPr lang="en-US" sz="1100" b="1" kern="1200" dirty="0" smtClean="0">
                          <a:solidFill>
                            <a:schemeClr val="accent4"/>
                          </a:solidFill>
                          <a:latin typeface="+mj-lt"/>
                          <a:ea typeface="+mn-ea"/>
                          <a:cs typeface="+mn-cs"/>
                        </a:rPr>
                        <a:t>User requests new RPA workflow</a:t>
                      </a:r>
                      <a:endParaRPr lang="en-US" sz="1100" b="1" kern="1200" dirty="0">
                        <a:solidFill>
                          <a:schemeClr val="accent4"/>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pPr algn="ctr"/>
                      <a:r>
                        <a:rPr lang="en-US" sz="1100" kern="1200" dirty="0" smtClean="0">
                          <a:solidFill>
                            <a:schemeClr val="accent4"/>
                          </a:solidFill>
                          <a:latin typeface="+mj-lt"/>
                          <a:ea typeface="+mn-ea"/>
                          <a:cs typeface="+mn-cs"/>
                        </a:rPr>
                        <a:t>RPA team configures a</a:t>
                      </a:r>
                      <a:r>
                        <a:rPr lang="en-US" sz="1100" kern="1200" baseline="0" dirty="0" smtClean="0">
                          <a:solidFill>
                            <a:schemeClr val="accent4"/>
                          </a:solidFill>
                          <a:latin typeface="+mj-lt"/>
                          <a:ea typeface="+mn-ea"/>
                          <a:cs typeface="+mn-cs"/>
                        </a:rPr>
                        <a:t> workflow with required steps based on current state procedures to provision access to application XYZ. The Robot automates the business logic and process rules and starts with reading variables in the approved ServiceNow ticket. The robot then opens the specific application and performs the activities based on the ticket</a:t>
                      </a:r>
                      <a:endParaRPr lang="en-US" sz="1100" kern="1200" baseline="0" dirty="0">
                        <a:solidFill>
                          <a:schemeClr val="accent4"/>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100" kern="1200" dirty="0" smtClean="0">
                          <a:solidFill>
                            <a:schemeClr val="accent4"/>
                          </a:solidFill>
                          <a:latin typeface="+mj-lt"/>
                          <a:ea typeface="+mn-ea"/>
                          <a:cs typeface="+mn-cs"/>
                        </a:rPr>
                        <a:t>IAMPA runs tests in</a:t>
                      </a:r>
                      <a:r>
                        <a:rPr lang="en-US" sz="1100" kern="1200" baseline="0" dirty="0" smtClean="0">
                          <a:solidFill>
                            <a:schemeClr val="accent4"/>
                          </a:solidFill>
                          <a:latin typeface="+mj-lt"/>
                          <a:ea typeface="+mn-ea"/>
                          <a:cs typeface="+mn-cs"/>
                        </a:rPr>
                        <a:t> lower environments </a:t>
                      </a:r>
                      <a:r>
                        <a:rPr lang="en-US" sz="1100" kern="1200" dirty="0" smtClean="0">
                          <a:solidFill>
                            <a:schemeClr val="accent4"/>
                          </a:solidFill>
                          <a:latin typeface="+mj-lt"/>
                          <a:ea typeface="+mn-ea"/>
                          <a:cs typeface="+mn-cs"/>
                        </a:rPr>
                        <a:t>to evaluate tickets are provisioned</a:t>
                      </a:r>
                      <a:r>
                        <a:rPr lang="en-US" sz="1100" kern="1200" baseline="0" dirty="0" smtClean="0">
                          <a:solidFill>
                            <a:schemeClr val="accent4"/>
                          </a:solidFill>
                          <a:latin typeface="+mj-lt"/>
                          <a:ea typeface="+mn-ea"/>
                          <a:cs typeface="+mn-cs"/>
                        </a:rPr>
                        <a:t> as expected</a:t>
                      </a:r>
                      <a:endParaRPr lang="en-US" sz="1100" kern="1200" dirty="0">
                        <a:solidFill>
                          <a:schemeClr val="accent4"/>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100" kern="1200" dirty="0" smtClean="0">
                          <a:solidFill>
                            <a:schemeClr val="accent4"/>
                          </a:solidFill>
                          <a:latin typeface="+mj-lt"/>
                          <a:ea typeface="+mn-ea"/>
                          <a:cs typeface="+mn-cs"/>
                        </a:rPr>
                        <a:t>RPA configuration is added to Production environment</a:t>
                      </a:r>
                      <a:endParaRPr lang="en-US" sz="1100" kern="1200" dirty="0">
                        <a:solidFill>
                          <a:schemeClr val="accent4"/>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100" kern="1200" dirty="0" smtClean="0">
                          <a:solidFill>
                            <a:schemeClr val="accent4"/>
                          </a:solidFill>
                          <a:latin typeface="+mj-lt"/>
                          <a:ea typeface="+mn-ea"/>
                          <a:cs typeface="+mn-cs"/>
                        </a:rPr>
                        <a:t>BAU QA team continually samples tickets, both human and RPA originated</a:t>
                      </a:r>
                      <a:endParaRPr lang="en-US" sz="1100" kern="1200" dirty="0">
                        <a:solidFill>
                          <a:schemeClr val="accent4"/>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r>
            </a:tbl>
          </a:graphicData>
        </a:graphic>
      </p:graphicFrame>
      <p:sp>
        <p:nvSpPr>
          <p:cNvPr id="3" name="TextBox 2"/>
          <p:cNvSpPr txBox="1"/>
          <p:nvPr/>
        </p:nvSpPr>
        <p:spPr>
          <a:xfrm>
            <a:off x="152400" y="914400"/>
            <a:ext cx="6565965" cy="553998"/>
          </a:xfrm>
          <a:prstGeom prst="rect">
            <a:avLst/>
          </a:prstGeom>
          <a:noFill/>
        </p:spPr>
        <p:txBody>
          <a:bodyPr wrap="none" rtlCol="0">
            <a:spAutoFit/>
          </a:bodyPr>
          <a:lstStyle/>
          <a:p>
            <a:r>
              <a:rPr lang="en-US" sz="1400" dirty="0">
                <a:solidFill>
                  <a:schemeClr val="tx2">
                    <a:lumMod val="75000"/>
                  </a:schemeClr>
                </a:solidFill>
                <a:latin typeface="+mj-lt"/>
              </a:rPr>
              <a:t>The </a:t>
            </a:r>
            <a:r>
              <a:rPr lang="en-US" sz="1400" dirty="0" smtClean="0">
                <a:solidFill>
                  <a:schemeClr val="tx2">
                    <a:lumMod val="75000"/>
                  </a:schemeClr>
                </a:solidFill>
                <a:latin typeface="+mj-lt"/>
              </a:rPr>
              <a:t>access provisioning </a:t>
            </a:r>
            <a:r>
              <a:rPr lang="en-US" sz="1400" dirty="0">
                <a:solidFill>
                  <a:schemeClr val="tx2">
                    <a:lumMod val="75000"/>
                  </a:schemeClr>
                </a:solidFill>
                <a:latin typeface="+mj-lt"/>
              </a:rPr>
              <a:t>process is automated using BluePrism and IPsoft </a:t>
            </a:r>
            <a:r>
              <a:rPr lang="en-US" sz="1400" dirty="0" smtClean="0">
                <a:solidFill>
                  <a:schemeClr val="tx2">
                    <a:lumMod val="75000"/>
                  </a:schemeClr>
                </a:solidFill>
                <a:latin typeface="+mj-lt"/>
              </a:rPr>
              <a:t>tools </a:t>
            </a:r>
            <a:endParaRPr lang="en-US" sz="1400" dirty="0">
              <a:solidFill>
                <a:schemeClr val="tx2">
                  <a:lumMod val="75000"/>
                </a:schemeClr>
              </a:solidFill>
              <a:latin typeface="+mj-lt"/>
            </a:endParaRPr>
          </a:p>
          <a:p>
            <a:endParaRPr lang="en-US" sz="1600" dirty="0">
              <a:latin typeface="+mj-lt"/>
            </a:endParaRPr>
          </a:p>
        </p:txBody>
      </p:sp>
      <p:pic>
        <p:nvPicPr>
          <p:cNvPr id="1026" name="Picture 2" descr="C:\Users\sesposit\AppData\Local\Microsoft\Windows\Temporary Internet Files\Content.IE5\8WQNHAM6\retro_walking_wind_up_robot_keychain_1[1].jpg"/>
          <p:cNvPicPr>
            <a:picLocks noChangeAspect="1" noChangeArrowheads="1"/>
          </p:cNvPicPr>
          <p:nvPr/>
        </p:nvPicPr>
        <p:blipFill rotWithShape="1">
          <a:blip r:embed="rId2">
            <a:extLst>
              <a:ext uri="{28A0092B-C50C-407E-A947-70E740481C1C}">
                <a14:useLocalDpi xmlns:a14="http://schemas.microsoft.com/office/drawing/2010/main" val="0"/>
              </a:ext>
            </a:extLst>
          </a:blip>
          <a:srcRect t="21092" b="21176"/>
          <a:stretch/>
        </p:blipFill>
        <p:spPr bwMode="auto">
          <a:xfrm>
            <a:off x="2895600" y="5187297"/>
            <a:ext cx="3352800" cy="1290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930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467" y="311247"/>
            <a:ext cx="4114800" cy="355599"/>
          </a:xfrm>
        </p:spPr>
        <p:txBody>
          <a:bodyPr>
            <a:normAutofit/>
          </a:bodyPr>
          <a:lstStyle/>
          <a:p>
            <a:r>
              <a:rPr lang="en-US" sz="2000" dirty="0" smtClean="0"/>
              <a:t>Role Based Access - Pilot</a:t>
            </a:r>
            <a:endParaRPr lang="en-US" sz="2000" dirty="0"/>
          </a:p>
        </p:txBody>
      </p:sp>
      <p:sp>
        <p:nvSpPr>
          <p:cNvPr id="33" name="Rectangle 32"/>
          <p:cNvSpPr/>
          <p:nvPr/>
        </p:nvSpPr>
        <p:spPr>
          <a:xfrm>
            <a:off x="209550" y="812662"/>
            <a:ext cx="8690294" cy="5262979"/>
          </a:xfrm>
          <a:prstGeom prst="rect">
            <a:avLst/>
          </a:prstGeom>
        </p:spPr>
        <p:txBody>
          <a:bodyPr wrap="square">
            <a:spAutoFit/>
          </a:bodyPr>
          <a:lstStyle/>
          <a:p>
            <a:r>
              <a:rPr lang="en-US" sz="1200" b="1" dirty="0" smtClean="0">
                <a:solidFill>
                  <a:srgbClr val="333333"/>
                </a:solidFill>
                <a:latin typeface="+mn-lt"/>
              </a:rPr>
              <a:t>Objective</a:t>
            </a:r>
          </a:p>
          <a:p>
            <a:endParaRPr lang="en-US" sz="1200" b="1" dirty="0" smtClean="0">
              <a:solidFill>
                <a:srgbClr val="333333"/>
              </a:solidFill>
              <a:latin typeface="+mn-lt"/>
            </a:endParaRPr>
          </a:p>
          <a:p>
            <a:r>
              <a:rPr lang="en-US" sz="1200" dirty="0" smtClean="0">
                <a:solidFill>
                  <a:srgbClr val="333333"/>
                </a:solidFill>
                <a:latin typeface="+mn-lt"/>
              </a:rPr>
              <a:t>Optimize end to end access assignment through the deployment of roles, utilizing HR job attributes to drive automation while strengthening controls and ensuring appropriate access.  </a:t>
            </a:r>
          </a:p>
          <a:p>
            <a:endParaRPr lang="en-US" sz="1200" dirty="0" smtClean="0">
              <a:solidFill>
                <a:srgbClr val="333333"/>
              </a:solidFill>
              <a:latin typeface="+mn-lt"/>
            </a:endParaRPr>
          </a:p>
          <a:p>
            <a:r>
              <a:rPr lang="en-US" sz="1200" b="1" dirty="0" smtClean="0">
                <a:solidFill>
                  <a:srgbClr val="333333"/>
                </a:solidFill>
                <a:latin typeface="+mn-lt"/>
              </a:rPr>
              <a:t>What is a Role</a:t>
            </a:r>
          </a:p>
          <a:p>
            <a:endParaRPr lang="en-US" sz="1200" b="1" dirty="0" smtClean="0">
              <a:solidFill>
                <a:srgbClr val="333333"/>
              </a:solidFill>
              <a:latin typeface="+mn-lt"/>
            </a:endParaRPr>
          </a:p>
          <a:p>
            <a:r>
              <a:rPr lang="en-US" sz="1200" dirty="0" smtClean="0">
                <a:solidFill>
                  <a:srgbClr val="333333"/>
                </a:solidFill>
                <a:latin typeface="+mn-lt"/>
              </a:rPr>
              <a:t>Pre-defined, pre-approved applications and access levels the business unit requires to perform their daily functions based on the job role.</a:t>
            </a:r>
          </a:p>
          <a:p>
            <a:endParaRPr lang="en-US" sz="1200" dirty="0">
              <a:solidFill>
                <a:srgbClr val="333333"/>
              </a:solidFill>
              <a:latin typeface="+mn-lt"/>
            </a:endParaRPr>
          </a:p>
          <a:p>
            <a:r>
              <a:rPr lang="en-US" sz="1200" b="1" dirty="0" smtClean="0">
                <a:solidFill>
                  <a:srgbClr val="333333"/>
                </a:solidFill>
                <a:latin typeface="+mn-lt"/>
              </a:rPr>
              <a:t>Scope</a:t>
            </a:r>
          </a:p>
          <a:p>
            <a:endParaRPr lang="en-US" sz="1200" b="1" dirty="0" smtClean="0">
              <a:solidFill>
                <a:srgbClr val="333333"/>
              </a:solidFill>
              <a:latin typeface="+mn-lt"/>
            </a:endParaRPr>
          </a:p>
          <a:p>
            <a:r>
              <a:rPr lang="en-US" sz="1200" dirty="0" smtClean="0">
                <a:solidFill>
                  <a:srgbClr val="333333"/>
                </a:solidFill>
                <a:latin typeface="+mn-lt"/>
              </a:rPr>
              <a:t>Identity &amp; Access Management deployed a pilot business role for Life &amp; Retirement Call Center to drive access assignment and removal driven by policy triggers.</a:t>
            </a:r>
          </a:p>
          <a:p>
            <a:endParaRPr lang="en-US" sz="1200" dirty="0" smtClean="0">
              <a:solidFill>
                <a:srgbClr val="333333"/>
              </a:solidFill>
              <a:latin typeface="+mn-lt"/>
            </a:endParaRPr>
          </a:p>
          <a:p>
            <a:r>
              <a:rPr lang="en-US" sz="1200" b="1" dirty="0" smtClean="0">
                <a:solidFill>
                  <a:srgbClr val="333333"/>
                </a:solidFill>
                <a:latin typeface="+mn-lt"/>
              </a:rPr>
              <a:t>Review and approvals</a:t>
            </a:r>
          </a:p>
          <a:p>
            <a:endParaRPr lang="en-US" sz="1200" b="1" dirty="0">
              <a:solidFill>
                <a:srgbClr val="333333"/>
              </a:solidFill>
              <a:latin typeface="+mn-lt"/>
            </a:endParaRPr>
          </a:p>
          <a:p>
            <a:pPr marL="285750" indent="-285750">
              <a:buFont typeface="Arial" panose="020B0604020202020204" pitchFamily="34" charset="0"/>
              <a:buChar char="•"/>
            </a:pPr>
            <a:r>
              <a:rPr lang="en-US" sz="1200" dirty="0" smtClean="0">
                <a:solidFill>
                  <a:srgbClr val="333333"/>
                </a:solidFill>
                <a:latin typeface="+mn-lt"/>
              </a:rPr>
              <a:t>Role owner and blanket manager approval is required at role creation, modification and role decommissioning</a:t>
            </a:r>
            <a:endParaRPr lang="en-US" sz="1200" dirty="0">
              <a:solidFill>
                <a:srgbClr val="333333"/>
              </a:solidFill>
              <a:latin typeface="+mn-lt"/>
            </a:endParaRPr>
          </a:p>
          <a:p>
            <a:pPr marL="285750" indent="-285750">
              <a:buFont typeface="Arial" panose="020B0604020202020204" pitchFamily="34" charset="0"/>
              <a:buChar char="•"/>
            </a:pPr>
            <a:r>
              <a:rPr lang="en-US" sz="1200" dirty="0" smtClean="0">
                <a:solidFill>
                  <a:srgbClr val="333333"/>
                </a:solidFill>
                <a:latin typeface="+mn-lt"/>
              </a:rPr>
              <a:t>Role owner is required to complete an annual role review of role criteria, owners and role contents</a:t>
            </a:r>
          </a:p>
          <a:p>
            <a:endParaRPr lang="en-US" sz="1200" b="1" dirty="0">
              <a:solidFill>
                <a:srgbClr val="333333"/>
              </a:solidFill>
              <a:latin typeface="+mn-lt"/>
            </a:endParaRPr>
          </a:p>
          <a:p>
            <a:r>
              <a:rPr lang="en-US" sz="1200" b="1" dirty="0" smtClean="0">
                <a:solidFill>
                  <a:srgbClr val="333333"/>
                </a:solidFill>
                <a:latin typeface="+mn-lt"/>
              </a:rPr>
              <a:t>Benefits of roles</a:t>
            </a:r>
          </a:p>
          <a:p>
            <a:endParaRPr lang="en-US" sz="1200" b="1" dirty="0">
              <a:solidFill>
                <a:srgbClr val="333333"/>
              </a:solidFill>
              <a:latin typeface="+mn-lt"/>
            </a:endParaRPr>
          </a:p>
          <a:p>
            <a:pPr marL="285750" indent="-285750">
              <a:buFont typeface="Wingdings" panose="05000000000000000000" pitchFamily="2" charset="2"/>
              <a:buChar char="ü"/>
            </a:pPr>
            <a:r>
              <a:rPr lang="en-US" sz="1200" dirty="0" smtClean="0">
                <a:solidFill>
                  <a:srgbClr val="333333"/>
                </a:solidFill>
                <a:latin typeface="+mn-lt"/>
              </a:rPr>
              <a:t>Pre-approved / pre-defined access</a:t>
            </a:r>
          </a:p>
          <a:p>
            <a:pPr marL="285750" indent="-285750">
              <a:buFont typeface="Wingdings" panose="05000000000000000000" pitchFamily="2" charset="2"/>
              <a:buChar char="ü"/>
            </a:pPr>
            <a:r>
              <a:rPr lang="en-US" sz="1200" dirty="0" smtClean="0">
                <a:solidFill>
                  <a:srgbClr val="333333"/>
                </a:solidFill>
                <a:latin typeface="+mn-lt"/>
              </a:rPr>
              <a:t>Automated role assignment and removal through HR attribute trigger</a:t>
            </a:r>
          </a:p>
          <a:p>
            <a:pPr marL="285750" indent="-285750">
              <a:buFont typeface="Wingdings" panose="05000000000000000000" pitchFamily="2" charset="2"/>
              <a:buChar char="ü"/>
            </a:pPr>
            <a:r>
              <a:rPr lang="en-US" sz="1200" dirty="0" smtClean="0">
                <a:solidFill>
                  <a:srgbClr val="333333"/>
                </a:solidFill>
                <a:latin typeface="+mn-lt"/>
              </a:rPr>
              <a:t>Mitigate potential risk of accumulated access</a:t>
            </a:r>
          </a:p>
          <a:p>
            <a:pPr marL="285750" indent="-285750">
              <a:buFont typeface="Wingdings" panose="05000000000000000000" pitchFamily="2" charset="2"/>
              <a:buChar char="ü"/>
            </a:pPr>
            <a:r>
              <a:rPr lang="en-US" sz="1200" dirty="0" smtClean="0">
                <a:solidFill>
                  <a:srgbClr val="333333"/>
                </a:solidFill>
                <a:latin typeface="+mn-lt"/>
              </a:rPr>
              <a:t>Direct provisioning / access removal capabilities</a:t>
            </a:r>
          </a:p>
          <a:p>
            <a:pPr marL="285750" indent="-285750">
              <a:buFont typeface="Wingdings" panose="05000000000000000000" pitchFamily="2" charset="2"/>
              <a:buChar char="ü"/>
            </a:pPr>
            <a:r>
              <a:rPr lang="en-US" sz="1200" dirty="0" smtClean="0">
                <a:solidFill>
                  <a:srgbClr val="333333"/>
                </a:solidFill>
                <a:latin typeface="+mn-lt"/>
              </a:rPr>
              <a:t>Simplify certification with focus on outlier access</a:t>
            </a:r>
          </a:p>
          <a:p>
            <a:pPr marL="285750" indent="-285750">
              <a:buFont typeface="Wingdings" panose="05000000000000000000" pitchFamily="2" charset="2"/>
              <a:buChar char="ü"/>
            </a:pPr>
            <a:r>
              <a:rPr lang="en-US" sz="1200" dirty="0" smtClean="0">
                <a:solidFill>
                  <a:srgbClr val="333333"/>
                </a:solidFill>
                <a:latin typeface="+mn-lt"/>
              </a:rPr>
              <a:t>Auto ticket generation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495800"/>
            <a:ext cx="2335036"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57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045450" cy="307975"/>
          </a:xfrm>
        </p:spPr>
        <p:txBody>
          <a:bodyPr/>
          <a:lstStyle/>
          <a:p>
            <a:r>
              <a:rPr lang="en-US" dirty="0" smtClean="0"/>
              <a:t>Quality Assurance process</a:t>
            </a:r>
            <a:endParaRPr lang="en-US" dirty="0"/>
          </a:p>
        </p:txBody>
      </p:sp>
      <p:sp>
        <p:nvSpPr>
          <p:cNvPr id="4" name="Content Placeholder 3"/>
          <p:cNvSpPr>
            <a:spLocks noGrp="1"/>
          </p:cNvSpPr>
          <p:nvPr>
            <p:ph idx="1"/>
          </p:nvPr>
        </p:nvSpPr>
        <p:spPr>
          <a:xfrm>
            <a:off x="381000" y="685800"/>
            <a:ext cx="8382000" cy="4637088"/>
          </a:xfrm>
        </p:spPr>
        <p:txBody>
          <a:bodyPr/>
          <a:lstStyle/>
          <a:p>
            <a:pPr marL="0" indent="0">
              <a:buNone/>
            </a:pPr>
            <a:endParaRPr lang="en-US" dirty="0">
              <a:latin typeface="+mj-lt"/>
            </a:endParaRPr>
          </a:p>
          <a:p>
            <a:pPr lvl="1"/>
            <a:endParaRPr lang="en-US" b="1" dirty="0" smtClean="0"/>
          </a:p>
          <a:p>
            <a:pPr lvl="1"/>
            <a:endParaRPr lang="en-US" b="1" dirty="0"/>
          </a:p>
          <a:p>
            <a:pPr lvl="1"/>
            <a:endParaRPr lang="en-US" b="1" dirty="0" smtClean="0"/>
          </a:p>
          <a:p>
            <a:pPr lvl="1"/>
            <a:endParaRPr lang="en-US" b="1" dirty="0"/>
          </a:p>
          <a:p>
            <a:pPr lvl="1"/>
            <a:endParaRPr lang="en-US" b="1" dirty="0" smtClean="0"/>
          </a:p>
          <a:p>
            <a:pPr lvl="1"/>
            <a:endParaRPr lang="en-US" b="1" dirty="0"/>
          </a:p>
          <a:p>
            <a:pPr lvl="1"/>
            <a:endParaRPr lang="en-US" b="1" dirty="0" smtClean="0"/>
          </a:p>
          <a:p>
            <a:pPr lvl="1"/>
            <a:endParaRPr lang="en-US" b="1" dirty="0"/>
          </a:p>
          <a:p>
            <a:pPr lvl="1"/>
            <a:endParaRPr lang="en-US" b="1" dirty="0" smtClean="0"/>
          </a:p>
          <a:p>
            <a:pPr marL="190500" lvl="1" indent="0">
              <a:buNone/>
            </a:pPr>
            <a:endParaRPr lang="en-US" b="1" dirty="0" smtClean="0"/>
          </a:p>
          <a:p>
            <a:pPr marL="190500" lvl="1" indent="0">
              <a:buNone/>
            </a:pPr>
            <a:r>
              <a:rPr lang="en-US" u="sng" dirty="0" smtClean="0">
                <a:latin typeface="+mj-lt"/>
              </a:rPr>
              <a:t>QA </a:t>
            </a:r>
            <a:r>
              <a:rPr lang="en-US" u="sng" dirty="0">
                <a:latin typeface="+mj-lt"/>
              </a:rPr>
              <a:t>Process Criteria</a:t>
            </a:r>
          </a:p>
          <a:p>
            <a:pPr lvl="0"/>
            <a:r>
              <a:rPr lang="en-US" sz="1200" dirty="0">
                <a:latin typeface="+mj-lt"/>
              </a:rPr>
              <a:t>Randomized sample tickets to be statistically significant to the total requests and incidents volume (target 15 tickets per Security Administrator per month)</a:t>
            </a:r>
          </a:p>
          <a:p>
            <a:pPr lvl="0"/>
            <a:r>
              <a:rPr lang="en-US" sz="1200" dirty="0">
                <a:latin typeface="+mj-lt"/>
              </a:rPr>
              <a:t>Tickets evaluated against criteria centered on accurate provisioning, appropriate approvals, use of standard closing comments and adherence to documented procedures</a:t>
            </a:r>
          </a:p>
          <a:p>
            <a:pPr lvl="0"/>
            <a:r>
              <a:rPr lang="en-US" sz="1200" dirty="0">
                <a:latin typeface="+mj-lt"/>
              </a:rPr>
              <a:t>Extend QA process to applications and platforms with emphasis on high risk applications</a:t>
            </a:r>
          </a:p>
          <a:p>
            <a:pPr lvl="0"/>
            <a:r>
              <a:rPr lang="en-US" sz="1200" dirty="0">
                <a:latin typeface="+mj-lt"/>
              </a:rPr>
              <a:t>Increased sample size for new hires to enable training and onboarding process, but exclude their evaluations from metrics for the first 90 days</a:t>
            </a:r>
          </a:p>
          <a:p>
            <a:pPr lvl="0"/>
            <a:r>
              <a:rPr lang="en-US" sz="1200" dirty="0">
                <a:latin typeface="+mj-lt"/>
              </a:rPr>
              <a:t>Weekly reporting on QA scores, including summary of critical and non-critical errors</a:t>
            </a:r>
          </a:p>
          <a:p>
            <a:pPr lvl="0"/>
            <a:r>
              <a:rPr lang="en-US" sz="1200" dirty="0">
                <a:latin typeface="+mj-lt"/>
              </a:rPr>
              <a:t>Overall monthly report to measure QA trends and average score</a:t>
            </a:r>
          </a:p>
          <a:p>
            <a:endParaRPr lang="en-US" dirty="0"/>
          </a:p>
        </p:txBody>
      </p:sp>
      <p:graphicFrame>
        <p:nvGraphicFramePr>
          <p:cNvPr id="7" name="Diagram 6"/>
          <p:cNvGraphicFramePr/>
          <p:nvPr>
            <p:extLst>
              <p:ext uri="{D42A27DB-BD31-4B8C-83A1-F6EECF244321}">
                <p14:modId xmlns:p14="http://schemas.microsoft.com/office/powerpoint/2010/main" val="2364064548"/>
              </p:ext>
            </p:extLst>
          </p:nvPr>
        </p:nvGraphicFramePr>
        <p:xfrm>
          <a:off x="1447800" y="685800"/>
          <a:ext cx="55626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0108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1_AIG_Presentation_Template_0513">
  <a:themeElements>
    <a:clrScheme name="AIG Template 6">
      <a:dk1>
        <a:srgbClr val="000000"/>
      </a:dk1>
      <a:lt1>
        <a:srgbClr val="00A4E4"/>
      </a:lt1>
      <a:dk2>
        <a:srgbClr val="5F5F5F"/>
      </a:dk2>
      <a:lt2>
        <a:srgbClr val="FDB913"/>
      </a:lt2>
      <a:accent1>
        <a:srgbClr val="0073AE"/>
      </a:accent1>
      <a:accent2>
        <a:srgbClr val="E36F1E"/>
      </a:accent2>
      <a:accent3>
        <a:srgbClr val="AACFEF"/>
      </a:accent3>
      <a:accent4>
        <a:srgbClr val="000000"/>
      </a:accent4>
      <a:accent5>
        <a:srgbClr val="AABCD3"/>
      </a:accent5>
      <a:accent6>
        <a:srgbClr val="CE641A"/>
      </a:accent6>
      <a:hlink>
        <a:srgbClr val="78A22F"/>
      </a:hlink>
      <a:folHlink>
        <a:srgbClr val="C41230"/>
      </a:folHlink>
    </a:clrScheme>
    <a:fontScheme name="AIG Template">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IG Template 1">
        <a:dk1>
          <a:srgbClr val="005984"/>
        </a:dk1>
        <a:lt1>
          <a:srgbClr val="00A4E4"/>
        </a:lt1>
        <a:dk2>
          <a:srgbClr val="78A22F"/>
        </a:dk2>
        <a:lt2>
          <a:srgbClr val="E36F1E"/>
        </a:lt2>
        <a:accent1>
          <a:srgbClr val="C41230"/>
        </a:accent1>
        <a:accent2>
          <a:srgbClr val="FDB913"/>
        </a:accent2>
        <a:accent3>
          <a:srgbClr val="AACFEF"/>
        </a:accent3>
        <a:accent4>
          <a:srgbClr val="004B70"/>
        </a:accent4>
        <a:accent5>
          <a:srgbClr val="DEAAAD"/>
        </a:accent5>
        <a:accent6>
          <a:srgbClr val="E5A710"/>
        </a:accent6>
        <a:hlink>
          <a:srgbClr val="AF006E"/>
        </a:hlink>
        <a:folHlink>
          <a:srgbClr val="5F5F5F"/>
        </a:folHlink>
      </a:clrScheme>
      <a:clrMap bg1="lt1" tx1="dk1" bg2="lt2" tx2="dk2" accent1="accent1" accent2="accent2" accent3="accent3" accent4="accent4" accent5="accent5" accent6="accent6" hlink="hlink" folHlink="folHlink"/>
    </a:extraClrScheme>
    <a:extraClrScheme>
      <a:clrScheme name="AIG Template 2">
        <a:dk1>
          <a:srgbClr val="5F5F5F"/>
        </a:dk1>
        <a:lt1>
          <a:srgbClr val="FDB913"/>
        </a:lt1>
        <a:dk2>
          <a:srgbClr val="78A22F"/>
        </a:dk2>
        <a:lt2>
          <a:srgbClr val="E36F1E"/>
        </a:lt2>
        <a:accent1>
          <a:srgbClr val="005984"/>
        </a:accent1>
        <a:accent2>
          <a:srgbClr val="E36F1E"/>
        </a:accent2>
        <a:accent3>
          <a:srgbClr val="FED9AA"/>
        </a:accent3>
        <a:accent4>
          <a:srgbClr val="505050"/>
        </a:accent4>
        <a:accent5>
          <a:srgbClr val="AAB5C2"/>
        </a:accent5>
        <a:accent6>
          <a:srgbClr val="CE641A"/>
        </a:accent6>
        <a:hlink>
          <a:srgbClr val="78A22F"/>
        </a:hlink>
        <a:folHlink>
          <a:srgbClr val="C41230"/>
        </a:folHlink>
      </a:clrScheme>
      <a:clrMap bg1="lt1" tx1="dk1" bg2="lt2" tx2="dk2" accent1="accent1" accent2="accent2" accent3="accent3" accent4="accent4" accent5="accent5" accent6="accent6" hlink="hlink" folHlink="folHlink"/>
    </a:extraClrScheme>
    <a:extraClrScheme>
      <a:clrScheme name="AIG Template 3">
        <a:dk1>
          <a:srgbClr val="78A22F"/>
        </a:dk1>
        <a:lt1>
          <a:srgbClr val="E36F1E"/>
        </a:lt1>
        <a:dk2>
          <a:srgbClr val="005984"/>
        </a:dk2>
        <a:lt2>
          <a:srgbClr val="C41230"/>
        </a:lt2>
        <a:accent1>
          <a:srgbClr val="FDB913"/>
        </a:accent1>
        <a:accent2>
          <a:srgbClr val="5F5F5F"/>
        </a:accent2>
        <a:accent3>
          <a:srgbClr val="AAB5C2"/>
        </a:accent3>
        <a:accent4>
          <a:srgbClr val="C25E18"/>
        </a:accent4>
        <a:accent5>
          <a:srgbClr val="FED9AA"/>
        </a:accent5>
        <a:accent6>
          <a:srgbClr val="555555"/>
        </a:accent6>
        <a:hlink>
          <a:srgbClr val="00A4E4"/>
        </a:hlink>
        <a:folHlink>
          <a:srgbClr val="C41230"/>
        </a:folHlink>
      </a:clrScheme>
      <a:clrMap bg1="dk2" tx1="lt1" bg2="dk1" tx2="lt2" accent1="accent1" accent2="accent2" accent3="accent3" accent4="accent4" accent5="accent5" accent6="accent6" hlink="hlink" folHlink="folHlink"/>
    </a:extraClrScheme>
    <a:extraClrScheme>
      <a:clrScheme name="AIG Template 4">
        <a:dk1>
          <a:srgbClr val="78A22F"/>
        </a:dk1>
        <a:lt1>
          <a:srgbClr val="E36F1E"/>
        </a:lt1>
        <a:dk2>
          <a:srgbClr val="005984"/>
        </a:dk2>
        <a:lt2>
          <a:srgbClr val="C41230"/>
        </a:lt2>
        <a:accent1>
          <a:srgbClr val="FDB913"/>
        </a:accent1>
        <a:accent2>
          <a:srgbClr val="5F5F5F"/>
        </a:accent2>
        <a:accent3>
          <a:srgbClr val="AAB5C2"/>
        </a:accent3>
        <a:accent4>
          <a:srgbClr val="C25E18"/>
        </a:accent4>
        <a:accent5>
          <a:srgbClr val="FED9AA"/>
        </a:accent5>
        <a:accent6>
          <a:srgbClr val="555555"/>
        </a:accent6>
        <a:hlink>
          <a:srgbClr val="00A4E4"/>
        </a:hlink>
        <a:folHlink>
          <a:srgbClr val="000000"/>
        </a:folHlink>
      </a:clrScheme>
      <a:clrMap bg1="dk2" tx1="lt1" bg2="dk1" tx2="lt2" accent1="accent1" accent2="accent2" accent3="accent3" accent4="accent4" accent5="accent5" accent6="accent6" hlink="hlink" folHlink="folHlink"/>
    </a:extraClrScheme>
    <a:extraClrScheme>
      <a:clrScheme name="AIG Template 5">
        <a:dk1>
          <a:srgbClr val="000000"/>
        </a:dk1>
        <a:lt1>
          <a:srgbClr val="00A4E4"/>
        </a:lt1>
        <a:dk2>
          <a:srgbClr val="5F5F5F"/>
        </a:dk2>
        <a:lt2>
          <a:srgbClr val="FDB913"/>
        </a:lt2>
        <a:accent1>
          <a:srgbClr val="005984"/>
        </a:accent1>
        <a:accent2>
          <a:srgbClr val="E36F1E"/>
        </a:accent2>
        <a:accent3>
          <a:srgbClr val="AACFEF"/>
        </a:accent3>
        <a:accent4>
          <a:srgbClr val="000000"/>
        </a:accent4>
        <a:accent5>
          <a:srgbClr val="AAB5C2"/>
        </a:accent5>
        <a:accent6>
          <a:srgbClr val="CE641A"/>
        </a:accent6>
        <a:hlink>
          <a:srgbClr val="78A22F"/>
        </a:hlink>
        <a:folHlink>
          <a:srgbClr val="C41230"/>
        </a:folHlink>
      </a:clrScheme>
      <a:clrMap bg1="lt1" tx1="dk1" bg2="lt2" tx2="dk2" accent1="accent1" accent2="accent2" accent3="accent3" accent4="accent4" accent5="accent5" accent6="accent6" hlink="hlink" folHlink="folHlink"/>
    </a:extraClrScheme>
    <a:extraClrScheme>
      <a:clrScheme name="AIG Template 6">
        <a:dk1>
          <a:srgbClr val="000000"/>
        </a:dk1>
        <a:lt1>
          <a:srgbClr val="00A4E4"/>
        </a:lt1>
        <a:dk2>
          <a:srgbClr val="5F5F5F"/>
        </a:dk2>
        <a:lt2>
          <a:srgbClr val="FDB913"/>
        </a:lt2>
        <a:accent1>
          <a:srgbClr val="0073AE"/>
        </a:accent1>
        <a:accent2>
          <a:srgbClr val="E36F1E"/>
        </a:accent2>
        <a:accent3>
          <a:srgbClr val="AACFEF"/>
        </a:accent3>
        <a:accent4>
          <a:srgbClr val="000000"/>
        </a:accent4>
        <a:accent5>
          <a:srgbClr val="AABCD3"/>
        </a:accent5>
        <a:accent6>
          <a:srgbClr val="CE641A"/>
        </a:accent6>
        <a:hlink>
          <a:srgbClr val="78A22F"/>
        </a:hlink>
        <a:folHlink>
          <a:srgbClr val="C4123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2_AIG_Presentation_Template_0513">
  <a:themeElements>
    <a:clrScheme name="AIG Template 6">
      <a:dk1>
        <a:srgbClr val="000000"/>
      </a:dk1>
      <a:lt1>
        <a:srgbClr val="00A4E4"/>
      </a:lt1>
      <a:dk2>
        <a:srgbClr val="5F5F5F"/>
      </a:dk2>
      <a:lt2>
        <a:srgbClr val="FDB913"/>
      </a:lt2>
      <a:accent1>
        <a:srgbClr val="0073AE"/>
      </a:accent1>
      <a:accent2>
        <a:srgbClr val="E36F1E"/>
      </a:accent2>
      <a:accent3>
        <a:srgbClr val="AACFEF"/>
      </a:accent3>
      <a:accent4>
        <a:srgbClr val="000000"/>
      </a:accent4>
      <a:accent5>
        <a:srgbClr val="AABCD3"/>
      </a:accent5>
      <a:accent6>
        <a:srgbClr val="CE641A"/>
      </a:accent6>
      <a:hlink>
        <a:srgbClr val="78A22F"/>
      </a:hlink>
      <a:folHlink>
        <a:srgbClr val="C41230"/>
      </a:folHlink>
    </a:clrScheme>
    <a:fontScheme name="AIG Template">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IG Template 1">
        <a:dk1>
          <a:srgbClr val="005984"/>
        </a:dk1>
        <a:lt1>
          <a:srgbClr val="00A4E4"/>
        </a:lt1>
        <a:dk2>
          <a:srgbClr val="78A22F"/>
        </a:dk2>
        <a:lt2>
          <a:srgbClr val="E36F1E"/>
        </a:lt2>
        <a:accent1>
          <a:srgbClr val="C41230"/>
        </a:accent1>
        <a:accent2>
          <a:srgbClr val="FDB913"/>
        </a:accent2>
        <a:accent3>
          <a:srgbClr val="AACFEF"/>
        </a:accent3>
        <a:accent4>
          <a:srgbClr val="004B70"/>
        </a:accent4>
        <a:accent5>
          <a:srgbClr val="DEAAAD"/>
        </a:accent5>
        <a:accent6>
          <a:srgbClr val="E5A710"/>
        </a:accent6>
        <a:hlink>
          <a:srgbClr val="AF006E"/>
        </a:hlink>
        <a:folHlink>
          <a:srgbClr val="5F5F5F"/>
        </a:folHlink>
      </a:clrScheme>
      <a:clrMap bg1="lt1" tx1="dk1" bg2="lt2" tx2="dk2" accent1="accent1" accent2="accent2" accent3="accent3" accent4="accent4" accent5="accent5" accent6="accent6" hlink="hlink" folHlink="folHlink"/>
    </a:extraClrScheme>
    <a:extraClrScheme>
      <a:clrScheme name="AIG Template 2">
        <a:dk1>
          <a:srgbClr val="5F5F5F"/>
        </a:dk1>
        <a:lt1>
          <a:srgbClr val="FDB913"/>
        </a:lt1>
        <a:dk2>
          <a:srgbClr val="78A22F"/>
        </a:dk2>
        <a:lt2>
          <a:srgbClr val="E36F1E"/>
        </a:lt2>
        <a:accent1>
          <a:srgbClr val="005984"/>
        </a:accent1>
        <a:accent2>
          <a:srgbClr val="E36F1E"/>
        </a:accent2>
        <a:accent3>
          <a:srgbClr val="FED9AA"/>
        </a:accent3>
        <a:accent4>
          <a:srgbClr val="505050"/>
        </a:accent4>
        <a:accent5>
          <a:srgbClr val="AAB5C2"/>
        </a:accent5>
        <a:accent6>
          <a:srgbClr val="CE641A"/>
        </a:accent6>
        <a:hlink>
          <a:srgbClr val="78A22F"/>
        </a:hlink>
        <a:folHlink>
          <a:srgbClr val="C41230"/>
        </a:folHlink>
      </a:clrScheme>
      <a:clrMap bg1="lt1" tx1="dk1" bg2="lt2" tx2="dk2" accent1="accent1" accent2="accent2" accent3="accent3" accent4="accent4" accent5="accent5" accent6="accent6" hlink="hlink" folHlink="folHlink"/>
    </a:extraClrScheme>
    <a:extraClrScheme>
      <a:clrScheme name="AIG Template 3">
        <a:dk1>
          <a:srgbClr val="78A22F"/>
        </a:dk1>
        <a:lt1>
          <a:srgbClr val="E36F1E"/>
        </a:lt1>
        <a:dk2>
          <a:srgbClr val="005984"/>
        </a:dk2>
        <a:lt2>
          <a:srgbClr val="C41230"/>
        </a:lt2>
        <a:accent1>
          <a:srgbClr val="FDB913"/>
        </a:accent1>
        <a:accent2>
          <a:srgbClr val="5F5F5F"/>
        </a:accent2>
        <a:accent3>
          <a:srgbClr val="AAB5C2"/>
        </a:accent3>
        <a:accent4>
          <a:srgbClr val="C25E18"/>
        </a:accent4>
        <a:accent5>
          <a:srgbClr val="FED9AA"/>
        </a:accent5>
        <a:accent6>
          <a:srgbClr val="555555"/>
        </a:accent6>
        <a:hlink>
          <a:srgbClr val="00A4E4"/>
        </a:hlink>
        <a:folHlink>
          <a:srgbClr val="C41230"/>
        </a:folHlink>
      </a:clrScheme>
      <a:clrMap bg1="dk2" tx1="lt1" bg2="dk1" tx2="lt2" accent1="accent1" accent2="accent2" accent3="accent3" accent4="accent4" accent5="accent5" accent6="accent6" hlink="hlink" folHlink="folHlink"/>
    </a:extraClrScheme>
    <a:extraClrScheme>
      <a:clrScheme name="AIG Template 4">
        <a:dk1>
          <a:srgbClr val="78A22F"/>
        </a:dk1>
        <a:lt1>
          <a:srgbClr val="E36F1E"/>
        </a:lt1>
        <a:dk2>
          <a:srgbClr val="005984"/>
        </a:dk2>
        <a:lt2>
          <a:srgbClr val="C41230"/>
        </a:lt2>
        <a:accent1>
          <a:srgbClr val="FDB913"/>
        </a:accent1>
        <a:accent2>
          <a:srgbClr val="5F5F5F"/>
        </a:accent2>
        <a:accent3>
          <a:srgbClr val="AAB5C2"/>
        </a:accent3>
        <a:accent4>
          <a:srgbClr val="C25E18"/>
        </a:accent4>
        <a:accent5>
          <a:srgbClr val="FED9AA"/>
        </a:accent5>
        <a:accent6>
          <a:srgbClr val="555555"/>
        </a:accent6>
        <a:hlink>
          <a:srgbClr val="00A4E4"/>
        </a:hlink>
        <a:folHlink>
          <a:srgbClr val="000000"/>
        </a:folHlink>
      </a:clrScheme>
      <a:clrMap bg1="dk2" tx1="lt1" bg2="dk1" tx2="lt2" accent1="accent1" accent2="accent2" accent3="accent3" accent4="accent4" accent5="accent5" accent6="accent6" hlink="hlink" folHlink="folHlink"/>
    </a:extraClrScheme>
    <a:extraClrScheme>
      <a:clrScheme name="AIG Template 5">
        <a:dk1>
          <a:srgbClr val="000000"/>
        </a:dk1>
        <a:lt1>
          <a:srgbClr val="00A4E4"/>
        </a:lt1>
        <a:dk2>
          <a:srgbClr val="5F5F5F"/>
        </a:dk2>
        <a:lt2>
          <a:srgbClr val="FDB913"/>
        </a:lt2>
        <a:accent1>
          <a:srgbClr val="005984"/>
        </a:accent1>
        <a:accent2>
          <a:srgbClr val="E36F1E"/>
        </a:accent2>
        <a:accent3>
          <a:srgbClr val="AACFEF"/>
        </a:accent3>
        <a:accent4>
          <a:srgbClr val="000000"/>
        </a:accent4>
        <a:accent5>
          <a:srgbClr val="AAB5C2"/>
        </a:accent5>
        <a:accent6>
          <a:srgbClr val="CE641A"/>
        </a:accent6>
        <a:hlink>
          <a:srgbClr val="78A22F"/>
        </a:hlink>
        <a:folHlink>
          <a:srgbClr val="C41230"/>
        </a:folHlink>
      </a:clrScheme>
      <a:clrMap bg1="lt1" tx1="dk1" bg2="lt2" tx2="dk2" accent1="accent1" accent2="accent2" accent3="accent3" accent4="accent4" accent5="accent5" accent6="accent6" hlink="hlink" folHlink="folHlink"/>
    </a:extraClrScheme>
    <a:extraClrScheme>
      <a:clrScheme name="AIG Template 6">
        <a:dk1>
          <a:srgbClr val="000000"/>
        </a:dk1>
        <a:lt1>
          <a:srgbClr val="00A4E4"/>
        </a:lt1>
        <a:dk2>
          <a:srgbClr val="5F5F5F"/>
        </a:dk2>
        <a:lt2>
          <a:srgbClr val="FDB913"/>
        </a:lt2>
        <a:accent1>
          <a:srgbClr val="0073AE"/>
        </a:accent1>
        <a:accent2>
          <a:srgbClr val="E36F1E"/>
        </a:accent2>
        <a:accent3>
          <a:srgbClr val="AACFEF"/>
        </a:accent3>
        <a:accent4>
          <a:srgbClr val="000000"/>
        </a:accent4>
        <a:accent5>
          <a:srgbClr val="AABCD3"/>
        </a:accent5>
        <a:accent6>
          <a:srgbClr val="CE641A"/>
        </a:accent6>
        <a:hlink>
          <a:srgbClr val="78A22F"/>
        </a:hlink>
        <a:folHlink>
          <a:srgbClr val="C4123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10682</TotalTime>
  <Words>1571</Words>
  <Application>Microsoft Office PowerPoint</Application>
  <PresentationFormat>On-screen Show (4:3)</PresentationFormat>
  <Paragraphs>231</Paragraphs>
  <Slides>19</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19</vt:i4>
      </vt:variant>
    </vt:vector>
  </HeadingPairs>
  <TitlesOfParts>
    <vt:vector size="28" baseType="lpstr">
      <vt:lpstr>ＭＳ Ｐゴシック</vt:lpstr>
      <vt:lpstr>AIG Futura Medium</vt:lpstr>
      <vt:lpstr>Arial</vt:lpstr>
      <vt:lpstr>Calibri</vt:lpstr>
      <vt:lpstr>Wingdings</vt:lpstr>
      <vt:lpstr>21_AIG_Presentation_Template_0513</vt:lpstr>
      <vt:lpstr>22_AIG_Presentation_Template_0513</vt:lpstr>
      <vt:lpstr>Worksheet</vt:lpstr>
      <vt:lpstr>Document</vt:lpstr>
      <vt:lpstr>PowerPoint Presentation</vt:lpstr>
      <vt:lpstr>PowerPoint Presentation</vt:lpstr>
      <vt:lpstr>Control Review Overview</vt:lpstr>
      <vt:lpstr>PowerPoint Presentation</vt:lpstr>
      <vt:lpstr>Simple to use access request portal; enabling standardization, automation, agility, and improved controls</vt:lpstr>
      <vt:lpstr>PowerPoint Presentation</vt:lpstr>
      <vt:lpstr>Robotic Process Automation</vt:lpstr>
      <vt:lpstr>Role Based Access - Pilot</vt:lpstr>
      <vt:lpstr>Quality Assurance process</vt:lpstr>
      <vt:lpstr>Provisioning Type: Application Access (Manual; IAM team; CASL) Ticket:  REQ1551541/ RITM1750493 Application:  CLAIMS-ECSO WC (Simple Access Request 4) </vt:lpstr>
      <vt:lpstr>PowerPoint Presentation</vt:lpstr>
      <vt:lpstr>PowerPoint Presentation</vt:lpstr>
      <vt:lpstr>Provisioning Type:  AD (Bot-Automated) and Application Access (Manual; Non-IAM Team) Ticket:  REQ1524429 / RITM1720338 Application:  TM1 (Simple Access Request 2) </vt:lpstr>
      <vt:lpstr>PowerPoint Presentation</vt:lpstr>
      <vt:lpstr>Access provided</vt:lpstr>
      <vt:lpstr>Provisioning Type: Mainframe ID (Manual; IAM Team) Ticket:  REQ1547873/ RITM1746430 ServiceNow catalog </vt:lpstr>
      <vt:lpstr>Mainframe ID completed</vt:lpstr>
      <vt:lpstr>ICIT: ClearWater</vt:lpstr>
      <vt:lpstr>ICIT: Electronic Banking Systems [EBS]</vt:lpstr>
    </vt:vector>
  </TitlesOfParts>
  <Company>AIG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Overview</dc:title>
  <dc:creator>Mitchell, Carolyn D.</dc:creator>
  <cp:lastModifiedBy>Nguyen, Hoangvinh</cp:lastModifiedBy>
  <cp:revision>222</cp:revision>
  <dcterms:created xsi:type="dcterms:W3CDTF">2017-04-24T20:05:39Z</dcterms:created>
  <dcterms:modified xsi:type="dcterms:W3CDTF">2019-09-17T12:56:37Z</dcterms:modified>
</cp:coreProperties>
</file>