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3"/>
  </p:notesMasterIdLst>
  <p:handoutMasterIdLst>
    <p:handoutMasterId r:id="rId14"/>
  </p:handoutMasterIdLst>
  <p:sldIdLst>
    <p:sldId id="257" r:id="rId2"/>
    <p:sldId id="336" r:id="rId3"/>
    <p:sldId id="338" r:id="rId4"/>
    <p:sldId id="334" r:id="rId5"/>
    <p:sldId id="351" r:id="rId6"/>
    <p:sldId id="353" r:id="rId7"/>
    <p:sldId id="346" r:id="rId8"/>
    <p:sldId id="350" r:id="rId9"/>
    <p:sldId id="340" r:id="rId10"/>
    <p:sldId id="332" r:id="rId11"/>
    <p:sldId id="333" r:id="rId12"/>
  </p:sldIdLst>
  <p:sldSz cx="9144000" cy="6858000" type="screen4x3"/>
  <p:notesSz cx="7010400" cy="92964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8000"/>
    <a:srgbClr val="FF0000"/>
    <a:srgbClr val="FDA502"/>
    <a:srgbClr val="5B0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showGuides="1">
      <p:cViewPr varScale="1">
        <p:scale>
          <a:sx n="129" d="100"/>
          <a:sy n="129" d="100"/>
        </p:scale>
        <p:origin x="144" y="1026"/>
      </p:cViewPr>
      <p:guideLst>
        <p:guide orient="horz" pos="2184"/>
        <p:guide pos="2880"/>
      </p:guideLst>
    </p:cSldViewPr>
  </p:slideViewPr>
  <p:notesTextViewPr>
    <p:cViewPr>
      <p:scale>
        <a:sx n="75" d="100"/>
        <a:sy n="75" d="100"/>
      </p:scale>
      <p:origin x="0" y="0"/>
    </p:cViewPr>
  </p:notesTextViewPr>
  <p:sorterViewPr>
    <p:cViewPr>
      <p:scale>
        <a:sx n="100" d="100"/>
        <a:sy n="100" d="100"/>
      </p:scale>
      <p:origin x="0" y="-1284"/>
    </p:cViewPr>
  </p:sorterViewPr>
  <p:notesViewPr>
    <p:cSldViewPr snapToGrid="0" showGuides="1">
      <p:cViewPr varScale="1">
        <p:scale>
          <a:sx n="83" d="100"/>
          <a:sy n="83" d="100"/>
        </p:scale>
        <p:origin x="381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18" tIns="46559" rIns="93118" bIns="4655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18" tIns="46559" rIns="93118" bIns="46559" rtlCol="0"/>
          <a:lstStyle>
            <a:lvl1pPr algn="r">
              <a:defRPr sz="1200"/>
            </a:lvl1pPr>
          </a:lstStyle>
          <a:p>
            <a:fld id="{C4A4226E-7A37-49F3-A3EB-D6A762EBF797}" type="datetimeFigureOut">
              <a:rPr lang="en-US" smtClean="0"/>
              <a:t>2/23/2022</a:t>
            </a:fld>
            <a:endParaRPr lang="en-US"/>
          </a:p>
        </p:txBody>
      </p:sp>
      <p:sp>
        <p:nvSpPr>
          <p:cNvPr id="4" name="Footer Placeholder 3"/>
          <p:cNvSpPr>
            <a:spLocks noGrp="1"/>
          </p:cNvSpPr>
          <p:nvPr>
            <p:ph type="ftr" sz="quarter" idx="2"/>
          </p:nvPr>
        </p:nvSpPr>
        <p:spPr>
          <a:xfrm>
            <a:off x="0" y="8829972"/>
            <a:ext cx="3037840" cy="466433"/>
          </a:xfrm>
          <a:prstGeom prst="rect">
            <a:avLst/>
          </a:prstGeom>
        </p:spPr>
        <p:txBody>
          <a:bodyPr vert="horz" lIns="93118" tIns="46559" rIns="93118" bIns="4655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72"/>
            <a:ext cx="3037840" cy="466433"/>
          </a:xfrm>
          <a:prstGeom prst="rect">
            <a:avLst/>
          </a:prstGeom>
        </p:spPr>
        <p:txBody>
          <a:bodyPr vert="horz" lIns="93118" tIns="46559" rIns="93118" bIns="46559" rtlCol="0" anchor="b"/>
          <a:lstStyle>
            <a:lvl1pPr algn="r">
              <a:defRPr sz="1200"/>
            </a:lvl1pPr>
          </a:lstStyle>
          <a:p>
            <a:fld id="{797DD6C6-F1C6-49D4-9B33-F6D981E91223}" type="slidenum">
              <a:rPr lang="en-US" smtClean="0"/>
              <a:t>‹#›</a:t>
            </a:fld>
            <a:endParaRPr lang="en-US"/>
          </a:p>
        </p:txBody>
      </p:sp>
    </p:spTree>
    <p:extLst>
      <p:ext uri="{BB962C8B-B14F-4D97-AF65-F5344CB8AC3E}">
        <p14:creationId xmlns:p14="http://schemas.microsoft.com/office/powerpoint/2010/main" val="2423699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idx="1"/>
          </p:nvPr>
        </p:nvSpPr>
        <p:spPr>
          <a:xfrm>
            <a:off x="3970734" y="0"/>
            <a:ext cx="3038145" cy="465743"/>
          </a:xfrm>
          <a:prstGeom prst="rect">
            <a:avLst/>
          </a:prstGeom>
        </p:spPr>
        <p:txBody>
          <a:bodyPr vert="horz" lIns="88139" tIns="44070" rIns="88139" bIns="44070" rtlCol="0"/>
          <a:lstStyle>
            <a:lvl1pPr algn="r">
              <a:defRPr sz="1200"/>
            </a:lvl1pPr>
          </a:lstStyle>
          <a:p>
            <a:fld id="{F082D8EA-A47D-458F-B887-F0F4D2D4B68D}" type="datetimeFigureOut">
              <a:rPr lang="en-US" smtClean="0"/>
              <a:t>2/23/2022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88139" tIns="44070" rIns="88139" bIns="44070" rtlCol="0" anchor="ctr"/>
          <a:lstStyle/>
          <a:p>
            <a:endParaRPr lang="en-US"/>
          </a:p>
        </p:txBody>
      </p:sp>
      <p:sp>
        <p:nvSpPr>
          <p:cNvPr id="5" name="Notes Placeholder 4"/>
          <p:cNvSpPr>
            <a:spLocks noGrp="1"/>
          </p:cNvSpPr>
          <p:nvPr>
            <p:ph type="body" sz="quarter" idx="3"/>
          </p:nvPr>
        </p:nvSpPr>
        <p:spPr>
          <a:xfrm>
            <a:off x="701345" y="4474508"/>
            <a:ext cx="5607711" cy="3659842"/>
          </a:xfrm>
          <a:prstGeom prst="rect">
            <a:avLst/>
          </a:prstGeom>
        </p:spPr>
        <p:txBody>
          <a:bodyPr vert="horz" lIns="88139" tIns="44070" rIns="88139" bIns="4407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7" name="Slide Number Placeholder 6"/>
          <p:cNvSpPr>
            <a:spLocks noGrp="1"/>
          </p:cNvSpPr>
          <p:nvPr>
            <p:ph type="sldNum" sz="quarter" idx="5"/>
          </p:nvPr>
        </p:nvSpPr>
        <p:spPr>
          <a:xfrm>
            <a:off x="3970734" y="8830658"/>
            <a:ext cx="3038145" cy="465742"/>
          </a:xfrm>
          <a:prstGeom prst="rect">
            <a:avLst/>
          </a:prstGeom>
        </p:spPr>
        <p:txBody>
          <a:bodyPr vert="horz" lIns="88139" tIns="44070" rIns="88139" bIns="44070" rtlCol="0" anchor="b"/>
          <a:lstStyle>
            <a:lvl1pPr algn="r">
              <a:defRPr sz="1200"/>
            </a:lvl1pPr>
          </a:lstStyle>
          <a:p>
            <a:fld id="{282A4991-D715-4468-87FD-29293CB01BF9}" type="slidenum">
              <a:rPr lang="en-US" smtClean="0"/>
              <a:t>‹#›</a:t>
            </a:fld>
            <a:endParaRPr lang="en-US"/>
          </a:p>
        </p:txBody>
      </p:sp>
    </p:spTree>
    <p:extLst>
      <p:ext uri="{BB962C8B-B14F-4D97-AF65-F5344CB8AC3E}">
        <p14:creationId xmlns:p14="http://schemas.microsoft.com/office/powerpoint/2010/main" val="147983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3"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_Cover_Presenter_Info"/>
          <p:cNvSpPr>
            <a:spLocks noGrp="1"/>
          </p:cNvSpPr>
          <p:nvPr>
            <p:ph type="body" sz="quarter" idx="10" hasCustomPrompt="1"/>
          </p:nvPr>
        </p:nvSpPr>
        <p:spPr>
          <a:xfrm>
            <a:off x="455676" y="4495800"/>
            <a:ext cx="2743200" cy="1371600"/>
          </a:xfrm>
        </p:spPr>
        <p:txBody>
          <a:bodyPr lIns="0" rIns="0">
            <a:noAutofit/>
          </a:bodyPr>
          <a:lstStyle>
            <a:lvl1pPr>
              <a:buNone/>
              <a:defRPr sz="1000" baseline="0">
                <a:solidFill>
                  <a:schemeClr val="tx1">
                    <a:lumMod val="65000"/>
                    <a:lumOff val="35000"/>
                  </a:schemeClr>
                </a:solidFill>
              </a:defRPr>
            </a:lvl1pPr>
            <a:lvl2pPr>
              <a:buNone/>
              <a:defRPr sz="1000"/>
            </a:lvl2pPr>
            <a:lvl3pPr>
              <a:buNone/>
              <a:defRPr sz="1000"/>
            </a:lvl3pPr>
            <a:lvl4pPr>
              <a:buNone/>
              <a:defRPr sz="1000"/>
            </a:lvl4pPr>
            <a:lvl5pPr>
              <a:defRPr sz="1000"/>
            </a:lvl5pPr>
          </a:lstStyle>
          <a:p>
            <a:pPr lvl="0"/>
            <a:r>
              <a:rPr lang="en-US" dirty="0" smtClean="0"/>
              <a:t>Presenter Name</a:t>
            </a:r>
          </a:p>
          <a:p>
            <a:pPr lvl="0"/>
            <a:r>
              <a:rPr lang="en-US" dirty="0" smtClean="0"/>
              <a:t>Apple Bank for Savings</a:t>
            </a:r>
          </a:p>
          <a:p>
            <a:pPr lvl="0"/>
            <a:r>
              <a:rPr lang="en-US" dirty="0" smtClean="0"/>
              <a:t>Department</a:t>
            </a:r>
          </a:p>
          <a:p>
            <a:pPr lvl="0"/>
            <a:r>
              <a:rPr lang="en-US" dirty="0" smtClean="0"/>
              <a:t>(212) 224-####</a:t>
            </a:r>
          </a:p>
          <a:p>
            <a:pPr lvl="0"/>
            <a:r>
              <a:rPr lang="en-US" dirty="0" smtClean="0"/>
              <a:t>first.last@applebank.com</a:t>
            </a:r>
          </a:p>
          <a:p>
            <a:pPr lvl="0"/>
            <a:r>
              <a:rPr lang="en-US" dirty="0" smtClean="0"/>
              <a:t>www.applebank.com</a:t>
            </a:r>
          </a:p>
        </p:txBody>
      </p:sp>
      <p:sp>
        <p:nvSpPr>
          <p:cNvPr id="15" name="Text Placeholder 14"/>
          <p:cNvSpPr>
            <a:spLocks noGrp="1"/>
          </p:cNvSpPr>
          <p:nvPr>
            <p:ph type="body" sz="quarter" idx="14" hasCustomPrompt="1"/>
          </p:nvPr>
        </p:nvSpPr>
        <p:spPr>
          <a:xfrm>
            <a:off x="454152" y="3886200"/>
            <a:ext cx="2744723" cy="228600"/>
          </a:xfrm>
        </p:spPr>
        <p:txBody>
          <a:bodyPr lIns="0" tIns="0" rIns="0" bIns="0">
            <a:noAutofit/>
          </a:bodyPr>
          <a:lstStyle>
            <a:lvl1pPr>
              <a:buNone/>
              <a:defRPr sz="1400" baseline="0">
                <a:solidFill>
                  <a:schemeClr val="tx1">
                    <a:lumMod val="65000"/>
                    <a:lumOff val="35000"/>
                  </a:schemeClr>
                </a:solidFill>
              </a:defRPr>
            </a:lvl1pPr>
            <a:lvl2pPr>
              <a:defRPr sz="1400"/>
            </a:lvl2pPr>
            <a:lvl3pPr>
              <a:defRPr sz="1400"/>
            </a:lvl3pPr>
            <a:lvl4pPr>
              <a:defRPr sz="1400"/>
            </a:lvl4pPr>
            <a:lvl5pPr>
              <a:defRPr sz="1400"/>
            </a:lvl5pPr>
          </a:lstStyle>
          <a:p>
            <a:pPr lvl="0"/>
            <a:r>
              <a:rPr lang="en-US" dirty="0" smtClean="0"/>
              <a:t>Date</a:t>
            </a:r>
            <a:endParaRPr lang="en-US" dirty="0"/>
          </a:p>
        </p:txBody>
      </p:sp>
      <p:sp>
        <p:nvSpPr>
          <p:cNvPr id="5" name="Text Placeholder 4"/>
          <p:cNvSpPr>
            <a:spLocks noGrp="1"/>
          </p:cNvSpPr>
          <p:nvPr>
            <p:ph type="body" sz="quarter" idx="30" hasCustomPrompt="1"/>
          </p:nvPr>
        </p:nvSpPr>
        <p:spPr>
          <a:xfrm>
            <a:off x="457200" y="3276600"/>
            <a:ext cx="8229600" cy="457200"/>
          </a:xfrm>
        </p:spPr>
        <p:txBody>
          <a:bodyPr lIns="91440" rIns="91440" anchor="ctr" anchorCtr="0">
            <a:normAutofit/>
          </a:bodyPr>
          <a:lstStyle>
            <a:lvl1pPr marL="0" indent="0">
              <a:buNone/>
              <a:defRPr sz="2400" baseline="0">
                <a:solidFill>
                  <a:schemeClr val="accent1"/>
                </a:solidFill>
                <a:latin typeface="+mj-lt"/>
                <a:cs typeface="Arial" panose="020B0604020202020204" pitchFamily="34" charset="0"/>
              </a:defRPr>
            </a:lvl1pPr>
          </a:lstStyle>
          <a:p>
            <a:pPr lvl="0"/>
            <a:r>
              <a:rPr lang="en-US" dirty="0" smtClean="0"/>
              <a:t>Presentation Subtitle</a:t>
            </a:r>
            <a:endParaRPr lang="en-US" dirty="0"/>
          </a:p>
        </p:txBody>
      </p:sp>
      <p:sp>
        <p:nvSpPr>
          <p:cNvPr id="2" name="Title 1"/>
          <p:cNvSpPr>
            <a:spLocks noGrp="1"/>
          </p:cNvSpPr>
          <p:nvPr>
            <p:ph type="title" hasCustomPrompt="1"/>
          </p:nvPr>
        </p:nvSpPr>
        <p:spPr>
          <a:xfrm>
            <a:off x="454152" y="2819400"/>
            <a:ext cx="8232648" cy="457200"/>
          </a:xfrm>
          <a:solidFill>
            <a:schemeClr val="tx2"/>
          </a:solidFill>
        </p:spPr>
        <p:txBody>
          <a:bodyPr vert="horz" lIns="91440" tIns="45720" rIns="91440" bIns="45720" rtlCol="0" anchor="ctr" anchorCtr="0">
            <a:noAutofit/>
          </a:bodyPr>
          <a:lstStyle>
            <a:lvl1pPr>
              <a:defRPr lang="en-US" sz="3200" baseline="0" dirty="0">
                <a:solidFill>
                  <a:schemeClr val="bg1"/>
                </a:solidFill>
                <a:latin typeface="+mj-lt"/>
                <a:ea typeface="+mn-ea"/>
              </a:defRPr>
            </a:lvl1pPr>
          </a:lstStyle>
          <a:p>
            <a:pPr marL="0" lvl="0" indent="0">
              <a:spcBef>
                <a:spcPct val="20000"/>
              </a:spcBef>
              <a:buFont typeface="Arial" pitchFamily="34" charset="0"/>
            </a:pPr>
            <a:r>
              <a:rPr lang="en-US" dirty="0" smtClean="0"/>
              <a:t>Presentation Title</a:t>
            </a:r>
            <a:endParaRPr lang="en-US" dirty="0"/>
          </a:p>
        </p:txBody>
      </p:sp>
      <p:pic>
        <p:nvPicPr>
          <p:cNvPr id="2050" name="Picture 2" descr="Apple Bank"/>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4152" y="603704"/>
            <a:ext cx="1668562" cy="72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4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op/Middle/Bottom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Third_Top_With_Title"/>
          <p:cNvSpPr>
            <a:spLocks noGrp="1"/>
          </p:cNvSpPr>
          <p:nvPr>
            <p:ph idx="1" hasCustomPrompt="1"/>
          </p:nvPr>
        </p:nvSpPr>
        <p:spPr>
          <a:xfrm>
            <a:off x="457200" y="15784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6"/>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6"/>
            <a:ext cx="8229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28598"/>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3759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adrant Tile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Quad_TopLeft_With_Title"/>
          <p:cNvSpPr>
            <a:spLocks noGrp="1"/>
          </p:cNvSpPr>
          <p:nvPr>
            <p:ph idx="1" hasCustomPrompt="1"/>
          </p:nvPr>
        </p:nvSpPr>
        <p:spPr>
          <a:xfrm>
            <a:off x="457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29344"/>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Quad_TopLeft"/>
          <p:cNvSpPr>
            <a:spLocks noGrp="1"/>
          </p:cNvSpPr>
          <p:nvPr>
            <p:ph type="body" sz="quarter" idx="21" hasCustomPrompt="1"/>
          </p:nvPr>
        </p:nvSpPr>
        <p:spPr>
          <a:xfrm>
            <a:off x="457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Quad_BottomLeft"/>
          <p:cNvSpPr>
            <a:spLocks noGrp="1"/>
          </p:cNvSpPr>
          <p:nvPr>
            <p:ph type="body" sz="quarter" idx="22" hasCustomPrompt="1"/>
          </p:nvPr>
        </p:nvSpPr>
        <p:spPr>
          <a:xfrm>
            <a:off x="457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Quad_BottomLeft_With_Title"/>
          <p:cNvSpPr>
            <a:spLocks noGrp="1"/>
          </p:cNvSpPr>
          <p:nvPr>
            <p:ph idx="23" hasCustomPrompt="1"/>
          </p:nvPr>
        </p:nvSpPr>
        <p:spPr>
          <a:xfrm>
            <a:off x="457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_Content_Quad_TopRight_With_Title"/>
          <p:cNvSpPr>
            <a:spLocks noGrp="1"/>
          </p:cNvSpPr>
          <p:nvPr>
            <p:ph idx="24" hasCustomPrompt="1"/>
          </p:nvPr>
        </p:nvSpPr>
        <p:spPr>
          <a:xfrm>
            <a:off x="4648200" y="1567544"/>
            <a:ext cx="4038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_Title_Quad_TopRight"/>
          <p:cNvSpPr>
            <a:spLocks noGrp="1"/>
          </p:cNvSpPr>
          <p:nvPr>
            <p:ph type="body" sz="quarter" idx="25" hasCustomPrompt="1"/>
          </p:nvPr>
        </p:nvSpPr>
        <p:spPr>
          <a:xfrm>
            <a:off x="4648200" y="12627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Title_Quad_BottomRight"/>
          <p:cNvSpPr>
            <a:spLocks noGrp="1"/>
          </p:cNvSpPr>
          <p:nvPr>
            <p:ph type="body" sz="quarter" idx="26" hasCustomPrompt="1"/>
          </p:nvPr>
        </p:nvSpPr>
        <p:spPr>
          <a:xfrm>
            <a:off x="4648200" y="3472544"/>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4" name="_Content_Quad_BottomRight_With_Title"/>
          <p:cNvSpPr>
            <a:spLocks noGrp="1"/>
          </p:cNvSpPr>
          <p:nvPr>
            <p:ph idx="27" hasCustomPrompt="1"/>
          </p:nvPr>
        </p:nvSpPr>
        <p:spPr>
          <a:xfrm>
            <a:off x="4648200" y="3777344"/>
            <a:ext cx="4038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39481"/>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0527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Pack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39487"/>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
        <p:nvSpPr>
          <p:cNvPr id="3" name="_Content_Third_Top_With_Title"/>
          <p:cNvSpPr>
            <a:spLocks noGrp="1"/>
          </p:cNvSpPr>
          <p:nvPr>
            <p:ph idx="1" hasCustomPrompt="1"/>
          </p:nvPr>
        </p:nvSpPr>
        <p:spPr>
          <a:xfrm>
            <a:off x="457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7"/>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Third_Top"/>
          <p:cNvSpPr>
            <a:spLocks noGrp="1"/>
          </p:cNvSpPr>
          <p:nvPr>
            <p:ph type="body" sz="quarter" idx="21" hasCustomPrompt="1"/>
          </p:nvPr>
        </p:nvSpPr>
        <p:spPr>
          <a:xfrm>
            <a:off x="457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Third_Middle"/>
          <p:cNvSpPr>
            <a:spLocks noGrp="1"/>
          </p:cNvSpPr>
          <p:nvPr>
            <p:ph type="body" sz="quarter" idx="22" hasCustomPrompt="1"/>
          </p:nvPr>
        </p:nvSpPr>
        <p:spPr>
          <a:xfrm>
            <a:off x="457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7" name="_Content_Third_Middle_With_Title"/>
          <p:cNvSpPr>
            <a:spLocks noGrp="1"/>
          </p:cNvSpPr>
          <p:nvPr>
            <p:ph idx="23" hasCustomPrompt="1"/>
          </p:nvPr>
        </p:nvSpPr>
        <p:spPr>
          <a:xfrm>
            <a:off x="457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2" name="_Title_Third_Bottom"/>
          <p:cNvSpPr>
            <a:spLocks noGrp="1"/>
          </p:cNvSpPr>
          <p:nvPr>
            <p:ph type="body" sz="quarter" idx="24" hasCustomPrompt="1"/>
          </p:nvPr>
        </p:nvSpPr>
        <p:spPr>
          <a:xfrm>
            <a:off x="457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3" name="_Content_Third_Bottom_With_Title"/>
          <p:cNvSpPr>
            <a:spLocks noGrp="1"/>
          </p:cNvSpPr>
          <p:nvPr>
            <p:ph idx="25" hasCustomPrompt="1"/>
          </p:nvPr>
        </p:nvSpPr>
        <p:spPr>
          <a:xfrm>
            <a:off x="457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1" name="Text Placeholder 6"/>
          <p:cNvSpPr>
            <a:spLocks noGrp="1"/>
          </p:cNvSpPr>
          <p:nvPr>
            <p:ph type="body" sz="quarter" idx="30" hasCustomPrompt="1"/>
            <p:custDataLst>
              <p:tags r:id="rId2"/>
            </p:custDataLst>
          </p:nvPr>
        </p:nvSpPr>
        <p:spPr>
          <a:xfrm>
            <a:off x="1828800" y="6237516"/>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21" name="_Content_Third_Top_With_Title"/>
          <p:cNvSpPr>
            <a:spLocks noGrp="1"/>
          </p:cNvSpPr>
          <p:nvPr>
            <p:ph idx="33" hasCustomPrompt="1"/>
          </p:nvPr>
        </p:nvSpPr>
        <p:spPr>
          <a:xfrm>
            <a:off x="4648200" y="15784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4" name="_Title_Third_Top"/>
          <p:cNvSpPr>
            <a:spLocks noGrp="1"/>
          </p:cNvSpPr>
          <p:nvPr>
            <p:ph type="body" sz="quarter" idx="34" hasCustomPrompt="1"/>
          </p:nvPr>
        </p:nvSpPr>
        <p:spPr>
          <a:xfrm>
            <a:off x="4648200" y="12736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Middle"/>
          <p:cNvSpPr>
            <a:spLocks noGrp="1"/>
          </p:cNvSpPr>
          <p:nvPr>
            <p:ph type="body" sz="quarter" idx="35" hasCustomPrompt="1"/>
          </p:nvPr>
        </p:nvSpPr>
        <p:spPr>
          <a:xfrm>
            <a:off x="4648200" y="27214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7" name="_Content_Third_Middle_With_Title"/>
          <p:cNvSpPr>
            <a:spLocks noGrp="1"/>
          </p:cNvSpPr>
          <p:nvPr>
            <p:ph idx="36" hasCustomPrompt="1"/>
          </p:nvPr>
        </p:nvSpPr>
        <p:spPr>
          <a:xfrm>
            <a:off x="4648200" y="30262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3" name="_Title_Third_Bottom"/>
          <p:cNvSpPr>
            <a:spLocks noGrp="1"/>
          </p:cNvSpPr>
          <p:nvPr>
            <p:ph type="body" sz="quarter" idx="37" hasCustomPrompt="1"/>
          </p:nvPr>
        </p:nvSpPr>
        <p:spPr>
          <a:xfrm>
            <a:off x="4648200" y="4169227"/>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35" name="_Content_Third_Bottom_With_Title"/>
          <p:cNvSpPr>
            <a:spLocks noGrp="1"/>
          </p:cNvSpPr>
          <p:nvPr>
            <p:ph idx="38" hasCustomPrompt="1"/>
          </p:nvPr>
        </p:nvSpPr>
        <p:spPr>
          <a:xfrm>
            <a:off x="4648200" y="4474027"/>
            <a:ext cx="4038600" cy="10668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p:ph type="sldNum" sz="quarter" idx="39"/>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818124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gal Notice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1143000"/>
            <a:ext cx="8229600" cy="49530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dirty="0" smtClean="0">
                <a:latin typeface="+mn-lt"/>
                <a:cs typeface="Arial" panose="020B0604020202020204" pitchFamily="34" charset="0"/>
              </a:rPr>
              <a:t>Disclaimer</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a:p>
        </p:txBody>
      </p:sp>
      <p:sp>
        <p:nvSpPr>
          <p:cNvPr id="4" name="Title 3"/>
          <p:cNvSpPr>
            <a:spLocks noGrp="1"/>
          </p:cNvSpPr>
          <p:nvPr>
            <p:ph type="title"/>
          </p:nvPr>
        </p:nvSpPr>
        <p:spPr>
          <a:xfrm>
            <a:off x="457200" y="217716"/>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881732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act">
    <p:spTree>
      <p:nvGrpSpPr>
        <p:cNvPr id="1" name=""/>
        <p:cNvGrpSpPr/>
        <p:nvPr/>
      </p:nvGrpSpPr>
      <p:grpSpPr>
        <a:xfrm>
          <a:off x="0" y="0"/>
          <a:ext cx="0" cy="0"/>
          <a:chOff x="0" y="0"/>
          <a:chExt cx="0" cy="0"/>
        </a:xfrm>
      </p:grpSpPr>
      <p:sp>
        <p:nvSpPr>
          <p:cNvPr id="4"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7200" y="533400"/>
            <a:ext cx="8229600" cy="5562600"/>
          </a:xfrm>
          <a:prstGeom prst="rect">
            <a:avLst/>
          </a:prstGeom>
        </p:spPr>
        <p:txBody>
          <a:bodyPr vert="horz" lIns="0" tIns="0" rIns="0" bIns="0" rtlCol="0">
            <a:normAutofit/>
          </a:bodyPr>
          <a:lstStyle>
            <a:lvl1pPr lvl="0" indent="0">
              <a:spcBef>
                <a:spcPts val="0"/>
              </a:spcBef>
              <a:spcAft>
                <a:spcPts val="600"/>
              </a:spcAft>
              <a:buFont typeface="Arial" pitchFamily="34" charset="0"/>
              <a:buNone/>
              <a:defRPr sz="1000">
                <a:solidFill>
                  <a:schemeClr val="tx1">
                    <a:lumMod val="65000"/>
                    <a:lumOff val="35000"/>
                  </a:schemeClr>
                </a:solidFill>
              </a:defRPr>
            </a:lvl1pPr>
            <a:lvl2pPr indent="0">
              <a:spcBef>
                <a:spcPct val="20000"/>
              </a:spcBef>
              <a:buFont typeface="Arial" pitchFamily="34" charset="0"/>
              <a:buNone/>
              <a:defRPr sz="1200"/>
            </a:lvl2pPr>
            <a:lvl3pPr indent="0">
              <a:spcBef>
                <a:spcPct val="20000"/>
              </a:spcBef>
              <a:buFont typeface="Arial" pitchFamily="34" charset="0"/>
              <a:buNone/>
              <a:defRPr sz="1200"/>
            </a:lvl3pPr>
            <a:lvl4pPr indent="0">
              <a:spcBef>
                <a:spcPct val="20000"/>
              </a:spcBef>
              <a:buFont typeface="Arial" pitchFamily="34" charset="0"/>
              <a:buNone/>
              <a:defRPr sz="1200"/>
            </a:lvl4pPr>
            <a:lvl5pPr indent="0">
              <a:spcBef>
                <a:spcPct val="20000"/>
              </a:spcBef>
              <a:buFont typeface="Arial" pitchFamily="34" charset="0"/>
              <a:buNone/>
              <a:defRPr sz="12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spcAft>
                <a:spcPts val="0"/>
              </a:spcAft>
            </a:pPr>
            <a:r>
              <a:rPr lang="en-US" dirty="0" smtClean="0">
                <a:latin typeface="+mn-lt"/>
                <a:cs typeface="Arial" panose="020B0604020202020204" pitchFamily="34" charset="0"/>
              </a:rPr>
              <a:t>Apple Bank for Savings</a:t>
            </a: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122 East 42</a:t>
            </a:r>
            <a:r>
              <a:rPr lang="en-US" baseline="30000" dirty="0" smtClean="0">
                <a:latin typeface="+mn-lt"/>
                <a:cs typeface="Arial" panose="020B0604020202020204" pitchFamily="34" charset="0"/>
              </a:rPr>
              <a:t>nd</a:t>
            </a:r>
            <a:r>
              <a:rPr lang="en-US" baseline="0" dirty="0" smtClean="0">
                <a:latin typeface="+mn-lt"/>
                <a:cs typeface="Arial" panose="020B0604020202020204" pitchFamily="34" charset="0"/>
              </a:rPr>
              <a:t> Street</a:t>
            </a:r>
          </a:p>
          <a:p>
            <a:pPr lvl="0">
              <a:spcAft>
                <a:spcPts val="0"/>
              </a:spcAft>
            </a:pPr>
            <a:r>
              <a:rPr lang="en-US" baseline="0" dirty="0" smtClean="0">
                <a:latin typeface="+mn-lt"/>
                <a:cs typeface="Arial" panose="020B0604020202020204" pitchFamily="34" charset="0"/>
              </a:rPr>
              <a:t>New York, NY 10168</a:t>
            </a:r>
          </a:p>
          <a:p>
            <a:pPr lvl="0">
              <a:spcAft>
                <a:spcPts val="0"/>
              </a:spcAft>
            </a:pPr>
            <a:r>
              <a:rPr lang="en-US" baseline="0" dirty="0" smtClean="0">
                <a:latin typeface="+mn-lt"/>
                <a:cs typeface="Arial" panose="020B0604020202020204" pitchFamily="34" charset="0"/>
              </a:rPr>
              <a:t>212-224-6400</a:t>
            </a:r>
          </a:p>
          <a:p>
            <a:pPr lvl="0">
              <a:spcAft>
                <a:spcPts val="0"/>
              </a:spcAft>
            </a:pPr>
            <a:r>
              <a:rPr lang="en-US" baseline="0" dirty="0" smtClean="0">
                <a:latin typeface="+mn-lt"/>
                <a:cs typeface="Arial" panose="020B0604020202020204" pitchFamily="34" charset="0"/>
              </a:rPr>
              <a:t>www.applebank.com</a:t>
            </a:r>
          </a:p>
          <a:p>
            <a:pPr lvl="0">
              <a:spcAft>
                <a:spcPts val="0"/>
              </a:spcAft>
            </a:pPr>
            <a:endParaRPr lang="en-US" baseline="0" dirty="0" smtClean="0">
              <a:latin typeface="+mn-lt"/>
              <a:cs typeface="Arial" panose="020B0604020202020204" pitchFamily="34" charset="0"/>
            </a:endParaRPr>
          </a:p>
          <a:p>
            <a:pPr lvl="0">
              <a:spcAft>
                <a:spcPts val="0"/>
              </a:spcAft>
            </a:pPr>
            <a:endParaRPr lang="en-US" baseline="0" dirty="0" smtClean="0">
              <a:latin typeface="+mn-lt"/>
              <a:cs typeface="Arial" panose="020B0604020202020204" pitchFamily="34" charset="0"/>
            </a:endParaRPr>
          </a:p>
          <a:p>
            <a:pPr lvl="0">
              <a:spcAft>
                <a:spcPts val="0"/>
              </a:spcAft>
            </a:pPr>
            <a:r>
              <a:rPr lang="en-US" baseline="0" dirty="0" smtClean="0">
                <a:latin typeface="+mn-lt"/>
                <a:cs typeface="Arial" panose="020B0604020202020204" pitchFamily="34" charset="0"/>
              </a:rPr>
              <a:t>Established 1863</a:t>
            </a:r>
          </a:p>
          <a:p>
            <a:pPr lvl="0">
              <a:spcAft>
                <a:spcPts val="0"/>
              </a:spcAft>
            </a:pPr>
            <a:r>
              <a:rPr lang="en-US" baseline="0" dirty="0" smtClean="0">
                <a:latin typeface="+mn-lt"/>
                <a:cs typeface="Arial" panose="020B0604020202020204" pitchFamily="34" charset="0"/>
              </a:rPr>
              <a:t>Member FDIC</a:t>
            </a:r>
            <a:endParaRPr lang="en-US" dirty="0">
              <a:latin typeface="+mn-lt"/>
              <a:cs typeface="Arial" panose="020B0604020202020204" pitchFamily="34" charset="0"/>
            </a:endParaRPr>
          </a:p>
        </p:txBody>
      </p:sp>
      <p:sp>
        <p:nvSpPr>
          <p:cNvPr id="3" name="Slide Number Placeholder 2"/>
          <p:cNvSpPr>
            <a:spLocks noGrp="1"/>
          </p:cNvSpPr>
          <p:nvPr>
            <p:ph type="sldNum" sz="quarter" idx="10"/>
          </p:nvPr>
        </p:nvSpPr>
        <p:spPr/>
        <p:txBody>
          <a:bodyPr/>
          <a:lstStyle/>
          <a:p>
            <a:fld id="{CE92EEA8-FB63-4E62-A576-8CA4CEECC80E}" type="slidenum">
              <a:rPr lang="en-US" smtClean="0"/>
              <a:t>‹#›</a:t>
            </a:fld>
            <a:endParaRPr lang="en-US"/>
          </a:p>
        </p:txBody>
      </p:sp>
      <p:pic>
        <p:nvPicPr>
          <p:cNvPr id="3074" name="Picture 2" descr="Apple Ban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1" y="6096000"/>
            <a:ext cx="917396" cy="3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36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2034349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4" name="Rectangle 23"/>
          <p:cNvSpPr/>
          <p:nvPr userDrawn="1"/>
        </p:nvSpPr>
        <p:spPr>
          <a:xfrm>
            <a:off x="6657722" y="48120"/>
            <a:ext cx="2401063" cy="769441"/>
          </a:xfrm>
          <a:prstGeom prst="rect">
            <a:avLst/>
          </a:prstGeom>
          <a:noFill/>
        </p:spPr>
        <p:txBody>
          <a:bodyPr wrap="square" lIns="91440" tIns="45720" rIns="91440" bIns="45720">
            <a:spAutoFit/>
          </a:bodyPr>
          <a:lstStyle/>
          <a:p>
            <a:pPr algn="ctr"/>
            <a:r>
              <a:rPr lang="en-US" sz="4400" b="1" cap="none" spc="50" dirty="0" smtClean="0">
                <a:ln w="0"/>
                <a:solidFill>
                  <a:schemeClr val="bg2"/>
                </a:solidFill>
                <a:effectLst>
                  <a:innerShdw blurRad="63500" dist="50800" dir="13500000">
                    <a:srgbClr val="000000">
                      <a:alpha val="50000"/>
                    </a:srgbClr>
                  </a:innerShdw>
                </a:effectLst>
              </a:rPr>
              <a:t>Draft</a:t>
            </a:r>
            <a:endParaRPr lang="en-US" sz="4400" b="1" cap="none" spc="50" dirty="0">
              <a:ln w="0"/>
              <a:solidFill>
                <a:schemeClr val="bg2"/>
              </a:solidFill>
              <a:effectLst>
                <a:innerShdw blurRad="63500" dist="50800" dir="13500000">
                  <a:srgbClr val="000000">
                    <a:alpha val="50000"/>
                  </a:srgbClr>
                </a:innerShdw>
              </a:effectLst>
            </a:endParaRPr>
          </a:p>
        </p:txBody>
      </p:sp>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Agenda Level 3" hidden="1"/>
          <p:cNvGrpSpPr/>
          <p:nvPr/>
        </p:nvGrpSpPr>
        <p:grpSpPr>
          <a:xfrm>
            <a:off x="1356944" y="2895600"/>
            <a:ext cx="7329856" cy="369332"/>
            <a:chOff x="1356945" y="1998175"/>
            <a:chExt cx="7329856" cy="369332"/>
          </a:xfrm>
        </p:grpSpPr>
        <p:sp>
          <p:nvSpPr>
            <p:cNvPr id="32" name="DH Agenda 2 Topic"/>
            <p:cNvSpPr txBox="1"/>
            <p:nvPr userDrawn="1"/>
          </p:nvSpPr>
          <p:spPr>
            <a:xfrm>
              <a:off x="1356945" y="1998175"/>
              <a:ext cx="6796456" cy="369332"/>
            </a:xfrm>
            <a:prstGeom prst="rect">
              <a:avLst/>
            </a:prstGeom>
            <a:noFill/>
          </p:spPr>
          <p:txBody>
            <a:bodyPr wrap="square" tIns="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33"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grpSp>
      <p:grpSp>
        <p:nvGrpSpPr>
          <p:cNvPr id="31" name="Agenda Level 2 Active" hidden="1"/>
          <p:cNvGrpSpPr/>
          <p:nvPr/>
        </p:nvGrpSpPr>
        <p:grpSpPr>
          <a:xfrm>
            <a:off x="905607" y="2443707"/>
            <a:ext cx="7781194" cy="369332"/>
            <a:chOff x="905607" y="2443707"/>
            <a:chExt cx="7781194" cy="369332"/>
          </a:xfrm>
        </p:grpSpPr>
        <p:sp>
          <p:nvSpPr>
            <p:cNvPr id="20" name="DH Agenda 2 Topic Active"/>
            <p:cNvSpPr txBox="1"/>
            <p:nvPr userDrawn="1"/>
          </p:nvSpPr>
          <p:spPr>
            <a:xfrm>
              <a:off x="1356945" y="2443707"/>
              <a:ext cx="6796456" cy="369332"/>
            </a:xfrm>
            <a:prstGeom prst="rect">
              <a:avLst/>
            </a:prstGeom>
            <a:solidFill>
              <a:srgbClr val="DCE6F2"/>
            </a:solidFill>
          </p:spPr>
          <p:txBody>
            <a:bodyPr wrap="square" lIns="91440" tIns="0" rIns="91440" bIns="0" rtlCol="0" anchor="ctr" anchorCtr="0">
              <a:noAutofit/>
            </a:bodyPr>
            <a:lstStyle/>
            <a:p>
              <a:pPr marL="346075" indent="-346075"/>
              <a:r>
                <a:rPr lang="en-US" b="1" dirty="0" smtClean="0">
                  <a:solidFill>
                    <a:srgbClr val="595959"/>
                  </a:solidFill>
                </a:rPr>
                <a:t>[Topic]</a:t>
              </a:r>
              <a:endParaRPr lang="en-US" b="1" dirty="0">
                <a:solidFill>
                  <a:srgbClr val="595959"/>
                </a:solidFill>
              </a:endParaRPr>
            </a:p>
          </p:txBody>
        </p:sp>
        <p:sp>
          <p:nvSpPr>
            <p:cNvPr id="21" name="DH Agenda 2 Page Active"/>
            <p:cNvSpPr txBox="1"/>
            <p:nvPr userDrawn="1"/>
          </p:nvSpPr>
          <p:spPr>
            <a:xfrm>
              <a:off x="8153401" y="2443707"/>
              <a:ext cx="533400" cy="369332"/>
            </a:xfrm>
            <a:prstGeom prst="rect">
              <a:avLst/>
            </a:prstGeom>
            <a:solidFill>
              <a:srgbClr val="DCE6F2"/>
            </a:solidFill>
          </p:spPr>
          <p:txBody>
            <a:bodyPr wrap="square" lIns="0" tIns="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6" name="DH Agenda 2 Section Active"/>
            <p:cNvSpPr txBox="1"/>
            <p:nvPr userDrawn="1"/>
          </p:nvSpPr>
          <p:spPr>
            <a:xfrm>
              <a:off x="905607" y="2443707"/>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30" name="Agenda Level 2" hidden="1"/>
          <p:cNvGrpSpPr/>
          <p:nvPr/>
        </p:nvGrpSpPr>
        <p:grpSpPr>
          <a:xfrm>
            <a:off x="905607" y="1998175"/>
            <a:ext cx="7781194" cy="369332"/>
            <a:chOff x="905607" y="1998175"/>
            <a:chExt cx="7781194" cy="369332"/>
          </a:xfrm>
        </p:grpSpPr>
        <p:sp>
          <p:nvSpPr>
            <p:cNvPr id="18" name="DH Agenda 2 Topic"/>
            <p:cNvSpPr txBox="1"/>
            <p:nvPr userDrawn="1"/>
          </p:nvSpPr>
          <p:spPr>
            <a:xfrm>
              <a:off x="1356945" y="1998175"/>
              <a:ext cx="6796456" cy="362971"/>
            </a:xfrm>
            <a:prstGeom prst="rect">
              <a:avLst/>
            </a:prstGeom>
            <a:noFill/>
          </p:spPr>
          <p:txBody>
            <a:bodyPr wrap="square" lIns="91440" tIns="0" rIns="91440" bIns="0" rtlCol="0" anchor="ctr" anchorCtr="0">
              <a:noAutofit/>
            </a:bodyPr>
            <a:lstStyle/>
            <a:p>
              <a:pPr marL="346075" indent="-346075"/>
              <a:r>
                <a:rPr lang="en-US" dirty="0" smtClean="0">
                  <a:solidFill>
                    <a:srgbClr val="595959"/>
                  </a:solidFill>
                </a:rPr>
                <a:t>[Topic]</a:t>
              </a:r>
              <a:endParaRPr lang="en-US" dirty="0">
                <a:solidFill>
                  <a:srgbClr val="595959"/>
                </a:solidFill>
              </a:endParaRPr>
            </a:p>
          </p:txBody>
        </p:sp>
        <p:sp>
          <p:nvSpPr>
            <p:cNvPr id="19" name="DH Agenda 2 Page"/>
            <p:cNvSpPr txBox="1"/>
            <p:nvPr userDrawn="1"/>
          </p:nvSpPr>
          <p:spPr>
            <a:xfrm>
              <a:off x="8153401" y="1998175"/>
              <a:ext cx="533400" cy="369332"/>
            </a:xfrm>
            <a:prstGeom prst="rect">
              <a:avLst/>
            </a:prstGeom>
            <a:noFill/>
          </p:spPr>
          <p:txBody>
            <a:bodyPr wrap="square" lIns="0" tIns="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5" name="DH Agenda 2 Section"/>
            <p:cNvSpPr txBox="1"/>
            <p:nvPr userDrawn="1"/>
          </p:nvSpPr>
          <p:spPr>
            <a:xfrm>
              <a:off x="905607" y="1998175"/>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9" name="Agenda Level 1 Active" hidden="1"/>
          <p:cNvGrpSpPr/>
          <p:nvPr/>
        </p:nvGrpSpPr>
        <p:grpSpPr>
          <a:xfrm>
            <a:off x="454269" y="1550182"/>
            <a:ext cx="8235462" cy="369332"/>
            <a:chOff x="454269" y="1550182"/>
            <a:chExt cx="8235462" cy="369332"/>
          </a:xfrm>
        </p:grpSpPr>
        <p:sp>
          <p:nvSpPr>
            <p:cNvPr id="12" name="DH Agenda 1 Topic Active"/>
            <p:cNvSpPr txBox="1"/>
            <p:nvPr userDrawn="1"/>
          </p:nvSpPr>
          <p:spPr>
            <a:xfrm>
              <a:off x="905607" y="1550182"/>
              <a:ext cx="7253655" cy="369332"/>
            </a:xfrm>
            <a:prstGeom prst="rect">
              <a:avLst/>
            </a:prstGeom>
            <a:solidFill>
              <a:srgbClr val="DCE6F2"/>
            </a:solidFill>
          </p:spPr>
          <p:txBody>
            <a:bodyPr wrap="square" lIns="91440" tIns="0" rIns="91440" bIns="0" rtlCol="0" anchor="ctr" anchorCtr="0">
              <a:noAutofit/>
            </a:bodyPr>
            <a:lstStyle/>
            <a:p>
              <a:r>
                <a:rPr lang="en-US" b="1" dirty="0" smtClean="0">
                  <a:solidFill>
                    <a:srgbClr val="595959"/>
                  </a:solidFill>
                </a:rPr>
                <a:t>[Topic]</a:t>
              </a:r>
              <a:endParaRPr lang="en-US" b="1" dirty="0">
                <a:solidFill>
                  <a:srgbClr val="595959"/>
                </a:solidFill>
              </a:endParaRPr>
            </a:p>
          </p:txBody>
        </p:sp>
        <p:sp>
          <p:nvSpPr>
            <p:cNvPr id="13" name="DH Agenda 1 Page Active"/>
            <p:cNvSpPr txBox="1"/>
            <p:nvPr userDrawn="1"/>
          </p:nvSpPr>
          <p:spPr>
            <a:xfrm>
              <a:off x="8156331" y="1550182"/>
              <a:ext cx="533400" cy="369332"/>
            </a:xfrm>
            <a:prstGeom prst="rect">
              <a:avLst/>
            </a:prstGeom>
            <a:solidFill>
              <a:srgbClr val="DCE6F2"/>
            </a:solidFill>
          </p:spPr>
          <p:txBody>
            <a:bodyPr wrap="square" lIns="0" tIns="0" rIns="91440" bIns="0" rtlCol="0" anchor="ctr" anchorCtr="0">
              <a:noAutofit/>
            </a:bodyPr>
            <a:lstStyle/>
            <a:p>
              <a:pPr algn="r"/>
              <a:r>
                <a:rPr lang="en-US" b="1" dirty="0" smtClean="0">
                  <a:solidFill>
                    <a:srgbClr val="595959"/>
                  </a:solidFill>
                </a:rPr>
                <a:t>[P]</a:t>
              </a:r>
              <a:endParaRPr lang="en-US" b="1" dirty="0">
                <a:solidFill>
                  <a:srgbClr val="595959"/>
                </a:solidFill>
              </a:endParaRPr>
            </a:p>
          </p:txBody>
        </p:sp>
        <p:sp>
          <p:nvSpPr>
            <p:cNvPr id="22" name="DH Agenda 1 Section Active"/>
            <p:cNvSpPr txBox="1"/>
            <p:nvPr userDrawn="1"/>
          </p:nvSpPr>
          <p:spPr>
            <a:xfrm>
              <a:off x="454269" y="1550182"/>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grpSp>
        <p:nvGrpSpPr>
          <p:cNvPr id="28" name="Agenda Level 1" hidden="1"/>
          <p:cNvGrpSpPr/>
          <p:nvPr/>
        </p:nvGrpSpPr>
        <p:grpSpPr>
          <a:xfrm>
            <a:off x="451339" y="1107830"/>
            <a:ext cx="8241323" cy="369332"/>
            <a:chOff x="451339" y="1107830"/>
            <a:chExt cx="8241323" cy="369332"/>
          </a:xfrm>
        </p:grpSpPr>
        <p:sp>
          <p:nvSpPr>
            <p:cNvPr id="3" name="DH Agenda 1 Topic"/>
            <p:cNvSpPr txBox="1"/>
            <p:nvPr userDrawn="1"/>
          </p:nvSpPr>
          <p:spPr>
            <a:xfrm>
              <a:off x="908538" y="1107830"/>
              <a:ext cx="7250724" cy="369332"/>
            </a:xfrm>
            <a:prstGeom prst="rect">
              <a:avLst/>
            </a:prstGeom>
            <a:noFill/>
          </p:spPr>
          <p:txBody>
            <a:bodyPr wrap="square" lIns="91440" tIns="0" rIns="91440" bIns="0" rtlCol="0" anchor="ctr" anchorCtr="0">
              <a:noAutofit/>
            </a:bodyPr>
            <a:lstStyle/>
            <a:p>
              <a:r>
                <a:rPr lang="en-US" dirty="0" smtClean="0">
                  <a:solidFill>
                    <a:srgbClr val="595959"/>
                  </a:solidFill>
                </a:rPr>
                <a:t>[Topic]</a:t>
              </a:r>
              <a:endParaRPr lang="en-US" dirty="0">
                <a:solidFill>
                  <a:srgbClr val="595959"/>
                </a:solidFill>
              </a:endParaRPr>
            </a:p>
          </p:txBody>
        </p:sp>
        <p:sp>
          <p:nvSpPr>
            <p:cNvPr id="11" name="DH Agenda 1 Page"/>
            <p:cNvSpPr txBox="1"/>
            <p:nvPr userDrawn="1"/>
          </p:nvSpPr>
          <p:spPr>
            <a:xfrm>
              <a:off x="8229600" y="1107830"/>
              <a:ext cx="463062" cy="369332"/>
            </a:xfrm>
            <a:prstGeom prst="rect">
              <a:avLst/>
            </a:prstGeom>
            <a:noFill/>
          </p:spPr>
          <p:txBody>
            <a:bodyPr wrap="none" lIns="0" tIns="0" rIns="91440" bIns="0" rtlCol="0" anchor="ctr" anchorCtr="0">
              <a:noAutofit/>
            </a:bodyPr>
            <a:lstStyle/>
            <a:p>
              <a:pPr algn="r"/>
              <a:r>
                <a:rPr lang="en-US" dirty="0" smtClean="0">
                  <a:solidFill>
                    <a:srgbClr val="595959"/>
                  </a:solidFill>
                </a:rPr>
                <a:t>[P]</a:t>
              </a:r>
              <a:endParaRPr lang="en-US" dirty="0">
                <a:solidFill>
                  <a:srgbClr val="595959"/>
                </a:solidFill>
              </a:endParaRPr>
            </a:p>
          </p:txBody>
        </p:sp>
        <p:sp>
          <p:nvSpPr>
            <p:cNvPr id="23" name="DH Agenda 1 Section"/>
            <p:cNvSpPr txBox="1"/>
            <p:nvPr userDrawn="1"/>
          </p:nvSpPr>
          <p:spPr>
            <a:xfrm>
              <a:off x="451339" y="1107830"/>
              <a:ext cx="381000" cy="369332"/>
            </a:xfrm>
            <a:prstGeom prst="rect">
              <a:avLst/>
            </a:prstGeom>
            <a:solidFill>
              <a:srgbClr val="376092"/>
            </a:solidFill>
          </p:spPr>
          <p:txBody>
            <a:bodyPr wrap="none" lIns="0" tIns="0" rIns="0" bIns="0" rtlCol="0" anchor="ctr" anchorCtr="0">
              <a:noAutofit/>
            </a:bodyPr>
            <a:lstStyle/>
            <a:p>
              <a:pPr algn="ctr"/>
              <a:r>
                <a:rPr lang="en-US" b="1" dirty="0" smtClean="0">
                  <a:solidFill>
                    <a:schemeClr val="bg1"/>
                  </a:solidFill>
                </a:rPr>
                <a:t>[#]</a:t>
              </a:r>
              <a:endParaRPr lang="en-US" b="1" dirty="0">
                <a:solidFill>
                  <a:schemeClr val="bg1"/>
                </a:solidFill>
              </a:endParaRPr>
            </a:p>
          </p:txBody>
        </p:sp>
      </p:grpSp>
      <p:sp>
        <p:nvSpPr>
          <p:cNvPr id="34" name="Slide Number Placeholder 33"/>
          <p:cNvSpPr>
            <a:spLocks noGrp="1"/>
          </p:cNvSpPr>
          <p:nvPr>
            <p:ph type="sldNum" sz="quarter" idx="11"/>
          </p:nvPr>
        </p:nvSpPr>
        <p:spPr>
          <a:xfrm>
            <a:off x="8305800" y="6368141"/>
            <a:ext cx="381000" cy="304800"/>
          </a:xfrm>
        </p:spPr>
        <p:txBody>
          <a:bodyPr/>
          <a:lstStyle/>
          <a:p>
            <a:fld id="{CE92EEA8-FB63-4E62-A576-8CA4CEECC80E}" type="slidenum">
              <a:rPr lang="en-US" smtClean="0"/>
              <a:t>‹#›</a:t>
            </a:fld>
            <a:endParaRPr lang="en-US"/>
          </a:p>
        </p:txBody>
      </p:sp>
      <p:sp>
        <p:nvSpPr>
          <p:cNvPr id="38" name="Title 37"/>
          <p:cNvSpPr>
            <a:spLocks noGrp="1"/>
          </p:cNvSpPr>
          <p:nvPr>
            <p:ph type="title"/>
          </p:nvPr>
        </p:nvSpPr>
        <p:spPr>
          <a:xfrm>
            <a:off x="457200" y="228594"/>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7415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lysheet">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33" hasCustomPrompt="1"/>
          </p:nvPr>
        </p:nvSpPr>
        <p:spPr>
          <a:xfrm>
            <a:off x="457200" y="3200400"/>
            <a:ext cx="8229600" cy="521677"/>
          </a:xfrm>
        </p:spPr>
        <p:txBody>
          <a:bodyPr>
            <a:noAutofit/>
          </a:bodyPr>
          <a:lstStyle>
            <a:lvl1pPr marL="514350" indent="-514350">
              <a:buFont typeface="+mj-lt"/>
              <a:buAutoNum type="alphaUcPeriod"/>
              <a:defRPr sz="2800" b="1">
                <a:solidFill>
                  <a:srgbClr val="376092"/>
                </a:solidFill>
                <a:latin typeface="+mj-lt"/>
                <a:cs typeface="Arial" panose="020B0604020202020204" pitchFamily="34" charset="0"/>
              </a:defRPr>
            </a:lvl1pPr>
            <a:lvl2pPr marL="515938" indent="-514350">
              <a:buFont typeface="+mj-lt"/>
              <a:buAutoNum type="arabicPeriod"/>
              <a:defRPr sz="2800">
                <a:solidFill>
                  <a:schemeClr val="accent1"/>
                </a:solidFill>
                <a:latin typeface="+mj-lt"/>
                <a:cs typeface="Arial" panose="020B0604020202020204" pitchFamily="34" charset="0"/>
              </a:defRPr>
            </a:lvl2pPr>
          </a:lstStyle>
          <a:p>
            <a:pPr lvl="0"/>
            <a:r>
              <a:rPr lang="en-US" dirty="0" smtClean="0"/>
              <a:t>Section topic</a:t>
            </a:r>
          </a:p>
          <a:p>
            <a:pPr lvl="1"/>
            <a:r>
              <a:rPr lang="en-US" dirty="0" smtClean="0"/>
              <a:t>Subsection topic</a:t>
            </a:r>
          </a:p>
        </p:txBody>
      </p:sp>
      <p:sp>
        <p:nvSpPr>
          <p:cNvPr id="3" name="Slide Number Placeholder 2"/>
          <p:cNvSpPr>
            <a:spLocks noGrp="1"/>
          </p:cNvSpPr>
          <p:nvPr>
            <p:ph type="sldNum" sz="quarter" idx="34"/>
          </p:nvPr>
        </p:nvSpPr>
        <p:spPr/>
        <p:txBody>
          <a:bodyPr/>
          <a:lstStyle/>
          <a:p>
            <a:fld id="{CE92EEA8-FB63-4E62-A576-8CA4CEECC80E}" type="slidenum">
              <a:rPr lang="en-US" smtClean="0"/>
              <a:t>‹#›</a:t>
            </a:fld>
            <a:endParaRPr lang="en-US"/>
          </a:p>
        </p:txBody>
      </p:sp>
    </p:spTree>
    <p:extLst>
      <p:ext uri="{BB962C8B-B14F-4D97-AF65-F5344CB8AC3E}">
        <p14:creationId xmlns:p14="http://schemas.microsoft.com/office/powerpoint/2010/main" val="33404717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Intentionally Blank">
    <p:spTree>
      <p:nvGrpSpPr>
        <p:cNvPr id="1" name=""/>
        <p:cNvGrpSpPr/>
        <p:nvPr/>
      </p:nvGrpSpPr>
      <p:grpSpPr>
        <a:xfrm>
          <a:off x="0" y="0"/>
          <a:ext cx="0" cy="0"/>
          <a:chOff x="0" y="0"/>
          <a:chExt cx="0" cy="0"/>
        </a:xfrm>
      </p:grpSpPr>
      <p:sp>
        <p:nvSpPr>
          <p:cNvPr id="2" name="Do not remove" hidden="1"/>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3124200"/>
            <a:ext cx="9144000" cy="369332"/>
          </a:xfrm>
          <a:prstGeom prst="rect">
            <a:avLst/>
          </a:prstGeom>
          <a:noFill/>
        </p:spPr>
        <p:txBody>
          <a:bodyPr wrap="square" rtlCol="0" anchor="ctr" anchorCtr="0">
            <a:spAutoFit/>
          </a:bodyPr>
          <a:lstStyle/>
          <a:p>
            <a:pPr algn="ctr"/>
            <a:r>
              <a:rPr lang="en-US" dirty="0" smtClean="0">
                <a:solidFill>
                  <a:schemeClr val="bg1">
                    <a:lumMod val="75000"/>
                  </a:schemeClr>
                </a:solidFill>
              </a:rPr>
              <a:t>This page intentionally left blank</a:t>
            </a:r>
            <a:endParaRPr lang="en-US" dirty="0">
              <a:solidFill>
                <a:schemeClr val="bg1">
                  <a:lumMod val="75000"/>
                </a:schemeClr>
              </a:solidFill>
            </a:endParaRPr>
          </a:p>
        </p:txBody>
      </p:sp>
    </p:spTree>
    <p:extLst>
      <p:ext uri="{BB962C8B-B14F-4D97-AF65-F5344CB8AC3E}">
        <p14:creationId xmlns:p14="http://schemas.microsoft.com/office/powerpoint/2010/main" val="4071930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Canvas">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_Slide_Message"/>
          <p:cNvSpPr>
            <a:spLocks noGrp="1"/>
          </p:cNvSpPr>
          <p:nvPr>
            <p:ph type="body" sz="quarter" idx="18" hasCustomPrompt="1"/>
          </p:nvPr>
        </p:nvSpPr>
        <p:spPr>
          <a:xfrm>
            <a:off x="457200" y="762007"/>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25" name="Text Placeholder 6"/>
          <p:cNvSpPr>
            <a:spLocks noGrp="1"/>
          </p:cNvSpPr>
          <p:nvPr>
            <p:ph type="body" sz="quarter" idx="30" hasCustomPrompt="1"/>
            <p:custDataLst>
              <p:tags r:id="rId2"/>
            </p:custDataLst>
          </p:nvPr>
        </p:nvSpPr>
        <p:spPr>
          <a:xfrm>
            <a:off x="1828800" y="6270174"/>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a:xfrm>
            <a:off x="8305800" y="6193975"/>
            <a:ext cx="381000" cy="304800"/>
          </a:xfrm>
        </p:spPr>
        <p:txBody>
          <a:bodyPr/>
          <a:lstStyle/>
          <a:p>
            <a:fld id="{CE92EEA8-FB63-4E62-A576-8CA4CEECC80E}" type="slidenum">
              <a:rPr lang="en-US" smtClean="0"/>
              <a:t>‹#›</a:t>
            </a:fld>
            <a:endParaRPr lang="en-US"/>
          </a:p>
        </p:txBody>
      </p:sp>
      <p:sp>
        <p:nvSpPr>
          <p:cNvPr id="7" name="Title 6"/>
          <p:cNvSpPr>
            <a:spLocks noGrp="1"/>
          </p:cNvSpPr>
          <p:nvPr>
            <p:ph type="title"/>
          </p:nvPr>
        </p:nvSpPr>
        <p:spPr>
          <a:xfrm>
            <a:off x="457200" y="228603"/>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4485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ngle Tile">
    <p:spTree>
      <p:nvGrpSpPr>
        <p:cNvPr id="1" name=""/>
        <p:cNvGrpSpPr/>
        <p:nvPr/>
      </p:nvGrpSpPr>
      <p:grpSpPr>
        <a:xfrm>
          <a:off x="0" y="0"/>
          <a:ext cx="0" cy="0"/>
          <a:chOff x="0" y="0"/>
          <a:chExt cx="0" cy="0"/>
        </a:xfrm>
      </p:grpSpPr>
      <p:sp>
        <p:nvSpPr>
          <p:cNvPr id="4"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Single_With_Title"/>
          <p:cNvSpPr>
            <a:spLocks noGrp="1"/>
          </p:cNvSpPr>
          <p:nvPr>
            <p:ph idx="1" hasCustomPrompt="1"/>
          </p:nvPr>
        </p:nvSpPr>
        <p:spPr>
          <a:xfrm>
            <a:off x="457200" y="1578424"/>
            <a:ext cx="82296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40224"/>
            <a:ext cx="8229600" cy="457200"/>
          </a:xfrm>
        </p:spPr>
        <p:txBody>
          <a:bodyPr vert="horz" lIns="0" tIns="0" rIns="0" bIns="0" rtlCol="0">
            <a:noAutofit/>
          </a:bodyPr>
          <a:lstStyle>
            <a:lvl1pPr marL="0" indent="0">
              <a:buFont typeface="Arial" panose="020B0604020202020204" pitchFamily="34" charset="0"/>
              <a:buNone/>
              <a:defRPr lang="en-US" sz="1400" b="0" baseline="0" dirty="0" smtClean="0">
                <a:solidFill>
                  <a:schemeClr val="accent1"/>
                </a:solidFill>
              </a:defRPr>
            </a:lvl1pPr>
          </a:lstStyle>
          <a:p>
            <a:pPr lvl="0">
              <a:spcBef>
                <a:spcPts val="0"/>
              </a:spcBef>
            </a:pPr>
            <a:r>
              <a:rPr lang="en-US" dirty="0" smtClean="0"/>
              <a:t>Slide Message</a:t>
            </a:r>
          </a:p>
        </p:txBody>
      </p:sp>
      <p:sp>
        <p:nvSpPr>
          <p:cNvPr id="19" name="_Title_Single"/>
          <p:cNvSpPr>
            <a:spLocks noGrp="1"/>
          </p:cNvSpPr>
          <p:nvPr>
            <p:ph type="body" sz="quarter" idx="21" hasCustomPrompt="1"/>
          </p:nvPr>
        </p:nvSpPr>
        <p:spPr>
          <a:xfrm>
            <a:off x="457200" y="1273624"/>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5" name="Slide Number Placeholder 4"/>
          <p:cNvSpPr>
            <a:spLocks noGrp="1"/>
          </p:cNvSpPr>
          <p:nvPr>
            <p:ph type="sldNum" sz="quarter" idx="31"/>
          </p:nvPr>
        </p:nvSpPr>
        <p:spPr/>
        <p:txBody>
          <a:bodyPr/>
          <a:lstStyle/>
          <a:p>
            <a:fld id="{CE92EEA8-FB63-4E62-A576-8CA4CEECC80E}" type="slidenum">
              <a:rPr lang="en-US" smtClean="0"/>
              <a:t>‹#›</a:t>
            </a:fld>
            <a:endParaRPr lang="en-US"/>
          </a:p>
        </p:txBody>
      </p:sp>
      <p:sp>
        <p:nvSpPr>
          <p:cNvPr id="6" name="Title 5"/>
          <p:cNvSpPr>
            <a:spLocks noGrp="1"/>
          </p:cNvSpPr>
          <p:nvPr>
            <p:ph type="title"/>
          </p:nvPr>
        </p:nvSpPr>
        <p:spPr>
          <a:xfrm>
            <a:off x="457200" y="228597"/>
            <a:ext cx="8229600" cy="457200"/>
          </a:xfrm>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7111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Right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Half_Left_With_Title"/>
          <p:cNvSpPr>
            <a:spLocks noGrp="1"/>
          </p:cNvSpPr>
          <p:nvPr>
            <p:ph idx="1" hasCustomPrompt="1"/>
          </p:nvPr>
        </p:nvSpPr>
        <p:spPr>
          <a:xfrm>
            <a:off x="457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1"/>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Half_Left"/>
          <p:cNvSpPr>
            <a:spLocks noGrp="1"/>
          </p:cNvSpPr>
          <p:nvPr>
            <p:ph type="body" sz="quarter" idx="21" hasCustomPrompt="1"/>
          </p:nvPr>
        </p:nvSpPr>
        <p:spPr>
          <a:xfrm>
            <a:off x="457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Title_Half_Right"/>
          <p:cNvSpPr>
            <a:spLocks noGrp="1"/>
          </p:cNvSpPr>
          <p:nvPr>
            <p:ph type="body" sz="quarter" idx="22" hasCustomPrompt="1"/>
          </p:nvPr>
        </p:nvSpPr>
        <p:spPr>
          <a:xfrm>
            <a:off x="4648200" y="1284511"/>
            <a:ext cx="4038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Right_With_Title"/>
          <p:cNvSpPr>
            <a:spLocks noGrp="1"/>
          </p:cNvSpPr>
          <p:nvPr>
            <p:ph idx="23" hasCustomPrompt="1"/>
          </p:nvPr>
        </p:nvSpPr>
        <p:spPr>
          <a:xfrm>
            <a:off x="4648200" y="1589310"/>
            <a:ext cx="4038600" cy="3962401"/>
          </a:xfrm>
          <a:noFill/>
        </p:spPr>
        <p:txBody>
          <a:bodyPr>
            <a:normAutofit/>
          </a:bodyPr>
          <a:lstStyle>
            <a:lvl1pPr marL="233363" indent="-233363">
              <a:defRPr sz="1000"/>
            </a:lvl1pPr>
            <a:lvl2pPr marL="457200" indent="-231775">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p:txBody>
          <a:bodyPr/>
          <a:lstStyle>
            <a:lvl1pPr algn="l" defTabSz="914400" rtl="0" eaLnBrk="1" latinLnBrk="0" hangingPunct="1">
              <a:spcBef>
                <a:spcPct val="0"/>
              </a:spcBef>
              <a:buNone/>
              <a:defRPr lang="en-US" sz="2600" kern="1200" dirty="0">
                <a:solidFill>
                  <a:schemeClr val="tx2"/>
                </a:solidFill>
                <a:latin typeface="+mj-lt"/>
                <a:ea typeface="+mj-ea"/>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2955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Bottom Tile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Half_Top_With_Title"/>
          <p:cNvSpPr>
            <a:spLocks noGrp="1"/>
          </p:cNvSpPr>
          <p:nvPr>
            <p:ph idx="1" hasCustomPrompt="1"/>
          </p:nvPr>
        </p:nvSpPr>
        <p:spPr>
          <a:xfrm>
            <a:off x="457200" y="1589310"/>
            <a:ext cx="8229600" cy="17526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_Slide_Message"/>
          <p:cNvSpPr>
            <a:spLocks noGrp="1"/>
          </p:cNvSpPr>
          <p:nvPr>
            <p:ph type="body" sz="quarter" idx="18" hasCustomPrompt="1"/>
          </p:nvPr>
        </p:nvSpPr>
        <p:spPr>
          <a:xfrm>
            <a:off x="457200" y="751110"/>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9" name="_Title_Half_Top"/>
          <p:cNvSpPr>
            <a:spLocks noGrp="1"/>
          </p:cNvSpPr>
          <p:nvPr>
            <p:ph type="body" sz="quarter" idx="21" hasCustomPrompt="1"/>
          </p:nvPr>
        </p:nvSpPr>
        <p:spPr>
          <a:xfrm>
            <a:off x="457200" y="12845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0" name="_Title_Half_Bottom"/>
          <p:cNvSpPr>
            <a:spLocks noGrp="1"/>
          </p:cNvSpPr>
          <p:nvPr>
            <p:ph type="body" sz="quarter" idx="22" hasCustomPrompt="1"/>
          </p:nvPr>
        </p:nvSpPr>
        <p:spPr>
          <a:xfrm>
            <a:off x="457200" y="3494310"/>
            <a:ext cx="8229600"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5" name="_Content_Half_Bottom_With_Title"/>
          <p:cNvSpPr>
            <a:spLocks noGrp="1"/>
          </p:cNvSpPr>
          <p:nvPr>
            <p:ph idx="23" hasCustomPrompt="1"/>
          </p:nvPr>
        </p:nvSpPr>
        <p:spPr>
          <a:xfrm>
            <a:off x="457200" y="3799110"/>
            <a:ext cx="8229600" cy="1752601"/>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marL="1150938" indent="-228600">
              <a:defRPr sz="10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8370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ft/Center/Right Tiles">
    <p:spTree>
      <p:nvGrpSpPr>
        <p:cNvPr id="1" name=""/>
        <p:cNvGrpSpPr/>
        <p:nvPr/>
      </p:nvGrpSpPr>
      <p:grpSpPr>
        <a:xfrm>
          <a:off x="0" y="0"/>
          <a:ext cx="0" cy="0"/>
          <a:chOff x="0" y="0"/>
          <a:chExt cx="0" cy="0"/>
        </a:xfrm>
      </p:grpSpPr>
      <p:sp>
        <p:nvSpPr>
          <p:cNvPr id="9"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_Content_Third_Left_With_Title"/>
          <p:cNvSpPr>
            <a:spLocks noGrp="1"/>
          </p:cNvSpPr>
          <p:nvPr>
            <p:ph idx="1" hasCustomPrompt="1"/>
          </p:nvPr>
        </p:nvSpPr>
        <p:spPr>
          <a:xfrm>
            <a:off x="4572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18" name="_Slide_Message"/>
          <p:cNvSpPr>
            <a:spLocks noGrp="1"/>
          </p:cNvSpPr>
          <p:nvPr>
            <p:ph type="body" sz="quarter" idx="18" hasCustomPrompt="1"/>
          </p:nvPr>
        </p:nvSpPr>
        <p:spPr>
          <a:xfrm>
            <a:off x="457200" y="740226"/>
            <a:ext cx="8229600" cy="457200"/>
          </a:xfrm>
        </p:spPr>
        <p:txBody>
          <a:bodyPr vert="horz" lIns="0" tIns="0" rIns="0" bIns="0" rtlCol="0">
            <a:noAutofit/>
          </a:bodyPr>
          <a:lstStyle>
            <a:lvl1pPr marL="342900" indent="-342900">
              <a:buNone/>
              <a:defRPr lang="en-US" sz="1400" b="0" baseline="0" dirty="0" smtClean="0">
                <a:solidFill>
                  <a:schemeClr val="accent1"/>
                </a:solidFill>
              </a:defRPr>
            </a:lvl1pPr>
          </a:lstStyle>
          <a:p>
            <a:pPr marL="0" lvl="0" indent="0">
              <a:spcBef>
                <a:spcPts val="0"/>
              </a:spcBef>
            </a:pPr>
            <a:r>
              <a:rPr lang="en-US" dirty="0" smtClean="0"/>
              <a:t>Slide Message</a:t>
            </a:r>
          </a:p>
        </p:txBody>
      </p:sp>
      <p:sp>
        <p:nvSpPr>
          <p:cNvPr id="17" name="_Title_Third_Left"/>
          <p:cNvSpPr>
            <a:spLocks noGrp="1"/>
          </p:cNvSpPr>
          <p:nvPr>
            <p:ph type="body" sz="quarter" idx="23" hasCustomPrompt="1"/>
          </p:nvPr>
        </p:nvSpPr>
        <p:spPr>
          <a:xfrm>
            <a:off x="457201" y="1273626"/>
            <a:ext cx="2666999"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2" name="_Title_Third_Right"/>
          <p:cNvSpPr>
            <a:spLocks noGrp="1"/>
          </p:cNvSpPr>
          <p:nvPr>
            <p:ph type="body" sz="quarter" idx="24" hasCustomPrompt="1"/>
          </p:nvPr>
        </p:nvSpPr>
        <p:spPr>
          <a:xfrm>
            <a:off x="6016754" y="1273626"/>
            <a:ext cx="2670048"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25" name="_Title_Third_Center"/>
          <p:cNvSpPr>
            <a:spLocks noGrp="1"/>
          </p:cNvSpPr>
          <p:nvPr>
            <p:ph type="body" sz="quarter" idx="25" hasCustomPrompt="1"/>
          </p:nvPr>
        </p:nvSpPr>
        <p:spPr>
          <a:xfrm>
            <a:off x="3242734" y="1273626"/>
            <a:ext cx="2658533" cy="228600"/>
          </a:xfrm>
          <a:solidFill>
            <a:schemeClr val="tx2"/>
          </a:solidFill>
        </p:spPr>
        <p:txBody>
          <a:bodyPr anchor="ctr" anchorCtr="0">
            <a:noAutofit/>
          </a:bodyPr>
          <a:lstStyle>
            <a:lvl1pPr algn="l">
              <a:buNone/>
              <a:defRPr sz="1200" b="1" baseline="0">
                <a:solidFill>
                  <a:schemeClr val="bg1"/>
                </a:solidFill>
              </a:defRPr>
            </a:lvl1pPr>
          </a:lstStyle>
          <a:p>
            <a:pPr lvl="0"/>
            <a:r>
              <a:rPr lang="en-US" dirty="0" smtClean="0"/>
              <a:t>Shape Title</a:t>
            </a:r>
            <a:endParaRPr lang="en-US" dirty="0"/>
          </a:p>
        </p:txBody>
      </p:sp>
      <p:sp>
        <p:nvSpPr>
          <p:cNvPr id="19" name="_Content_Third_Center_With_Title"/>
          <p:cNvSpPr>
            <a:spLocks noGrp="1"/>
          </p:cNvSpPr>
          <p:nvPr>
            <p:ph idx="26" hasCustomPrompt="1"/>
          </p:nvPr>
        </p:nvSpPr>
        <p:spPr>
          <a:xfrm>
            <a:off x="3236976"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20" name="_Content_Third_Right_With_Title"/>
          <p:cNvSpPr>
            <a:spLocks noGrp="1"/>
          </p:cNvSpPr>
          <p:nvPr>
            <p:ph idx="27" hasCustomPrompt="1"/>
          </p:nvPr>
        </p:nvSpPr>
        <p:spPr>
          <a:xfrm>
            <a:off x="6019800" y="1578426"/>
            <a:ext cx="2667000" cy="3962400"/>
          </a:xfrm>
          <a:noFill/>
        </p:spPr>
        <p:txBody>
          <a:bodyPr>
            <a:normAutofit/>
          </a:bodyPr>
          <a:lstStyle>
            <a:lvl1pPr marL="233363" indent="-233363">
              <a:defRPr sz="1000"/>
            </a:lvl1pPr>
            <a:lvl2pPr marL="457200" indent="-223838">
              <a:defRPr sz="1000"/>
            </a:lvl2pPr>
            <a:lvl3pPr marL="693738" indent="-228600">
              <a:defRPr sz="1000"/>
            </a:lvl3pPr>
            <a:lvl4pPr marL="917575" indent="-228600">
              <a:defRPr sz="1000"/>
            </a:lvl4pPr>
            <a:lvl5pPr>
              <a:defRPr sz="9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32" name="Text Placeholder 6"/>
          <p:cNvSpPr>
            <a:spLocks noGrp="1"/>
          </p:cNvSpPr>
          <p:nvPr>
            <p:ph type="body" sz="quarter" idx="30" hasCustomPrompt="1"/>
            <p:custDataLst>
              <p:tags r:id="rId2"/>
            </p:custDataLst>
          </p:nvPr>
        </p:nvSpPr>
        <p:spPr>
          <a:xfrm>
            <a:off x="1828800" y="6226630"/>
            <a:ext cx="6400800" cy="533400"/>
          </a:xfrm>
        </p:spPr>
        <p:txBody>
          <a:bodyPr lIns="0" tIns="0" rIns="0" bIns="0">
            <a:noAutofit/>
          </a:bodyPr>
          <a:lstStyle>
            <a:lvl1pPr marL="341313" indent="-341313">
              <a:buNone/>
              <a:defRPr sz="700">
                <a:solidFill>
                  <a:schemeClr val="tx1">
                    <a:lumMod val="65000"/>
                    <a:lumOff val="35000"/>
                  </a:schemeClr>
                </a:solidFill>
              </a:defRPr>
            </a:lvl1pPr>
            <a:lvl2pPr marL="457200" indent="0">
              <a:buNone/>
              <a:defRPr sz="700"/>
            </a:lvl2pPr>
            <a:lvl3pPr marL="914400" indent="0">
              <a:buNone/>
              <a:defRPr sz="700"/>
            </a:lvl3pPr>
            <a:lvl4pPr marL="1371600" indent="0">
              <a:buNone/>
              <a:defRPr sz="700"/>
            </a:lvl4pPr>
            <a:lvl5pPr marL="1828800" indent="0">
              <a:buNone/>
              <a:defRPr sz="700"/>
            </a:lvl5pPr>
          </a:lstStyle>
          <a:p>
            <a:pPr lvl="0"/>
            <a:r>
              <a:rPr lang="en-US" dirty="0" smtClean="0"/>
              <a:t>Footnotes</a:t>
            </a:r>
          </a:p>
        </p:txBody>
      </p:sp>
      <p:sp>
        <p:nvSpPr>
          <p:cNvPr id="4" name="Slide Number Placeholder 3"/>
          <p:cNvSpPr>
            <a:spLocks noGrp="1"/>
          </p:cNvSpPr>
          <p:nvPr>
            <p:ph type="sldNum" sz="quarter" idx="31"/>
          </p:nvPr>
        </p:nvSpPr>
        <p:spPr/>
        <p:txBody>
          <a:bodyPr/>
          <a:lstStyle/>
          <a:p>
            <a:fld id="{CE92EEA8-FB63-4E62-A576-8CA4CEECC80E}" type="slidenum">
              <a:rPr lang="en-US" smtClean="0"/>
              <a:t>‹#›</a:t>
            </a:fld>
            <a:endParaRPr lang="en-US"/>
          </a:p>
        </p:txBody>
      </p:sp>
      <p:sp>
        <p:nvSpPr>
          <p:cNvPr id="5" name="Title 4"/>
          <p:cNvSpPr>
            <a:spLocks noGrp="1"/>
          </p:cNvSpPr>
          <p:nvPr>
            <p:ph type="title"/>
          </p:nvPr>
        </p:nvSpPr>
        <p:spPr>
          <a:xfrm>
            <a:off x="457200" y="228599"/>
            <a:ext cx="8229600" cy="457200"/>
          </a:xfrm>
        </p:spPr>
        <p:txBody>
          <a:bodyPr/>
          <a:lstStyle>
            <a:lvl1pPr>
              <a:defRPr>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607152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9482"/>
            <a:ext cx="8229600" cy="457200"/>
          </a:xfrm>
          <a:prstGeom prst="rect">
            <a:avLst/>
          </a:prstGeom>
        </p:spPr>
        <p:txBody>
          <a:bodyPr vert="horz" lIns="0" tIns="45720" rIns="91440" bIns="45720" rtlCol="0" anchor="b" anchorCtr="0">
            <a:noAutofit/>
          </a:bodyPr>
          <a:lstStyle/>
          <a:p>
            <a:r>
              <a:rPr lang="en-US" dirty="0" smtClean="0"/>
              <a:t>Slide Title</a:t>
            </a:r>
            <a:endParaRPr lang="en-US" dirty="0"/>
          </a:p>
        </p:txBody>
      </p:sp>
      <p:sp>
        <p:nvSpPr>
          <p:cNvPr id="3" name="Text Placeholder 2"/>
          <p:cNvSpPr>
            <a:spLocks noGrp="1"/>
          </p:cNvSpPr>
          <p:nvPr>
            <p:ph type="body" idx="1"/>
          </p:nvPr>
        </p:nvSpPr>
        <p:spPr>
          <a:xfrm>
            <a:off x="457200" y="827314"/>
            <a:ext cx="8229600" cy="449579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6204860"/>
            <a:ext cx="381000" cy="304800"/>
          </a:xfrm>
          <a:prstGeom prst="rect">
            <a:avLst/>
          </a:prstGeom>
        </p:spPr>
        <p:txBody>
          <a:bodyPr vert="horz" lIns="91440" tIns="45720" rIns="0" bIns="45720" rtlCol="0" anchor="ctr"/>
          <a:lstStyle>
            <a:lvl1pPr algn="r">
              <a:defRPr sz="1200">
                <a:solidFill>
                  <a:schemeClr val="tx1">
                    <a:tint val="75000"/>
                  </a:schemeClr>
                </a:solidFill>
              </a:defRPr>
            </a:lvl1pPr>
          </a:lstStyle>
          <a:p>
            <a:fld id="{CE92EEA8-FB63-4E62-A576-8CA4CEECC80E}" type="slidenum">
              <a:rPr lang="en-US" smtClean="0"/>
              <a:t>‹#›</a:t>
            </a:fld>
            <a:endParaRPr lang="en-US"/>
          </a:p>
        </p:txBody>
      </p:sp>
      <p:cxnSp>
        <p:nvCxnSpPr>
          <p:cNvPr id="7" name="Straight Connector 6"/>
          <p:cNvCxnSpPr/>
          <p:nvPr/>
        </p:nvCxnSpPr>
        <p:spPr>
          <a:xfrm>
            <a:off x="457200" y="707568"/>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6204859"/>
            <a:ext cx="82296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Stamps [AL]" hidden="1"/>
          <p:cNvGrpSpPr/>
          <p:nvPr/>
        </p:nvGrpSpPr>
        <p:grpSpPr>
          <a:xfrm>
            <a:off x="76201" y="-2"/>
            <a:ext cx="8991598" cy="6858003"/>
            <a:chOff x="76201" y="-2"/>
            <a:chExt cx="8991598" cy="6858003"/>
          </a:xfrm>
        </p:grpSpPr>
        <p:sp>
          <p:nvSpPr>
            <p:cNvPr id="10" name="Stamp Left"/>
            <p:cNvSpPr txBox="1"/>
            <p:nvPr userDrawn="1">
              <p:custDataLst>
                <p:tags r:id="rId18"/>
              </p:custDataLst>
            </p:nvPr>
          </p:nvSpPr>
          <p:spPr>
            <a:xfrm rot="16200000">
              <a:off x="-3200400" y="3276599"/>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sp>
          <p:nvSpPr>
            <p:cNvPr id="11" name="Stamp Right"/>
            <p:cNvSpPr txBox="1"/>
            <p:nvPr userDrawn="1">
              <p:custDataLst>
                <p:tags r:id="rId19"/>
              </p:custDataLst>
            </p:nvPr>
          </p:nvSpPr>
          <p:spPr>
            <a:xfrm rot="5400000">
              <a:off x="5486399" y="3276601"/>
              <a:ext cx="6858001" cy="304799"/>
            </a:xfrm>
            <a:prstGeom prst="rect">
              <a:avLst/>
            </a:prstGeom>
            <a:noFill/>
          </p:spPr>
          <p:txBody>
            <a:bodyPr wrap="none" lIns="0" tIns="0" rIns="0" bIns="0" rtlCol="0" anchor="ctr" anchorCtr="0">
              <a:noAutofit/>
            </a:bodyPr>
            <a:lstStyle/>
            <a:p>
              <a:pPr algn="ctr"/>
              <a:r>
                <a:rPr lang="en-US" sz="1200" b="1" dirty="0" smtClean="0">
                  <a:solidFill>
                    <a:srgbClr val="C00000">
                      <a:alpha val="50000"/>
                    </a:srgbClr>
                  </a:solidFill>
                  <a:latin typeface="Arial" panose="020B0604020202020204" pitchFamily="34" charset="0"/>
                  <a:cs typeface="Arial" panose="020B0604020202020204" pitchFamily="34" charset="0"/>
                </a:rPr>
                <a:t>[stamp]</a:t>
              </a:r>
              <a:endParaRPr lang="en-US" sz="1200" b="1" dirty="0">
                <a:solidFill>
                  <a:srgbClr val="C00000">
                    <a:alpha val="50000"/>
                  </a:srgbClr>
                </a:solidFill>
                <a:latin typeface="Arial" panose="020B0604020202020204" pitchFamily="34" charset="0"/>
                <a:cs typeface="Arial" panose="020B0604020202020204" pitchFamily="34" charset="0"/>
              </a:endParaRPr>
            </a:p>
          </p:txBody>
        </p:sp>
      </p:grpSp>
      <p:sp>
        <p:nvSpPr>
          <p:cNvPr id="5" name="File Path [AL]" hidden="1"/>
          <p:cNvSpPr txBox="1"/>
          <p:nvPr/>
        </p:nvSpPr>
        <p:spPr>
          <a:xfrm>
            <a:off x="457200" y="6553200"/>
            <a:ext cx="256480" cy="215444"/>
          </a:xfrm>
          <a:prstGeom prst="rect">
            <a:avLst/>
          </a:prstGeom>
          <a:noFill/>
        </p:spPr>
        <p:txBody>
          <a:bodyPr wrap="none" lIns="0" rIns="0" rtlCol="0">
            <a:spAutoFit/>
          </a:bodyPr>
          <a:lstStyle/>
          <a:p>
            <a:r>
              <a:rPr lang="en-US" sz="800" dirty="0" smtClean="0">
                <a:solidFill>
                  <a:schemeClr val="bg1">
                    <a:lumMod val="75000"/>
                  </a:schemeClr>
                </a:solidFill>
              </a:rPr>
              <a:t>[path]</a:t>
            </a:r>
            <a:endParaRPr lang="en-US" sz="800" dirty="0">
              <a:solidFill>
                <a:schemeClr val="bg1">
                  <a:lumMod val="75000"/>
                </a:schemeClr>
              </a:solidFill>
            </a:endParaRPr>
          </a:p>
        </p:txBody>
      </p:sp>
      <p:sp>
        <p:nvSpPr>
          <p:cNvPr id="12" name="Sticky [SS]" hidden="1"/>
          <p:cNvSpPr txBox="1"/>
          <p:nvPr/>
        </p:nvSpPr>
        <p:spPr>
          <a:xfrm>
            <a:off x="7353300" y="0"/>
            <a:ext cx="1790700" cy="1016979"/>
          </a:xfrm>
          <a:prstGeom prst="rect">
            <a:avLst/>
          </a:prstGeom>
          <a:solidFill>
            <a:srgbClr val="CC0000"/>
          </a:solidFill>
        </p:spPr>
        <p:txBody>
          <a:bodyPr wrap="square" rtlCol="0" anchor="ctr" anchorCtr="0">
            <a:noAutofit/>
          </a:bodyPr>
          <a:lstStyle/>
          <a:p>
            <a:pPr algn="ctr"/>
            <a:endParaRPr lang="en-US" b="1" dirty="0">
              <a:solidFill>
                <a:srgbClr val="FFFFFF"/>
              </a:solidFill>
            </a:endParaRPr>
          </a:p>
        </p:txBody>
      </p:sp>
      <p:sp>
        <p:nvSpPr>
          <p:cNvPr id="13" name="Section Titles [CS]" hidden="1"/>
          <p:cNvSpPr txBox="1"/>
          <p:nvPr userDrawn="1">
            <p:custDataLst>
              <p:tags r:id="rId17"/>
            </p:custDataLst>
          </p:nvPr>
        </p:nvSpPr>
        <p:spPr>
          <a:xfrm>
            <a:off x="5943600" y="990600"/>
            <a:ext cx="2743200" cy="152400"/>
          </a:xfrm>
          <a:prstGeom prst="rect">
            <a:avLst/>
          </a:prstGeom>
        </p:spPr>
        <p:txBody>
          <a:bodyPr vert="horz" lIns="0" tIns="0" rIns="0" bIns="0" rtlCol="0" anchor="b" anchorCtr="0">
            <a:normAutofit/>
          </a:bodyPr>
          <a:lstStyle>
            <a:lvl1pPr lvl="0" indent="0" algn="r">
              <a:spcBef>
                <a:spcPct val="20000"/>
              </a:spcBef>
              <a:buFont typeface="Arial" pitchFamily="34" charset="0"/>
              <a:buNone/>
              <a:defRPr sz="1000" b="1" baseline="0">
                <a:solidFill>
                  <a:schemeClr val="accent1">
                    <a:lumMod val="75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smtClean="0"/>
              <a:t>[section] / [subsection]</a:t>
            </a:r>
            <a:endParaRPr lang="en-US" dirty="0"/>
          </a:p>
        </p:txBody>
      </p:sp>
      <p:pic>
        <p:nvPicPr>
          <p:cNvPr id="1026" name="Picture 2" descr="Apple Bank"/>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457200" y="6295903"/>
            <a:ext cx="620486" cy="26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3873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hf hdr="0" dt="0"/>
  <p:txStyles>
    <p:titleStyle>
      <a:lvl1pPr algn="l" defTabSz="914400" rtl="0" eaLnBrk="1" latinLnBrk="0" hangingPunct="1">
        <a:spcBef>
          <a:spcPct val="0"/>
        </a:spcBef>
        <a:buNone/>
        <a:defRPr sz="2600" kern="1200">
          <a:solidFill>
            <a:srgbClr val="376092"/>
          </a:solidFill>
          <a:latin typeface="+mn-lt"/>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1426" y="4495800"/>
            <a:ext cx="2743200" cy="1371600"/>
          </a:xfrm>
        </p:spPr>
        <p:txBody>
          <a:bodyPr/>
          <a:lstStyle/>
          <a:p>
            <a:r>
              <a:rPr lang="en-US" sz="1200" b="1" dirty="0" smtClean="0">
                <a:solidFill>
                  <a:schemeClr val="accent5"/>
                </a:solidFill>
              </a:rPr>
              <a:t>Debi Gupta, EVP, CTO</a:t>
            </a:r>
            <a:endParaRPr lang="en-US" sz="1200" b="1" dirty="0">
              <a:solidFill>
                <a:schemeClr val="accent5"/>
              </a:solidFill>
            </a:endParaRPr>
          </a:p>
          <a:p>
            <a:endParaRPr lang="en-US" sz="1200" b="1" dirty="0">
              <a:solidFill>
                <a:schemeClr val="accent5"/>
              </a:solidFill>
            </a:endParaRPr>
          </a:p>
          <a:p>
            <a:endParaRPr lang="en-US" sz="1200" dirty="0" smtClean="0">
              <a:solidFill>
                <a:schemeClr val="accent5"/>
              </a:solidFill>
            </a:endParaRPr>
          </a:p>
        </p:txBody>
      </p:sp>
      <p:sp>
        <p:nvSpPr>
          <p:cNvPr id="3" name="Text Placeholder 2"/>
          <p:cNvSpPr>
            <a:spLocks noGrp="1"/>
          </p:cNvSpPr>
          <p:nvPr>
            <p:ph type="body" sz="quarter" idx="14"/>
          </p:nvPr>
        </p:nvSpPr>
        <p:spPr>
          <a:xfrm>
            <a:off x="569903" y="4134916"/>
            <a:ext cx="2744723" cy="228600"/>
          </a:xfrm>
        </p:spPr>
        <p:txBody>
          <a:bodyPr/>
          <a:lstStyle/>
          <a:p>
            <a:r>
              <a:rPr lang="en-US" dirty="0" smtClean="0"/>
              <a:t>February 2022</a:t>
            </a:r>
          </a:p>
          <a:p>
            <a:endParaRPr lang="en-US" dirty="0"/>
          </a:p>
        </p:txBody>
      </p:sp>
      <p:sp>
        <p:nvSpPr>
          <p:cNvPr id="4" name="Text Placeholder 3"/>
          <p:cNvSpPr>
            <a:spLocks noGrp="1"/>
          </p:cNvSpPr>
          <p:nvPr>
            <p:ph type="body" sz="quarter" idx="30"/>
          </p:nvPr>
        </p:nvSpPr>
        <p:spPr/>
        <p:txBody>
          <a:bodyPr/>
          <a:lstStyle/>
          <a:p>
            <a:endParaRPr lang="en-US" dirty="0"/>
          </a:p>
        </p:txBody>
      </p:sp>
      <p:sp>
        <p:nvSpPr>
          <p:cNvPr id="5" name="Title 4"/>
          <p:cNvSpPr>
            <a:spLocks noGrp="1"/>
          </p:cNvSpPr>
          <p:nvPr>
            <p:ph type="title"/>
          </p:nvPr>
        </p:nvSpPr>
        <p:spPr>
          <a:xfrm>
            <a:off x="457200" y="2170740"/>
            <a:ext cx="8232648" cy="1563060"/>
          </a:xfrm>
        </p:spPr>
        <p:txBody>
          <a:bodyPr/>
          <a:lstStyle/>
          <a:p>
            <a:r>
              <a:rPr lang="en-US" dirty="0" smtClean="0"/>
              <a:t>IT Risk &amp; Control Self Assessment 2022 Plan</a:t>
            </a:r>
            <a:endParaRPr lang="en-US" dirty="0"/>
          </a:p>
        </p:txBody>
      </p:sp>
      <p:sp>
        <p:nvSpPr>
          <p:cNvPr id="6" name="Rectangle 5"/>
          <p:cNvSpPr/>
          <p:nvPr/>
        </p:nvSpPr>
        <p:spPr>
          <a:xfrm>
            <a:off x="7101681" y="3025928"/>
            <a:ext cx="1377941"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Draft</a:t>
            </a:r>
            <a:endPar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367332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10</a:t>
            </a:fld>
            <a:endParaRPr lang="en-US"/>
          </a:p>
        </p:txBody>
      </p:sp>
      <p:sp>
        <p:nvSpPr>
          <p:cNvPr id="3" name="Title 2"/>
          <p:cNvSpPr>
            <a:spLocks noGrp="1"/>
          </p:cNvSpPr>
          <p:nvPr>
            <p:ph type="title"/>
          </p:nvPr>
        </p:nvSpPr>
        <p:spPr/>
        <p:txBody>
          <a:bodyPr/>
          <a:lstStyle/>
          <a:p>
            <a:r>
              <a:rPr lang="en-US" sz="2000" dirty="0" smtClean="0"/>
              <a:t>Key IT RCSA Activities, Continued</a:t>
            </a:r>
            <a:endParaRPr lang="en-US" sz="2000" dirty="0"/>
          </a:p>
        </p:txBody>
      </p:sp>
      <p:sp>
        <p:nvSpPr>
          <p:cNvPr id="4" name="TextBox 3"/>
          <p:cNvSpPr txBox="1"/>
          <p:nvPr/>
        </p:nvSpPr>
        <p:spPr>
          <a:xfrm>
            <a:off x="457200" y="822735"/>
            <a:ext cx="8143336" cy="4185761"/>
          </a:xfrm>
          <a:prstGeom prst="rect">
            <a:avLst/>
          </a:prstGeom>
          <a:noFill/>
        </p:spPr>
        <p:txBody>
          <a:bodyPr wrap="square" rtlCol="0">
            <a:spAutoFit/>
          </a:bodyPr>
          <a:lstStyle/>
          <a:p>
            <a:pPr marL="0" lvl="1"/>
            <a:r>
              <a:rPr lang="en-US" sz="1400" b="1" dirty="0" smtClean="0">
                <a:solidFill>
                  <a:srgbClr val="0070C0"/>
                </a:solidFill>
              </a:rPr>
              <a:t>Risk-Based Sampling Testing</a:t>
            </a:r>
          </a:p>
          <a:p>
            <a:pPr marL="285750" lvl="1" indent="-285750">
              <a:buFont typeface="Arial" panose="020B0604020202020204" pitchFamily="34" charset="0"/>
              <a:buChar char="•"/>
            </a:pPr>
            <a:r>
              <a:rPr lang="en-US" sz="1400" b="1" dirty="0" smtClean="0"/>
              <a:t>Purpose</a:t>
            </a:r>
            <a:r>
              <a:rPr lang="en-US" sz="1400" dirty="0" smtClean="0"/>
              <a:t>: Detailed testing to assess the </a:t>
            </a:r>
            <a:r>
              <a:rPr lang="en-US" sz="1400" u="sng" dirty="0" smtClean="0"/>
              <a:t>operating effectiveness </a:t>
            </a:r>
            <a:r>
              <a:rPr lang="en-US" sz="1400" dirty="0" smtClean="0"/>
              <a:t>of the </a:t>
            </a:r>
            <a:r>
              <a:rPr lang="en-US" sz="1400" dirty="0"/>
              <a:t>in-scope controls in the in-scope test </a:t>
            </a:r>
            <a:r>
              <a:rPr lang="en-US" sz="1400" dirty="0" smtClean="0"/>
              <a:t>areas. Number of test samples is proportioned to the risk rating of the related process.</a:t>
            </a:r>
          </a:p>
          <a:p>
            <a:pPr marL="285750" lvl="1" indent="-285750">
              <a:buFont typeface="Arial" panose="020B0604020202020204" pitchFamily="34" charset="0"/>
              <a:buChar char="•"/>
            </a:pPr>
            <a:r>
              <a:rPr lang="en-US" sz="1400" b="1" dirty="0" smtClean="0"/>
              <a:t>Input</a:t>
            </a:r>
          </a:p>
          <a:p>
            <a:pPr marL="742950" lvl="2" indent="-285750">
              <a:buFont typeface="Arial" panose="020B0604020202020204" pitchFamily="34" charset="0"/>
              <a:buChar char="•"/>
            </a:pPr>
            <a:r>
              <a:rPr lang="en-US" sz="1400" dirty="0" smtClean="0"/>
              <a:t>Confirmed in-scope test areas and controls from Walkthrough sessions</a:t>
            </a:r>
          </a:p>
          <a:p>
            <a:pPr marL="742950" lvl="2" indent="-285750">
              <a:buFont typeface="Arial" panose="020B0604020202020204" pitchFamily="34" charset="0"/>
              <a:buChar char="•"/>
            </a:pPr>
            <a:r>
              <a:rPr lang="en-US" sz="1400" dirty="0" smtClean="0"/>
              <a:t>Evidence </a:t>
            </a:r>
            <a:r>
              <a:rPr lang="en-US" sz="1400" dirty="0"/>
              <a:t>relevant and related to the </a:t>
            </a:r>
            <a:r>
              <a:rPr lang="en-US" sz="1400" dirty="0" smtClean="0"/>
              <a:t>operating </a:t>
            </a:r>
            <a:r>
              <a:rPr lang="en-US" sz="1400" dirty="0"/>
              <a:t>of the controls </a:t>
            </a:r>
            <a:endParaRPr lang="en-US" sz="1400" dirty="0" smtClean="0"/>
          </a:p>
          <a:p>
            <a:pPr marL="1200150" lvl="3" indent="-285750">
              <a:buFont typeface="Arial" panose="020B0604020202020204" pitchFamily="34" charset="0"/>
              <a:buChar char="•"/>
            </a:pPr>
            <a:r>
              <a:rPr lang="en-US" sz="1400" dirty="0" smtClean="0"/>
              <a:t>Evidence is obtained </a:t>
            </a:r>
            <a:r>
              <a:rPr lang="en-US" sz="1400" dirty="0"/>
              <a:t>during the interim testing period </a:t>
            </a:r>
            <a:r>
              <a:rPr lang="en-US" sz="1400" dirty="0" smtClean="0"/>
              <a:t>(12/1/2021 – 2/28/2022)</a:t>
            </a:r>
          </a:p>
          <a:p>
            <a:pPr marL="285750" lvl="1" indent="-285750">
              <a:buFont typeface="Arial" panose="020B0604020202020204" pitchFamily="34" charset="0"/>
              <a:buChar char="•"/>
            </a:pPr>
            <a:r>
              <a:rPr lang="en-US" sz="1400" b="1" dirty="0" smtClean="0"/>
              <a:t>Output</a:t>
            </a:r>
          </a:p>
          <a:p>
            <a:pPr marL="742950" lvl="2" indent="-285750">
              <a:buFont typeface="Arial" panose="020B0604020202020204" pitchFamily="34" charset="0"/>
              <a:buChar char="•"/>
            </a:pPr>
            <a:r>
              <a:rPr lang="en-US" sz="1400" dirty="0" smtClean="0"/>
              <a:t>Assessment of the operating effectiveness of the in-scope controls during the interim testing period</a:t>
            </a:r>
          </a:p>
          <a:p>
            <a:pPr marL="742950" lvl="1" indent="-285750">
              <a:buFont typeface="Arial" panose="020B0604020202020204" pitchFamily="34" charset="0"/>
              <a:buChar char="•"/>
            </a:pPr>
            <a:endParaRPr lang="en-US" sz="1400" dirty="0"/>
          </a:p>
          <a:p>
            <a:pPr marL="0" lvl="1"/>
            <a:r>
              <a:rPr lang="en-US" sz="1400" b="1" dirty="0" smtClean="0">
                <a:solidFill>
                  <a:srgbClr val="0070C0"/>
                </a:solidFill>
              </a:rPr>
              <a:t>Test of Design (Limited Testing)</a:t>
            </a:r>
          </a:p>
          <a:p>
            <a:pPr marL="285750" lvl="1" indent="-285750">
              <a:buFont typeface="Arial" panose="020B0604020202020204" pitchFamily="34" charset="0"/>
              <a:buChar char="•"/>
            </a:pPr>
            <a:r>
              <a:rPr lang="en-US" sz="1400" b="1" dirty="0" smtClean="0"/>
              <a:t>Purpose</a:t>
            </a:r>
            <a:r>
              <a:rPr lang="en-US" sz="1400" dirty="0" smtClean="0"/>
              <a:t>:  A test of one sample to </a:t>
            </a:r>
            <a:r>
              <a:rPr lang="en-US" sz="1400" dirty="0"/>
              <a:t>assess the </a:t>
            </a:r>
            <a:r>
              <a:rPr lang="en-US" sz="1400" u="sng" dirty="0" smtClean="0"/>
              <a:t>design effectiveness</a:t>
            </a:r>
            <a:r>
              <a:rPr lang="en-US" sz="1400" dirty="0" smtClean="0"/>
              <a:t> </a:t>
            </a:r>
            <a:r>
              <a:rPr lang="en-US" sz="1400" dirty="0"/>
              <a:t>of the in-scope </a:t>
            </a:r>
            <a:r>
              <a:rPr lang="en-US" sz="1400" dirty="0" smtClean="0"/>
              <a:t>controls that have had material changes.</a:t>
            </a:r>
          </a:p>
          <a:p>
            <a:pPr marL="285750" lvl="1" indent="-285750">
              <a:buFont typeface="Arial" panose="020B0604020202020204" pitchFamily="34" charset="0"/>
              <a:buChar char="•"/>
            </a:pPr>
            <a:r>
              <a:rPr lang="en-US" sz="1400" b="1" dirty="0" smtClean="0">
                <a:solidFill>
                  <a:srgbClr val="000000"/>
                </a:solidFill>
              </a:rPr>
              <a:t>Input</a:t>
            </a:r>
          </a:p>
          <a:p>
            <a:pPr marL="742950" lvl="2" indent="-285750">
              <a:buFont typeface="Arial" panose="020B0604020202020204" pitchFamily="34" charset="0"/>
              <a:buChar char="•"/>
            </a:pPr>
            <a:r>
              <a:rPr lang="en-US" sz="1400" dirty="0"/>
              <a:t>Confirmed in-scope test areas and </a:t>
            </a:r>
            <a:r>
              <a:rPr lang="en-US" sz="1400" dirty="0" smtClean="0"/>
              <a:t>controls</a:t>
            </a:r>
            <a:endParaRPr lang="en-US" sz="1400" dirty="0"/>
          </a:p>
          <a:p>
            <a:pPr marL="742950" lvl="2" indent="-285750">
              <a:buFont typeface="Arial" panose="020B0604020202020204" pitchFamily="34" charset="0"/>
              <a:buChar char="•"/>
            </a:pPr>
            <a:r>
              <a:rPr lang="en-US" sz="1400" dirty="0" smtClean="0"/>
              <a:t>One (1) sample selected randomly by the RCSA team </a:t>
            </a:r>
            <a:endParaRPr lang="en-US" sz="1400" b="1" dirty="0" smtClean="0">
              <a:solidFill>
                <a:srgbClr val="000000"/>
              </a:solidFill>
            </a:endParaRPr>
          </a:p>
          <a:p>
            <a:pPr marL="285750" lvl="1" indent="-285750">
              <a:buFont typeface="Arial" panose="020B0604020202020204" pitchFamily="34" charset="0"/>
              <a:buChar char="•"/>
            </a:pPr>
            <a:r>
              <a:rPr lang="en-US" sz="1400" b="1" dirty="0" smtClean="0">
                <a:solidFill>
                  <a:srgbClr val="000000"/>
                </a:solidFill>
              </a:rPr>
              <a:t>Output</a:t>
            </a:r>
            <a:endParaRPr lang="en-US" sz="1400" dirty="0">
              <a:solidFill>
                <a:srgbClr val="000000"/>
              </a:solidFill>
            </a:endParaRPr>
          </a:p>
          <a:p>
            <a:pPr marL="742950" lvl="2" indent="-285750">
              <a:buFont typeface="Arial" panose="020B0604020202020204" pitchFamily="34" charset="0"/>
              <a:buChar char="•"/>
            </a:pPr>
            <a:r>
              <a:rPr lang="en-US" sz="1400" dirty="0"/>
              <a:t>Assessment of the </a:t>
            </a:r>
            <a:r>
              <a:rPr lang="en-US" sz="1400" dirty="0" smtClean="0"/>
              <a:t>design </a:t>
            </a:r>
            <a:r>
              <a:rPr lang="en-US" sz="1400" dirty="0"/>
              <a:t>effectiveness of the in-scope controls during the interim testing </a:t>
            </a:r>
            <a:r>
              <a:rPr lang="en-US" sz="1400" dirty="0" smtClean="0"/>
              <a:t>period</a:t>
            </a:r>
            <a:endParaRPr lang="en-US" sz="1400" dirty="0">
              <a:solidFill>
                <a:srgbClr val="000000"/>
              </a:solidFill>
            </a:endParaRPr>
          </a:p>
          <a:p>
            <a:pPr marL="285750" lvl="1"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4181527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11</a:t>
            </a:fld>
            <a:endParaRPr lang="en-US"/>
          </a:p>
        </p:txBody>
      </p:sp>
      <p:sp>
        <p:nvSpPr>
          <p:cNvPr id="3" name="Title 2"/>
          <p:cNvSpPr>
            <a:spLocks noGrp="1"/>
          </p:cNvSpPr>
          <p:nvPr>
            <p:ph type="title"/>
          </p:nvPr>
        </p:nvSpPr>
        <p:spPr/>
        <p:txBody>
          <a:bodyPr/>
          <a:lstStyle/>
          <a:p>
            <a:r>
              <a:rPr lang="en-US" sz="2000" dirty="0"/>
              <a:t>Key IT RCSA Activities, Continued</a:t>
            </a:r>
          </a:p>
        </p:txBody>
      </p:sp>
      <p:sp>
        <p:nvSpPr>
          <p:cNvPr id="4" name="TextBox 3"/>
          <p:cNvSpPr txBox="1"/>
          <p:nvPr/>
        </p:nvSpPr>
        <p:spPr>
          <a:xfrm>
            <a:off x="457200" y="819074"/>
            <a:ext cx="8143336" cy="3754874"/>
          </a:xfrm>
          <a:prstGeom prst="rect">
            <a:avLst/>
          </a:prstGeom>
          <a:noFill/>
        </p:spPr>
        <p:txBody>
          <a:bodyPr wrap="square" rtlCol="0">
            <a:spAutoFit/>
          </a:bodyPr>
          <a:lstStyle/>
          <a:p>
            <a:r>
              <a:rPr lang="en-US" sz="1400" b="1" dirty="0" smtClean="0">
                <a:solidFill>
                  <a:srgbClr val="0070C0"/>
                </a:solidFill>
              </a:rPr>
              <a:t>Remediation Testing</a:t>
            </a:r>
          </a:p>
          <a:p>
            <a:pPr marL="285750" indent="-285750">
              <a:buFont typeface="Arial" panose="020B0604020202020204" pitchFamily="34" charset="0"/>
              <a:buChar char="•"/>
            </a:pPr>
            <a:r>
              <a:rPr lang="en-US" sz="1400" b="1" dirty="0" smtClean="0"/>
              <a:t>Purpose</a:t>
            </a:r>
            <a:r>
              <a:rPr lang="en-US" sz="1400" dirty="0" smtClean="0"/>
              <a:t>: Testing throughout the year of the remediation of the issues to confirm the effective operation of the remediated controls.</a:t>
            </a:r>
          </a:p>
          <a:p>
            <a:pPr lvl="1"/>
            <a:endParaRPr lang="en-US" sz="1400" dirty="0"/>
          </a:p>
          <a:p>
            <a:pPr marL="0" lvl="1"/>
            <a:r>
              <a:rPr lang="en-US" sz="1400" b="1" dirty="0" smtClean="0">
                <a:solidFill>
                  <a:srgbClr val="0070C0"/>
                </a:solidFill>
              </a:rPr>
              <a:t>Year-End Rating of Testing of Controls and Residual Risks</a:t>
            </a:r>
          </a:p>
          <a:p>
            <a:pPr marL="285750" lvl="1" indent="-285750">
              <a:buFont typeface="Arial" panose="020B0604020202020204" pitchFamily="34" charset="0"/>
              <a:buChar char="•"/>
            </a:pPr>
            <a:r>
              <a:rPr lang="en-US" sz="1400" b="1" dirty="0" smtClean="0"/>
              <a:t>Purpose</a:t>
            </a:r>
            <a:r>
              <a:rPr lang="en-US" sz="1400" dirty="0" smtClean="0"/>
              <a:t>: Final rating of the </a:t>
            </a:r>
            <a:r>
              <a:rPr lang="en-US" sz="1400" dirty="0"/>
              <a:t>in-scope controls in the in-scope test </a:t>
            </a:r>
            <a:r>
              <a:rPr lang="en-US" sz="1400" dirty="0" smtClean="0"/>
              <a:t>areas before the year-end report of the RCSA program.</a:t>
            </a:r>
          </a:p>
          <a:p>
            <a:pPr marL="285750" lvl="1" indent="-285750">
              <a:buFont typeface="Arial" panose="020B0604020202020204" pitchFamily="34" charset="0"/>
              <a:buChar char="•"/>
            </a:pPr>
            <a:r>
              <a:rPr lang="en-US" sz="1400" b="1" dirty="0" smtClean="0"/>
              <a:t>Input</a:t>
            </a:r>
            <a:r>
              <a:rPr lang="en-US" sz="1400" dirty="0" smtClean="0"/>
              <a:t>:</a:t>
            </a:r>
          </a:p>
          <a:p>
            <a:pPr marL="742950" lvl="2" indent="-285750">
              <a:buFont typeface="Arial" panose="020B0604020202020204" pitchFamily="34" charset="0"/>
              <a:buChar char="•"/>
            </a:pPr>
            <a:r>
              <a:rPr lang="en-US" sz="1400" dirty="0" smtClean="0"/>
              <a:t>Results of the testing of the in-scope controls in the in-scope test areas</a:t>
            </a:r>
          </a:p>
          <a:p>
            <a:pPr marL="742950" lvl="2" indent="-285750">
              <a:buFont typeface="Arial" panose="020B0604020202020204" pitchFamily="34" charset="0"/>
              <a:buChar char="•"/>
            </a:pPr>
            <a:r>
              <a:rPr lang="en-US" sz="1400" dirty="0"/>
              <a:t>R</a:t>
            </a:r>
            <a:r>
              <a:rPr lang="en-US" sz="1400" dirty="0" smtClean="0"/>
              <a:t>esults of the remediation testing</a:t>
            </a:r>
          </a:p>
          <a:p>
            <a:pPr marL="742950" lvl="2" indent="-285750">
              <a:buFont typeface="Arial" panose="020B0604020202020204" pitchFamily="34" charset="0"/>
              <a:buChar char="•"/>
            </a:pPr>
            <a:r>
              <a:rPr lang="en-US" sz="1400" dirty="0" smtClean="0"/>
              <a:t>Significant changes related to the in-scope controls since the interim testing</a:t>
            </a:r>
          </a:p>
          <a:p>
            <a:pPr marL="742950" lvl="2" indent="-285750">
              <a:buFont typeface="Arial" panose="020B0604020202020204" pitchFamily="34" charset="0"/>
              <a:buChar char="•"/>
            </a:pPr>
            <a:r>
              <a:rPr lang="en-US" sz="1400" dirty="0" smtClean="0"/>
              <a:t>Re-performance of the testing of the </a:t>
            </a:r>
            <a:r>
              <a:rPr lang="en-US" sz="1400" dirty="0"/>
              <a:t>in-scope controls in the in-scope test </a:t>
            </a:r>
            <a:r>
              <a:rPr lang="en-US" sz="1400" dirty="0" smtClean="0"/>
              <a:t>areas (if necessary)</a:t>
            </a:r>
          </a:p>
          <a:p>
            <a:pPr marL="285750" lvl="1" indent="-285750">
              <a:buFont typeface="Arial" panose="020B0604020202020204" pitchFamily="34" charset="0"/>
              <a:buChar char="•"/>
            </a:pPr>
            <a:r>
              <a:rPr lang="en-US" sz="1400" b="1" dirty="0" smtClean="0"/>
              <a:t>Output</a:t>
            </a:r>
            <a:r>
              <a:rPr lang="en-US" sz="1400" dirty="0" smtClean="0"/>
              <a:t>:</a:t>
            </a:r>
          </a:p>
          <a:p>
            <a:pPr marL="742950" lvl="2" indent="-285750">
              <a:buFont typeface="Arial" panose="020B0604020202020204" pitchFamily="34" charset="0"/>
              <a:buChar char="•"/>
            </a:pPr>
            <a:r>
              <a:rPr lang="en-US" sz="1400" dirty="0" smtClean="0"/>
              <a:t>Final rating of the key process based on the in-scope controls and residual risks</a:t>
            </a:r>
          </a:p>
          <a:p>
            <a:pPr lvl="1"/>
            <a:endParaRPr lang="en-US" sz="1400" dirty="0"/>
          </a:p>
          <a:p>
            <a:pPr marL="0" lvl="1"/>
            <a:r>
              <a:rPr lang="en-US" sz="1400" b="1" dirty="0" smtClean="0">
                <a:solidFill>
                  <a:srgbClr val="0070C0"/>
                </a:solidFill>
              </a:rPr>
              <a:t>Reporting</a:t>
            </a:r>
            <a:endParaRPr lang="en-US" sz="1400" b="1" dirty="0">
              <a:solidFill>
                <a:srgbClr val="0070C0"/>
              </a:solidFill>
            </a:endParaRPr>
          </a:p>
          <a:p>
            <a:pPr marL="285750" lvl="1" indent="-285750">
              <a:buFont typeface="Arial" panose="020B0604020202020204" pitchFamily="34" charset="0"/>
              <a:buChar char="•"/>
            </a:pPr>
            <a:r>
              <a:rPr lang="en-US" sz="1400" b="1" dirty="0" smtClean="0"/>
              <a:t>Purpose</a:t>
            </a:r>
            <a:r>
              <a:rPr lang="en-US" sz="1400" dirty="0" smtClean="0"/>
              <a:t>: Presentation of IT RCSA testing results in 2022 to the Information Security Committee</a:t>
            </a:r>
            <a:endParaRPr lang="en-US" sz="1400" dirty="0"/>
          </a:p>
        </p:txBody>
      </p:sp>
    </p:spTree>
    <p:extLst>
      <p:ext uri="{BB962C8B-B14F-4D97-AF65-F5344CB8AC3E}">
        <p14:creationId xmlns:p14="http://schemas.microsoft.com/office/powerpoint/2010/main" val="2680528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2</a:t>
            </a:fld>
            <a:endParaRPr lang="en-US"/>
          </a:p>
        </p:txBody>
      </p:sp>
      <p:sp>
        <p:nvSpPr>
          <p:cNvPr id="3" name="Title 2"/>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457200" y="1040524"/>
            <a:ext cx="6224226" cy="2215991"/>
          </a:xfrm>
          <a:prstGeom prst="rect">
            <a:avLst/>
          </a:prstGeom>
          <a:noFill/>
        </p:spPr>
        <p:txBody>
          <a:bodyPr wrap="square" rtlCol="0">
            <a:spAutoFit/>
          </a:bodyPr>
          <a:lstStyle/>
          <a:p>
            <a:pPr marL="457200" indent="-457200">
              <a:buFont typeface="+mj-lt"/>
              <a:buAutoNum type="arabicPeriod"/>
            </a:pPr>
            <a:r>
              <a:rPr lang="en-US" sz="2000" dirty="0" smtClean="0"/>
              <a:t>Background</a:t>
            </a:r>
          </a:p>
          <a:p>
            <a:pPr marL="457200" indent="-457200">
              <a:buFont typeface="+mj-lt"/>
              <a:buAutoNum type="arabicPeriod"/>
            </a:pPr>
            <a:r>
              <a:rPr lang="en-US" sz="2000" dirty="0" smtClean="0"/>
              <a:t>Proposed Approach</a:t>
            </a:r>
          </a:p>
          <a:p>
            <a:pPr marL="457200" indent="-457200">
              <a:buFont typeface="+mj-lt"/>
              <a:buAutoNum type="arabicPeriod"/>
            </a:pPr>
            <a:r>
              <a:rPr lang="en-US" sz="2000" dirty="0" smtClean="0"/>
              <a:t>Proposed Execution Plan</a:t>
            </a:r>
          </a:p>
          <a:p>
            <a:pPr marL="457200" indent="-457200">
              <a:buFont typeface="+mj-lt"/>
              <a:buAutoNum type="arabicPeriod"/>
            </a:pPr>
            <a:r>
              <a:rPr lang="en-US" sz="2000" dirty="0"/>
              <a:t>IT RCSA 2022 </a:t>
            </a:r>
            <a:r>
              <a:rPr lang="en-US" sz="2000" dirty="0" smtClean="0"/>
              <a:t>Schedule</a:t>
            </a:r>
          </a:p>
          <a:p>
            <a:pPr marL="457200" indent="-457200">
              <a:buFont typeface="+mj-lt"/>
              <a:buAutoNum type="arabicPeriod"/>
            </a:pPr>
            <a:r>
              <a:rPr lang="en-US" sz="2000" dirty="0" smtClean="0"/>
              <a:t>Additional IT RCSAs</a:t>
            </a:r>
          </a:p>
          <a:p>
            <a:pPr marL="457200" indent="-457200">
              <a:buFont typeface="+mj-lt"/>
              <a:buAutoNum type="arabicPeriod"/>
            </a:pPr>
            <a:r>
              <a:rPr lang="en-US" sz="2000" dirty="0" smtClean="0"/>
              <a:t>Appendix: Key IT RCSA Activities</a:t>
            </a:r>
          </a:p>
          <a:p>
            <a:endParaRPr lang="en-US" dirty="0"/>
          </a:p>
        </p:txBody>
      </p:sp>
    </p:spTree>
    <p:extLst>
      <p:ext uri="{BB962C8B-B14F-4D97-AF65-F5344CB8AC3E}">
        <p14:creationId xmlns:p14="http://schemas.microsoft.com/office/powerpoint/2010/main" val="2533862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3</a:t>
            </a:fld>
            <a:endParaRPr lang="en-US"/>
          </a:p>
        </p:txBody>
      </p:sp>
      <p:sp>
        <p:nvSpPr>
          <p:cNvPr id="3" name="Title 2"/>
          <p:cNvSpPr>
            <a:spLocks noGrp="1"/>
          </p:cNvSpPr>
          <p:nvPr>
            <p:ph type="title"/>
          </p:nvPr>
        </p:nvSpPr>
        <p:spPr/>
        <p:txBody>
          <a:bodyPr/>
          <a:lstStyle/>
          <a:p>
            <a:r>
              <a:rPr lang="en-US" dirty="0" smtClean="0"/>
              <a:t>Proposed IT RCSA 2022 Approach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83820629"/>
              </p:ext>
            </p:extLst>
          </p:nvPr>
        </p:nvGraphicFramePr>
        <p:xfrm>
          <a:off x="457199" y="883920"/>
          <a:ext cx="8229601" cy="3383280"/>
        </p:xfrm>
        <a:graphic>
          <a:graphicData uri="http://schemas.openxmlformats.org/drawingml/2006/table">
            <a:tbl>
              <a:tblPr firstRow="1" bandRow="1">
                <a:tableStyleId>{5C22544A-7EE6-4342-B048-85BDC9FD1C3A}</a:tableStyleId>
              </a:tblPr>
              <a:tblGrid>
                <a:gridCol w="1647646">
                  <a:extLst>
                    <a:ext uri="{9D8B030D-6E8A-4147-A177-3AD203B41FA5}">
                      <a16:colId xmlns:a16="http://schemas.microsoft.com/office/drawing/2014/main" val="2628786750"/>
                    </a:ext>
                  </a:extLst>
                </a:gridCol>
                <a:gridCol w="2193985">
                  <a:extLst>
                    <a:ext uri="{9D8B030D-6E8A-4147-A177-3AD203B41FA5}">
                      <a16:colId xmlns:a16="http://schemas.microsoft.com/office/drawing/2014/main" val="3440638105"/>
                    </a:ext>
                  </a:extLst>
                </a:gridCol>
                <a:gridCol w="2193985">
                  <a:extLst>
                    <a:ext uri="{9D8B030D-6E8A-4147-A177-3AD203B41FA5}">
                      <a16:colId xmlns:a16="http://schemas.microsoft.com/office/drawing/2014/main" val="2133088019"/>
                    </a:ext>
                  </a:extLst>
                </a:gridCol>
                <a:gridCol w="2193985">
                  <a:extLst>
                    <a:ext uri="{9D8B030D-6E8A-4147-A177-3AD203B41FA5}">
                      <a16:colId xmlns:a16="http://schemas.microsoft.com/office/drawing/2014/main" val="743282231"/>
                    </a:ext>
                  </a:extLst>
                </a:gridCol>
              </a:tblGrid>
              <a:tr h="574519">
                <a:tc>
                  <a:txBody>
                    <a:bodyPr/>
                    <a:lstStyle/>
                    <a:p>
                      <a:pPr algn="ctr"/>
                      <a:endParaRPr lang="en-US" sz="1000" dirty="0" smtClean="0">
                        <a:solidFill>
                          <a:srgbClr val="000000"/>
                        </a:solidFill>
                      </a:endParaRPr>
                    </a:p>
                    <a:p>
                      <a:pPr algn="ctr"/>
                      <a:r>
                        <a:rPr lang="en-US" dirty="0" smtClean="0">
                          <a:solidFill>
                            <a:srgbClr val="7030A0"/>
                          </a:solidFill>
                        </a:rPr>
                        <a:t>Residual Risk</a:t>
                      </a:r>
                    </a:p>
                    <a:p>
                      <a:pPr algn="ctr"/>
                      <a:r>
                        <a:rPr lang="en-US" sz="1600" dirty="0" smtClean="0">
                          <a:solidFill>
                            <a:srgbClr val="7030A0"/>
                          </a:solidFill>
                        </a:rPr>
                        <a:t>(Per 2021 RCSA) </a:t>
                      </a:r>
                      <a:endParaRPr lang="en-US" sz="1600" dirty="0">
                        <a:solidFill>
                          <a:srgbClr val="7030A0"/>
                        </a:solidFill>
                      </a:endParaRPr>
                    </a:p>
                  </a:txBody>
                  <a:tcPr/>
                </a:tc>
                <a:tc>
                  <a:txBody>
                    <a:bodyPr/>
                    <a:lstStyle/>
                    <a:p>
                      <a:pPr algn="ctr"/>
                      <a:r>
                        <a:rPr lang="en-US" dirty="0" smtClean="0"/>
                        <a:t>No Change </a:t>
                      </a:r>
                    </a:p>
                    <a:p>
                      <a:pPr algn="ctr"/>
                      <a:r>
                        <a:rPr lang="en-US" dirty="0" smtClean="0"/>
                        <a:t>(Low Risk</a:t>
                      </a:r>
                      <a:r>
                        <a:rPr lang="en-US" baseline="0" dirty="0" smtClean="0"/>
                        <a:t> Impact)</a:t>
                      </a:r>
                      <a:endParaRPr lang="en-US" dirty="0"/>
                    </a:p>
                  </a:txBody>
                  <a:tcPr/>
                </a:tc>
                <a:tc>
                  <a:txBody>
                    <a:bodyPr/>
                    <a:lstStyle/>
                    <a:p>
                      <a:pPr algn="ctr"/>
                      <a:r>
                        <a:rPr lang="en-US" dirty="0" smtClean="0"/>
                        <a:t>Minor Change (Moderate</a:t>
                      </a:r>
                      <a:r>
                        <a:rPr lang="en-US" baseline="0" dirty="0" smtClean="0"/>
                        <a:t> Risk Impact)</a:t>
                      </a:r>
                      <a:endParaRPr lang="en-US" dirty="0"/>
                    </a:p>
                  </a:txBody>
                  <a:tcPr/>
                </a:tc>
                <a:tc>
                  <a:txBody>
                    <a:bodyPr/>
                    <a:lstStyle/>
                    <a:p>
                      <a:pPr algn="ctr"/>
                      <a:r>
                        <a:rPr lang="en-US" dirty="0" smtClean="0"/>
                        <a:t>Major Change</a:t>
                      </a:r>
                    </a:p>
                    <a:p>
                      <a:pPr algn="ctr"/>
                      <a:r>
                        <a:rPr lang="en-US" dirty="0" smtClean="0"/>
                        <a:t>(High Risk</a:t>
                      </a:r>
                      <a:r>
                        <a:rPr lang="en-US" baseline="0" dirty="0" smtClean="0"/>
                        <a:t> Impact)</a:t>
                      </a:r>
                      <a:endParaRPr lang="en-US" dirty="0"/>
                    </a:p>
                  </a:txBody>
                  <a:tcPr/>
                </a:tc>
                <a:extLst>
                  <a:ext uri="{0D108BD9-81ED-4DB2-BD59-A6C34878D82A}">
                    <a16:rowId xmlns:a16="http://schemas.microsoft.com/office/drawing/2014/main" val="3108499973"/>
                  </a:ext>
                </a:extLst>
              </a:tr>
              <a:tr h="690557">
                <a:tc>
                  <a:txBody>
                    <a:bodyPr/>
                    <a:lstStyle/>
                    <a:p>
                      <a:pPr algn="ctr"/>
                      <a:r>
                        <a:rPr lang="en-US" sz="1600" b="1" dirty="0" smtClean="0">
                          <a:solidFill>
                            <a:srgbClr val="7030A0"/>
                          </a:solidFill>
                        </a:rPr>
                        <a:t>Low</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Business Attestation</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No Test</a:t>
                      </a:r>
                      <a:endParaRPr lang="en-US" sz="1600" kern="1200" baseline="0" dirty="0">
                        <a:solidFill>
                          <a:schemeClr val="dk1"/>
                        </a:solidFill>
                        <a:latin typeface="+mn-lt"/>
                        <a:ea typeface="+mn-ea"/>
                        <a:cs typeface="+mn-cs"/>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Test of Design</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baseline="0" dirty="0" smtClean="0"/>
                        <a:t>Walk-through </a:t>
                      </a:r>
                      <a:endParaRPr lang="en-US" sz="1600" dirty="0" smtClean="0"/>
                    </a:p>
                    <a:p>
                      <a:pPr marL="112713" indent="-112713" algn="ctr">
                        <a:buFont typeface="Arial" panose="020B0604020202020204" pitchFamily="34" charset="0"/>
                        <a:buChar char="•"/>
                        <a:tabLst>
                          <a:tab pos="60325" algn="l"/>
                        </a:tabLst>
                      </a:pPr>
                      <a:r>
                        <a:rPr lang="en-US" sz="1600" dirty="0" smtClean="0"/>
                        <a:t>Risk-based</a:t>
                      </a:r>
                      <a:r>
                        <a:rPr lang="en-US" sz="1600" dirty="0" smtClean="0">
                          <a:solidFill>
                            <a:srgbClr val="FF0000"/>
                          </a:solidFill>
                        </a:rPr>
                        <a:t> </a:t>
                      </a:r>
                      <a:r>
                        <a:rPr lang="en-US" sz="1600" b="0" dirty="0" smtClean="0">
                          <a:solidFill>
                            <a:schemeClr val="tx1"/>
                          </a:solidFill>
                        </a:rPr>
                        <a:t>Sample</a:t>
                      </a:r>
                      <a:r>
                        <a:rPr lang="en-US" sz="1600" dirty="0" smtClean="0">
                          <a:solidFill>
                            <a:srgbClr val="FF0000"/>
                          </a:solidFill>
                        </a:rPr>
                        <a:t> </a:t>
                      </a:r>
                      <a:r>
                        <a:rPr lang="en-US" sz="1600" dirty="0" smtClean="0"/>
                        <a:t>Testing</a:t>
                      </a:r>
                      <a:endParaRPr lang="en-US" sz="1600" dirty="0"/>
                    </a:p>
                  </a:txBody>
                  <a:tcPr anchor="ctr"/>
                </a:tc>
                <a:extLst>
                  <a:ext uri="{0D108BD9-81ED-4DB2-BD59-A6C34878D82A}">
                    <a16:rowId xmlns:a16="http://schemas.microsoft.com/office/drawing/2014/main" val="142893828"/>
                  </a:ext>
                </a:extLst>
              </a:tr>
              <a:tr h="690557">
                <a:tc>
                  <a:txBody>
                    <a:bodyPr/>
                    <a:lstStyle/>
                    <a:p>
                      <a:pPr algn="ctr"/>
                      <a:r>
                        <a:rPr lang="en-US" sz="1600" b="1" dirty="0" smtClean="0">
                          <a:solidFill>
                            <a:srgbClr val="7030A0"/>
                          </a:solidFill>
                        </a:rPr>
                        <a:t>Moderate</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Business Attestation</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Test of Design</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Risk-based Sample Testing</a:t>
                      </a:r>
                    </a:p>
                  </a:txBody>
                  <a:tcPr anchor="ctr"/>
                </a:tc>
                <a:extLst>
                  <a:ext uri="{0D108BD9-81ED-4DB2-BD59-A6C34878D82A}">
                    <a16:rowId xmlns:a16="http://schemas.microsoft.com/office/drawing/2014/main" val="3352664793"/>
                  </a:ext>
                </a:extLst>
              </a:tr>
              <a:tr h="690557">
                <a:tc>
                  <a:txBody>
                    <a:bodyPr/>
                    <a:lstStyle/>
                    <a:p>
                      <a:pPr algn="ctr"/>
                      <a:r>
                        <a:rPr lang="en-US" sz="1600" b="1" dirty="0" smtClean="0">
                          <a:solidFill>
                            <a:srgbClr val="7030A0"/>
                          </a:solidFill>
                        </a:rPr>
                        <a:t>High / Very High</a:t>
                      </a:r>
                      <a:endParaRPr lang="en-US" sz="1600" b="1" dirty="0">
                        <a:solidFill>
                          <a:srgbClr val="7030A0"/>
                        </a:solidFill>
                      </a:endParaRP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Risk-based Sample Testing</a:t>
                      </a:r>
                    </a:p>
                  </a:txBody>
                  <a:tcPr anchor="ctr"/>
                </a:tc>
                <a:tc>
                  <a:txBody>
                    <a:bodyPr/>
                    <a:lstStyle/>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Walk-through </a:t>
                      </a:r>
                    </a:p>
                    <a:p>
                      <a:pPr marL="112713" marR="0" lvl="0" indent="-112713" algn="ctr" defTabSz="914400" rtl="0" eaLnBrk="1" fontAlgn="auto" latinLnBrk="0" hangingPunct="1">
                        <a:lnSpc>
                          <a:spcPct val="100000"/>
                        </a:lnSpc>
                        <a:spcBef>
                          <a:spcPts val="0"/>
                        </a:spcBef>
                        <a:spcAft>
                          <a:spcPts val="0"/>
                        </a:spcAft>
                        <a:buClrTx/>
                        <a:buSzTx/>
                        <a:buFont typeface="Arial" panose="020B0604020202020204" pitchFamily="34" charset="0"/>
                        <a:buChar char="•"/>
                        <a:tabLst>
                          <a:tab pos="60325" algn="l"/>
                        </a:tabLst>
                        <a:defRPr/>
                      </a:pPr>
                      <a:r>
                        <a:rPr lang="en-US" sz="1600" kern="1200" baseline="0" dirty="0" smtClean="0">
                          <a:solidFill>
                            <a:schemeClr val="dk1"/>
                          </a:solidFill>
                          <a:latin typeface="+mn-lt"/>
                          <a:ea typeface="+mn-ea"/>
                          <a:cs typeface="+mn-cs"/>
                        </a:rPr>
                        <a:t>Risk-based Sample Testing</a:t>
                      </a:r>
                    </a:p>
                  </a:txBody>
                  <a:tcPr anchor="ctr"/>
                </a:tc>
                <a:extLst>
                  <a:ext uri="{0D108BD9-81ED-4DB2-BD59-A6C34878D82A}">
                    <a16:rowId xmlns:a16="http://schemas.microsoft.com/office/drawing/2014/main" val="3024170302"/>
                  </a:ext>
                </a:extLst>
              </a:tr>
            </a:tbl>
          </a:graphicData>
        </a:graphic>
      </p:graphicFrame>
      <p:sp>
        <p:nvSpPr>
          <p:cNvPr id="6" name="TextBox 5"/>
          <p:cNvSpPr txBox="1"/>
          <p:nvPr/>
        </p:nvSpPr>
        <p:spPr>
          <a:xfrm>
            <a:off x="457199" y="4384243"/>
            <a:ext cx="8113145" cy="1636167"/>
          </a:xfrm>
          <a:prstGeom prst="rect">
            <a:avLst/>
          </a:prstGeom>
          <a:noFill/>
        </p:spPr>
        <p:txBody>
          <a:bodyPr wrap="square" rtlCol="0">
            <a:noAutofit/>
          </a:bodyPr>
          <a:lstStyle/>
          <a:p>
            <a:pPr marL="173038" indent="-173038">
              <a:buFont typeface="Arial" panose="020B0604020202020204" pitchFamily="34" charset="0"/>
              <a:buChar char="•"/>
            </a:pPr>
            <a:r>
              <a:rPr lang="en-US" sz="1600" b="1" dirty="0" smtClean="0"/>
              <a:t>RCSA </a:t>
            </a:r>
            <a:r>
              <a:rPr lang="en-US" sz="1600" b="1" dirty="0"/>
              <a:t>approach</a:t>
            </a:r>
            <a:r>
              <a:rPr lang="en-US" sz="1600" dirty="0"/>
              <a:t>: (a) Business </a:t>
            </a:r>
            <a:r>
              <a:rPr lang="en-US" sz="1600" dirty="0" smtClean="0"/>
              <a:t>Attestation: business confirmation in writing that there has been no material change since RCSA 2021; </a:t>
            </a:r>
            <a:r>
              <a:rPr lang="en-US" sz="1600" dirty="0"/>
              <a:t>(b) Test of </a:t>
            </a:r>
            <a:r>
              <a:rPr lang="en-US" sz="1600" dirty="0" smtClean="0"/>
              <a:t>Design: 1 </a:t>
            </a:r>
            <a:r>
              <a:rPr lang="en-US" sz="1600" dirty="0"/>
              <a:t>sample </a:t>
            </a:r>
            <a:r>
              <a:rPr lang="en-US" sz="1600" dirty="0" smtClean="0"/>
              <a:t>required; </a:t>
            </a:r>
            <a:r>
              <a:rPr lang="en-US" sz="1600" dirty="0"/>
              <a:t>(c) Risk-based Sample </a:t>
            </a:r>
            <a:r>
              <a:rPr lang="en-US" sz="1600" dirty="0" smtClean="0"/>
              <a:t>Testing: number </a:t>
            </a:r>
            <a:r>
              <a:rPr lang="en-US" sz="1600" dirty="0"/>
              <a:t>of samples proportional to the residual risk rating of the </a:t>
            </a:r>
            <a:r>
              <a:rPr lang="en-US" sz="1600" dirty="0" smtClean="0"/>
              <a:t>process.</a:t>
            </a:r>
            <a:endParaRPr lang="en-US" sz="1600" b="1" dirty="0" smtClean="0"/>
          </a:p>
          <a:p>
            <a:pPr marL="173038" indent="-173038">
              <a:buFont typeface="Arial" panose="020B0604020202020204" pitchFamily="34" charset="0"/>
              <a:buChar char="•"/>
            </a:pPr>
            <a:r>
              <a:rPr lang="en-US" sz="1600" b="1" dirty="0" smtClean="0"/>
              <a:t>On change </a:t>
            </a:r>
            <a:r>
              <a:rPr lang="en-US" sz="1600" b="1" dirty="0"/>
              <a:t>l</a:t>
            </a:r>
            <a:r>
              <a:rPr lang="en-US" sz="1600" b="1" dirty="0" smtClean="0"/>
              <a:t>evel </a:t>
            </a:r>
            <a:r>
              <a:rPr lang="en-US" sz="1600" b="1" dirty="0"/>
              <a:t>a</a:t>
            </a:r>
            <a:r>
              <a:rPr lang="en-US" sz="1600" b="1" dirty="0" smtClean="0"/>
              <a:t>ssessment: </a:t>
            </a:r>
            <a:r>
              <a:rPr lang="en-US" sz="1600" dirty="0" smtClean="0"/>
              <a:t>(a) Three change areas are assessed: ownership, process, and technology; (b) Three levels of change are considered: no change, minor change and major change. For each change level, the risk rating will be based on the materiality level of the changes, in alignment with the Bank’s Materiality Framework.</a:t>
            </a:r>
          </a:p>
        </p:txBody>
      </p:sp>
    </p:spTree>
    <p:extLst>
      <p:ext uri="{BB962C8B-B14F-4D97-AF65-F5344CB8AC3E}">
        <p14:creationId xmlns:p14="http://schemas.microsoft.com/office/powerpoint/2010/main" val="260703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4</a:t>
            </a:fld>
            <a:endParaRPr lang="en-US"/>
          </a:p>
        </p:txBody>
      </p:sp>
      <p:sp>
        <p:nvSpPr>
          <p:cNvPr id="3" name="Title 2"/>
          <p:cNvSpPr>
            <a:spLocks noGrp="1"/>
          </p:cNvSpPr>
          <p:nvPr>
            <p:ph type="title"/>
          </p:nvPr>
        </p:nvSpPr>
        <p:spPr/>
        <p:txBody>
          <a:bodyPr/>
          <a:lstStyle/>
          <a:p>
            <a:r>
              <a:rPr lang="en-US" dirty="0" smtClean="0"/>
              <a:t>Proposed </a:t>
            </a:r>
            <a:r>
              <a:rPr lang="en-US" dirty="0"/>
              <a:t>IT RCSA </a:t>
            </a:r>
            <a:r>
              <a:rPr lang="en-US" dirty="0" smtClean="0"/>
              <a:t>2022 Execution </a:t>
            </a:r>
            <a:r>
              <a:rPr lang="en-US" dirty="0"/>
              <a:t>Plan</a:t>
            </a:r>
          </a:p>
        </p:txBody>
      </p:sp>
      <p:graphicFrame>
        <p:nvGraphicFramePr>
          <p:cNvPr id="4" name="Table 3"/>
          <p:cNvGraphicFramePr>
            <a:graphicFrameLocks noGrp="1"/>
          </p:cNvGraphicFramePr>
          <p:nvPr>
            <p:extLst>
              <p:ext uri="{D42A27DB-BD31-4B8C-83A1-F6EECF244321}">
                <p14:modId xmlns:p14="http://schemas.microsoft.com/office/powerpoint/2010/main" val="1442519376"/>
              </p:ext>
            </p:extLst>
          </p:nvPr>
        </p:nvGraphicFramePr>
        <p:xfrm>
          <a:off x="508240" y="761934"/>
          <a:ext cx="7988060" cy="5070275"/>
        </p:xfrm>
        <a:graphic>
          <a:graphicData uri="http://schemas.openxmlformats.org/drawingml/2006/table">
            <a:tbl>
              <a:tblPr firstRow="1" bandRow="1">
                <a:tableStyleId>{5C22544A-7EE6-4342-B048-85BDC9FD1C3A}</a:tableStyleId>
              </a:tblPr>
              <a:tblGrid>
                <a:gridCol w="3571336">
                  <a:extLst>
                    <a:ext uri="{9D8B030D-6E8A-4147-A177-3AD203B41FA5}">
                      <a16:colId xmlns:a16="http://schemas.microsoft.com/office/drawing/2014/main" val="2880058056"/>
                    </a:ext>
                  </a:extLst>
                </a:gridCol>
                <a:gridCol w="1742536">
                  <a:extLst>
                    <a:ext uri="{9D8B030D-6E8A-4147-A177-3AD203B41FA5}">
                      <a16:colId xmlns:a16="http://schemas.microsoft.com/office/drawing/2014/main" val="1695723635"/>
                    </a:ext>
                  </a:extLst>
                </a:gridCol>
                <a:gridCol w="1207698">
                  <a:extLst>
                    <a:ext uri="{9D8B030D-6E8A-4147-A177-3AD203B41FA5}">
                      <a16:colId xmlns:a16="http://schemas.microsoft.com/office/drawing/2014/main" val="1684529351"/>
                    </a:ext>
                  </a:extLst>
                </a:gridCol>
                <a:gridCol w="1466490">
                  <a:extLst>
                    <a:ext uri="{9D8B030D-6E8A-4147-A177-3AD203B41FA5}">
                      <a16:colId xmlns:a16="http://schemas.microsoft.com/office/drawing/2014/main" val="1909709738"/>
                    </a:ext>
                  </a:extLst>
                </a:gridCol>
              </a:tblGrid>
              <a:tr h="1118776">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r>
                        <a:rPr lang="en-US" sz="1600" dirty="0" smtClean="0"/>
                        <a:t>1. IT Strategy and Governance</a:t>
                      </a:r>
                      <a:endParaRPr lang="en-US" sz="1600" dirty="0"/>
                    </a:p>
                  </a:txBody>
                  <a:tcPr/>
                </a:tc>
                <a:tc>
                  <a:txBody>
                    <a:bodyPr/>
                    <a:lstStyle/>
                    <a:p>
                      <a:pPr algn="ctr"/>
                      <a:r>
                        <a:rPr lang="en-US" sz="1600" dirty="0" smtClean="0"/>
                        <a:t>No</a:t>
                      </a:r>
                      <a:r>
                        <a:rPr lang="en-US" sz="1600" baseline="0" dirty="0" smtClean="0"/>
                        <a:t> change</a:t>
                      </a:r>
                      <a:endParaRPr lang="en-US" sz="1600" dirty="0" smtClean="0"/>
                    </a:p>
                    <a:p>
                      <a:pPr algn="ctr"/>
                      <a:r>
                        <a:rPr lang="en-US" sz="1400" dirty="0" smtClean="0"/>
                        <a:t>(O-</a:t>
                      </a:r>
                      <a:r>
                        <a:rPr lang="en-US" sz="1400" baseline="0" dirty="0" smtClean="0"/>
                        <a:t>No, P-No, T-No)</a:t>
                      </a:r>
                      <a:endParaRPr lang="en-US" sz="1400" dirty="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t>Attest</a:t>
                      </a:r>
                      <a:r>
                        <a:rPr lang="en-US" sz="1600" baseline="0" dirty="0" smtClean="0"/>
                        <a:t> (Q1)</a:t>
                      </a:r>
                    </a:p>
                    <a:p>
                      <a:pPr marL="0" indent="0" algn="ctr">
                        <a:buFont typeface="Arial" panose="020B0604020202020204" pitchFamily="34" charset="0"/>
                        <a:buNone/>
                      </a:pPr>
                      <a:r>
                        <a:rPr lang="en-US" sz="1600" baseline="0" dirty="0" smtClean="0"/>
                        <a:t>No Test</a:t>
                      </a:r>
                      <a:endParaRPr lang="en-US" sz="1600" dirty="0"/>
                    </a:p>
                  </a:txBody>
                  <a:tcPr anchor="ctr"/>
                </a:tc>
                <a:extLst>
                  <a:ext uri="{0D108BD9-81ED-4DB2-BD59-A6C34878D82A}">
                    <a16:rowId xmlns:a16="http://schemas.microsoft.com/office/drawing/2014/main" val="3065445001"/>
                  </a:ext>
                </a:extLst>
              </a:tr>
              <a:tr h="623911">
                <a:tc>
                  <a:txBody>
                    <a:bodyPr/>
                    <a:lstStyle/>
                    <a:p>
                      <a:r>
                        <a:rPr lang="en-US" sz="1600" dirty="0" smtClean="0"/>
                        <a:t>2. IT Operations</a:t>
                      </a:r>
                      <a:r>
                        <a:rPr lang="en-US" sz="1600" baseline="0" dirty="0" smtClean="0"/>
                        <a:t> – Physical Security (*)</a:t>
                      </a:r>
                    </a:p>
                    <a:p>
                      <a:pPr marL="112713" indent="-112713">
                        <a:buFont typeface="Arial" panose="020B0604020202020204" pitchFamily="34" charset="0"/>
                        <a:buChar char="•"/>
                      </a:pPr>
                      <a:r>
                        <a:rPr lang="en-US" sz="1400" dirty="0" smtClean="0"/>
                        <a:t>No</a:t>
                      </a:r>
                      <a:r>
                        <a:rPr lang="en-US" sz="1400" baseline="0" dirty="0" smtClean="0"/>
                        <a:t> IT RCSA Performed in 2021</a:t>
                      </a:r>
                      <a:endParaRPr lang="en-US" sz="1400" dirty="0" smtClean="0"/>
                    </a:p>
                  </a:txBody>
                  <a:tcPr/>
                </a:tc>
                <a:tc>
                  <a:txBody>
                    <a:bodyPr/>
                    <a:lstStyle/>
                    <a:p>
                      <a:pPr algn="ctr"/>
                      <a:r>
                        <a:rPr lang="en-US" sz="1600" dirty="0" smtClean="0"/>
                        <a:t>No</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902650082"/>
                  </a:ext>
                </a:extLst>
              </a:tr>
              <a:tr h="623911">
                <a:tc>
                  <a:txBody>
                    <a:bodyPr/>
                    <a:lstStyle/>
                    <a:p>
                      <a:r>
                        <a:rPr lang="en-US" sz="1600" dirty="0" smtClean="0"/>
                        <a:t>3. IT Operations - R</a:t>
                      </a:r>
                      <a:r>
                        <a:rPr lang="en-US" sz="1600" baseline="0" dirty="0" smtClean="0"/>
                        <a:t>esource M</a:t>
                      </a:r>
                      <a:r>
                        <a:rPr lang="en-US" sz="1600" dirty="0" smtClean="0"/>
                        <a:t>onitoring</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err="1" smtClean="0">
                          <a:solidFill>
                            <a:schemeClr val="dk1"/>
                          </a:solidFill>
                          <a:latin typeface="+mn-lt"/>
                          <a:ea typeface="+mn-ea"/>
                          <a:cs typeface="+mn-cs"/>
                        </a:rPr>
                        <a:t>SolarWinds</a:t>
                      </a:r>
                      <a:r>
                        <a:rPr lang="en-US" sz="1400" kern="1200" dirty="0" smtClean="0">
                          <a:solidFill>
                            <a:schemeClr val="dk1"/>
                          </a:solidFill>
                          <a:latin typeface="+mn-lt"/>
                          <a:ea typeface="+mn-ea"/>
                          <a:cs typeface="+mn-cs"/>
                        </a:rPr>
                        <a:t>, NOC</a:t>
                      </a:r>
                    </a:p>
                  </a:txBody>
                  <a:tcPr/>
                </a:tc>
                <a:tc>
                  <a:txBody>
                    <a:bodyPr/>
                    <a:lstStyle/>
                    <a:p>
                      <a:pPr algn="ctr"/>
                      <a:r>
                        <a:rPr lang="en-US" sz="1600" baseline="0" dirty="0" smtClean="0"/>
                        <a:t>No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3170703998"/>
                  </a:ext>
                </a:extLst>
              </a:tr>
              <a:tr h="623911">
                <a:tc>
                  <a:txBody>
                    <a:bodyPr/>
                    <a:lstStyle/>
                    <a:p>
                      <a:pPr marL="173038" indent="-173038"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4. IT Infrastructure - Router/ Patch Management</a:t>
                      </a:r>
                    </a:p>
                  </a:txBody>
                  <a:tcPr/>
                </a:tc>
                <a:tc>
                  <a:txBody>
                    <a:bodyPr/>
                    <a:lstStyle/>
                    <a:p>
                      <a:pPr algn="ctr"/>
                      <a:r>
                        <a:rPr lang="en-US" sz="1600" baseline="0" dirty="0" smtClean="0"/>
                        <a:t>No change</a:t>
                      </a:r>
                      <a:endParaRPr lang="en-US" sz="1600" dirty="0" smtClean="0"/>
                    </a:p>
                    <a:p>
                      <a:pPr algn="ct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t>Attest (Q1)</a:t>
                      </a:r>
                    </a:p>
                    <a:p>
                      <a:pPr marL="0" indent="0" algn="ctr">
                        <a:buFont typeface="Arial" panose="020B0604020202020204" pitchFamily="34" charset="0"/>
                        <a:buNone/>
                      </a:pPr>
                      <a:r>
                        <a:rPr lang="en-US" sz="1600" smtClean="0"/>
                        <a:t>TOD (Q2)</a:t>
                      </a:r>
                      <a:endParaRPr lang="en-US" sz="1600" dirty="0" smtClean="0"/>
                    </a:p>
                  </a:txBody>
                  <a:tcPr anchor="ctr"/>
                </a:tc>
                <a:extLst>
                  <a:ext uri="{0D108BD9-81ED-4DB2-BD59-A6C34878D82A}">
                    <a16:rowId xmlns:a16="http://schemas.microsoft.com/office/drawing/2014/main" val="3024595878"/>
                  </a:ext>
                </a:extLst>
              </a:tr>
              <a:tr h="623911">
                <a:tc>
                  <a:txBody>
                    <a:bodyPr/>
                    <a:lstStyle/>
                    <a:p>
                      <a:pPr marL="173038" indent="-173038"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5. Electronic</a:t>
                      </a:r>
                      <a:r>
                        <a:rPr lang="en-US" sz="1600" kern="1200" baseline="0" dirty="0" smtClean="0">
                          <a:solidFill>
                            <a:schemeClr val="dk1"/>
                          </a:solidFill>
                          <a:latin typeface="+mn-lt"/>
                          <a:ea typeface="+mn-ea"/>
                          <a:cs typeface="+mn-cs"/>
                        </a:rPr>
                        <a:t> </a:t>
                      </a:r>
                      <a:r>
                        <a:rPr lang="en-US" sz="1600" kern="1200" dirty="0" smtClean="0">
                          <a:solidFill>
                            <a:schemeClr val="dk1"/>
                          </a:solidFill>
                          <a:latin typeface="+mn-lt"/>
                          <a:ea typeface="+mn-ea"/>
                          <a:cs typeface="+mn-cs"/>
                        </a:rPr>
                        <a:t>Banking</a:t>
                      </a:r>
                    </a:p>
                  </a:txBody>
                  <a:tcPr/>
                </a:tc>
                <a:tc>
                  <a:txBody>
                    <a:bodyPr/>
                    <a:lstStyle/>
                    <a:p>
                      <a:pPr algn="ctr"/>
                      <a:r>
                        <a:rPr lang="en-US" sz="1600" baseline="0" dirty="0" smtClean="0"/>
                        <a:t>No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P-No, T-No)</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Attest (Q1)</a:t>
                      </a:r>
                    </a:p>
                    <a:p>
                      <a:pPr marL="0" indent="0" algn="ctr">
                        <a:buFont typeface="Arial" panose="020B0604020202020204" pitchFamily="34" charset="0"/>
                        <a:buNone/>
                      </a:pPr>
                      <a:r>
                        <a:rPr lang="en-US" sz="1600" dirty="0" smtClean="0">
                          <a:solidFill>
                            <a:schemeClr val="tx1"/>
                          </a:solidFill>
                        </a:rPr>
                        <a:t>No Test</a:t>
                      </a:r>
                    </a:p>
                  </a:txBody>
                  <a:tcPr anchor="ctr"/>
                </a:tc>
                <a:extLst>
                  <a:ext uri="{0D108BD9-81ED-4DB2-BD59-A6C34878D82A}">
                    <a16:rowId xmlns:a16="http://schemas.microsoft.com/office/drawing/2014/main" val="2601997461"/>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6. IT Development and Acquisition</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weak controls in 2021</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SNOW ITAM in development in 2021</a:t>
                      </a:r>
                    </a:p>
                  </a:txBody>
                  <a:tcPr/>
                </a:tc>
                <a:tc>
                  <a:txBody>
                    <a:bodyPr/>
                    <a:lstStyle/>
                    <a:p>
                      <a:pPr algn="ctr"/>
                      <a:r>
                        <a:rPr lang="en-US" sz="1600" dirty="0" smtClean="0"/>
                        <a:t>Minor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WT (Q2)</a:t>
                      </a:r>
                    </a:p>
                    <a:p>
                      <a:pPr marL="0" indent="0" algn="ctr">
                        <a:buFont typeface="Arial" panose="020B0604020202020204" pitchFamily="34" charset="0"/>
                        <a:buNone/>
                      </a:pPr>
                      <a:r>
                        <a:rPr lang="en-US" sz="1600" dirty="0" smtClean="0">
                          <a:solidFill>
                            <a:schemeClr val="tx1"/>
                          </a:solidFill>
                        </a:rPr>
                        <a:t>RBST (Q3)</a:t>
                      </a:r>
                    </a:p>
                  </a:txBody>
                  <a:tcPr anchor="ctr"/>
                </a:tc>
                <a:extLst>
                  <a:ext uri="{0D108BD9-81ED-4DB2-BD59-A6C34878D82A}">
                    <a16:rowId xmlns:a16="http://schemas.microsoft.com/office/drawing/2014/main" val="2052689614"/>
                  </a:ext>
                </a:extLst>
              </a:tr>
            </a:tbl>
          </a:graphicData>
        </a:graphic>
      </p:graphicFrame>
      <p:sp>
        <p:nvSpPr>
          <p:cNvPr id="5" name="TextBox 4"/>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
        <p:nvSpPr>
          <p:cNvPr id="7" name="TextBox 6"/>
          <p:cNvSpPr txBox="1"/>
          <p:nvPr/>
        </p:nvSpPr>
        <p:spPr>
          <a:xfrm>
            <a:off x="493288" y="5883414"/>
            <a:ext cx="7911781" cy="307777"/>
          </a:xfrm>
          <a:prstGeom prst="rect">
            <a:avLst/>
          </a:prstGeom>
          <a:noFill/>
        </p:spPr>
        <p:txBody>
          <a:bodyPr wrap="none" rtlCol="0">
            <a:spAutoFit/>
          </a:bodyPr>
          <a:lstStyle/>
          <a:p>
            <a:r>
              <a:rPr lang="en-US" sz="1400" dirty="0" smtClean="0"/>
              <a:t>(*) The review includes the BC/DR Team Physical Site Security Assessment and other relevant assessments</a:t>
            </a:r>
            <a:endParaRPr lang="en-US" sz="1400" dirty="0"/>
          </a:p>
        </p:txBody>
      </p:sp>
    </p:spTree>
    <p:extLst>
      <p:ext uri="{BB962C8B-B14F-4D97-AF65-F5344CB8AC3E}">
        <p14:creationId xmlns:p14="http://schemas.microsoft.com/office/powerpoint/2010/main" val="219467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5</a:t>
            </a:fld>
            <a:endParaRPr lang="en-US"/>
          </a:p>
        </p:txBody>
      </p:sp>
      <p:sp>
        <p:nvSpPr>
          <p:cNvPr id="3" name="Title 2"/>
          <p:cNvSpPr>
            <a:spLocks noGrp="1"/>
          </p:cNvSpPr>
          <p:nvPr>
            <p:ph type="title"/>
          </p:nvPr>
        </p:nvSpPr>
        <p:spPr/>
        <p:txBody>
          <a:bodyPr/>
          <a:lstStyle/>
          <a:p>
            <a:r>
              <a:rPr lang="en-US" dirty="0" smtClean="0"/>
              <a:t>Proposed Execution Plan,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0069519"/>
              </p:ext>
            </p:extLst>
          </p:nvPr>
        </p:nvGraphicFramePr>
        <p:xfrm>
          <a:off x="507795" y="767136"/>
          <a:ext cx="8003300" cy="4830151"/>
        </p:xfrm>
        <a:graphic>
          <a:graphicData uri="http://schemas.openxmlformats.org/drawingml/2006/table">
            <a:tbl>
              <a:tblPr firstRow="1" bandRow="1">
                <a:tableStyleId>{5C22544A-7EE6-4342-B048-85BDC9FD1C3A}</a:tableStyleId>
              </a:tblPr>
              <a:tblGrid>
                <a:gridCol w="3578150">
                  <a:extLst>
                    <a:ext uri="{9D8B030D-6E8A-4147-A177-3AD203B41FA5}">
                      <a16:colId xmlns:a16="http://schemas.microsoft.com/office/drawing/2014/main" val="2880058056"/>
                    </a:ext>
                  </a:extLst>
                </a:gridCol>
                <a:gridCol w="1745860">
                  <a:extLst>
                    <a:ext uri="{9D8B030D-6E8A-4147-A177-3AD203B41FA5}">
                      <a16:colId xmlns:a16="http://schemas.microsoft.com/office/drawing/2014/main" val="1695723635"/>
                    </a:ext>
                  </a:extLst>
                </a:gridCol>
                <a:gridCol w="1210002">
                  <a:extLst>
                    <a:ext uri="{9D8B030D-6E8A-4147-A177-3AD203B41FA5}">
                      <a16:colId xmlns:a16="http://schemas.microsoft.com/office/drawing/2014/main" val="1684529351"/>
                    </a:ext>
                  </a:extLst>
                </a:gridCol>
                <a:gridCol w="1469288">
                  <a:extLst>
                    <a:ext uri="{9D8B030D-6E8A-4147-A177-3AD203B41FA5}">
                      <a16:colId xmlns:a16="http://schemas.microsoft.com/office/drawing/2014/main" val="1909709738"/>
                    </a:ext>
                  </a:extLst>
                </a:gridCol>
              </a:tblGrid>
              <a:tr h="970528">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7. Business Continuity/ Disaster Recovery</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5 weak controls in 2021</a:t>
                      </a:r>
                    </a:p>
                  </a:txBody>
                  <a:tcPr/>
                </a:tc>
                <a:tc>
                  <a:txBody>
                    <a:bodyPr/>
                    <a:lstStyle/>
                    <a:p>
                      <a:pPr algn="ctr"/>
                      <a:r>
                        <a:rPr lang="en-US" sz="1600" dirty="0" smtClean="0"/>
                        <a:t>Minor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(O-Yes</a:t>
                      </a:r>
                      <a:r>
                        <a:rPr lang="en-US" sz="1400" baseline="0" dirty="0" smtClean="0"/>
                        <a:t>,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BCP (Q1)</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RBST BCP (Q2)</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DR (Q2) (*) RBST DR (Q3)</a:t>
                      </a:r>
                      <a:endParaRPr lang="en-US" sz="1600" dirty="0" smtClean="0"/>
                    </a:p>
                  </a:txBody>
                  <a:tcPr anchor="ctr"/>
                </a:tc>
                <a:extLst>
                  <a:ext uri="{0D108BD9-81ED-4DB2-BD59-A6C34878D82A}">
                    <a16:rowId xmlns:a16="http://schemas.microsoft.com/office/drawing/2014/main" val="1263943769"/>
                  </a:ext>
                </a:extLst>
              </a:tr>
              <a:tr h="623911">
                <a:tc>
                  <a:txBody>
                    <a:bodyPr/>
                    <a:lstStyle/>
                    <a:p>
                      <a:r>
                        <a:rPr lang="en-US" sz="1600" dirty="0" smtClean="0"/>
                        <a:t>8. IT Operations – Backup/Recovery</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Anticipated change related to DR in AWS</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solidFill>
                            <a:schemeClr val="tx1"/>
                          </a:solidFill>
                        </a:rPr>
                        <a:t>WT (Q2) (*)</a:t>
                      </a:r>
                    </a:p>
                    <a:p>
                      <a:pPr marL="0" indent="0" algn="ctr">
                        <a:buFont typeface="Arial" panose="020B0604020202020204" pitchFamily="34" charset="0"/>
                        <a:buNone/>
                      </a:pPr>
                      <a:r>
                        <a:rPr lang="en-US" sz="1600" dirty="0" smtClean="0">
                          <a:solidFill>
                            <a:schemeClr val="tx1"/>
                          </a:solidFill>
                        </a:rPr>
                        <a:t>RBST (Q3)</a:t>
                      </a:r>
                      <a:endParaRPr lang="en-US" sz="1600" dirty="0">
                        <a:solidFill>
                          <a:schemeClr val="tx1"/>
                        </a:solidFill>
                      </a:endParaRPr>
                    </a:p>
                  </a:txBody>
                  <a:tcPr anchor="ctr"/>
                </a:tc>
                <a:extLst>
                  <a:ext uri="{0D108BD9-81ED-4DB2-BD59-A6C34878D82A}">
                    <a16:rowId xmlns:a16="http://schemas.microsoft.com/office/drawing/2014/main" val="1245112130"/>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9. Change Management</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1 weak control in 2021, 2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SNOW workflow applicable to bank wide</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err="1" smtClean="0">
                          <a:solidFill>
                            <a:schemeClr val="dk1"/>
                          </a:solidFill>
                          <a:latin typeface="+mn-lt"/>
                          <a:ea typeface="+mn-ea"/>
                          <a:cs typeface="+mn-cs"/>
                        </a:rPr>
                        <a:t>TripWire</a:t>
                      </a:r>
                      <a:r>
                        <a:rPr lang="en-US" sz="1400" kern="1200" dirty="0" smtClean="0">
                          <a:solidFill>
                            <a:schemeClr val="dk1"/>
                          </a:solidFill>
                          <a:latin typeface="+mn-lt"/>
                          <a:ea typeface="+mn-ea"/>
                          <a:cs typeface="+mn-cs"/>
                        </a:rPr>
                        <a:t> Implementation</a:t>
                      </a:r>
                      <a:r>
                        <a:rPr lang="en-US" sz="1400" kern="1200" baseline="0" dirty="0" smtClean="0">
                          <a:solidFill>
                            <a:schemeClr val="dk1"/>
                          </a:solidFill>
                          <a:latin typeface="+mn-lt"/>
                          <a:ea typeface="+mn-ea"/>
                          <a:cs typeface="+mn-cs"/>
                        </a:rPr>
                        <a:t> (Q2)</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(O-Yes</a:t>
                      </a:r>
                      <a:r>
                        <a:rPr lang="en-US" sz="1400" baseline="0" dirty="0" smtClean="0"/>
                        <a:t>,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WT (Q2)</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aseline="0" dirty="0" smtClean="0"/>
                        <a:t>RBST (Q3)</a:t>
                      </a:r>
                    </a:p>
                  </a:txBody>
                  <a:tcPr anchor="ctr"/>
                </a:tc>
                <a:extLst>
                  <a:ext uri="{0D108BD9-81ED-4DB2-BD59-A6C34878D82A}">
                    <a16:rowId xmlns:a16="http://schemas.microsoft.com/office/drawing/2014/main" val="350463367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10. IT Infrastructure - Segmentation, NAC</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weak controls in 2021, </a:t>
                      </a:r>
                    </a:p>
                    <a:p>
                      <a:pPr marL="1206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smtClean="0">
                          <a:solidFill>
                            <a:schemeClr val="dk1"/>
                          </a:solidFill>
                          <a:latin typeface="+mn-lt"/>
                          <a:ea typeface="+mn-ea"/>
                          <a:cs typeface="+mn-cs"/>
                        </a:rPr>
                        <a:t>2 very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Project in progress in 2021</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nchor="ctr"/>
                </a:tc>
                <a:tc>
                  <a:txBody>
                    <a:bodyPr/>
                    <a:lstStyle/>
                    <a:p>
                      <a:pPr algn="ctr"/>
                      <a:r>
                        <a:rPr lang="en-US" sz="1600" dirty="0" smtClean="0"/>
                        <a:t>Very</a:t>
                      </a:r>
                      <a:r>
                        <a:rPr lang="en-US" sz="1600" baseline="0" dirty="0" smtClean="0"/>
                        <a:t> High</a:t>
                      </a:r>
                      <a:endParaRPr lang="en-US"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WT (Q1)</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RBST (Q2)</a:t>
                      </a:r>
                    </a:p>
                    <a:p>
                      <a:pPr marL="0" indent="0" algn="ctr">
                        <a:buFont typeface="Arial" panose="020B0604020202020204" pitchFamily="34" charset="0"/>
                        <a:buNone/>
                      </a:pPr>
                      <a:endParaRPr lang="en-US" sz="1600" dirty="0"/>
                    </a:p>
                  </a:txBody>
                  <a:tcPr anchor="ctr"/>
                </a:tc>
                <a:extLst>
                  <a:ext uri="{0D108BD9-81ED-4DB2-BD59-A6C34878D82A}">
                    <a16:rowId xmlns:a16="http://schemas.microsoft.com/office/drawing/2014/main" val="92674515"/>
                  </a:ext>
                </a:extLst>
              </a:tr>
            </a:tbl>
          </a:graphicData>
        </a:graphic>
      </p:graphicFrame>
      <p:sp>
        <p:nvSpPr>
          <p:cNvPr id="7" name="TextBox 6"/>
          <p:cNvSpPr txBox="1"/>
          <p:nvPr/>
        </p:nvSpPr>
        <p:spPr>
          <a:xfrm>
            <a:off x="457200" y="5619587"/>
            <a:ext cx="7988060" cy="523220"/>
          </a:xfrm>
          <a:prstGeom prst="rect">
            <a:avLst/>
          </a:prstGeom>
          <a:noFill/>
        </p:spPr>
        <p:txBody>
          <a:bodyPr wrap="square" rtlCol="0">
            <a:spAutoFit/>
          </a:bodyPr>
          <a:lstStyle/>
          <a:p>
            <a:r>
              <a:rPr lang="en-US" sz="1400" dirty="0" smtClean="0"/>
              <a:t>(*) The RCSA of Disaster Recovery (DR) and IT Operations Backup/Recovery are synchronized to account for the overlapping of the changes in these process in 2022</a:t>
            </a:r>
            <a:endParaRPr lang="en-US" sz="1400" dirty="0"/>
          </a:p>
        </p:txBody>
      </p:sp>
      <p:sp>
        <p:nvSpPr>
          <p:cNvPr id="8" name="TextBox 7"/>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Tree>
    <p:extLst>
      <p:ext uri="{BB962C8B-B14F-4D97-AF65-F5344CB8AC3E}">
        <p14:creationId xmlns:p14="http://schemas.microsoft.com/office/powerpoint/2010/main" val="1677479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6</a:t>
            </a:fld>
            <a:endParaRPr lang="en-US"/>
          </a:p>
        </p:txBody>
      </p:sp>
      <p:sp>
        <p:nvSpPr>
          <p:cNvPr id="3" name="Title 2"/>
          <p:cNvSpPr>
            <a:spLocks noGrp="1"/>
          </p:cNvSpPr>
          <p:nvPr>
            <p:ph type="title"/>
          </p:nvPr>
        </p:nvSpPr>
        <p:spPr/>
        <p:txBody>
          <a:bodyPr/>
          <a:lstStyle/>
          <a:p>
            <a:r>
              <a:rPr lang="en-US" dirty="0"/>
              <a:t>Proposed Execution Plan, Continued</a:t>
            </a:r>
          </a:p>
        </p:txBody>
      </p:sp>
      <p:graphicFrame>
        <p:nvGraphicFramePr>
          <p:cNvPr id="4" name="Table 3"/>
          <p:cNvGraphicFramePr>
            <a:graphicFrameLocks noGrp="1"/>
          </p:cNvGraphicFramePr>
          <p:nvPr>
            <p:extLst>
              <p:ext uri="{D42A27DB-BD31-4B8C-83A1-F6EECF244321}">
                <p14:modId xmlns:p14="http://schemas.microsoft.com/office/powerpoint/2010/main" val="826401251"/>
              </p:ext>
            </p:extLst>
          </p:nvPr>
        </p:nvGraphicFramePr>
        <p:xfrm>
          <a:off x="523035" y="842917"/>
          <a:ext cx="7988060" cy="2987040"/>
        </p:xfrm>
        <a:graphic>
          <a:graphicData uri="http://schemas.openxmlformats.org/drawingml/2006/table">
            <a:tbl>
              <a:tblPr firstRow="1" bandRow="1">
                <a:tableStyleId>{5C22544A-7EE6-4342-B048-85BDC9FD1C3A}</a:tableStyleId>
              </a:tblPr>
              <a:tblGrid>
                <a:gridCol w="3571336">
                  <a:extLst>
                    <a:ext uri="{9D8B030D-6E8A-4147-A177-3AD203B41FA5}">
                      <a16:colId xmlns:a16="http://schemas.microsoft.com/office/drawing/2014/main" val="2880058056"/>
                    </a:ext>
                  </a:extLst>
                </a:gridCol>
                <a:gridCol w="1742536">
                  <a:extLst>
                    <a:ext uri="{9D8B030D-6E8A-4147-A177-3AD203B41FA5}">
                      <a16:colId xmlns:a16="http://schemas.microsoft.com/office/drawing/2014/main" val="1695723635"/>
                    </a:ext>
                  </a:extLst>
                </a:gridCol>
                <a:gridCol w="1207698">
                  <a:extLst>
                    <a:ext uri="{9D8B030D-6E8A-4147-A177-3AD203B41FA5}">
                      <a16:colId xmlns:a16="http://schemas.microsoft.com/office/drawing/2014/main" val="1684529351"/>
                    </a:ext>
                  </a:extLst>
                </a:gridCol>
                <a:gridCol w="1466490">
                  <a:extLst>
                    <a:ext uri="{9D8B030D-6E8A-4147-A177-3AD203B41FA5}">
                      <a16:colId xmlns:a16="http://schemas.microsoft.com/office/drawing/2014/main" val="1909709738"/>
                    </a:ext>
                  </a:extLst>
                </a:gridCol>
              </a:tblGrid>
              <a:tr h="970528">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Anticipated Change Rates</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in 2022</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Residual Risk at End of 2021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Proposed RCSA Approach in 2022</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62391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dk1"/>
                          </a:solidFill>
                          <a:latin typeface="+mn-lt"/>
                          <a:ea typeface="+mn-ea"/>
                          <a:cs typeface="+mn-cs"/>
                        </a:rPr>
                        <a:t>11. IT Operations  - Logical Access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2 high residual risks</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User entitlement 2022 Q2</a:t>
                      </a:r>
                    </a:p>
                    <a:p>
                      <a:pPr marL="112713" marR="0" lvl="0" indent="-1127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Role-Based</a:t>
                      </a:r>
                      <a:r>
                        <a:rPr lang="en-US" sz="1400" kern="1200" baseline="0" dirty="0" smtClean="0">
                          <a:solidFill>
                            <a:schemeClr val="dk1"/>
                          </a:solidFill>
                          <a:latin typeface="+mn-lt"/>
                          <a:ea typeface="+mn-ea"/>
                          <a:cs typeface="+mn-cs"/>
                        </a:rPr>
                        <a:t> Access Phase 1 </a:t>
                      </a:r>
                      <a:r>
                        <a:rPr lang="en-US" sz="1400" kern="1200" dirty="0" smtClean="0">
                          <a:solidFill>
                            <a:schemeClr val="dk1"/>
                          </a:solidFill>
                          <a:latin typeface="+mn-lt"/>
                          <a:ea typeface="+mn-ea"/>
                          <a:cs typeface="+mn-cs"/>
                        </a:rPr>
                        <a:t>2022 Q2</a:t>
                      </a:r>
                    </a:p>
                  </a:txBody>
                  <a:tcPr/>
                </a:tc>
                <a:tc>
                  <a:txBody>
                    <a:bodyPr/>
                    <a:lstStyle/>
                    <a:p>
                      <a:pPr algn="ctr"/>
                      <a:r>
                        <a:rPr lang="en-US" sz="1600" dirty="0" smtClean="0"/>
                        <a:t>Major</a:t>
                      </a:r>
                      <a:r>
                        <a:rPr lang="en-US" sz="1600" baseline="0" dirty="0" smtClean="0"/>
                        <a:t> 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Yes, P-Yes, T-Yes)</a:t>
                      </a:r>
                      <a:endParaRPr lang="en-US" sz="1400" dirty="0" smtClean="0"/>
                    </a:p>
                  </a:txBody>
                  <a:tcPr anchor="ctr"/>
                </a:tc>
                <a:tc>
                  <a:txBody>
                    <a:bodyPr/>
                    <a:lstStyle/>
                    <a:p>
                      <a:pPr algn="ctr"/>
                      <a:r>
                        <a:rPr lang="en-US" sz="1600" dirty="0" smtClean="0"/>
                        <a:t>Moderate</a:t>
                      </a:r>
                      <a:endParaRPr lang="en-US" sz="1600" dirty="0"/>
                    </a:p>
                  </a:txBody>
                  <a:tcPr anchor="ctr"/>
                </a:tc>
                <a:tc>
                  <a:txBody>
                    <a:bodyPr/>
                    <a:lstStyle/>
                    <a:p>
                      <a:pPr marL="0" indent="0" algn="ctr">
                        <a:buFont typeface="Arial" panose="020B0604020202020204" pitchFamily="34" charset="0"/>
                        <a:buNone/>
                      </a:pPr>
                      <a:r>
                        <a:rPr lang="en-US" sz="1600" dirty="0" smtClean="0"/>
                        <a:t>WT (Q3)</a:t>
                      </a:r>
                    </a:p>
                    <a:p>
                      <a:pPr marL="0" indent="0" algn="ctr">
                        <a:buFont typeface="Arial" panose="020B0604020202020204" pitchFamily="34" charset="0"/>
                        <a:buNone/>
                      </a:pPr>
                      <a:r>
                        <a:rPr lang="en-US" sz="1600" dirty="0" smtClean="0">
                          <a:solidFill>
                            <a:schemeClr val="tx1"/>
                          </a:solidFill>
                        </a:rPr>
                        <a:t>RBST </a:t>
                      </a:r>
                      <a:r>
                        <a:rPr lang="en-US" sz="1600" dirty="0" smtClean="0"/>
                        <a:t>(2022 Q4)</a:t>
                      </a:r>
                    </a:p>
                  </a:txBody>
                  <a:tcPr anchor="ctr"/>
                </a:tc>
                <a:extLst>
                  <a:ext uri="{0D108BD9-81ED-4DB2-BD59-A6C34878D82A}">
                    <a16:rowId xmlns:a16="http://schemas.microsoft.com/office/drawing/2014/main" val="2654906797"/>
                  </a:ext>
                </a:extLst>
              </a:tr>
              <a:tr h="623911">
                <a:tc>
                  <a:txBody>
                    <a:bodyPr/>
                    <a:lstStyle/>
                    <a:p>
                      <a:r>
                        <a:rPr lang="en-US" sz="1600" dirty="0" smtClean="0"/>
                        <a:t>12. IT Operations</a:t>
                      </a:r>
                      <a:endParaRPr lang="en-US" sz="1600" baseline="0" dirty="0" smtClean="0"/>
                    </a:p>
                    <a:p>
                      <a:pPr marL="114300" indent="-114300">
                        <a:buFont typeface="Arial" panose="020B0604020202020204" pitchFamily="34" charset="0"/>
                        <a:buChar char="•"/>
                      </a:pPr>
                      <a:r>
                        <a:rPr lang="en-US" sz="1400" kern="1200" dirty="0" smtClean="0">
                          <a:solidFill>
                            <a:schemeClr val="dk1"/>
                          </a:solidFill>
                          <a:latin typeface="+mn-lt"/>
                          <a:ea typeface="+mn-ea"/>
                          <a:cs typeface="+mn-cs"/>
                        </a:rPr>
                        <a:t>IBS CORE Implementation in Q3</a:t>
                      </a:r>
                    </a:p>
                  </a:txBody>
                  <a:tcPr/>
                </a:tc>
                <a:tc>
                  <a:txBody>
                    <a:bodyPr/>
                    <a:lstStyle/>
                    <a:p>
                      <a:pPr algn="ctr"/>
                      <a:r>
                        <a:rPr lang="en-US" sz="1600" dirty="0" smtClean="0"/>
                        <a:t>Major </a:t>
                      </a:r>
                      <a:r>
                        <a:rPr lang="en-US" sz="1600" baseline="0" dirty="0" smtClean="0"/>
                        <a:t>Change</a:t>
                      </a:r>
                      <a:endParaRPr lang="en-US" sz="16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(O-</a:t>
                      </a:r>
                      <a:r>
                        <a:rPr lang="en-US" sz="1400" baseline="0" dirty="0" smtClean="0"/>
                        <a:t>No, P-Yes, T-Yes)</a:t>
                      </a:r>
                      <a:endParaRPr lang="en-US" sz="1400" dirty="0" smtClean="0"/>
                    </a:p>
                  </a:txBody>
                  <a:tcPr anchor="ctr"/>
                </a:tc>
                <a:tc>
                  <a:txBody>
                    <a:bodyPr/>
                    <a:lstStyle/>
                    <a:p>
                      <a:pPr algn="ctr"/>
                      <a:r>
                        <a:rPr lang="en-US" sz="1600" dirty="0" smtClean="0"/>
                        <a:t>Low</a:t>
                      </a:r>
                      <a:endParaRPr lang="en-US" sz="1600" dirty="0"/>
                    </a:p>
                  </a:txBody>
                  <a:tcPr anchor="ctr"/>
                </a:tc>
                <a:tc>
                  <a:txBody>
                    <a:bodyPr/>
                    <a:lstStyle/>
                    <a:p>
                      <a:pPr marL="0" indent="0" algn="ctr">
                        <a:buFont typeface="Arial" panose="020B0604020202020204" pitchFamily="34" charset="0"/>
                        <a:buNone/>
                      </a:pPr>
                      <a:r>
                        <a:rPr lang="en-US" sz="1600" dirty="0" smtClean="0"/>
                        <a:t>WT (Q4) (*)</a:t>
                      </a:r>
                    </a:p>
                    <a:p>
                      <a:pPr marL="0" indent="0" algn="ctr">
                        <a:buFont typeface="Arial" panose="020B0604020202020204" pitchFamily="34" charset="0"/>
                        <a:buNone/>
                      </a:pPr>
                      <a:r>
                        <a:rPr lang="en-US" sz="1600" dirty="0" smtClean="0"/>
                        <a:t>RBST (2022 Q4 - 2023 Q1)</a:t>
                      </a:r>
                      <a:endParaRPr lang="en-US" sz="1600" dirty="0"/>
                    </a:p>
                  </a:txBody>
                  <a:tcPr anchor="ctr"/>
                </a:tc>
                <a:extLst>
                  <a:ext uri="{0D108BD9-81ED-4DB2-BD59-A6C34878D82A}">
                    <a16:rowId xmlns:a16="http://schemas.microsoft.com/office/drawing/2014/main" val="2758703445"/>
                  </a:ext>
                </a:extLst>
              </a:tr>
            </a:tbl>
          </a:graphicData>
        </a:graphic>
      </p:graphicFrame>
      <p:sp>
        <p:nvSpPr>
          <p:cNvPr id="5" name="TextBox 4"/>
          <p:cNvSpPr txBox="1"/>
          <p:nvPr/>
        </p:nvSpPr>
        <p:spPr>
          <a:xfrm>
            <a:off x="523035" y="3940584"/>
            <a:ext cx="7988060" cy="523220"/>
          </a:xfrm>
          <a:prstGeom prst="rect">
            <a:avLst/>
          </a:prstGeom>
          <a:noFill/>
        </p:spPr>
        <p:txBody>
          <a:bodyPr wrap="square" rtlCol="0">
            <a:spAutoFit/>
          </a:bodyPr>
          <a:lstStyle/>
          <a:p>
            <a:r>
              <a:rPr lang="en-US" sz="1400" dirty="0" smtClean="0"/>
              <a:t>(*) The IT Operations RCSA will leverage Internal Audit’s evaluation of the CORE internal controls and testing of the related processes</a:t>
            </a:r>
            <a:endParaRPr lang="en-US" sz="1400" dirty="0"/>
          </a:p>
        </p:txBody>
      </p:sp>
      <p:sp>
        <p:nvSpPr>
          <p:cNvPr id="7" name="TextBox 6"/>
          <p:cNvSpPr txBox="1"/>
          <p:nvPr/>
        </p:nvSpPr>
        <p:spPr>
          <a:xfrm>
            <a:off x="1112808" y="6176833"/>
            <a:ext cx="7383493" cy="646331"/>
          </a:xfrm>
          <a:prstGeom prst="rect">
            <a:avLst/>
          </a:prstGeom>
          <a:noFill/>
        </p:spPr>
        <p:txBody>
          <a:bodyPr wrap="square" rtlCol="0">
            <a:spAutoFit/>
          </a:bodyPr>
          <a:lstStyle/>
          <a:p>
            <a:r>
              <a:rPr lang="en-US" sz="1200" b="1" dirty="0" smtClean="0"/>
              <a:t>Change Area</a:t>
            </a:r>
            <a:r>
              <a:rPr lang="en-US" sz="1200" dirty="0" smtClean="0"/>
              <a:t>: Ownership (O), Process (P), Technology (T)</a:t>
            </a:r>
          </a:p>
          <a:p>
            <a:r>
              <a:rPr lang="en-US" sz="1200" b="1" dirty="0" smtClean="0"/>
              <a:t>Abbreviations</a:t>
            </a:r>
            <a:r>
              <a:rPr lang="en-US" sz="1200" dirty="0" smtClean="0"/>
              <a:t>: Walk-Through (WT), Test of Design (TOD), Risk-based Sample Testing (RBST), Disaster Recovery (DR), Network Access Control (NAC)</a:t>
            </a:r>
            <a:endParaRPr lang="en-US" sz="1200" dirty="0"/>
          </a:p>
        </p:txBody>
      </p:sp>
    </p:spTree>
    <p:extLst>
      <p:ext uri="{BB962C8B-B14F-4D97-AF65-F5344CB8AC3E}">
        <p14:creationId xmlns:p14="http://schemas.microsoft.com/office/powerpoint/2010/main" val="2538605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219175" y="6368141"/>
            <a:ext cx="381000" cy="304800"/>
          </a:xfrm>
        </p:spPr>
        <p:txBody>
          <a:bodyPr/>
          <a:lstStyle/>
          <a:p>
            <a:fld id="{CE92EEA8-FB63-4E62-A576-8CA4CEECC80E}" type="slidenum">
              <a:rPr lang="en-US" smtClean="0"/>
              <a:pPr/>
              <a:t>7</a:t>
            </a:fld>
            <a:endParaRPr lang="en-US"/>
          </a:p>
        </p:txBody>
      </p:sp>
      <p:sp>
        <p:nvSpPr>
          <p:cNvPr id="3" name="Title 2"/>
          <p:cNvSpPr>
            <a:spLocks noGrp="1"/>
          </p:cNvSpPr>
          <p:nvPr>
            <p:ph type="title"/>
          </p:nvPr>
        </p:nvSpPr>
        <p:spPr/>
        <p:txBody>
          <a:bodyPr/>
          <a:lstStyle/>
          <a:p>
            <a:r>
              <a:rPr lang="en-US" dirty="0" smtClean="0"/>
              <a:t>IT RCSA 2022 Schedule (Illustration)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7411804"/>
              </p:ext>
            </p:extLst>
          </p:nvPr>
        </p:nvGraphicFramePr>
        <p:xfrm>
          <a:off x="410561" y="821980"/>
          <a:ext cx="8386932" cy="5148084"/>
        </p:xfrm>
        <a:graphic>
          <a:graphicData uri="http://schemas.openxmlformats.org/drawingml/2006/table">
            <a:tbl>
              <a:tblPr firstRow="1" bandRow="1">
                <a:tableStyleId>{5C22544A-7EE6-4342-B048-85BDC9FD1C3A}</a:tableStyleId>
              </a:tblPr>
              <a:tblGrid>
                <a:gridCol w="4267317">
                  <a:extLst>
                    <a:ext uri="{9D8B030D-6E8A-4147-A177-3AD203B41FA5}">
                      <a16:colId xmlns:a16="http://schemas.microsoft.com/office/drawing/2014/main" val="2880058056"/>
                    </a:ext>
                  </a:extLst>
                </a:gridCol>
                <a:gridCol w="823923">
                  <a:extLst>
                    <a:ext uri="{9D8B030D-6E8A-4147-A177-3AD203B41FA5}">
                      <a16:colId xmlns:a16="http://schemas.microsoft.com/office/drawing/2014/main" val="745728187"/>
                    </a:ext>
                  </a:extLst>
                </a:gridCol>
                <a:gridCol w="823923">
                  <a:extLst>
                    <a:ext uri="{9D8B030D-6E8A-4147-A177-3AD203B41FA5}">
                      <a16:colId xmlns:a16="http://schemas.microsoft.com/office/drawing/2014/main" val="1695723635"/>
                    </a:ext>
                  </a:extLst>
                </a:gridCol>
                <a:gridCol w="823923">
                  <a:extLst>
                    <a:ext uri="{9D8B030D-6E8A-4147-A177-3AD203B41FA5}">
                      <a16:colId xmlns:a16="http://schemas.microsoft.com/office/drawing/2014/main" val="1909709738"/>
                    </a:ext>
                  </a:extLst>
                </a:gridCol>
                <a:gridCol w="823923">
                  <a:extLst>
                    <a:ext uri="{9D8B030D-6E8A-4147-A177-3AD203B41FA5}">
                      <a16:colId xmlns:a16="http://schemas.microsoft.com/office/drawing/2014/main" val="2035073232"/>
                    </a:ext>
                  </a:extLst>
                </a:gridCol>
                <a:gridCol w="823923">
                  <a:extLst>
                    <a:ext uri="{9D8B030D-6E8A-4147-A177-3AD203B41FA5}">
                      <a16:colId xmlns:a16="http://schemas.microsoft.com/office/drawing/2014/main" val="3260028583"/>
                    </a:ext>
                  </a:extLst>
                </a:gridCol>
              </a:tblGrid>
              <a:tr h="445027">
                <a:tc>
                  <a:txBody>
                    <a:bodyPr/>
                    <a:lstStyle/>
                    <a:p>
                      <a:pPr algn="ctr"/>
                      <a:r>
                        <a:rPr lang="en-US" dirty="0" smtClean="0"/>
                        <a:t>IT RCSA Process Area</a:t>
                      </a:r>
                      <a:endParaRPr lang="en-US" dirty="0"/>
                    </a:p>
                  </a:txBody>
                  <a:tcPr anchor="ctr"/>
                </a:tc>
                <a:tc>
                  <a:txBody>
                    <a:bodyPr/>
                    <a:lstStyle/>
                    <a:p>
                      <a:pPr marL="0" algn="ctr" defTabSz="914400" rtl="0" eaLnBrk="1" latinLnBrk="0" hangingPunct="1"/>
                      <a:r>
                        <a:rPr lang="en-US" sz="1800" b="1" kern="1200" dirty="0" smtClean="0">
                          <a:solidFill>
                            <a:schemeClr val="lt1"/>
                          </a:solidFill>
                          <a:latin typeface="+mn-lt"/>
                          <a:ea typeface="+mn-ea"/>
                          <a:cs typeface="+mn-cs"/>
                        </a:rPr>
                        <a:t>2022 Q1</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Q2</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Q3</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2022 Q4</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smtClean="0">
                          <a:solidFill>
                            <a:schemeClr val="lt1"/>
                          </a:solidFill>
                          <a:latin typeface="+mn-lt"/>
                          <a:ea typeface="+mn-ea"/>
                          <a:cs typeface="+mn-cs"/>
                        </a:rPr>
                        <a:t>2023 Q1</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311964185"/>
                  </a:ext>
                </a:extLst>
              </a:tr>
              <a:tr h="375667">
                <a:tc>
                  <a:txBody>
                    <a:bodyPr/>
                    <a:lstStyle/>
                    <a:p>
                      <a:r>
                        <a:rPr lang="en-US" sz="1600" dirty="0" smtClean="0"/>
                        <a:t>1. IT Strategy and Governance</a:t>
                      </a:r>
                      <a:endParaRPr lang="en-US" sz="1600" dirty="0"/>
                    </a:p>
                  </a:txBody>
                  <a:tcPr/>
                </a:tc>
                <a:tc>
                  <a:txBody>
                    <a:bodyPr/>
                    <a:lstStyle/>
                    <a:p>
                      <a:pPr algn="ctr"/>
                      <a:endParaRPr lang="en-US" sz="1600" dirty="0"/>
                    </a:p>
                  </a:txBody>
                  <a:tcPr anchor="ctr"/>
                </a:tc>
                <a:tc>
                  <a:txBody>
                    <a:bodyPr/>
                    <a:lstStyle/>
                    <a:p>
                      <a:pPr algn="ctr"/>
                      <a:endParaRPr lang="en-US" sz="14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3065445001"/>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2. </a:t>
                      </a:r>
                      <a:r>
                        <a:rPr lang="en-US" sz="1600" kern="1200" dirty="0" smtClean="0">
                          <a:solidFill>
                            <a:schemeClr val="dk1"/>
                          </a:solidFill>
                          <a:latin typeface="+mn-lt"/>
                          <a:ea typeface="+mn-ea"/>
                          <a:cs typeface="+mn-cs"/>
                        </a:rPr>
                        <a:t>IT </a:t>
                      </a:r>
                      <a:r>
                        <a:rPr lang="en-US" sz="1600" dirty="0" smtClean="0"/>
                        <a:t>Operations</a:t>
                      </a:r>
                      <a:r>
                        <a:rPr lang="en-US" sz="1600" baseline="0" dirty="0" smtClean="0"/>
                        <a:t>  - Physical security</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902650082"/>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3. IT Operations – Resource Monitoring</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tc>
                  <a:txBody>
                    <a:bodyPr/>
                    <a:lstStyle/>
                    <a:p>
                      <a:pPr marL="122238" indent="-122238">
                        <a:buFont typeface="Arial" panose="020B0604020202020204" pitchFamily="34" charset="0"/>
                        <a:buChar char="•"/>
                      </a:pPr>
                      <a:endParaRPr lang="en-US" sz="1600" dirty="0"/>
                    </a:p>
                  </a:txBody>
                  <a:tcPr/>
                </a:tc>
                <a:extLst>
                  <a:ext uri="{0D108BD9-81ED-4DB2-BD59-A6C34878D82A}">
                    <a16:rowId xmlns:a16="http://schemas.microsoft.com/office/drawing/2014/main" val="3506530376"/>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4. IT Infrastructure</a:t>
                      </a:r>
                      <a:r>
                        <a:rPr lang="en-US" sz="1600" baseline="0" dirty="0" smtClean="0"/>
                        <a:t>  - </a:t>
                      </a:r>
                      <a:r>
                        <a:rPr lang="en-US" sz="1600" dirty="0" smtClean="0"/>
                        <a:t>Router/Patch management</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extLst>
                  <a:ext uri="{0D108BD9-81ED-4DB2-BD59-A6C34878D82A}">
                    <a16:rowId xmlns:a16="http://schemas.microsoft.com/office/drawing/2014/main" val="2821522482"/>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5. Electronic Banking</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tc>
                  <a:txBody>
                    <a:bodyPr/>
                    <a:lstStyle/>
                    <a:p>
                      <a:pPr marL="168275" indent="-168275">
                        <a:buFont typeface="Arial" panose="020B0604020202020204" pitchFamily="34" charset="0"/>
                        <a:buChar char="•"/>
                      </a:pPr>
                      <a:endParaRPr lang="en-US" sz="1600" dirty="0"/>
                    </a:p>
                  </a:txBody>
                  <a:tcPr/>
                </a:tc>
                <a:extLst>
                  <a:ext uri="{0D108BD9-81ED-4DB2-BD59-A6C34878D82A}">
                    <a16:rowId xmlns:a16="http://schemas.microsoft.com/office/drawing/2014/main" val="1216480609"/>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6. IT Development and Acquisition</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220830621"/>
                  </a:ext>
                </a:extLst>
              </a:tr>
              <a:tr h="375667">
                <a:tc>
                  <a:txBody>
                    <a:bodyPr/>
                    <a:lstStyle/>
                    <a:p>
                      <a:r>
                        <a:rPr lang="en-US" sz="1600" dirty="0" smtClean="0"/>
                        <a:t>7. Business Continuity/ Disaster Recovery</a:t>
                      </a:r>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60910951"/>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8. </a:t>
                      </a:r>
                      <a:r>
                        <a:rPr lang="en-US" sz="1600" kern="1200" dirty="0" smtClean="0">
                          <a:solidFill>
                            <a:schemeClr val="dk1"/>
                          </a:solidFill>
                          <a:latin typeface="+mn-lt"/>
                          <a:ea typeface="+mn-ea"/>
                          <a:cs typeface="+mn-cs"/>
                        </a:rPr>
                        <a:t>IT Operations – Backup/Recovery</a:t>
                      </a:r>
                      <a:endParaRPr lang="en-US" sz="1600" dirty="0" smtClean="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59412585"/>
                  </a:ext>
                </a:extLst>
              </a:tr>
              <a:tr h="3756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9. Change</a:t>
                      </a:r>
                      <a:r>
                        <a:rPr lang="en-US" sz="1600" baseline="0" dirty="0" smtClean="0"/>
                        <a:t> Management</a:t>
                      </a:r>
                      <a:endParaRPr lang="en-US" sz="1600" dirty="0" smtClean="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2719828256"/>
                  </a:ext>
                </a:extLst>
              </a:tr>
              <a:tr h="375667">
                <a:tc>
                  <a:txBody>
                    <a:bodyPr/>
                    <a:lstStyle/>
                    <a:p>
                      <a:r>
                        <a:rPr lang="en-US" sz="1600" dirty="0" smtClean="0"/>
                        <a:t>10. IT Infrastructure Segmentation, NAC</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699285212"/>
                  </a:ext>
                </a:extLst>
              </a:tr>
              <a:tr h="375667">
                <a:tc>
                  <a:txBody>
                    <a:bodyPr/>
                    <a:lstStyle/>
                    <a:p>
                      <a:r>
                        <a:rPr lang="en-US" sz="1600" dirty="0" smtClean="0"/>
                        <a:t>11. IT</a:t>
                      </a:r>
                      <a:r>
                        <a:rPr lang="en-US" sz="1600" baseline="0" dirty="0" smtClean="0"/>
                        <a:t> Operations - Logical Access</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3181273366"/>
                  </a:ext>
                </a:extLst>
              </a:tr>
              <a:tr h="375667">
                <a:tc>
                  <a:txBody>
                    <a:bodyPr/>
                    <a:lstStyle/>
                    <a:p>
                      <a:r>
                        <a:rPr lang="en-US" sz="1600" dirty="0" smtClean="0"/>
                        <a:t>12. IT Operations - IBIS CORE</a:t>
                      </a:r>
                      <a:endParaRPr lang="en-US" sz="1600" dirty="0"/>
                    </a:p>
                  </a:txBody>
                  <a:tcPr/>
                </a:tc>
                <a:tc>
                  <a:txBody>
                    <a:bodyPr/>
                    <a:lstStyle/>
                    <a:p>
                      <a:pPr algn="ctr"/>
                      <a:endParaRPr lang="en-US" sz="1600" dirty="0"/>
                    </a:p>
                  </a:txBody>
                  <a:tcPr anchor="ctr"/>
                </a:tc>
                <a:tc>
                  <a:txBody>
                    <a:bodyPr/>
                    <a:lstStyle/>
                    <a:p>
                      <a:pPr algn="ctr"/>
                      <a:endParaRPr lang="en-US" sz="1400" dirty="0" smtClean="0"/>
                    </a:p>
                  </a:txBody>
                  <a:tcPr/>
                </a:tc>
                <a:tc>
                  <a:txBody>
                    <a:bodyPr/>
                    <a:lstStyle/>
                    <a:p>
                      <a:pPr marL="168275" indent="-168275">
                        <a:buFont typeface="Arial" panose="020B0604020202020204" pitchFamily="34" charset="0"/>
                        <a:buChar char="•"/>
                      </a:pPr>
                      <a:endParaRPr lang="en-US" sz="1600" dirty="0" smtClean="0"/>
                    </a:p>
                  </a:txBody>
                  <a:tcPr/>
                </a:tc>
                <a:tc>
                  <a:txBody>
                    <a:bodyPr/>
                    <a:lstStyle/>
                    <a:p>
                      <a:pPr marL="0" indent="0">
                        <a:buFont typeface="Arial" panose="020B0604020202020204" pitchFamily="34" charset="0"/>
                        <a:buNone/>
                      </a:pPr>
                      <a:endParaRPr lang="en-US" sz="1600" dirty="0" smtClean="0"/>
                    </a:p>
                  </a:txBody>
                  <a:tcPr/>
                </a:tc>
                <a:tc>
                  <a:txBody>
                    <a:bodyPr/>
                    <a:lstStyle/>
                    <a:p>
                      <a:pPr marL="0" indent="0">
                        <a:buFont typeface="Arial" panose="020B0604020202020204" pitchFamily="34" charset="0"/>
                        <a:buNone/>
                      </a:pPr>
                      <a:endParaRPr lang="en-US" sz="1600" dirty="0" smtClean="0"/>
                    </a:p>
                  </a:txBody>
                  <a:tcPr/>
                </a:tc>
                <a:extLst>
                  <a:ext uri="{0D108BD9-81ED-4DB2-BD59-A6C34878D82A}">
                    <a16:rowId xmlns:a16="http://schemas.microsoft.com/office/drawing/2014/main" val="1534201105"/>
                  </a:ext>
                </a:extLst>
              </a:tr>
            </a:tbl>
          </a:graphicData>
        </a:graphic>
      </p:graphicFrame>
      <p:grpSp>
        <p:nvGrpSpPr>
          <p:cNvPr id="5" name="Group 4"/>
          <p:cNvGrpSpPr/>
          <p:nvPr/>
        </p:nvGrpSpPr>
        <p:grpSpPr>
          <a:xfrm>
            <a:off x="1236258" y="6274969"/>
            <a:ext cx="7280164" cy="307777"/>
            <a:chOff x="1236258" y="6274969"/>
            <a:chExt cx="7280164" cy="307777"/>
          </a:xfrm>
        </p:grpSpPr>
        <p:sp>
          <p:nvSpPr>
            <p:cNvPr id="6" name="Rectangle 5"/>
            <p:cNvSpPr/>
            <p:nvPr/>
          </p:nvSpPr>
          <p:spPr>
            <a:xfrm>
              <a:off x="1236258" y="6341221"/>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p:cNvSpPr txBox="1"/>
            <p:nvPr/>
          </p:nvSpPr>
          <p:spPr>
            <a:xfrm>
              <a:off x="1830618" y="6274969"/>
              <a:ext cx="620876" cy="307777"/>
            </a:xfrm>
            <a:prstGeom prst="rect">
              <a:avLst/>
            </a:prstGeom>
            <a:noFill/>
          </p:spPr>
          <p:txBody>
            <a:bodyPr wrap="none" rtlCol="0">
              <a:spAutoFit/>
            </a:bodyPr>
            <a:lstStyle/>
            <a:p>
              <a:r>
                <a:rPr lang="en-US" sz="1400" dirty="0" smtClean="0"/>
                <a:t>Attest</a:t>
              </a:r>
              <a:endParaRPr lang="en-US" sz="1400" dirty="0"/>
            </a:p>
          </p:txBody>
        </p:sp>
        <p:sp>
          <p:nvSpPr>
            <p:cNvPr id="11" name="Rectangle 10"/>
            <p:cNvSpPr/>
            <p:nvPr/>
          </p:nvSpPr>
          <p:spPr>
            <a:xfrm>
              <a:off x="4249906" y="6341221"/>
              <a:ext cx="594360" cy="152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38389" y="6274969"/>
              <a:ext cx="1341908" cy="307777"/>
            </a:xfrm>
            <a:prstGeom prst="rect">
              <a:avLst/>
            </a:prstGeom>
            <a:noFill/>
          </p:spPr>
          <p:txBody>
            <a:bodyPr wrap="square" rtlCol="0">
              <a:spAutoFit/>
            </a:bodyPr>
            <a:lstStyle/>
            <a:p>
              <a:pPr algn="ctr"/>
              <a:r>
                <a:rPr lang="en-US" sz="1400" dirty="0" smtClean="0"/>
                <a:t>Test of Design</a:t>
              </a:r>
              <a:endParaRPr lang="en-US" sz="1400" dirty="0"/>
            </a:p>
          </p:txBody>
        </p:sp>
        <p:sp>
          <p:nvSpPr>
            <p:cNvPr id="15" name="Rectangle 14"/>
            <p:cNvSpPr/>
            <p:nvPr/>
          </p:nvSpPr>
          <p:spPr>
            <a:xfrm>
              <a:off x="2477968" y="6341221"/>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p:cNvSpPr txBox="1"/>
            <p:nvPr/>
          </p:nvSpPr>
          <p:spPr>
            <a:xfrm>
              <a:off x="3009593" y="6274969"/>
              <a:ext cx="1200747" cy="307777"/>
            </a:xfrm>
            <a:prstGeom prst="rect">
              <a:avLst/>
            </a:prstGeom>
            <a:noFill/>
          </p:spPr>
          <p:txBody>
            <a:bodyPr wrap="square" rtlCol="0">
              <a:spAutoFit/>
            </a:bodyPr>
            <a:lstStyle/>
            <a:p>
              <a:pPr algn="ctr"/>
              <a:r>
                <a:rPr lang="en-US" sz="1400" dirty="0" smtClean="0"/>
                <a:t>Walk through</a:t>
              </a:r>
              <a:endParaRPr lang="en-US" sz="1400" dirty="0"/>
            </a:p>
          </p:txBody>
        </p:sp>
        <p:sp>
          <p:nvSpPr>
            <p:cNvPr id="42" name="Rectangle 41"/>
            <p:cNvSpPr/>
            <p:nvPr/>
          </p:nvSpPr>
          <p:spPr>
            <a:xfrm>
              <a:off x="6015929" y="6341221"/>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610289" y="6274969"/>
              <a:ext cx="1906133" cy="307777"/>
            </a:xfrm>
            <a:prstGeom prst="rect">
              <a:avLst/>
            </a:prstGeom>
            <a:noFill/>
          </p:spPr>
          <p:txBody>
            <a:bodyPr wrap="square" rtlCol="0">
              <a:spAutoFit/>
            </a:bodyPr>
            <a:lstStyle/>
            <a:p>
              <a:r>
                <a:rPr lang="en-US" sz="1400" dirty="0" smtClean="0"/>
                <a:t>Risk-based Sample Test</a:t>
              </a:r>
              <a:endParaRPr lang="en-US" sz="1400" dirty="0"/>
            </a:p>
          </p:txBody>
        </p:sp>
      </p:grpSp>
      <p:grpSp>
        <p:nvGrpSpPr>
          <p:cNvPr id="10" name="Group 9"/>
          <p:cNvGrpSpPr/>
          <p:nvPr/>
        </p:nvGrpSpPr>
        <p:grpSpPr>
          <a:xfrm>
            <a:off x="4793388" y="1540280"/>
            <a:ext cx="3857687" cy="4350651"/>
            <a:chOff x="4793388" y="1540280"/>
            <a:chExt cx="3857687" cy="4350651"/>
          </a:xfrm>
        </p:grpSpPr>
        <p:sp>
          <p:nvSpPr>
            <p:cNvPr id="7" name="Rectangle 6"/>
            <p:cNvSpPr/>
            <p:nvPr/>
          </p:nvSpPr>
          <p:spPr>
            <a:xfrm>
              <a:off x="4793388" y="1540280"/>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93388" y="1909145"/>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39860" y="3468670"/>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39860" y="3911869"/>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DR</a:t>
              </a:r>
              <a:endParaRPr lang="en-US" sz="1050" b="1" dirty="0"/>
            </a:p>
          </p:txBody>
        </p:sp>
        <p:sp>
          <p:nvSpPr>
            <p:cNvPr id="21" name="Rectangle 20"/>
            <p:cNvSpPr/>
            <p:nvPr/>
          </p:nvSpPr>
          <p:spPr>
            <a:xfrm>
              <a:off x="4793388" y="3742124"/>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BC</a:t>
              </a:r>
              <a:endParaRPr lang="en-US" b="1" dirty="0"/>
            </a:p>
          </p:txBody>
        </p:sp>
        <p:sp>
          <p:nvSpPr>
            <p:cNvPr id="22" name="Rectangle 21"/>
            <p:cNvSpPr/>
            <p:nvPr/>
          </p:nvSpPr>
          <p:spPr>
            <a:xfrm>
              <a:off x="5616527" y="4214879"/>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39860" y="4214880"/>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39860" y="4566217"/>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16527" y="4566217"/>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616527" y="4963561"/>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93388" y="4946978"/>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439860" y="5315987"/>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52825" y="5340459"/>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616527" y="3454272"/>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793388" y="2283485"/>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616527" y="3747607"/>
              <a:ext cx="59436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BC</a:t>
              </a:r>
              <a:endParaRPr lang="en-US" b="1" dirty="0"/>
            </a:p>
          </p:txBody>
        </p:sp>
        <p:sp>
          <p:nvSpPr>
            <p:cNvPr id="35" name="Rectangle 34"/>
            <p:cNvSpPr/>
            <p:nvPr/>
          </p:nvSpPr>
          <p:spPr>
            <a:xfrm>
              <a:off x="4793388" y="2705391"/>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93388" y="3080780"/>
              <a:ext cx="594360" cy="15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252825" y="5714059"/>
              <a:ext cx="437760" cy="17687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690585" y="5714059"/>
              <a:ext cx="960490" cy="1768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643802" y="2699038"/>
              <a:ext cx="594360" cy="152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16527" y="3922514"/>
              <a:ext cx="594360" cy="152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t>DR</a:t>
              </a:r>
              <a:endParaRPr lang="en-US" sz="1050" b="1" dirty="0"/>
            </a:p>
          </p:txBody>
        </p:sp>
      </p:grpSp>
    </p:spTree>
    <p:extLst>
      <p:ext uri="{BB962C8B-B14F-4D97-AF65-F5344CB8AC3E}">
        <p14:creationId xmlns:p14="http://schemas.microsoft.com/office/powerpoint/2010/main" val="297358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8</a:t>
            </a:fld>
            <a:endParaRPr lang="en-US"/>
          </a:p>
        </p:txBody>
      </p:sp>
      <p:sp>
        <p:nvSpPr>
          <p:cNvPr id="3" name="Title 2"/>
          <p:cNvSpPr>
            <a:spLocks noGrp="1"/>
          </p:cNvSpPr>
          <p:nvPr>
            <p:ph type="title"/>
          </p:nvPr>
        </p:nvSpPr>
        <p:spPr/>
        <p:txBody>
          <a:bodyPr/>
          <a:lstStyle/>
          <a:p>
            <a:r>
              <a:rPr lang="en-US" dirty="0" smtClean="0"/>
              <a:t>Additional IT RCSAs </a:t>
            </a:r>
            <a:endParaRPr lang="en-US" dirty="0"/>
          </a:p>
        </p:txBody>
      </p:sp>
      <p:sp>
        <p:nvSpPr>
          <p:cNvPr id="6" name="TextBox 5"/>
          <p:cNvSpPr txBox="1"/>
          <p:nvPr/>
        </p:nvSpPr>
        <p:spPr>
          <a:xfrm>
            <a:off x="332980" y="685794"/>
            <a:ext cx="8811020" cy="1969770"/>
          </a:xfrm>
          <a:prstGeom prst="rect">
            <a:avLst/>
          </a:prstGeom>
          <a:noFill/>
        </p:spPr>
        <p:txBody>
          <a:bodyPr wrap="square" rtlCol="0">
            <a:spAutoFit/>
          </a:bodyPr>
          <a:lstStyle/>
          <a:p>
            <a:endParaRPr lang="en-US" sz="1600" b="1" dirty="0" smtClean="0"/>
          </a:p>
          <a:p>
            <a:r>
              <a:rPr lang="en-US" dirty="0"/>
              <a:t>In addition to the IT RCSA process areas reviewed during 2021, the following initiatives are outlined on the IT Strategic </a:t>
            </a:r>
            <a:r>
              <a:rPr lang="en-US" dirty="0" smtClean="0"/>
              <a:t>Plan and will be included in the IT RCSA as follows:</a:t>
            </a:r>
            <a:endParaRPr lang="en-US" dirty="0"/>
          </a:p>
          <a:p>
            <a:endParaRPr lang="en-US" sz="1600" dirty="0" smtClean="0"/>
          </a:p>
          <a:p>
            <a:r>
              <a:rPr lang="en-US" b="1" dirty="0" smtClean="0"/>
              <a:t>Network Infrastructure </a:t>
            </a:r>
          </a:p>
          <a:p>
            <a:pPr marL="800100" lvl="1" indent="-342900">
              <a:buFont typeface="Arial" panose="020B0604020202020204" pitchFamily="34" charset="0"/>
              <a:buChar char="•"/>
            </a:pPr>
            <a:r>
              <a:rPr lang="en-US" b="1" dirty="0" smtClean="0"/>
              <a:t>Wi-Fi Network </a:t>
            </a:r>
            <a:r>
              <a:rPr lang="en-US" dirty="0" smtClean="0"/>
              <a:t>–</a:t>
            </a:r>
            <a:r>
              <a:rPr lang="en-US" b="1" dirty="0" smtClean="0"/>
              <a:t> </a:t>
            </a:r>
            <a:r>
              <a:rPr lang="en-US" dirty="0" smtClean="0"/>
              <a:t>Target Completion Q2, 2022</a:t>
            </a:r>
            <a:endParaRPr lang="en-US" b="1" dirty="0" smtClean="0"/>
          </a:p>
          <a:p>
            <a:pPr marL="800100" lvl="1" indent="-342900">
              <a:buFont typeface="Arial" panose="020B0604020202020204" pitchFamily="34" charset="0"/>
              <a:buChar char="•"/>
            </a:pPr>
            <a:r>
              <a:rPr lang="en-US" b="1" dirty="0" smtClean="0"/>
              <a:t>IP Address Management (IPAM) </a:t>
            </a:r>
            <a:r>
              <a:rPr lang="en-US" dirty="0" smtClean="0"/>
              <a:t>– Target Completion Q4, 2022</a:t>
            </a:r>
          </a:p>
        </p:txBody>
      </p:sp>
    </p:spTree>
    <p:extLst>
      <p:ext uri="{BB962C8B-B14F-4D97-AF65-F5344CB8AC3E}">
        <p14:creationId xmlns:p14="http://schemas.microsoft.com/office/powerpoint/2010/main" val="63033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E92EEA8-FB63-4E62-A576-8CA4CEECC80E}" type="slidenum">
              <a:rPr lang="en-US" smtClean="0"/>
              <a:t>9</a:t>
            </a:fld>
            <a:endParaRPr lang="en-US"/>
          </a:p>
        </p:txBody>
      </p:sp>
      <p:sp>
        <p:nvSpPr>
          <p:cNvPr id="3" name="Title 2"/>
          <p:cNvSpPr>
            <a:spLocks noGrp="1"/>
          </p:cNvSpPr>
          <p:nvPr>
            <p:ph type="title"/>
          </p:nvPr>
        </p:nvSpPr>
        <p:spPr/>
        <p:txBody>
          <a:bodyPr/>
          <a:lstStyle/>
          <a:p>
            <a:r>
              <a:rPr lang="en-US" sz="2000" dirty="0" smtClean="0"/>
              <a:t>Key IT RCSA Activities</a:t>
            </a:r>
            <a:endParaRPr lang="en-US" sz="2000" dirty="0"/>
          </a:p>
        </p:txBody>
      </p:sp>
      <p:sp>
        <p:nvSpPr>
          <p:cNvPr id="4" name="TextBox 3"/>
          <p:cNvSpPr txBox="1"/>
          <p:nvPr/>
        </p:nvSpPr>
        <p:spPr>
          <a:xfrm>
            <a:off x="457200" y="822735"/>
            <a:ext cx="8143336" cy="4401205"/>
          </a:xfrm>
          <a:prstGeom prst="rect">
            <a:avLst/>
          </a:prstGeom>
          <a:noFill/>
        </p:spPr>
        <p:txBody>
          <a:bodyPr wrap="square" rtlCol="0">
            <a:spAutoFit/>
          </a:bodyPr>
          <a:lstStyle/>
          <a:p>
            <a:r>
              <a:rPr lang="en-US" sz="1400" b="1" dirty="0" smtClean="0">
                <a:solidFill>
                  <a:srgbClr val="0070C0"/>
                </a:solidFill>
              </a:rPr>
              <a:t>Attest</a:t>
            </a:r>
          </a:p>
          <a:p>
            <a:pPr marL="285750" indent="-285750">
              <a:buFont typeface="Arial" panose="020B0604020202020204" pitchFamily="34" charset="0"/>
              <a:buChar char="•"/>
            </a:pPr>
            <a:r>
              <a:rPr lang="en-US" sz="1400" b="1" dirty="0" smtClean="0"/>
              <a:t>Purposes</a:t>
            </a:r>
            <a:r>
              <a:rPr lang="en-US" sz="1400" dirty="0"/>
              <a:t>: </a:t>
            </a:r>
            <a:r>
              <a:rPr lang="en-US" sz="1400" dirty="0" smtClean="0"/>
              <a:t>To obtain business confirmation that no material changes have occurred. A written form will be submitted to the business owners with key process controls. The owner will attest that as of the date no material changes in controls or associated processes have occurred.</a:t>
            </a:r>
          </a:p>
          <a:p>
            <a:endParaRPr lang="en-US" sz="1400" b="1" dirty="0" smtClean="0">
              <a:solidFill>
                <a:srgbClr val="0070C0"/>
              </a:solidFill>
            </a:endParaRPr>
          </a:p>
          <a:p>
            <a:r>
              <a:rPr lang="en-US" sz="1400" b="1" dirty="0" smtClean="0">
                <a:solidFill>
                  <a:srgbClr val="0070C0"/>
                </a:solidFill>
              </a:rPr>
              <a:t>Walk-Through</a:t>
            </a:r>
          </a:p>
          <a:p>
            <a:pPr marL="285750" indent="-285750">
              <a:buFont typeface="Arial" panose="020B0604020202020204" pitchFamily="34" charset="0"/>
              <a:buChar char="•"/>
            </a:pPr>
            <a:r>
              <a:rPr lang="en-US" sz="1400" b="1" dirty="0" smtClean="0"/>
              <a:t>Purpose</a:t>
            </a:r>
            <a:r>
              <a:rPr lang="en-US" sz="1400" dirty="0" smtClean="0"/>
              <a:t>: Planning sessions with the process owners to confirm the control objectives and design, including handshakes with other areas. Discussions include changes from prior year, anticipated changes during the year as well as follow ups on issues that were reported in the prior year.</a:t>
            </a:r>
          </a:p>
          <a:p>
            <a:pPr marL="285750" indent="-285750">
              <a:buFont typeface="Arial" panose="020B0604020202020204" pitchFamily="34" charset="0"/>
              <a:buChar char="•"/>
            </a:pPr>
            <a:r>
              <a:rPr lang="en-US" sz="1400" b="1" dirty="0" smtClean="0"/>
              <a:t>Input</a:t>
            </a:r>
          </a:p>
          <a:p>
            <a:pPr marL="742950" lvl="1" indent="-285750">
              <a:buFont typeface="Arial" panose="020B0604020202020204" pitchFamily="34" charset="0"/>
              <a:buChar char="•"/>
            </a:pPr>
            <a:r>
              <a:rPr lang="en-US" sz="1400" dirty="0" smtClean="0"/>
              <a:t>Prior year’s Risk and Control Matrix for the key process</a:t>
            </a:r>
          </a:p>
          <a:p>
            <a:pPr marL="742950" lvl="1" indent="-285750">
              <a:buFont typeface="Arial" panose="020B0604020202020204" pitchFamily="34" charset="0"/>
              <a:buChar char="•"/>
            </a:pPr>
            <a:r>
              <a:rPr lang="en-US" sz="1400" dirty="0" smtClean="0"/>
              <a:t>Relevant and applicable policies, procedures and standards</a:t>
            </a:r>
          </a:p>
          <a:p>
            <a:pPr marL="742950" lvl="1" indent="-285750">
              <a:buFont typeface="Arial" panose="020B0604020202020204" pitchFamily="34" charset="0"/>
              <a:buChar char="•"/>
            </a:pPr>
            <a:r>
              <a:rPr lang="en-US" sz="1400" dirty="0" smtClean="0"/>
              <a:t>Related issues and remediation that are outstanding from the prior year</a:t>
            </a:r>
          </a:p>
          <a:p>
            <a:pPr marL="742950" lvl="1" indent="-285750">
              <a:buFont typeface="Arial" panose="020B0604020202020204" pitchFamily="34" charset="0"/>
              <a:buChar char="•"/>
            </a:pPr>
            <a:r>
              <a:rPr lang="en-US" sz="1400" dirty="0" smtClean="0"/>
              <a:t>Artifacts relevant and related to the design of the controls   </a:t>
            </a:r>
          </a:p>
          <a:p>
            <a:pPr marL="285750" indent="-285750">
              <a:buFont typeface="Arial" panose="020B0604020202020204" pitchFamily="34" charset="0"/>
              <a:buChar char="•"/>
            </a:pPr>
            <a:r>
              <a:rPr lang="en-US" sz="1400" b="1" dirty="0" smtClean="0"/>
              <a:t>Output </a:t>
            </a:r>
          </a:p>
          <a:p>
            <a:pPr marL="742950" lvl="1" indent="-285750">
              <a:buFont typeface="Arial" panose="020B0604020202020204" pitchFamily="34" charset="0"/>
              <a:buChar char="•"/>
            </a:pPr>
            <a:r>
              <a:rPr lang="en-US" sz="1400" u="sng" dirty="0" smtClean="0"/>
              <a:t>Business Attestation</a:t>
            </a:r>
            <a:r>
              <a:rPr lang="en-US" sz="1400" dirty="0" smtClean="0"/>
              <a:t> for “no change” areas in key processes</a:t>
            </a:r>
          </a:p>
          <a:p>
            <a:pPr marL="742950" lvl="1" indent="-285750">
              <a:buFont typeface="Arial" panose="020B0604020202020204" pitchFamily="34" charset="0"/>
              <a:buChar char="•"/>
            </a:pPr>
            <a:r>
              <a:rPr lang="en-US" sz="1400" dirty="0" smtClean="0"/>
              <a:t>Confirmed test schedule for the key process</a:t>
            </a:r>
          </a:p>
          <a:p>
            <a:pPr marL="742950" lvl="1" indent="-285750">
              <a:buFont typeface="Arial" panose="020B0604020202020204" pitchFamily="34" charset="0"/>
              <a:buChar char="•"/>
            </a:pPr>
            <a:r>
              <a:rPr lang="en-US" sz="1400" dirty="0"/>
              <a:t>Confirmed in-scope test areas and </a:t>
            </a:r>
            <a:r>
              <a:rPr lang="en-US" sz="1400" dirty="0" smtClean="0"/>
              <a:t>related in-scope controls</a:t>
            </a:r>
          </a:p>
          <a:p>
            <a:pPr marL="742950" lvl="1" indent="-285750">
              <a:buFont typeface="Arial" panose="020B0604020202020204" pitchFamily="34" charset="0"/>
              <a:buChar char="•"/>
            </a:pPr>
            <a:r>
              <a:rPr lang="en-US" sz="1400" dirty="0" smtClean="0"/>
              <a:t>Updated Risk and Control Matrix for the key process, risk and control</a:t>
            </a:r>
          </a:p>
          <a:p>
            <a:pPr marL="742950" lvl="1" indent="-285750">
              <a:buFont typeface="Arial" panose="020B0604020202020204" pitchFamily="34" charset="0"/>
              <a:buChar char="•"/>
            </a:pPr>
            <a:r>
              <a:rPr lang="en-US" sz="1400" dirty="0" smtClean="0"/>
              <a:t>Assessment of the </a:t>
            </a:r>
            <a:r>
              <a:rPr lang="en-US" sz="1400" u="sng" dirty="0" smtClean="0"/>
              <a:t>design effectiveness </a:t>
            </a:r>
            <a:r>
              <a:rPr lang="en-US" sz="1400" dirty="0" smtClean="0"/>
              <a:t>of the in-scope controls in the in-scope test areas</a:t>
            </a:r>
          </a:p>
        </p:txBody>
      </p:sp>
    </p:spTree>
    <p:extLst>
      <p:ext uri="{BB962C8B-B14F-4D97-AF65-F5344CB8AC3E}">
        <p14:creationId xmlns:p14="http://schemas.microsoft.com/office/powerpoint/2010/main" val="3177578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 name="MM_STAMP_CONVERTED" val="True"/>
  <p:tag name="MM_SECTION_CONVERTED" val="True"/>
  <p:tag name="DH_TOC_SUBSECTIONS" val="0"/>
  <p:tag name="DH_AGENDA_COLLAPSE" val="1"/>
  <p:tag name="DH_AGENDA_OMIT" val="0"/>
  <p:tag name="DH_AGENDA_SKIP" val="1"/>
</p:tagLst>
</file>

<file path=ppt/tags/tag1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HAPE_TYPE" val="SECTION"/>
</p:tagLst>
</file>

<file path=ppt/tags/tag20.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MM_SHAPE_TYPE" val="FOOTNOTE"/>
</p:tagLst>
</file>

<file path=ppt/tags/tag25.xml><?xml version="1.0" encoding="utf-8"?>
<p:tagLst xmlns:a="http://schemas.openxmlformats.org/drawingml/2006/main" xmlns:r="http://schemas.openxmlformats.org/officeDocument/2006/relationships" xmlns:p="http://schemas.openxmlformats.org/presentationml/2006/main">
  <p:tag name="MM_SLIDE_TYPE" val="4"/>
</p:tagLst>
</file>

<file path=ppt/tags/tag26.xml><?xml version="1.0" encoding="utf-8"?>
<p:tagLst xmlns:a="http://schemas.openxmlformats.org/drawingml/2006/main" xmlns:r="http://schemas.openxmlformats.org/officeDocument/2006/relationships" xmlns:p="http://schemas.openxmlformats.org/presentationml/2006/main">
  <p:tag name="MM_SLIDE_TYPE" val="5"/>
</p:tagLst>
</file>

<file path=ppt/tags/tag27.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HAPE_TYPE" val="STAMP"/>
</p:tagLst>
</file>

<file path=ppt/tags/tag4.xml><?xml version="1.0" encoding="utf-8"?>
<p:tagLst xmlns:a="http://schemas.openxmlformats.org/drawingml/2006/main" xmlns:r="http://schemas.openxmlformats.org/officeDocument/2006/relationships" xmlns:p="http://schemas.openxmlformats.org/presentationml/2006/main">
  <p:tag name="MM_SHAPE_TYPE" val="STAMP"/>
</p:tagLst>
</file>

<file path=ppt/tags/tag5.xml><?xml version="1.0" encoding="utf-8"?>
<p:tagLst xmlns:a="http://schemas.openxmlformats.org/drawingml/2006/main" xmlns:r="http://schemas.openxmlformats.org/officeDocument/2006/relationships" xmlns:p="http://schemas.openxmlformats.org/presentationml/2006/main">
  <p:tag name="MM_SLIDE_TYPE" val="1"/>
</p:tagLst>
</file>

<file path=ppt/tags/tag6.xml><?xml version="1.0" encoding="utf-8"?>
<p:tagLst xmlns:a="http://schemas.openxmlformats.org/drawingml/2006/main" xmlns:r="http://schemas.openxmlformats.org/officeDocument/2006/relationships" xmlns:p="http://schemas.openxmlformats.org/presentationml/2006/main">
  <p:tag name="MM_SLIDE_TYPE" val="2"/>
</p:tagLst>
</file>

<file path=ppt/tags/tag7.xml><?xml version="1.0" encoding="utf-8"?>
<p:tagLst xmlns:a="http://schemas.openxmlformats.org/drawingml/2006/main" xmlns:r="http://schemas.openxmlformats.org/officeDocument/2006/relationships" xmlns:p="http://schemas.openxmlformats.org/presentationml/2006/main">
  <p:tag name="MM_SLIDE_TYPE" val="3"/>
</p:tagLst>
</file>

<file path=ppt/tags/tag8.xml><?xml version="1.0" encoding="utf-8"?>
<p:tagLst xmlns:a="http://schemas.openxmlformats.org/drawingml/2006/main" xmlns:r="http://schemas.openxmlformats.org/officeDocument/2006/relationships" xmlns:p="http://schemas.openxmlformats.org/presentationml/2006/main">
  <p:tag name="MM_SLIDE_TYPE" val="8"/>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Sample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potx" id="{EAF808ED-424C-4FEB-AAD2-A9AAACD32965}" vid="{F637BB9E-BBAF-4C27-B132-B103C918F6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48016</TotalTime>
  <Words>1568</Words>
  <Application>Microsoft Office PowerPoint</Application>
  <PresentationFormat>On-screen Show (4:3)</PresentationFormat>
  <Paragraphs>250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Sample Template</vt:lpstr>
      <vt:lpstr>IT Risk &amp; Control Self Assessment 2022 Plan</vt:lpstr>
      <vt:lpstr>Agenda</vt:lpstr>
      <vt:lpstr>Proposed IT RCSA 2022 Approach</vt:lpstr>
      <vt:lpstr>Proposed IT RCSA 2022 Execution Plan</vt:lpstr>
      <vt:lpstr>Proposed Execution Plan, Continued</vt:lpstr>
      <vt:lpstr>Proposed Execution Plan, Continued</vt:lpstr>
      <vt:lpstr>IT RCSA 2022 Schedule (Illustration)</vt:lpstr>
      <vt:lpstr>Additional IT RCSAs </vt:lpstr>
      <vt:lpstr>Key IT RCSA Activities</vt:lpstr>
      <vt:lpstr>Key IT RCSA Activities, Continued</vt:lpstr>
      <vt:lpstr>Key IT RCSA Activities, Continued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Brickman</dc:creator>
  <cp:lastModifiedBy>Allen Lum</cp:lastModifiedBy>
  <cp:revision>865</cp:revision>
  <cp:lastPrinted>2022-02-09T21:30:04Z</cp:lastPrinted>
  <dcterms:created xsi:type="dcterms:W3CDTF">2018-01-25T19:25:40Z</dcterms:created>
  <dcterms:modified xsi:type="dcterms:W3CDTF">2022-02-23T16:02:18Z</dcterms:modified>
</cp:coreProperties>
</file>