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oto Sans" charset="1" panose="020B0502040504020204"/>
      <p:regular r:id="rId16"/>
    </p:embeddedFont>
    <p:embeddedFont>
      <p:font typeface="Barlow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23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jpe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embeddings/oleObject1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1542" y="-79644"/>
            <a:ext cx="20377096" cy="11285442"/>
          </a:xfrm>
          <a:custGeom>
            <a:avLst/>
            <a:gdLst/>
            <a:ahLst/>
            <a:cxnLst/>
            <a:rect r="r" b="b" t="t" l="l"/>
            <a:pathLst>
              <a:path h="11285442" w="20377096">
                <a:moveTo>
                  <a:pt x="0" y="0"/>
                </a:moveTo>
                <a:lnTo>
                  <a:pt x="20377096" y="0"/>
                </a:lnTo>
                <a:lnTo>
                  <a:pt x="20377096" y="11285442"/>
                </a:lnTo>
                <a:lnTo>
                  <a:pt x="0" y="112854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48350" y="1790200"/>
            <a:ext cx="9613200" cy="4987200"/>
            <a:chOff x="0" y="0"/>
            <a:chExt cx="12817600" cy="664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17600" cy="6649600"/>
            </a:xfrm>
            <a:custGeom>
              <a:avLst/>
              <a:gdLst/>
              <a:ahLst/>
              <a:cxnLst/>
              <a:rect r="r" b="b" t="t" l="l"/>
              <a:pathLst>
                <a:path h="6649600" w="12817600">
                  <a:moveTo>
                    <a:pt x="0" y="0"/>
                  </a:moveTo>
                  <a:lnTo>
                    <a:pt x="12817600" y="0"/>
                  </a:lnTo>
                  <a:lnTo>
                    <a:pt x="12817600" y="6649600"/>
                  </a:lnTo>
                  <a:lnTo>
                    <a:pt x="0" y="66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817600" cy="66496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AI 여행 플래너</a:t>
              </a:r>
            </a:p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플러터 프로젝트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654248" y="-1412288"/>
            <a:ext cx="2027078" cy="727596"/>
          </a:xfrm>
          <a:custGeom>
            <a:avLst/>
            <a:gdLst/>
            <a:ahLst/>
            <a:cxnLst/>
            <a:rect r="r" b="b" t="t" l="l"/>
            <a:pathLst>
              <a:path h="727596" w="2027078">
                <a:moveTo>
                  <a:pt x="0" y="0"/>
                </a:moveTo>
                <a:lnTo>
                  <a:pt x="2027078" y="0"/>
                </a:lnTo>
                <a:lnTo>
                  <a:pt x="2027078" y="727596"/>
                </a:lnTo>
                <a:lnTo>
                  <a:pt x="0" y="727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507077" y="-1022456"/>
            <a:ext cx="9527485" cy="11054836"/>
          </a:xfrm>
          <a:custGeom>
            <a:avLst/>
            <a:gdLst/>
            <a:ahLst/>
            <a:cxnLst/>
            <a:rect r="r" b="b" t="t" l="l"/>
            <a:pathLst>
              <a:path h="11054836" w="9527485">
                <a:moveTo>
                  <a:pt x="0" y="0"/>
                </a:moveTo>
                <a:lnTo>
                  <a:pt x="9527486" y="0"/>
                </a:lnTo>
                <a:lnTo>
                  <a:pt x="9527486" y="11054836"/>
                </a:lnTo>
                <a:lnTo>
                  <a:pt x="0" y="110548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2524" y="656898"/>
            <a:ext cx="19480090" cy="9183610"/>
          </a:xfrm>
          <a:custGeom>
            <a:avLst/>
            <a:gdLst/>
            <a:ahLst/>
            <a:cxnLst/>
            <a:rect r="r" b="b" t="t" l="l"/>
            <a:pathLst>
              <a:path h="9183610" w="19480090">
                <a:moveTo>
                  <a:pt x="0" y="0"/>
                </a:moveTo>
                <a:lnTo>
                  <a:pt x="19480090" y="0"/>
                </a:lnTo>
                <a:lnTo>
                  <a:pt x="19480090" y="9183610"/>
                </a:lnTo>
                <a:lnTo>
                  <a:pt x="0" y="9183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971950"/>
            <a:ext cx="15225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3CA9EC"/>
                </a:solidFill>
                <a:latin typeface="Noto Sans"/>
                <a:ea typeface="Noto Sans"/>
                <a:cs typeface="Noto Sans"/>
                <a:sym typeface="Noto Sans"/>
              </a:rPr>
              <a:t>목차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905602" y="5194131"/>
            <a:ext cx="2921863" cy="2941590"/>
          </a:xfrm>
          <a:custGeom>
            <a:avLst/>
            <a:gdLst/>
            <a:ahLst/>
            <a:cxnLst/>
            <a:rect r="r" b="b" t="t" l="l"/>
            <a:pathLst>
              <a:path h="2941590" w="2921863">
                <a:moveTo>
                  <a:pt x="0" y="0"/>
                </a:moveTo>
                <a:lnTo>
                  <a:pt x="2921864" y="0"/>
                </a:lnTo>
                <a:lnTo>
                  <a:pt x="2921864" y="2941591"/>
                </a:lnTo>
                <a:lnTo>
                  <a:pt x="0" y="29415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36160" y="6172192"/>
            <a:ext cx="1814400" cy="882600"/>
            <a:chOff x="0" y="0"/>
            <a:chExt cx="2419200" cy="1176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9223" cy="1176782"/>
            </a:xfrm>
            <a:custGeom>
              <a:avLst/>
              <a:gdLst/>
              <a:ahLst/>
              <a:cxnLst/>
              <a:rect r="r" b="b" t="t" l="l"/>
              <a:pathLst>
                <a:path h="1176782" w="2419223">
                  <a:moveTo>
                    <a:pt x="0" y="588391"/>
                  </a:moveTo>
                  <a:cubicBezTo>
                    <a:pt x="0" y="263398"/>
                    <a:pt x="263398" y="0"/>
                    <a:pt x="588391" y="0"/>
                  </a:cubicBezTo>
                  <a:lnTo>
                    <a:pt x="1830832" y="0"/>
                  </a:lnTo>
                  <a:cubicBezTo>
                    <a:pt x="2155825" y="0"/>
                    <a:pt x="2419223" y="263398"/>
                    <a:pt x="2419223" y="588391"/>
                  </a:cubicBezTo>
                  <a:cubicBezTo>
                    <a:pt x="2419223" y="913384"/>
                    <a:pt x="2155825" y="1176782"/>
                    <a:pt x="1830832" y="1176782"/>
                  </a:cubicBezTo>
                  <a:lnTo>
                    <a:pt x="588391" y="1176782"/>
                  </a:lnTo>
                  <a:cubicBezTo>
                    <a:pt x="263398" y="1176782"/>
                    <a:pt x="0" y="913384"/>
                    <a:pt x="0" y="5883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36160" y="2566468"/>
            <a:ext cx="1814400" cy="882600"/>
            <a:chOff x="0" y="0"/>
            <a:chExt cx="2419200" cy="1176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19223" cy="1176782"/>
            </a:xfrm>
            <a:custGeom>
              <a:avLst/>
              <a:gdLst/>
              <a:ahLst/>
              <a:cxnLst/>
              <a:rect r="r" b="b" t="t" l="l"/>
              <a:pathLst>
                <a:path h="1176782" w="2419223">
                  <a:moveTo>
                    <a:pt x="0" y="588391"/>
                  </a:moveTo>
                  <a:cubicBezTo>
                    <a:pt x="0" y="263398"/>
                    <a:pt x="263398" y="0"/>
                    <a:pt x="588391" y="0"/>
                  </a:cubicBezTo>
                  <a:lnTo>
                    <a:pt x="1830832" y="0"/>
                  </a:lnTo>
                  <a:cubicBezTo>
                    <a:pt x="2155825" y="0"/>
                    <a:pt x="2419223" y="263398"/>
                    <a:pt x="2419223" y="588391"/>
                  </a:cubicBezTo>
                  <a:cubicBezTo>
                    <a:pt x="2419223" y="913384"/>
                    <a:pt x="2155825" y="1176782"/>
                    <a:pt x="1830832" y="1176782"/>
                  </a:cubicBezTo>
                  <a:lnTo>
                    <a:pt x="588391" y="1176782"/>
                  </a:lnTo>
                  <a:cubicBezTo>
                    <a:pt x="263398" y="1176782"/>
                    <a:pt x="0" y="913384"/>
                    <a:pt x="0" y="5883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11965" y="4354117"/>
            <a:ext cx="4716388" cy="4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주제, 개발 동기, 주요 기능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1965" y="7960560"/>
            <a:ext cx="4716388" cy="1240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전체</a:t>
            </a: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일정표</a:t>
            </a:r>
          </a:p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주요 마일스톤/단계별 완료 시점</a:t>
            </a:r>
          </a:p>
          <a:p>
            <a:pPr algn="l">
              <a:lnSpc>
                <a:spcPts val="3312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971860" y="2619867"/>
            <a:ext cx="1143000" cy="783878"/>
            <a:chOff x="0" y="0"/>
            <a:chExt cx="1524000" cy="10451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4000" cy="1045170"/>
            </a:xfrm>
            <a:custGeom>
              <a:avLst/>
              <a:gdLst/>
              <a:ahLst/>
              <a:cxnLst/>
              <a:rect r="r" b="b" t="t" l="l"/>
              <a:pathLst>
                <a:path h="1045170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045170"/>
                  </a:lnTo>
                  <a:lnTo>
                    <a:pt x="0" y="10451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524000" cy="10546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3CA9EC"/>
                  </a:solidFill>
                  <a:latin typeface="Noto Sans"/>
                  <a:ea typeface="Noto Sans"/>
                  <a:cs typeface="Noto Sans"/>
                  <a:sym typeface="Noto Sans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72988" y="6223794"/>
            <a:ext cx="1140600" cy="808186"/>
            <a:chOff x="0" y="0"/>
            <a:chExt cx="1520800" cy="10775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0800" cy="1077582"/>
            </a:xfrm>
            <a:custGeom>
              <a:avLst/>
              <a:gdLst/>
              <a:ahLst/>
              <a:cxnLst/>
              <a:rect r="r" b="b" t="t" l="l"/>
              <a:pathLst>
                <a:path h="1077582" w="1520800">
                  <a:moveTo>
                    <a:pt x="0" y="0"/>
                  </a:moveTo>
                  <a:lnTo>
                    <a:pt x="1520800" y="0"/>
                  </a:lnTo>
                  <a:lnTo>
                    <a:pt x="1520800" y="1077582"/>
                  </a:lnTo>
                  <a:lnTo>
                    <a:pt x="0" y="1077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1520800" cy="10871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3CA9EC"/>
                  </a:solidFill>
                  <a:latin typeface="Noto Sans"/>
                  <a:ea typeface="Noto Sans"/>
                  <a:cs typeface="Noto Sans"/>
                  <a:sym typeface="Noto Sans"/>
                </a:rPr>
                <a:t>04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40000" y="3482088"/>
            <a:ext cx="4860317" cy="985200"/>
            <a:chOff x="0" y="0"/>
            <a:chExt cx="6480423" cy="131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480423" cy="1313600"/>
            </a:xfrm>
            <a:custGeom>
              <a:avLst/>
              <a:gdLst/>
              <a:ahLst/>
              <a:cxnLst/>
              <a:rect r="r" b="b" t="t" l="l"/>
              <a:pathLst>
                <a:path h="1313600" w="6480423">
                  <a:moveTo>
                    <a:pt x="0" y="0"/>
                  </a:moveTo>
                  <a:lnTo>
                    <a:pt x="6480423" y="0"/>
                  </a:lnTo>
                  <a:lnTo>
                    <a:pt x="6480423" y="1313600"/>
                  </a:lnTo>
                  <a:lnTo>
                    <a:pt x="0" y="131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6480423" cy="13898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520"/>
                </a:lnSpc>
              </a:pPr>
              <a:r>
                <a:rPr lang="en-US" sz="4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프로젝트 개요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40000" y="7088791"/>
            <a:ext cx="4860317" cy="985200"/>
            <a:chOff x="0" y="0"/>
            <a:chExt cx="6480423" cy="1313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480423" cy="1313600"/>
            </a:xfrm>
            <a:custGeom>
              <a:avLst/>
              <a:gdLst/>
              <a:ahLst/>
              <a:cxnLst/>
              <a:rect r="r" b="b" t="t" l="l"/>
              <a:pathLst>
                <a:path h="1313600" w="6480423">
                  <a:moveTo>
                    <a:pt x="0" y="0"/>
                  </a:moveTo>
                  <a:lnTo>
                    <a:pt x="6480423" y="0"/>
                  </a:lnTo>
                  <a:lnTo>
                    <a:pt x="6480423" y="1313600"/>
                  </a:lnTo>
                  <a:lnTo>
                    <a:pt x="0" y="131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6480423" cy="13802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106"/>
                </a:lnSpc>
              </a:pPr>
              <a:r>
                <a:rPr lang="en-US" sz="37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프로젝트 일정/마일스톤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910001" y="6172192"/>
            <a:ext cx="1814400" cy="882600"/>
            <a:chOff x="0" y="0"/>
            <a:chExt cx="2419200" cy="1176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19223" cy="1176782"/>
            </a:xfrm>
            <a:custGeom>
              <a:avLst/>
              <a:gdLst/>
              <a:ahLst/>
              <a:cxnLst/>
              <a:rect r="r" b="b" t="t" l="l"/>
              <a:pathLst>
                <a:path h="1176782" w="2419223">
                  <a:moveTo>
                    <a:pt x="0" y="588391"/>
                  </a:moveTo>
                  <a:cubicBezTo>
                    <a:pt x="0" y="263398"/>
                    <a:pt x="263398" y="0"/>
                    <a:pt x="588391" y="0"/>
                  </a:cubicBezTo>
                  <a:lnTo>
                    <a:pt x="1830832" y="0"/>
                  </a:lnTo>
                  <a:cubicBezTo>
                    <a:pt x="2155825" y="0"/>
                    <a:pt x="2419223" y="263398"/>
                    <a:pt x="2419223" y="588391"/>
                  </a:cubicBezTo>
                  <a:cubicBezTo>
                    <a:pt x="2419223" y="913384"/>
                    <a:pt x="2155825" y="1176782"/>
                    <a:pt x="1830832" y="1176782"/>
                  </a:cubicBezTo>
                  <a:lnTo>
                    <a:pt x="588391" y="1176782"/>
                  </a:lnTo>
                  <a:cubicBezTo>
                    <a:pt x="263398" y="1176782"/>
                    <a:pt x="0" y="913384"/>
                    <a:pt x="0" y="5883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910001" y="2566468"/>
            <a:ext cx="1814400" cy="882600"/>
            <a:chOff x="0" y="0"/>
            <a:chExt cx="2419200" cy="1176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419223" cy="1176782"/>
            </a:xfrm>
            <a:custGeom>
              <a:avLst/>
              <a:gdLst/>
              <a:ahLst/>
              <a:cxnLst/>
              <a:rect r="r" b="b" t="t" l="l"/>
              <a:pathLst>
                <a:path h="1176782" w="2419223">
                  <a:moveTo>
                    <a:pt x="0" y="588391"/>
                  </a:moveTo>
                  <a:cubicBezTo>
                    <a:pt x="0" y="263398"/>
                    <a:pt x="263398" y="0"/>
                    <a:pt x="588391" y="0"/>
                  </a:cubicBezTo>
                  <a:lnTo>
                    <a:pt x="1830832" y="0"/>
                  </a:lnTo>
                  <a:cubicBezTo>
                    <a:pt x="2155825" y="0"/>
                    <a:pt x="2419223" y="263398"/>
                    <a:pt x="2419223" y="588391"/>
                  </a:cubicBezTo>
                  <a:cubicBezTo>
                    <a:pt x="2419223" y="913384"/>
                    <a:pt x="2155825" y="1176782"/>
                    <a:pt x="1830832" y="1176782"/>
                  </a:cubicBezTo>
                  <a:lnTo>
                    <a:pt x="588391" y="1176782"/>
                  </a:lnTo>
                  <a:cubicBezTo>
                    <a:pt x="263398" y="1176782"/>
                    <a:pt x="0" y="913384"/>
                    <a:pt x="0" y="5883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6785806" y="4354117"/>
            <a:ext cx="4716388" cy="82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주요</a:t>
            </a: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요구사항 정리</a:t>
            </a:r>
          </a:p>
          <a:p>
            <a:pPr algn="l">
              <a:lnSpc>
                <a:spcPts val="3312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785806" y="7960560"/>
            <a:ext cx="4716388" cy="82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기능별 구현 설명</a:t>
            </a:r>
          </a:p>
          <a:p>
            <a:pPr algn="l">
              <a:lnSpc>
                <a:spcPts val="3312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7245701" y="2619868"/>
            <a:ext cx="1143000" cy="808186"/>
            <a:chOff x="0" y="0"/>
            <a:chExt cx="1524000" cy="107758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24000" cy="1077582"/>
            </a:xfrm>
            <a:custGeom>
              <a:avLst/>
              <a:gdLst/>
              <a:ahLst/>
              <a:cxnLst/>
              <a:rect r="r" b="b" t="t" l="l"/>
              <a:pathLst>
                <a:path h="1077582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077582"/>
                  </a:lnTo>
                  <a:lnTo>
                    <a:pt x="0" y="1077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"/>
              <a:ext cx="1524000" cy="10871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3CA9EC"/>
                  </a:solidFill>
                  <a:latin typeface="Noto Sans"/>
                  <a:ea typeface="Noto Sans"/>
                  <a:cs typeface="Noto Sans"/>
                  <a:sym typeface="Noto Sans"/>
                </a:rPr>
                <a:t>02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246829" y="6223794"/>
            <a:ext cx="1140600" cy="808186"/>
            <a:chOff x="0" y="0"/>
            <a:chExt cx="1520800" cy="107758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20800" cy="1077582"/>
            </a:xfrm>
            <a:custGeom>
              <a:avLst/>
              <a:gdLst/>
              <a:ahLst/>
              <a:cxnLst/>
              <a:rect r="r" b="b" t="t" l="l"/>
              <a:pathLst>
                <a:path h="1077582" w="1520800">
                  <a:moveTo>
                    <a:pt x="0" y="0"/>
                  </a:moveTo>
                  <a:lnTo>
                    <a:pt x="1520800" y="0"/>
                  </a:lnTo>
                  <a:lnTo>
                    <a:pt x="1520800" y="1077582"/>
                  </a:lnTo>
                  <a:lnTo>
                    <a:pt x="0" y="1077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1520800" cy="10871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3CA9EC"/>
                  </a:solidFill>
                  <a:latin typeface="Noto Sans"/>
                  <a:ea typeface="Noto Sans"/>
                  <a:cs typeface="Noto Sans"/>
                  <a:sym typeface="Noto Sans"/>
                </a:rPr>
                <a:t>05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713841" y="3482088"/>
            <a:ext cx="4860317" cy="985200"/>
            <a:chOff x="0" y="0"/>
            <a:chExt cx="6480423" cy="13136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480423" cy="1313600"/>
            </a:xfrm>
            <a:custGeom>
              <a:avLst/>
              <a:gdLst/>
              <a:ahLst/>
              <a:cxnLst/>
              <a:rect r="r" b="b" t="t" l="l"/>
              <a:pathLst>
                <a:path h="1313600" w="6480423">
                  <a:moveTo>
                    <a:pt x="0" y="0"/>
                  </a:moveTo>
                  <a:lnTo>
                    <a:pt x="6480423" y="0"/>
                  </a:lnTo>
                  <a:lnTo>
                    <a:pt x="6480423" y="1313600"/>
                  </a:lnTo>
                  <a:lnTo>
                    <a:pt x="0" y="131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6480423" cy="13898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520"/>
                </a:lnSpc>
              </a:pPr>
              <a:r>
                <a:rPr lang="en-US" sz="4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요구사항 분석 및 수집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713841" y="7088791"/>
            <a:ext cx="4860317" cy="985200"/>
            <a:chOff x="0" y="0"/>
            <a:chExt cx="6480423" cy="13136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480423" cy="1313600"/>
            </a:xfrm>
            <a:custGeom>
              <a:avLst/>
              <a:gdLst/>
              <a:ahLst/>
              <a:cxnLst/>
              <a:rect r="r" b="b" t="t" l="l"/>
              <a:pathLst>
                <a:path h="1313600" w="6480423">
                  <a:moveTo>
                    <a:pt x="0" y="0"/>
                  </a:moveTo>
                  <a:lnTo>
                    <a:pt x="6480423" y="0"/>
                  </a:lnTo>
                  <a:lnTo>
                    <a:pt x="6480423" y="1313600"/>
                  </a:lnTo>
                  <a:lnTo>
                    <a:pt x="0" y="131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6480423" cy="13898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520"/>
                </a:lnSpc>
              </a:pPr>
              <a:r>
                <a:rPr lang="en-US" sz="4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핵심 기능 구현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183843" y="6172192"/>
            <a:ext cx="1814400" cy="882600"/>
            <a:chOff x="0" y="0"/>
            <a:chExt cx="2419200" cy="1176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419223" cy="1176782"/>
            </a:xfrm>
            <a:custGeom>
              <a:avLst/>
              <a:gdLst/>
              <a:ahLst/>
              <a:cxnLst/>
              <a:rect r="r" b="b" t="t" l="l"/>
              <a:pathLst>
                <a:path h="1176782" w="2419223">
                  <a:moveTo>
                    <a:pt x="0" y="588391"/>
                  </a:moveTo>
                  <a:cubicBezTo>
                    <a:pt x="0" y="263398"/>
                    <a:pt x="263398" y="0"/>
                    <a:pt x="588391" y="0"/>
                  </a:cubicBezTo>
                  <a:lnTo>
                    <a:pt x="1830832" y="0"/>
                  </a:lnTo>
                  <a:cubicBezTo>
                    <a:pt x="2155825" y="0"/>
                    <a:pt x="2419223" y="263398"/>
                    <a:pt x="2419223" y="588391"/>
                  </a:cubicBezTo>
                  <a:cubicBezTo>
                    <a:pt x="2419223" y="913384"/>
                    <a:pt x="2155825" y="1176782"/>
                    <a:pt x="1830832" y="1176782"/>
                  </a:cubicBezTo>
                  <a:lnTo>
                    <a:pt x="588391" y="1176782"/>
                  </a:lnTo>
                  <a:cubicBezTo>
                    <a:pt x="263398" y="1176782"/>
                    <a:pt x="0" y="913384"/>
                    <a:pt x="0" y="5883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183843" y="2566468"/>
            <a:ext cx="1814400" cy="882600"/>
            <a:chOff x="0" y="0"/>
            <a:chExt cx="2419200" cy="1176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419223" cy="1176782"/>
            </a:xfrm>
            <a:custGeom>
              <a:avLst/>
              <a:gdLst/>
              <a:ahLst/>
              <a:cxnLst/>
              <a:rect r="r" b="b" t="t" l="l"/>
              <a:pathLst>
                <a:path h="1176782" w="2419223">
                  <a:moveTo>
                    <a:pt x="0" y="588391"/>
                  </a:moveTo>
                  <a:cubicBezTo>
                    <a:pt x="0" y="263398"/>
                    <a:pt x="263398" y="0"/>
                    <a:pt x="588391" y="0"/>
                  </a:cubicBezTo>
                  <a:lnTo>
                    <a:pt x="1830832" y="0"/>
                  </a:lnTo>
                  <a:cubicBezTo>
                    <a:pt x="2155825" y="0"/>
                    <a:pt x="2419223" y="263398"/>
                    <a:pt x="2419223" y="588391"/>
                  </a:cubicBezTo>
                  <a:cubicBezTo>
                    <a:pt x="2419223" y="913384"/>
                    <a:pt x="2155825" y="1176782"/>
                    <a:pt x="1830832" y="1176782"/>
                  </a:cubicBezTo>
                  <a:lnTo>
                    <a:pt x="588391" y="1176782"/>
                  </a:lnTo>
                  <a:cubicBezTo>
                    <a:pt x="263398" y="1176782"/>
                    <a:pt x="0" y="913384"/>
                    <a:pt x="0" y="5883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2059648" y="4354117"/>
            <a:ext cx="4716388" cy="82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시스템 아키텍처(다이어그램)</a:t>
            </a:r>
          </a:p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화면/데이터 모델 설계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059648" y="7960560"/>
            <a:ext cx="4716388" cy="82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시행착오,</a:t>
            </a:r>
            <a:r>
              <a:rPr lang="en-US" sz="2400">
                <a:solidFill>
                  <a:srgbClr val="000000">
                    <a:alpha val="54902"/>
                  </a:srgbClr>
                </a:solidFill>
                <a:latin typeface="Noto Sans"/>
                <a:ea typeface="Noto Sans"/>
                <a:cs typeface="Noto Sans"/>
                <a:sym typeface="Noto Sans"/>
              </a:rPr>
              <a:t> 문제 해결 경험, 자기평가</a:t>
            </a:r>
          </a:p>
          <a:p>
            <a:pPr algn="l">
              <a:lnSpc>
                <a:spcPts val="3312"/>
              </a:lnSpc>
            </a:pPr>
          </a:p>
        </p:txBody>
      </p:sp>
      <p:grpSp>
        <p:nvGrpSpPr>
          <p:cNvPr name="Group 47" id="47"/>
          <p:cNvGrpSpPr/>
          <p:nvPr/>
        </p:nvGrpSpPr>
        <p:grpSpPr>
          <a:xfrm rot="0">
            <a:off x="12519543" y="2619868"/>
            <a:ext cx="1143000" cy="808186"/>
            <a:chOff x="0" y="0"/>
            <a:chExt cx="1524000" cy="107758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524000" cy="1077582"/>
            </a:xfrm>
            <a:custGeom>
              <a:avLst/>
              <a:gdLst/>
              <a:ahLst/>
              <a:cxnLst/>
              <a:rect r="r" b="b" t="t" l="l"/>
              <a:pathLst>
                <a:path h="1077582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077582"/>
                  </a:lnTo>
                  <a:lnTo>
                    <a:pt x="0" y="1077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9525"/>
              <a:ext cx="1524000" cy="10871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3CA9EC"/>
                  </a:solidFill>
                  <a:latin typeface="Noto Sans"/>
                  <a:ea typeface="Noto Sans"/>
                  <a:cs typeface="Noto Sans"/>
                  <a:sym typeface="Noto Sans"/>
                </a:rPr>
                <a:t>03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520671" y="6223794"/>
            <a:ext cx="1140600" cy="808186"/>
            <a:chOff x="0" y="0"/>
            <a:chExt cx="1520800" cy="1077582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520800" cy="1077582"/>
            </a:xfrm>
            <a:custGeom>
              <a:avLst/>
              <a:gdLst/>
              <a:ahLst/>
              <a:cxnLst/>
              <a:rect r="r" b="b" t="t" l="l"/>
              <a:pathLst>
                <a:path h="1077582" w="1520800">
                  <a:moveTo>
                    <a:pt x="0" y="0"/>
                  </a:moveTo>
                  <a:lnTo>
                    <a:pt x="1520800" y="0"/>
                  </a:lnTo>
                  <a:lnTo>
                    <a:pt x="1520800" y="1077582"/>
                  </a:lnTo>
                  <a:lnTo>
                    <a:pt x="0" y="1077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9525"/>
              <a:ext cx="1520800" cy="10871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3CA9EC"/>
                  </a:solidFill>
                  <a:latin typeface="Noto Sans"/>
                  <a:ea typeface="Noto Sans"/>
                  <a:cs typeface="Noto Sans"/>
                  <a:sym typeface="Noto Sans"/>
                </a:rPr>
                <a:t>06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987683" y="3482088"/>
            <a:ext cx="4860317" cy="985200"/>
            <a:chOff x="0" y="0"/>
            <a:chExt cx="6480423" cy="13136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480423" cy="1313600"/>
            </a:xfrm>
            <a:custGeom>
              <a:avLst/>
              <a:gdLst/>
              <a:ahLst/>
              <a:cxnLst/>
              <a:rect r="r" b="b" t="t" l="l"/>
              <a:pathLst>
                <a:path h="1313600" w="6480423">
                  <a:moveTo>
                    <a:pt x="0" y="0"/>
                  </a:moveTo>
                  <a:lnTo>
                    <a:pt x="6480423" y="0"/>
                  </a:lnTo>
                  <a:lnTo>
                    <a:pt x="6480423" y="1313600"/>
                  </a:lnTo>
                  <a:lnTo>
                    <a:pt x="0" y="131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76200"/>
              <a:ext cx="6480423" cy="13898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520"/>
                </a:lnSpc>
              </a:pPr>
              <a:r>
                <a:rPr lang="en-US" sz="40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프로젝트 기획 및 설계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987683" y="7088792"/>
            <a:ext cx="4860317" cy="985200"/>
            <a:chOff x="0" y="0"/>
            <a:chExt cx="6480423" cy="13136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480423" cy="1313600"/>
            </a:xfrm>
            <a:custGeom>
              <a:avLst/>
              <a:gdLst/>
              <a:ahLst/>
              <a:cxnLst/>
              <a:rect r="r" b="b" t="t" l="l"/>
              <a:pathLst>
                <a:path h="1313600" w="6480423">
                  <a:moveTo>
                    <a:pt x="0" y="0"/>
                  </a:moveTo>
                  <a:lnTo>
                    <a:pt x="6480423" y="0"/>
                  </a:lnTo>
                  <a:lnTo>
                    <a:pt x="6480423" y="1313600"/>
                  </a:lnTo>
                  <a:lnTo>
                    <a:pt x="0" y="131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6480423" cy="13802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106"/>
                </a:lnSpc>
              </a:pPr>
              <a:r>
                <a:rPr lang="en-US" sz="37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Flutte</a:t>
              </a:r>
              <a:r>
                <a:rPr lang="en-US" sz="370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r 활용 및 자기평가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2283" y="6585356"/>
            <a:ext cx="6465616" cy="6251586"/>
          </a:xfrm>
          <a:custGeom>
            <a:avLst/>
            <a:gdLst/>
            <a:ahLst/>
            <a:cxnLst/>
            <a:rect r="r" b="b" t="t" l="l"/>
            <a:pathLst>
              <a:path h="6251586" w="6465616">
                <a:moveTo>
                  <a:pt x="0" y="0"/>
                </a:moveTo>
                <a:lnTo>
                  <a:pt x="6465616" y="0"/>
                </a:lnTo>
                <a:lnTo>
                  <a:pt x="6465616" y="6251586"/>
                </a:lnTo>
                <a:lnTo>
                  <a:pt x="0" y="6251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2084" y="-1522383"/>
            <a:ext cx="4434746" cy="7340497"/>
          </a:xfrm>
          <a:custGeom>
            <a:avLst/>
            <a:gdLst/>
            <a:ahLst/>
            <a:cxnLst/>
            <a:rect r="r" b="b" t="t" l="l"/>
            <a:pathLst>
              <a:path h="7340497" w="4434746">
                <a:moveTo>
                  <a:pt x="0" y="0"/>
                </a:moveTo>
                <a:lnTo>
                  <a:pt x="4434746" y="0"/>
                </a:lnTo>
                <a:lnTo>
                  <a:pt x="4434746" y="7340497"/>
                </a:lnTo>
                <a:lnTo>
                  <a:pt x="0" y="7340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95950" y="2748850"/>
            <a:ext cx="6465600" cy="5826000"/>
          </a:xfrm>
          <a:custGeom>
            <a:avLst/>
            <a:gdLst/>
            <a:ahLst/>
            <a:cxnLst/>
            <a:rect r="r" b="b" t="t" l="l"/>
            <a:pathLst>
              <a:path h="5826000" w="6465600">
                <a:moveTo>
                  <a:pt x="0" y="0"/>
                </a:moveTo>
                <a:lnTo>
                  <a:pt x="6465600" y="0"/>
                </a:lnTo>
                <a:lnTo>
                  <a:pt x="6465600" y="5826000"/>
                </a:lnTo>
                <a:lnTo>
                  <a:pt x="0" y="5826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688" t="-21308" r="-38830" b="-18908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6450" y="3141850"/>
            <a:ext cx="8490000" cy="6347435"/>
            <a:chOff x="0" y="0"/>
            <a:chExt cx="11320000" cy="84632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20000" cy="8463246"/>
            </a:xfrm>
            <a:custGeom>
              <a:avLst/>
              <a:gdLst/>
              <a:ahLst/>
              <a:cxnLst/>
              <a:rect r="r" b="b" t="t" l="l"/>
              <a:pathLst>
                <a:path h="8463246" w="11320000">
                  <a:moveTo>
                    <a:pt x="0" y="0"/>
                  </a:moveTo>
                  <a:lnTo>
                    <a:pt x="11320000" y="0"/>
                  </a:lnTo>
                  <a:lnTo>
                    <a:pt x="11320000" y="8463246"/>
                  </a:lnTo>
                  <a:lnTo>
                    <a:pt x="0" y="8463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320000" cy="85203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>
                <a:lnSpc>
                  <a:spcPts val="3863"/>
                </a:lnSpc>
              </a:pPr>
              <a:r>
                <a:rPr lang="en-US" sz="27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기존</a:t>
              </a:r>
              <a:r>
                <a:rPr lang="en-US" sz="27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 여행 일정 앱은 일정 입력이 번거롭고, 실제 이동 동선이나 시간표를 현실적으로 자동 생성하는 데 한계 존재</a:t>
              </a:r>
            </a:p>
            <a:p>
              <a:pPr algn="just">
                <a:lnSpc>
                  <a:spcPts val="3863"/>
                </a:lnSpc>
              </a:pPr>
              <a:r>
                <a:rPr lang="en-US" sz="27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이에 따라, AI와 Flutter를 활용해 여행지, 날짜, 예산, 가용 시간만 입력하면 실제 장소와 동선을 반영한 맞춤형 일정표를 자동으로 생성하는 실전형 여행 플래너를 개발</a:t>
              </a:r>
            </a:p>
            <a:p>
              <a:pPr algn="just">
                <a:lnSpc>
                  <a:spcPts val="3863"/>
                </a:lnSpc>
              </a:pPr>
            </a:p>
            <a:p>
              <a:pPr algn="just">
                <a:lnSpc>
                  <a:spcPts val="3863"/>
                </a:lnSpc>
              </a:pPr>
              <a:r>
                <a:rPr lang="en-US" sz="27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➡️ 딸깍 한번으로 일정을 떠먹여주는 여행플래너</a:t>
              </a:r>
            </a:p>
            <a:p>
              <a:pPr algn="just">
                <a:lnSpc>
                  <a:spcPts val="3863"/>
                </a:lnSpc>
              </a:pPr>
            </a:p>
            <a:p>
              <a:pPr algn="just">
                <a:lnSpc>
                  <a:spcPts val="3863"/>
                </a:lnSpc>
              </a:pPr>
            </a:p>
            <a:p>
              <a:pPr algn="just">
                <a:lnSpc>
                  <a:spcPts val="3863"/>
                </a:lnSpc>
              </a:pPr>
            </a:p>
            <a:p>
              <a:pPr algn="just">
                <a:lnSpc>
                  <a:spcPts val="386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47038" y="2296686"/>
            <a:ext cx="1599172" cy="577520"/>
          </a:xfrm>
          <a:custGeom>
            <a:avLst/>
            <a:gdLst/>
            <a:ahLst/>
            <a:cxnLst/>
            <a:rect r="r" b="b" t="t" l="l"/>
            <a:pathLst>
              <a:path h="577520" w="1599172">
                <a:moveTo>
                  <a:pt x="0" y="0"/>
                </a:moveTo>
                <a:lnTo>
                  <a:pt x="1599172" y="0"/>
                </a:lnTo>
                <a:lnTo>
                  <a:pt x="1599172" y="577520"/>
                </a:lnTo>
                <a:lnTo>
                  <a:pt x="0" y="577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28267" y="3715334"/>
            <a:ext cx="7981988" cy="6949369"/>
          </a:xfrm>
          <a:custGeom>
            <a:avLst/>
            <a:gdLst/>
            <a:ahLst/>
            <a:cxnLst/>
            <a:rect r="r" b="b" t="t" l="l"/>
            <a:pathLst>
              <a:path h="6949369" w="7981988">
                <a:moveTo>
                  <a:pt x="0" y="0"/>
                </a:moveTo>
                <a:lnTo>
                  <a:pt x="7981988" y="0"/>
                </a:lnTo>
                <a:lnTo>
                  <a:pt x="7981988" y="6949370"/>
                </a:lnTo>
                <a:lnTo>
                  <a:pt x="0" y="69493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971950"/>
            <a:ext cx="15225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3CA9EC"/>
                </a:solidFill>
                <a:latin typeface="Noto Sans"/>
                <a:ea typeface="Noto Sans"/>
                <a:cs typeface="Noto Sans"/>
                <a:sym typeface="Noto Sans"/>
              </a:rPr>
              <a:t>프로젝트 개요 - 주제 선정 / 개발 동기 및 배경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74769" y="-411453"/>
            <a:ext cx="22692759" cy="11572180"/>
          </a:xfrm>
          <a:custGeom>
            <a:avLst/>
            <a:gdLst/>
            <a:ahLst/>
            <a:cxnLst/>
            <a:rect r="r" b="b" t="t" l="l"/>
            <a:pathLst>
              <a:path h="11572180" w="22692759">
                <a:moveTo>
                  <a:pt x="0" y="0"/>
                </a:moveTo>
                <a:lnTo>
                  <a:pt x="22692759" y="0"/>
                </a:lnTo>
                <a:lnTo>
                  <a:pt x="22692759" y="11572180"/>
                </a:lnTo>
                <a:lnTo>
                  <a:pt x="0" y="115721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1425" y="971950"/>
            <a:ext cx="15225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3CA9EC"/>
                </a:solidFill>
                <a:latin typeface="Noto Sans"/>
                <a:ea typeface="Noto Sans"/>
                <a:cs typeface="Noto Sans"/>
                <a:sym typeface="Noto Sans"/>
              </a:rPr>
              <a:t>프로젝트 개요 - 주요 기능 및 목표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0058" y="2890077"/>
            <a:ext cx="15423105" cy="67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주요 기능 및 목표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간편한 입력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여행지, 날짜, 예산, 일자별 가용 시간만 입력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AI 기반 자동 일정 생성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실제 장소, 소요 시간, 위치 좌표, 이동 동선 반영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즉시 실행 가능한 웹앱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Flutter 웹앱 + Node.js 프록시로 언제 어디서나 사용 가능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확장 가능한 구조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지도 기반 일정 시각화, 일정 편집 등 기능 확장 가능</a:t>
            </a:r>
          </a:p>
          <a:p>
            <a:pPr algn="l">
              <a:lnSpc>
                <a:spcPts val="3863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903031" y="2683723"/>
            <a:ext cx="4116895" cy="6179205"/>
          </a:xfrm>
          <a:custGeom>
            <a:avLst/>
            <a:gdLst/>
            <a:ahLst/>
            <a:cxnLst/>
            <a:rect r="r" b="b" t="t" l="l"/>
            <a:pathLst>
              <a:path h="6179205" w="4116895">
                <a:moveTo>
                  <a:pt x="0" y="0"/>
                </a:moveTo>
                <a:lnTo>
                  <a:pt x="4116895" y="0"/>
                </a:lnTo>
                <a:lnTo>
                  <a:pt x="4116895" y="6179204"/>
                </a:lnTo>
                <a:lnTo>
                  <a:pt x="0" y="6179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01920" y="-843834"/>
            <a:ext cx="22641484" cy="11680799"/>
          </a:xfrm>
          <a:custGeom>
            <a:avLst/>
            <a:gdLst/>
            <a:ahLst/>
            <a:cxnLst/>
            <a:rect r="r" b="b" t="t" l="l"/>
            <a:pathLst>
              <a:path h="11680799" w="22641484">
                <a:moveTo>
                  <a:pt x="0" y="0"/>
                </a:moveTo>
                <a:lnTo>
                  <a:pt x="22641484" y="0"/>
                </a:lnTo>
                <a:lnTo>
                  <a:pt x="22641484" y="11680799"/>
                </a:lnTo>
                <a:lnTo>
                  <a:pt x="0" y="11680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39814" y="2311132"/>
            <a:ext cx="3271547" cy="4230091"/>
          </a:xfrm>
          <a:custGeom>
            <a:avLst/>
            <a:gdLst/>
            <a:ahLst/>
            <a:cxnLst/>
            <a:rect r="r" b="b" t="t" l="l"/>
            <a:pathLst>
              <a:path h="4230091" w="3271547">
                <a:moveTo>
                  <a:pt x="0" y="0"/>
                </a:moveTo>
                <a:lnTo>
                  <a:pt x="3271547" y="0"/>
                </a:lnTo>
                <a:lnTo>
                  <a:pt x="3271547" y="4230091"/>
                </a:lnTo>
                <a:lnTo>
                  <a:pt x="0" y="42300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7503" y="3012875"/>
            <a:ext cx="15423105" cy="436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기대 효과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여행 준비 시간 단축 및 효율적 일정 관리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실제 여행 경험에 가까운 동선/시간표 제공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AI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활용 실전 프로젝트 경험 및 포트폴리오 활용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대상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사용자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여행을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쉽고 빠르게 준비하고 싶은 일반 사용자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AI 기반 맞춤 여행 일정에 관심 있는 실사용자 및 개발자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3CA9EC"/>
                </a:solidFill>
                <a:latin typeface="Noto Sans"/>
                <a:ea typeface="Noto Sans"/>
                <a:cs typeface="Noto Sans"/>
                <a:sym typeface="Noto Sans"/>
              </a:rPr>
              <a:t>프로젝트 개요 - 대상 사용자 / 기대 효과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58082" y="-566228"/>
            <a:ext cx="22607148" cy="11902214"/>
          </a:xfrm>
          <a:custGeom>
            <a:avLst/>
            <a:gdLst/>
            <a:ahLst/>
            <a:cxnLst/>
            <a:rect r="r" b="b" t="t" l="l"/>
            <a:pathLst>
              <a:path h="11902214" w="22607148">
                <a:moveTo>
                  <a:pt x="0" y="0"/>
                </a:moveTo>
                <a:lnTo>
                  <a:pt x="22607148" y="0"/>
                </a:lnTo>
                <a:lnTo>
                  <a:pt x="22607148" y="11902214"/>
                </a:lnTo>
                <a:lnTo>
                  <a:pt x="0" y="11902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11265" y="9426973"/>
            <a:ext cx="4238469" cy="2213138"/>
          </a:xfrm>
          <a:custGeom>
            <a:avLst/>
            <a:gdLst/>
            <a:ahLst/>
            <a:cxnLst/>
            <a:rect r="r" b="b" t="t" l="l"/>
            <a:pathLst>
              <a:path h="2213138" w="4238469">
                <a:moveTo>
                  <a:pt x="0" y="0"/>
                </a:moveTo>
                <a:lnTo>
                  <a:pt x="4238469" y="0"/>
                </a:lnTo>
                <a:lnTo>
                  <a:pt x="4238469" y="2213138"/>
                </a:lnTo>
                <a:lnTo>
                  <a:pt x="0" y="22131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1425" y="971950"/>
            <a:ext cx="15225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3CA9EC"/>
                </a:solidFill>
                <a:latin typeface="Noto Sans"/>
                <a:ea typeface="Noto Sans"/>
                <a:cs typeface="Noto Sans"/>
                <a:sym typeface="Noto Sans"/>
              </a:rPr>
              <a:t>요구사항 분석 및 수집</a:t>
            </a:r>
          </a:p>
        </p:txBody>
      </p:sp>
      <p:graphicFrame>
        <p:nvGraphicFramePr>
          <p:cNvPr name="Object 5" id="5"/>
          <p:cNvGraphicFramePr/>
          <p:nvPr/>
        </p:nvGraphicFramePr>
        <p:xfrm>
          <a:off x="1304977" y="3070025"/>
          <a:ext cx="14716125" cy="4610100"/>
        </p:xfrm>
        <a:graphic>
          <a:graphicData uri="http://schemas.openxmlformats.org/presentationml/2006/ole">
            <p:oleObj imgW="17653000" imgH="7543800" r:id="rId8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35964" y="8590783"/>
            <a:ext cx="7291864" cy="7290404"/>
          </a:xfrm>
          <a:custGeom>
            <a:avLst/>
            <a:gdLst/>
            <a:ahLst/>
            <a:cxnLst/>
            <a:rect r="r" b="b" t="t" l="l"/>
            <a:pathLst>
              <a:path h="7290404" w="7291864">
                <a:moveTo>
                  <a:pt x="0" y="0"/>
                </a:moveTo>
                <a:lnTo>
                  <a:pt x="7291864" y="0"/>
                </a:lnTo>
                <a:lnTo>
                  <a:pt x="7291864" y="7290404"/>
                </a:lnTo>
                <a:lnTo>
                  <a:pt x="0" y="7290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5458" y="1716900"/>
            <a:ext cx="20115982" cy="9780283"/>
          </a:xfrm>
          <a:custGeom>
            <a:avLst/>
            <a:gdLst/>
            <a:ahLst/>
            <a:cxnLst/>
            <a:rect r="r" b="b" t="t" l="l"/>
            <a:pathLst>
              <a:path h="9780283" w="20115982">
                <a:moveTo>
                  <a:pt x="0" y="0"/>
                </a:moveTo>
                <a:lnTo>
                  <a:pt x="20115982" y="0"/>
                </a:lnTo>
                <a:lnTo>
                  <a:pt x="20115982" y="9780283"/>
                </a:lnTo>
                <a:lnTo>
                  <a:pt x="0" y="9780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7503" y="3012875"/>
            <a:ext cx="15423105" cy="436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기대 효과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여행 준비 시간 단축 및 효율적 일정 관리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실제 여행 경험에 가까운 동선/시간표 제공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AI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활용 실전 프로젝트 경험 및 포트폴리오 활용</a:t>
            </a:r>
          </a:p>
          <a:p>
            <a:pPr algn="l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대상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사용자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여행을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쉽고 빠르게 준비하고 싶은 일반 사용자</a:t>
            </a:r>
          </a:p>
          <a:p>
            <a:pPr algn="l" marL="604519" indent="-302260" lvl="1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AI 기반 맞춤 여행 일정에 관심 있는 실사용자 및 개발자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3CA9EC"/>
                </a:solidFill>
                <a:latin typeface="Noto Sans"/>
                <a:ea typeface="Noto Sans"/>
                <a:cs typeface="Noto Sans"/>
                <a:sym typeface="Noto Sans"/>
              </a:rPr>
              <a:t>프로젝트 기획 및 설계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DAGpw8N7pY8</dc:identifier>
  <dcterms:modified xsi:type="dcterms:W3CDTF">2011-08-01T06:04:30Z</dcterms:modified>
  <cp:revision>1</cp:revision>
  <dc:title>AI여행플래너.pptx</dc:title>
</cp:coreProperties>
</file>