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7" r:id="rId2"/>
    <p:sldId id="261" r:id="rId3"/>
    <p:sldId id="266" r:id="rId4"/>
    <p:sldId id="270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71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7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28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672064" y="4005065"/>
            <a:ext cx="5184576" cy="153617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48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671867" y="5541235"/>
            <a:ext cx="5184576" cy="672075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6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600" b="1" dirty="0"/>
              <a:t>OF YOUR PRESENTATION HERE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302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413"/>
            <a:ext cx="5141475" cy="684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94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89269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668908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899" y="1452781"/>
            <a:ext cx="1824203" cy="1976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2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527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6137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64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7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02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53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63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17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E91A-9AD1-4004-8B56-C3D1C99D1FF8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14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7E91A-9AD1-4004-8B56-C3D1C99D1FF8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80CBF-28C7-4EAB-AD84-3BE82F085A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81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42240" y="2744196"/>
            <a:ext cx="5184576" cy="182420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Projet</a:t>
            </a:r>
          </a:p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Takuzu</a:t>
            </a:r>
          </a:p>
        </p:txBody>
      </p:sp>
      <p:pic>
        <p:nvPicPr>
          <p:cNvPr id="7" name="Image 6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598D42DF-A763-41D3-81B6-357F70D17D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77" y="260648"/>
            <a:ext cx="3840229" cy="125192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5F2E1FC-7C9C-605D-9020-9211BD2D92FD}"/>
              </a:ext>
            </a:extLst>
          </p:cNvPr>
          <p:cNvSpPr txBox="1"/>
          <p:nvPr/>
        </p:nvSpPr>
        <p:spPr>
          <a:xfrm>
            <a:off x="9368842" y="6074132"/>
            <a:ext cx="2541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accent5"/>
                </a:solidFill>
              </a:rPr>
              <a:t>Cassiopée GHIZELLAOUI</a:t>
            </a:r>
          </a:p>
          <a:p>
            <a:pPr algn="r"/>
            <a:r>
              <a:rPr lang="fr-FR" sz="1400" dirty="0">
                <a:solidFill>
                  <a:schemeClr val="accent5"/>
                </a:solidFill>
                <a:latin typeface="Comic Sans MS" panose="030F0702030302020204" pitchFamily="66" charset="0"/>
              </a:rPr>
              <a:t>Paul</a:t>
            </a:r>
            <a:r>
              <a:rPr lang="fr-FR" sz="1400" dirty="0">
                <a:solidFill>
                  <a:schemeClr val="accent5"/>
                </a:solidFill>
              </a:rPr>
              <a:t> ZANOLIN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5376597" y="452670"/>
            <a:ext cx="6815403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Sommaire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640499" y="1604798"/>
            <a:ext cx="7104789" cy="1007916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  <a:highlight>
                    <a:srgbClr val="FF00FF"/>
                  </a:highlight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highlight>
                    <a:srgbClr val="FF00FF"/>
                  </a:highlight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  <a:highlight>
                    <a:srgbClr val="FF00FF"/>
                  </a:highlight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4162815" y="2815829"/>
            <a:ext cx="7104789" cy="1007916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3685132" y="4026859"/>
            <a:ext cx="7104789" cy="1007916"/>
            <a:chOff x="3414539" y="1203598"/>
            <a:chExt cx="5328592" cy="755937"/>
          </a:xfrm>
        </p:grpSpPr>
        <p:grpSp>
          <p:nvGrpSpPr>
            <p:cNvPr id="27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207450" y="5237890"/>
            <a:ext cx="7104789" cy="1007916"/>
            <a:chOff x="3414539" y="1203598"/>
            <a:chExt cx="5328592" cy="755937"/>
          </a:xfrm>
        </p:grpSpPr>
        <p:grpSp>
          <p:nvGrpSpPr>
            <p:cNvPr id="35" name="Group 34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4927664" y="1681021"/>
            <a:ext cx="811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57008" y="2892051"/>
            <a:ext cx="811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86353" y="4103082"/>
            <a:ext cx="811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15699" y="5314113"/>
            <a:ext cx="811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11705" y="2002203"/>
            <a:ext cx="49558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Introduction</a:t>
            </a:r>
            <a:endParaRPr lang="ko-KR" altLang="en-US" sz="18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39032" y="3236587"/>
            <a:ext cx="49558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Présentation fonctionnelle </a:t>
            </a:r>
            <a:endParaRPr lang="ko-KR" altLang="en-US" sz="18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73265" y="4466021"/>
            <a:ext cx="49558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Présentation technique</a:t>
            </a:r>
            <a:endParaRPr lang="ko-KR" altLang="en-US" sz="18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92543" y="5691808"/>
            <a:ext cx="49558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Conclusion</a:t>
            </a:r>
            <a:endParaRPr lang="ko-KR" altLang="en-US" sz="18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7" grpId="0"/>
      <p:bldP spid="51" grpId="0"/>
      <p:bldP spid="54" grpId="0"/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/>
                </a:solidFill>
              </a:rPr>
              <a:t>Takuzu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fr-FR" altLang="ko-KR" dirty="0">
                <a:solidFill>
                  <a:schemeClr val="bg2"/>
                </a:solidFill>
              </a:rPr>
              <a:t>Projet en C 2022</a:t>
            </a:r>
          </a:p>
        </p:txBody>
      </p:sp>
      <p:pic>
        <p:nvPicPr>
          <p:cNvPr id="5" name="Espace réservé pour une image  4" descr="Une image contenant mots croisés, clipart&#10;&#10;Description générée automatiquement">
            <a:extLst>
              <a:ext uri="{FF2B5EF4-FFF2-40B4-BE49-F238E27FC236}">
                <a16:creationId xmlns:a16="http://schemas.microsoft.com/office/drawing/2014/main" id="{DBE6CF5D-8E74-F7BD-2395-17E6E3F628E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" r="2567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2255197" y="5200225"/>
            <a:ext cx="8064896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33" dirty="0">
                <a:solidFill>
                  <a:schemeClr val="bg1"/>
                </a:solidFill>
              </a:rPr>
              <a:t>Jeu de réflexion qui consiste à remplir une grille avec les chiffres 0 et 1 en suivant certaines règles</a:t>
            </a:r>
            <a:endParaRPr lang="en-US" altLang="ko-KR" sz="2133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Half Frame 6"/>
          <p:cNvSpPr/>
          <p:nvPr/>
        </p:nvSpPr>
        <p:spPr>
          <a:xfrm>
            <a:off x="5068445" y="1354353"/>
            <a:ext cx="1219200" cy="121920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8" name="Half Frame 7"/>
          <p:cNvSpPr/>
          <p:nvPr/>
        </p:nvSpPr>
        <p:spPr>
          <a:xfrm rot="10800000">
            <a:off x="5893728" y="2324116"/>
            <a:ext cx="1219200" cy="121920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3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58">
            <a:extLst>
              <a:ext uri="{FF2B5EF4-FFF2-40B4-BE49-F238E27FC236}">
                <a16:creationId xmlns:a16="http://schemas.microsoft.com/office/drawing/2014/main" id="{7D5CE926-21AF-F89F-B025-295036336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45" y="1861227"/>
            <a:ext cx="4320480" cy="347033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/>
                </a:solidFill>
              </a:rPr>
              <a:t>Présentation Fonctionnelle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22865" y="1853014"/>
            <a:ext cx="3135727" cy="3470332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03446" y="2011804"/>
            <a:ext cx="4320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Règles Takuzu. 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971BED6-D3DD-3F15-9741-A39280A4A290}"/>
              </a:ext>
            </a:extLst>
          </p:cNvPr>
          <p:cNvSpPr txBox="1"/>
          <p:nvPr/>
        </p:nvSpPr>
        <p:spPr>
          <a:xfrm>
            <a:off x="8019222" y="2280581"/>
            <a:ext cx="2743013" cy="195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Tx/>
              <a:buChar char="-"/>
            </a:pPr>
            <a:r>
              <a:rPr lang="fr-FR" sz="1733" dirty="0">
                <a:solidFill>
                  <a:schemeClr val="bg1"/>
                </a:solidFill>
              </a:rPr>
              <a:t> Entre deux 0 que un 1</a:t>
            </a:r>
          </a:p>
          <a:p>
            <a:endParaRPr lang="fr-FR" sz="1733" dirty="0">
              <a:solidFill>
                <a:schemeClr val="bg1"/>
              </a:solidFill>
            </a:endParaRPr>
          </a:p>
          <a:p>
            <a:pPr marL="228594" indent="-228594">
              <a:buFontTx/>
              <a:buChar char="-"/>
            </a:pPr>
            <a:r>
              <a:rPr lang="fr-FR" sz="1733" dirty="0">
                <a:solidFill>
                  <a:schemeClr val="bg1"/>
                </a:solidFill>
              </a:rPr>
              <a:t> Entre deux 1 que un 0</a:t>
            </a:r>
          </a:p>
          <a:p>
            <a:endParaRPr lang="fr-FR" sz="1733" dirty="0">
              <a:solidFill>
                <a:schemeClr val="bg1"/>
              </a:solidFill>
            </a:endParaRPr>
          </a:p>
          <a:p>
            <a:pPr marL="228594" indent="-228594">
              <a:buFontTx/>
              <a:buChar char="-"/>
            </a:pPr>
            <a:r>
              <a:rPr lang="fr-FR" sz="1733" dirty="0">
                <a:solidFill>
                  <a:schemeClr val="bg1"/>
                </a:solidFill>
              </a:rPr>
              <a:t> Deux 0 entouré de 1</a:t>
            </a:r>
          </a:p>
          <a:p>
            <a:endParaRPr lang="fr-FR" sz="1733" dirty="0">
              <a:solidFill>
                <a:schemeClr val="bg1"/>
              </a:solidFill>
            </a:endParaRPr>
          </a:p>
          <a:p>
            <a:pPr marL="228594" indent="-228594">
              <a:buFontTx/>
              <a:buChar char="-"/>
            </a:pPr>
            <a:r>
              <a:rPr lang="fr-FR" sz="1733" dirty="0">
                <a:solidFill>
                  <a:schemeClr val="bg1"/>
                </a:solidFill>
              </a:rPr>
              <a:t> Deux 1 entouré de 0</a:t>
            </a:r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709FA44D-9E53-DC41-7192-8696AA751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39" y="2183578"/>
            <a:ext cx="1324979" cy="264182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83D7B7C-50C8-2DFD-9351-3030D32090AD}"/>
              </a:ext>
            </a:extLst>
          </p:cNvPr>
          <p:cNvSpPr txBox="1"/>
          <p:nvPr/>
        </p:nvSpPr>
        <p:spPr>
          <a:xfrm>
            <a:off x="1166070" y="2654821"/>
            <a:ext cx="4257854" cy="167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67" dirty="0">
                <a:solidFill>
                  <a:schemeClr val="bg1"/>
                </a:solidFill>
              </a:rPr>
              <a:t>Il doit avoir le même nombre de 1 et de 0 sur une ligne ou une colonne</a:t>
            </a:r>
          </a:p>
          <a:p>
            <a:pPr algn="just"/>
            <a:endParaRPr lang="fr-FR" sz="1467" dirty="0">
              <a:solidFill>
                <a:schemeClr val="bg1"/>
              </a:solidFill>
            </a:endParaRPr>
          </a:p>
          <a:p>
            <a:pPr algn="just"/>
            <a:r>
              <a:rPr lang="fr-FR" sz="1467" dirty="0">
                <a:solidFill>
                  <a:schemeClr val="bg1"/>
                </a:solidFill>
              </a:rPr>
              <a:t>Il ne peut avoir deux lignes ou deux colonnes identiques </a:t>
            </a:r>
          </a:p>
          <a:p>
            <a:pPr algn="just"/>
            <a:endParaRPr lang="fr-FR" sz="1467" dirty="0">
              <a:solidFill>
                <a:schemeClr val="bg1"/>
              </a:solidFill>
            </a:endParaRPr>
          </a:p>
          <a:p>
            <a:pPr algn="just"/>
            <a:r>
              <a:rPr lang="fr-FR" sz="1467" dirty="0">
                <a:solidFill>
                  <a:schemeClr val="bg1"/>
                </a:solidFill>
              </a:rPr>
              <a:t>On peut voir maximum deux 1 ou deux 0 à la suite</a:t>
            </a:r>
          </a:p>
        </p:txBody>
      </p:sp>
    </p:spTree>
    <p:extLst>
      <p:ext uri="{BB962C8B-B14F-4D97-AF65-F5344CB8AC3E}">
        <p14:creationId xmlns:p14="http://schemas.microsoft.com/office/powerpoint/2010/main" val="62932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985455"/>
            <a:ext cx="12192000" cy="768085"/>
          </a:xfrm>
        </p:spPr>
        <p:txBody>
          <a:bodyPr/>
          <a:lstStyle/>
          <a:p>
            <a:r>
              <a:rPr lang="en-US" altLang="ko-KR" dirty="0">
                <a:solidFill>
                  <a:schemeClr val="bg2"/>
                </a:solidFill>
              </a:rPr>
              <a:t>Présentation Fonctionnelle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4968" y="2283279"/>
            <a:ext cx="2969603" cy="3153715"/>
            <a:chOff x="993726" y="1566850"/>
            <a:chExt cx="2227202" cy="2365286"/>
          </a:xfrm>
        </p:grpSpPr>
        <p:sp>
          <p:nvSpPr>
            <p:cNvPr id="4" name="Rectangle 3"/>
            <p:cNvSpPr/>
            <p:nvPr/>
          </p:nvSpPr>
          <p:spPr>
            <a:xfrm>
              <a:off x="993726" y="2012949"/>
              <a:ext cx="2227202" cy="191918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683824" y="1566850"/>
              <a:ext cx="847006" cy="847006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16044" y="2283279"/>
            <a:ext cx="2969603" cy="3138651"/>
            <a:chOff x="3462033" y="1566850"/>
            <a:chExt cx="2227202" cy="2353988"/>
          </a:xfrm>
        </p:grpSpPr>
        <p:sp>
          <p:nvSpPr>
            <p:cNvPr id="6" name="Rectangle 5"/>
            <p:cNvSpPr/>
            <p:nvPr/>
          </p:nvSpPr>
          <p:spPr>
            <a:xfrm>
              <a:off x="3462033" y="2001651"/>
              <a:ext cx="2227202" cy="191918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148497" y="1566850"/>
              <a:ext cx="847006" cy="847006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07120" y="2283279"/>
            <a:ext cx="2969603" cy="3123587"/>
            <a:chOff x="5930340" y="1566850"/>
            <a:chExt cx="2227202" cy="2342690"/>
          </a:xfrm>
        </p:grpSpPr>
        <p:sp>
          <p:nvSpPr>
            <p:cNvPr id="7" name="Rectangle 6"/>
            <p:cNvSpPr/>
            <p:nvPr/>
          </p:nvSpPr>
          <p:spPr>
            <a:xfrm>
              <a:off x="5930340" y="1990353"/>
              <a:ext cx="2227202" cy="191918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620438" y="1566850"/>
              <a:ext cx="847006" cy="847006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586193" y="3724219"/>
            <a:ext cx="2422731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2133" b="1" u="sng" dirty="0">
                <a:solidFill>
                  <a:schemeClr val="bg1"/>
                </a:solidFill>
                <a:cs typeface="Arial" pitchFamily="34" charset="0"/>
              </a:rPr>
              <a:t>Laisser un joueur résoudre une grille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49775" y="3724219"/>
            <a:ext cx="2620133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33" b="1" u="sng" dirty="0">
                <a:solidFill>
                  <a:schemeClr val="bg1"/>
                </a:solidFill>
              </a:rPr>
              <a:t>Résoudre</a:t>
            </a:r>
          </a:p>
          <a:p>
            <a:pPr algn="ctr"/>
            <a:r>
              <a:rPr lang="fr-FR" sz="2133" b="1" u="sng" dirty="0">
                <a:solidFill>
                  <a:schemeClr val="bg1"/>
                </a:solidFill>
              </a:rPr>
              <a:t> automatiquement une grille </a:t>
            </a:r>
            <a:endParaRPr lang="ko-KR" altLang="en-US" sz="2133" b="1" u="sng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48372" y="3977292"/>
            <a:ext cx="261318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33" b="1" u="sng" dirty="0">
                <a:solidFill>
                  <a:schemeClr val="bg1"/>
                </a:solidFill>
              </a:rPr>
              <a:t>Générer une grille</a:t>
            </a:r>
            <a:endParaRPr lang="ko-KR" altLang="en-US" sz="2133" b="1" u="sng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053352" y="3765960"/>
            <a:ext cx="768085" cy="768085"/>
            <a:chOff x="3038349" y="2678861"/>
            <a:chExt cx="576064" cy="576064"/>
          </a:xfrm>
        </p:grpSpPr>
        <p:sp>
          <p:nvSpPr>
            <p:cNvPr id="13" name="Oval 12"/>
            <p:cNvSpPr/>
            <p:nvPr/>
          </p:nvSpPr>
          <p:spPr>
            <a:xfrm>
              <a:off x="3038349" y="2678861"/>
              <a:ext cx="576064" cy="57606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Chevron 25"/>
            <p:cNvSpPr/>
            <p:nvPr/>
          </p:nvSpPr>
          <p:spPr>
            <a:xfrm>
              <a:off x="3161802" y="2786873"/>
              <a:ext cx="360040" cy="360040"/>
            </a:xfrm>
            <a:prstGeom prst="chevron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380287" y="3765960"/>
            <a:ext cx="768085" cy="768085"/>
            <a:chOff x="5535215" y="2678861"/>
            <a:chExt cx="576064" cy="576064"/>
          </a:xfrm>
        </p:grpSpPr>
        <p:sp>
          <p:nvSpPr>
            <p:cNvPr id="27" name="Oval 26"/>
            <p:cNvSpPr/>
            <p:nvPr/>
          </p:nvSpPr>
          <p:spPr>
            <a:xfrm>
              <a:off x="5535215" y="2678861"/>
              <a:ext cx="576064" cy="57606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Chevron 28"/>
            <p:cNvSpPr/>
            <p:nvPr/>
          </p:nvSpPr>
          <p:spPr>
            <a:xfrm>
              <a:off x="5689235" y="2786873"/>
              <a:ext cx="360040" cy="360040"/>
            </a:xfrm>
            <a:prstGeom prst="chevron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C4F668B8-97EC-3FB9-A7A6-C16192DEE974}"/>
              </a:ext>
            </a:extLst>
          </p:cNvPr>
          <p:cNvSpPr txBox="1"/>
          <p:nvPr/>
        </p:nvSpPr>
        <p:spPr>
          <a:xfrm>
            <a:off x="2521736" y="2483860"/>
            <a:ext cx="576064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733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EB637D1-B589-64D5-68EA-DC2F92885412}"/>
              </a:ext>
            </a:extLst>
          </p:cNvPr>
          <p:cNvSpPr txBox="1"/>
          <p:nvPr/>
        </p:nvSpPr>
        <p:spPr>
          <a:xfrm>
            <a:off x="5774254" y="2483860"/>
            <a:ext cx="643492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733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FA3B1D2-49EE-F94A-B1D0-1BA6F971210B}"/>
              </a:ext>
            </a:extLst>
          </p:cNvPr>
          <p:cNvSpPr txBox="1"/>
          <p:nvPr/>
        </p:nvSpPr>
        <p:spPr>
          <a:xfrm>
            <a:off x="9056818" y="2499136"/>
            <a:ext cx="67020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733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6233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5195942" y="3044957"/>
            <a:ext cx="6207163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800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Présentation technique</a:t>
            </a:r>
          </a:p>
        </p:txBody>
      </p:sp>
    </p:spTree>
    <p:extLst>
      <p:ext uri="{BB962C8B-B14F-4D97-AF65-F5344CB8AC3E}">
        <p14:creationId xmlns:p14="http://schemas.microsoft.com/office/powerpoint/2010/main" val="50167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altLang="ko-KR" dirty="0">
                <a:solidFill>
                  <a:schemeClr val="bg2"/>
                </a:solidFill>
              </a:rPr>
              <a:t>Démonstration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fr-FR" altLang="ko-KR" dirty="0">
              <a:solidFill>
                <a:schemeClr val="bg2"/>
              </a:solidFill>
            </a:endParaRPr>
          </a:p>
        </p:txBody>
      </p:sp>
      <p:pic>
        <p:nvPicPr>
          <p:cNvPr id="5" name="Espace réservé pour une image  4" descr="Une image contenant mots croisés, clipart&#10;&#10;Description générée automatiquement">
            <a:extLst>
              <a:ext uri="{FF2B5EF4-FFF2-40B4-BE49-F238E27FC236}">
                <a16:creationId xmlns:a16="http://schemas.microsoft.com/office/drawing/2014/main" id="{DBE6CF5D-8E74-F7BD-2395-17E6E3F628E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" r="2567"/>
          <a:stretch>
            <a:fillRect/>
          </a:stretch>
        </p:blipFill>
        <p:spPr/>
      </p:pic>
      <p:sp>
        <p:nvSpPr>
          <p:cNvPr id="7" name="Half Frame 6"/>
          <p:cNvSpPr/>
          <p:nvPr/>
        </p:nvSpPr>
        <p:spPr>
          <a:xfrm>
            <a:off x="5068445" y="1354353"/>
            <a:ext cx="1219200" cy="121920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8" name="Half Frame 7"/>
          <p:cNvSpPr/>
          <p:nvPr/>
        </p:nvSpPr>
        <p:spPr>
          <a:xfrm rot="10800000">
            <a:off x="5893728" y="2324116"/>
            <a:ext cx="1219200" cy="121920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0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ersonnalisé 4">
      <a:dk1>
        <a:sysClr val="windowText" lastClr="000000"/>
      </a:dk1>
      <a:lt1>
        <a:sysClr val="window" lastClr="FFFFFF"/>
      </a:lt1>
      <a:dk2>
        <a:srgbClr val="17406D"/>
      </a:dk2>
      <a:lt2>
        <a:srgbClr val="A5A5A5"/>
      </a:lt2>
      <a:accent1>
        <a:srgbClr val="0F6FC6"/>
      </a:accent1>
      <a:accent2>
        <a:srgbClr val="7B7B7B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A5A5A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133</Words>
  <Application>Microsoft Office PowerPoint</Application>
  <PresentationFormat>Grand écran</PresentationFormat>
  <Paragraphs>40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Paul</dc:creator>
  <cp:lastModifiedBy>Paul</cp:lastModifiedBy>
  <cp:revision>5</cp:revision>
  <dcterms:created xsi:type="dcterms:W3CDTF">2022-05-19T18:07:34Z</dcterms:created>
  <dcterms:modified xsi:type="dcterms:W3CDTF">2022-05-20T06:31:03Z</dcterms:modified>
</cp:coreProperties>
</file>