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537-10DB-4C06-B929-567CA571E25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C72B301-554F-4F2D-9F45-9A17DFA025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10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537-10DB-4C06-B929-567CA571E25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301-554F-4F2D-9F45-9A17DFA025F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1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537-10DB-4C06-B929-567CA571E25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301-554F-4F2D-9F45-9A17DFA025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2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537-10DB-4C06-B929-567CA571E25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301-554F-4F2D-9F45-9A17DFA025F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8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537-10DB-4C06-B929-567CA571E25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301-554F-4F2D-9F45-9A17DFA025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07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537-10DB-4C06-B929-567CA571E25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301-554F-4F2D-9F45-9A17DFA025F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9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537-10DB-4C06-B929-567CA571E25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301-554F-4F2D-9F45-9A17DFA025F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8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537-10DB-4C06-B929-567CA571E25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301-554F-4F2D-9F45-9A17DFA025F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02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537-10DB-4C06-B929-567CA571E25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301-554F-4F2D-9F45-9A17DFA0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0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F537-10DB-4C06-B929-567CA571E25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301-554F-4F2D-9F45-9A17DFA025F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2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398F537-10DB-4C06-B929-567CA571E25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301-554F-4F2D-9F45-9A17DFA025F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26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8F537-10DB-4C06-B929-567CA571E25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C72B301-554F-4F2D-9F45-9A17DFA025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21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A6C4DE-C4C4-444A-B41E-A48CD20406AA}"/>
              </a:ext>
            </a:extLst>
          </p:cNvPr>
          <p:cNvSpPr txBox="1"/>
          <p:nvPr/>
        </p:nvSpPr>
        <p:spPr>
          <a:xfrm>
            <a:off x="384313" y="1159479"/>
            <a:ext cx="11423374" cy="1111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0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Video Game Sales Analysis: Predicting Trends with a</a:t>
            </a:r>
            <a:endParaRPr lang="en-US" sz="3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30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Regression Model</a:t>
            </a:r>
            <a:endParaRPr lang="en-US" sz="3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ED370F-B193-4F88-899D-92EE2082C78F}"/>
              </a:ext>
            </a:extLst>
          </p:cNvPr>
          <p:cNvSpPr/>
          <p:nvPr/>
        </p:nvSpPr>
        <p:spPr>
          <a:xfrm>
            <a:off x="6639339" y="2358887"/>
            <a:ext cx="4373218" cy="107011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Name:Nisat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Sultana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Nira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ID: B05020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1">
            <a:extLst>
              <a:ext uri="{FF2B5EF4-FFF2-40B4-BE49-F238E27FC236}">
                <a16:creationId xmlns:a16="http://schemas.microsoft.com/office/drawing/2014/main" id="{3D40BFAF-AC44-4FE5-B6CA-0A331F3A8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719" y="5009866"/>
            <a:ext cx="1319090" cy="68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AFFD835-EAB4-46E6-9771-A9A6C04E1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176" y="5009867"/>
            <a:ext cx="1797279" cy="68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3">
            <a:extLst>
              <a:ext uri="{FF2B5EF4-FFF2-40B4-BE49-F238E27FC236}">
                <a16:creationId xmlns:a16="http://schemas.microsoft.com/office/drawing/2014/main" id="{28B741F5-61EE-4B9E-9DC8-5D62AB8E7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635" y="5009866"/>
            <a:ext cx="1553381" cy="68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6DF98C-DE91-4E54-95A6-E1E2579E53EB}"/>
              </a:ext>
            </a:extLst>
          </p:cNvPr>
          <p:cNvSpPr/>
          <p:nvPr/>
        </p:nvSpPr>
        <p:spPr>
          <a:xfrm>
            <a:off x="2822713" y="4267200"/>
            <a:ext cx="7487478" cy="43122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Programming with Python</a:t>
            </a:r>
            <a:endParaRPr lang="en-US" sz="2400" b="1" i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i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EDGE-BSMRSTUCSE Digital Skills Training</a:t>
            </a:r>
            <a:endParaRPr lang="en-US" sz="2400" b="1" i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9029E8-3D8E-417A-AF34-03DE455DE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14446"/>
              </p:ext>
            </p:extLst>
          </p:nvPr>
        </p:nvGraphicFramePr>
        <p:xfrm>
          <a:off x="887896" y="5444"/>
          <a:ext cx="10760765" cy="16454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1524">
                  <a:extLst>
                    <a:ext uri="{9D8B030D-6E8A-4147-A177-3AD203B41FA5}">
                      <a16:colId xmlns:a16="http://schemas.microsoft.com/office/drawing/2014/main" val="4107210026"/>
                    </a:ext>
                  </a:extLst>
                </a:gridCol>
                <a:gridCol w="9129241">
                  <a:extLst>
                    <a:ext uri="{9D8B030D-6E8A-4147-A177-3AD203B41FA5}">
                      <a16:colId xmlns:a16="http://schemas.microsoft.com/office/drawing/2014/main" val="4226897595"/>
                    </a:ext>
                  </a:extLst>
                </a:gridCol>
              </a:tblGrid>
              <a:tr h="16454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i="1" kern="100" dirty="0">
                          <a:solidFill>
                            <a:schemeClr val="tx1"/>
                          </a:solidFill>
                          <a:effectLst/>
                        </a:rPr>
                        <a:t>BANGABANDHU SHEIKH MUJIBUR RAHMAN SCIENCE AND TECHNOLOGY </a:t>
                      </a:r>
                      <a:r>
                        <a:rPr lang="en-US" sz="2000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    UNIVERSITY</a:t>
                      </a:r>
                      <a:r>
                        <a:rPr lang="en-US" sz="2000" i="1" kern="100" dirty="0">
                          <a:solidFill>
                            <a:schemeClr val="tx1"/>
                          </a:solidFill>
                          <a:effectLst/>
                        </a:rPr>
                        <a:t>, GOPALGANJ, </a:t>
                      </a:r>
                      <a:r>
                        <a:rPr lang="en-US" sz="2000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8100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190701"/>
                  </a:ext>
                </a:extLst>
              </a:tr>
            </a:tbl>
          </a:graphicData>
        </a:graphic>
      </p:graphicFrame>
      <p:pic>
        <p:nvPicPr>
          <p:cNvPr id="1028" name="Picture 1">
            <a:extLst>
              <a:ext uri="{FF2B5EF4-FFF2-40B4-BE49-F238E27FC236}">
                <a16:creationId xmlns:a16="http://schemas.microsoft.com/office/drawing/2014/main" id="{0DFDC5AE-7C1C-4BF4-BAE6-318C971E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96" y="0"/>
            <a:ext cx="1550504" cy="11594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4249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52EF02-9609-473C-BB2D-1FDC68D1D4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1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48EB5E-50EF-4E26-96D0-34E634FF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273" y="1272209"/>
            <a:ext cx="45243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3D7A38-2F25-4216-8FF7-59404618CB01}"/>
              </a:ext>
            </a:extLst>
          </p:cNvPr>
          <p:cNvSpPr txBox="1"/>
          <p:nvPr/>
        </p:nvSpPr>
        <p:spPr>
          <a:xfrm>
            <a:off x="655983" y="1011921"/>
            <a:ext cx="10880034" cy="4274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500" dirty="0"/>
              <a:t>I</a:t>
            </a:r>
            <a:r>
              <a:rPr lang="en-US" sz="2400" dirty="0"/>
              <a:t>n</a:t>
            </a:r>
            <a:r>
              <a:rPr lang="en-US" sz="4000" dirty="0"/>
              <a:t> </a:t>
            </a:r>
            <a:r>
              <a:rPr lang="en-US" sz="2400" dirty="0"/>
              <a:t>this project, we </a:t>
            </a:r>
            <a:r>
              <a:rPr lang="en-US" sz="2400" dirty="0" err="1"/>
              <a:t>analyse</a:t>
            </a:r>
            <a:r>
              <a:rPr lang="en-US" sz="2400" dirty="0"/>
              <a:t> historical sales data for video games from 1980 till 2020 to understand meaningful trends and patterns. By examining this data, we aim to answer key questions: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• What percent of global sales do different regions and genres generate?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• What are the top performing games and publishers?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• What charts are thrown at the wall to answer the question of how do video  game sales trends change?</a:t>
            </a:r>
          </a:p>
        </p:txBody>
      </p:sp>
    </p:spTree>
    <p:extLst>
      <p:ext uri="{BB962C8B-B14F-4D97-AF65-F5344CB8AC3E}">
        <p14:creationId xmlns:p14="http://schemas.microsoft.com/office/powerpoint/2010/main" val="339923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641302-6293-47F7-980D-0F443E8AA8E2}"/>
              </a:ext>
            </a:extLst>
          </p:cNvPr>
          <p:cNvSpPr txBox="1"/>
          <p:nvPr/>
        </p:nvSpPr>
        <p:spPr>
          <a:xfrm>
            <a:off x="278295" y="1337249"/>
            <a:ext cx="1152939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Python libraries used for data analysis and visualization.</a:t>
            </a:r>
            <a:endParaRPr lang="en-US" sz="4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3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3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seaborn</a:t>
            </a:r>
            <a:r>
              <a:rPr lang="en-US" sz="3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43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0300FC-FFDD-4B8A-B7F1-846EA9198E6D}"/>
              </a:ext>
            </a:extLst>
          </p:cNvPr>
          <p:cNvSpPr/>
          <p:nvPr/>
        </p:nvSpPr>
        <p:spPr>
          <a:xfrm>
            <a:off x="874644" y="0"/>
            <a:ext cx="9250017" cy="20805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explanation of each variable: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Rank,</a:t>
            </a:r>
            <a:r>
              <a:rPr lang="en-US" sz="2000" dirty="0"/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Name,</a:t>
            </a:r>
            <a:r>
              <a:rPr lang="en-US" sz="2000" dirty="0"/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Platform,</a:t>
            </a:r>
            <a:r>
              <a:rPr lang="en-US" sz="2000" dirty="0"/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Year,</a:t>
            </a:r>
            <a:r>
              <a:rPr lang="en-US" sz="2000" dirty="0"/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Genre,</a:t>
            </a:r>
            <a:r>
              <a:rPr lang="en-US" sz="2000" dirty="0"/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Publisher,</a:t>
            </a:r>
            <a:r>
              <a:rPr lang="en-US" sz="2000" dirty="0"/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NA_Sales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2000" dirty="0"/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EU_Sales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2000" dirty="0"/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JP_Sales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2000" dirty="0"/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Other_Sales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sz="2000" dirty="0"/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Global_Sales</a:t>
            </a:r>
            <a:r>
              <a:rPr lang="en-US" sz="20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75A1DC-DDA7-4613-88D1-268BA15CC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4" y="2600209"/>
            <a:ext cx="10561982" cy="35488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406A56-BDEB-4D0D-871C-5F7F0539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920146"/>
              </p:ext>
            </p:extLst>
          </p:nvPr>
        </p:nvGraphicFramePr>
        <p:xfrm>
          <a:off x="874644" y="1934817"/>
          <a:ext cx="7169426" cy="665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69426">
                  <a:extLst>
                    <a:ext uri="{9D8B030D-6E8A-4147-A177-3AD203B41FA5}">
                      <a16:colId xmlns:a16="http://schemas.microsoft.com/office/drawing/2014/main" val="3246800055"/>
                    </a:ext>
                  </a:extLst>
                </a:gridCol>
              </a:tblGrid>
              <a:tr h="6653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df= </a:t>
                      </a:r>
                      <a:r>
                        <a:rPr lang="en-US" sz="1200" dirty="0" err="1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pd.read_csv</a:t>
                      </a:r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("C:\\Users\\USER\\Downloads\\archive\\vgsales.csv")</a:t>
                      </a:r>
                      <a:endParaRPr lang="en-US" sz="1100" dirty="0">
                        <a:solidFill>
                          <a:schemeClr val="accent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df.head</a:t>
                      </a:r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  <a:endParaRPr lang="en-US" sz="1100" dirty="0">
                        <a:solidFill>
                          <a:schemeClr val="accent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87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94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62640C-C422-419F-BCD9-0A9D28755BD4}"/>
              </a:ext>
            </a:extLst>
          </p:cNvPr>
          <p:cNvSpPr txBox="1"/>
          <p:nvPr/>
        </p:nvSpPr>
        <p:spPr>
          <a:xfrm>
            <a:off x="437322" y="252828"/>
            <a:ext cx="3922644" cy="5482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 5 Best-Selling Video Games Worldwide</a:t>
            </a:r>
          </a:p>
          <a:p>
            <a:pPr marL="342900" indent="-342900">
              <a:lnSpc>
                <a:spcPct val="115000"/>
              </a:lnSpc>
              <a:tabLst>
                <a:tab pos="457200" algn="l"/>
              </a:tabLst>
            </a:pP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Wii Sports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Sold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82.74 million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copies. </a:t>
            </a:r>
          </a:p>
          <a:p>
            <a:pPr marL="342900" lvl="0" indent="-342900">
              <a:lnSpc>
                <a:spcPct val="115000"/>
              </a:lnSpc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 Mario Bros.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Sold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40.24 million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copies. </a:t>
            </a:r>
          </a:p>
          <a:p>
            <a:pPr marL="342900" lvl="0" indent="-342900">
              <a:lnSpc>
                <a:spcPct val="115000"/>
              </a:lnSpc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Mario Kart Wii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Sold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35.82 million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copies. </a:t>
            </a:r>
          </a:p>
          <a:p>
            <a:pPr marL="342900" lvl="0" indent="-342900">
              <a:lnSpc>
                <a:spcPct val="115000"/>
              </a:lnSpc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Wii Sports Resort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Sold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33.00 million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copies.</a:t>
            </a:r>
          </a:p>
          <a:p>
            <a:pPr marL="342900" lvl="0" indent="-342900">
              <a:lnSpc>
                <a:spcPct val="115000"/>
              </a:lnSpc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tabLst>
                <a:tab pos="457200" algn="l"/>
              </a:tabLs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Pokemon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Red/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Pokemon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Blue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Sold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31.37 million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copies.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F780E-09C4-4632-82F7-14FAA4E681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91" y="1987825"/>
            <a:ext cx="6930887" cy="3760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5B408-2DA1-4F12-A8EB-87438EA82D97}"/>
              </a:ext>
            </a:extLst>
          </p:cNvPr>
          <p:cNvSpPr txBox="1"/>
          <p:nvPr/>
        </p:nvSpPr>
        <p:spPr>
          <a:xfrm>
            <a:off x="4823791" y="371114"/>
            <a:ext cx="7235687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top_5_games = df[['Name', '</a:t>
            </a:r>
            <a:r>
              <a:rPr lang="en-US" sz="1500" b="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Global_Sales</a:t>
            </a:r>
            <a:r>
              <a:rPr lang="en-US" sz="15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']].</a:t>
            </a:r>
            <a:r>
              <a:rPr lang="en-US" sz="1500" b="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sort_values</a:t>
            </a:r>
            <a:r>
              <a:rPr lang="en-US" sz="15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(by='</a:t>
            </a:r>
            <a:r>
              <a:rPr lang="en-US" sz="1500" b="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Global_Sales</a:t>
            </a:r>
            <a:r>
              <a:rPr lang="en-US" sz="15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ascending=False).head(5)</a:t>
            </a:r>
            <a:endParaRPr lang="en-US" sz="1500" b="1" dirty="0">
              <a:solidFill>
                <a:schemeClr val="accent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sz="15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print(top_5_games)</a:t>
            </a:r>
            <a:endParaRPr lang="en-US" sz="1500" b="1" dirty="0">
              <a:solidFill>
                <a:schemeClr val="accent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sz="15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top_5_games.plot(x='Name', y='</a:t>
            </a:r>
            <a:r>
              <a:rPr lang="en-US" sz="1500" b="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Global_Sales</a:t>
            </a:r>
            <a:r>
              <a:rPr lang="en-US" sz="1500" b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kind='bar', color='gold')</a:t>
            </a:r>
            <a:endParaRPr lang="en-US" sz="1500" b="1" dirty="0">
              <a:solidFill>
                <a:schemeClr val="accent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4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1C080E-0768-4228-801C-1DB5CA2A5A92}"/>
              </a:ext>
            </a:extLst>
          </p:cNvPr>
          <p:cNvSpPr txBox="1"/>
          <p:nvPr/>
        </p:nvSpPr>
        <p:spPr>
          <a:xfrm>
            <a:off x="86138" y="241980"/>
            <a:ext cx="6102626" cy="49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 Game Sales by Year (1980-2020)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86324-4D75-40F3-8137-0C70B8F878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540"/>
            <a:ext cx="6997148" cy="4280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7B6C5-323E-43B7-941B-4E047F050FB9}"/>
              </a:ext>
            </a:extLst>
          </p:cNvPr>
          <p:cNvSpPr txBox="1"/>
          <p:nvPr/>
        </p:nvSpPr>
        <p:spPr>
          <a:xfrm>
            <a:off x="5194852" y="191597"/>
            <a:ext cx="6997148" cy="118737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sales_columns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['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NA_Sales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EU_Sales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JP_Sales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Other_Sales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']</a:t>
            </a:r>
            <a:endParaRPr lang="en-US" sz="1200" dirty="0">
              <a:solidFill>
                <a:schemeClr val="accent1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yearly_sales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df.groupby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('Year')[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sales_columns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].sum()</a:t>
            </a:r>
            <a:endParaRPr lang="en-US" sz="1200" dirty="0">
              <a:solidFill>
                <a:schemeClr val="accent1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yearly_sales.plot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(kind='line', 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figsize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=(10,4))</a:t>
            </a:r>
            <a:endParaRPr lang="en-US" sz="1200" dirty="0">
              <a:solidFill>
                <a:schemeClr val="accent1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plt.title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('Video Game Sales by Year')</a:t>
            </a:r>
            <a:endParaRPr lang="en-US" sz="1200" dirty="0">
              <a:solidFill>
                <a:schemeClr val="accent1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6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CA4796-2227-43E1-A6AC-1C33F0F47B41}"/>
              </a:ext>
            </a:extLst>
          </p:cNvPr>
          <p:cNvSpPr txBox="1"/>
          <p:nvPr/>
        </p:nvSpPr>
        <p:spPr>
          <a:xfrm>
            <a:off x="202095" y="202223"/>
            <a:ext cx="6102626" cy="49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 Game Sales by Genre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7BAA3-B073-4A4A-94D9-B8C16768B3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7020340" cy="4903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A44D0C-64EE-4C5C-9AE1-47B21D017415}"/>
              </a:ext>
            </a:extLst>
          </p:cNvPr>
          <p:cNvSpPr txBox="1"/>
          <p:nvPr/>
        </p:nvSpPr>
        <p:spPr>
          <a:xfrm>
            <a:off x="4837043" y="0"/>
            <a:ext cx="7341706" cy="138499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genre_sales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df.groupby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('Genre')[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sales_columns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].sum()</a:t>
            </a:r>
            <a:endParaRPr lang="en-US" sz="1200" dirty="0">
              <a:solidFill>
                <a:schemeClr val="accent1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genre_sales_total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genre_sales.sum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(axis=1)</a:t>
            </a:r>
            <a:endParaRPr lang="en-US" sz="1200" dirty="0">
              <a:solidFill>
                <a:schemeClr val="accent1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print(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genre_sales_total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genre_sales_total.plot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(kind='pie', 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figsize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=(10, 6), 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autopct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='%1.2f%%', 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startangle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=90, 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cmap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='Set3')</a:t>
            </a:r>
            <a:endParaRPr lang="en-US" sz="1200" dirty="0">
              <a:solidFill>
                <a:schemeClr val="accent1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66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19EB88-FA3B-4483-84C7-391973026CB3}"/>
              </a:ext>
            </a:extLst>
          </p:cNvPr>
          <p:cNvSpPr txBox="1"/>
          <p:nvPr/>
        </p:nvSpPr>
        <p:spPr>
          <a:xfrm>
            <a:off x="198783" y="122710"/>
            <a:ext cx="6238460" cy="49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Correlation Matrix of Sales Data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426D9-0450-44A4-BE03-48346B9275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14400"/>
            <a:ext cx="7169425" cy="5208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0A8D8-774D-455F-87CA-BA14154DD25F}"/>
              </a:ext>
            </a:extLst>
          </p:cNvPr>
          <p:cNvSpPr txBox="1"/>
          <p:nvPr/>
        </p:nvSpPr>
        <p:spPr>
          <a:xfrm>
            <a:off x="6437243" y="53009"/>
            <a:ext cx="5754757" cy="88716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corr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df[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sales_columns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['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Global_Sales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']].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corr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solidFill>
                <a:schemeClr val="accent1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plt.figure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figsize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=(8,4))</a:t>
            </a:r>
            <a:endParaRPr lang="en-US" sz="1200" dirty="0">
              <a:solidFill>
                <a:schemeClr val="accent1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sns.heatmap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corr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annot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=True, 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cmap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YlGnBu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fmt</a:t>
            </a:r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='.2f')</a:t>
            </a:r>
            <a:endParaRPr lang="en-US" sz="1200" dirty="0">
              <a:solidFill>
                <a:schemeClr val="accent1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77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35A020-F42A-4859-88E1-D8B922E42F00}"/>
                  </a:ext>
                </a:extLst>
              </p:cNvPr>
              <p:cNvSpPr txBox="1"/>
              <p:nvPr/>
            </p:nvSpPr>
            <p:spPr>
              <a:xfrm>
                <a:off x="397565" y="159026"/>
                <a:ext cx="11198087" cy="5464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Regression Model Summary - Predicting Global Sales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15000"/>
                  </a:lnSpc>
                  <a:spcAft>
                    <a:spcPts val="800"/>
                  </a:spcAft>
                  <a:buSzPts val="1000"/>
                  <a:tabLst>
                    <a:tab pos="457200" algn="l"/>
                  </a:tabLst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Independent variable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NA Sales, EU Sales, JP Sales.</a:t>
                </a:r>
                <a:r>
                  <a:rPr lang="en-US" sz="1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Dependent Variable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Global Sales.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Model Performance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Mean Squared Error (MSE)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0.0165 (indicates low error in predictions).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R-squared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0.9933 (suggests the model explains 99.33% of the variance in global sales).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Model Coefficients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15000"/>
                  </a:lnSpc>
                  <a:spcAft>
                    <a:spcPts val="800"/>
                  </a:spcAft>
                  <a:buSzPts val="1000"/>
                  <a:tabLst>
                    <a:tab pos="457200" algn="l"/>
                  </a:tabLs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NA Sales: 1.0469</a:t>
                </a:r>
                <a:r>
                  <a:rPr lang="en-US" sz="1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EU Sales: 1.2226</a:t>
                </a:r>
                <a:r>
                  <a:rPr lang="en-US" sz="1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JP Sales: 0.9623</a:t>
                </a:r>
                <a:r>
                  <a:rPr lang="en-US" sz="1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	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Intercept: 0.0063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Interpretation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The model shows a strong fit, with NA, EU, and JP sales being highly predictive of global sales. Each region has a positive impact, with EU Sales having the highest coefficient.</a:t>
                </a:r>
                <a:endParaRPr lang="en-US" sz="1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There, 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= Global sales,</a:t>
                </a:r>
                <a:r>
                  <a: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NA Sales , 	X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EU Sales , 	X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JP Sales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model will be :-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0.0063+ 1.0469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+ 1.2226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+ 0.9623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35A020-F42A-4859-88E1-D8B922E42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159026"/>
                <a:ext cx="11198087" cy="5464573"/>
              </a:xfrm>
              <a:prstGeom prst="rect">
                <a:avLst/>
              </a:prstGeom>
              <a:blipFill>
                <a:blip r:embed="rId2"/>
                <a:stretch>
                  <a:fillRect l="-435" t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4816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110</TotalTime>
  <Words>397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Gill Sans MT</vt:lpstr>
      <vt:lpstr>Symbol</vt:lpstr>
      <vt:lpstr>Times New Roman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Professor Carbon</dc:creator>
  <cp:lastModifiedBy>WALTON</cp:lastModifiedBy>
  <cp:revision>13</cp:revision>
  <dcterms:created xsi:type="dcterms:W3CDTF">2024-11-12T21:32:10Z</dcterms:created>
  <dcterms:modified xsi:type="dcterms:W3CDTF">2025-01-30T04:59:51Z</dcterms:modified>
</cp:coreProperties>
</file>