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6" r:id="rId4"/>
    <p:sldId id="263" r:id="rId5"/>
    <p:sldId id="262" r:id="rId6"/>
    <p:sldId id="258" r:id="rId7"/>
    <p:sldId id="264" r:id="rId8"/>
    <p:sldId id="265" r:id="rId9"/>
    <p:sldId id="260" r:id="rId10"/>
    <p:sldId id="261" r:id="rId1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FF0066"/>
    <a:srgbClr val="FF3399"/>
    <a:srgbClr val="CCFFFF"/>
    <a:srgbClr val="33CCCC"/>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27" autoAdjust="0"/>
  </p:normalViewPr>
  <p:slideViewPr>
    <p:cSldViewPr showGuides="1">
      <p:cViewPr varScale="1">
        <p:scale>
          <a:sx n="64" d="100"/>
          <a:sy n="64" d="100"/>
        </p:scale>
        <p:origin x="-148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ECFBE6-5F3F-4361-A2A3-96C24D28E610}" type="datetimeFigureOut">
              <a:rPr lang="zh-TW" altLang="en-US" smtClean="0"/>
              <a:t>2019/3/20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F8D948-E5A9-4397-AC13-289388D07585}" type="slidenum">
              <a:rPr lang="zh-TW" altLang="en-US" smtClean="0"/>
              <a:t>‹#›</a:t>
            </a:fld>
            <a:endParaRPr lang="zh-TW" altLang="en-US"/>
          </a:p>
        </p:txBody>
      </p:sp>
    </p:spTree>
    <p:extLst>
      <p:ext uri="{BB962C8B-B14F-4D97-AF65-F5344CB8AC3E}">
        <p14:creationId xmlns:p14="http://schemas.microsoft.com/office/powerpoint/2010/main" val="214366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E2E24B24-93E6-4A24-B338-6FDE1F27B259}" type="datetimeFigureOut">
              <a:rPr lang="zh-TW" altLang="en-US" smtClean="0"/>
              <a:t>2019/3/20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813CAB9-4D8B-4A8E-88D9-F469F294EDE9}" type="slidenum">
              <a:rPr lang="zh-TW" altLang="en-US" smtClean="0"/>
              <a:t>‹#›</a:t>
            </a:fld>
            <a:endParaRPr lang="zh-TW" altLang="en-US"/>
          </a:p>
        </p:txBody>
      </p:sp>
    </p:spTree>
    <p:extLst>
      <p:ext uri="{BB962C8B-B14F-4D97-AF65-F5344CB8AC3E}">
        <p14:creationId xmlns:p14="http://schemas.microsoft.com/office/powerpoint/2010/main" val="2680159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2E24B24-93E6-4A24-B338-6FDE1F27B259}" type="datetimeFigureOut">
              <a:rPr lang="zh-TW" altLang="en-US" smtClean="0"/>
              <a:t>2019/3/20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813CAB9-4D8B-4A8E-88D9-F469F294EDE9}" type="slidenum">
              <a:rPr lang="zh-TW" altLang="en-US" smtClean="0"/>
              <a:t>‹#›</a:t>
            </a:fld>
            <a:endParaRPr lang="zh-TW" altLang="en-US"/>
          </a:p>
        </p:txBody>
      </p:sp>
    </p:spTree>
    <p:extLst>
      <p:ext uri="{BB962C8B-B14F-4D97-AF65-F5344CB8AC3E}">
        <p14:creationId xmlns:p14="http://schemas.microsoft.com/office/powerpoint/2010/main" val="3646171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2E24B24-93E6-4A24-B338-6FDE1F27B259}" type="datetimeFigureOut">
              <a:rPr lang="zh-TW" altLang="en-US" smtClean="0"/>
              <a:t>2019/3/20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813CAB9-4D8B-4A8E-88D9-F469F294EDE9}" type="slidenum">
              <a:rPr lang="zh-TW" altLang="en-US" smtClean="0"/>
              <a:t>‹#›</a:t>
            </a:fld>
            <a:endParaRPr lang="zh-TW" altLang="en-US"/>
          </a:p>
        </p:txBody>
      </p:sp>
    </p:spTree>
    <p:extLst>
      <p:ext uri="{BB962C8B-B14F-4D97-AF65-F5344CB8AC3E}">
        <p14:creationId xmlns:p14="http://schemas.microsoft.com/office/powerpoint/2010/main" val="449861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2E24B24-93E6-4A24-B338-6FDE1F27B259}" type="datetimeFigureOut">
              <a:rPr lang="zh-TW" altLang="en-US" smtClean="0"/>
              <a:t>2019/3/20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813CAB9-4D8B-4A8E-88D9-F469F294EDE9}" type="slidenum">
              <a:rPr lang="zh-TW" altLang="en-US" smtClean="0"/>
              <a:t>‹#›</a:t>
            </a:fld>
            <a:endParaRPr lang="zh-TW" altLang="en-US"/>
          </a:p>
        </p:txBody>
      </p:sp>
    </p:spTree>
    <p:extLst>
      <p:ext uri="{BB962C8B-B14F-4D97-AF65-F5344CB8AC3E}">
        <p14:creationId xmlns:p14="http://schemas.microsoft.com/office/powerpoint/2010/main" val="3451474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E2E24B24-93E6-4A24-B338-6FDE1F27B259}" type="datetimeFigureOut">
              <a:rPr lang="zh-TW" altLang="en-US" smtClean="0"/>
              <a:t>2019/3/20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813CAB9-4D8B-4A8E-88D9-F469F294EDE9}" type="slidenum">
              <a:rPr lang="zh-TW" altLang="en-US" smtClean="0"/>
              <a:t>‹#›</a:t>
            </a:fld>
            <a:endParaRPr lang="zh-TW" altLang="en-US"/>
          </a:p>
        </p:txBody>
      </p:sp>
    </p:spTree>
    <p:extLst>
      <p:ext uri="{BB962C8B-B14F-4D97-AF65-F5344CB8AC3E}">
        <p14:creationId xmlns:p14="http://schemas.microsoft.com/office/powerpoint/2010/main" val="3374997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E2E24B24-93E6-4A24-B338-6FDE1F27B259}" type="datetimeFigureOut">
              <a:rPr lang="zh-TW" altLang="en-US" smtClean="0"/>
              <a:t>2019/3/20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813CAB9-4D8B-4A8E-88D9-F469F294EDE9}" type="slidenum">
              <a:rPr lang="zh-TW" altLang="en-US" smtClean="0"/>
              <a:t>‹#›</a:t>
            </a:fld>
            <a:endParaRPr lang="zh-TW" altLang="en-US"/>
          </a:p>
        </p:txBody>
      </p:sp>
    </p:spTree>
    <p:extLst>
      <p:ext uri="{BB962C8B-B14F-4D97-AF65-F5344CB8AC3E}">
        <p14:creationId xmlns:p14="http://schemas.microsoft.com/office/powerpoint/2010/main" val="1427780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E2E24B24-93E6-4A24-B338-6FDE1F27B259}" type="datetimeFigureOut">
              <a:rPr lang="zh-TW" altLang="en-US" smtClean="0"/>
              <a:t>2019/3/20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813CAB9-4D8B-4A8E-88D9-F469F294EDE9}" type="slidenum">
              <a:rPr lang="zh-TW" altLang="en-US" smtClean="0"/>
              <a:t>‹#›</a:t>
            </a:fld>
            <a:endParaRPr lang="zh-TW" altLang="en-US"/>
          </a:p>
        </p:txBody>
      </p:sp>
    </p:spTree>
    <p:extLst>
      <p:ext uri="{BB962C8B-B14F-4D97-AF65-F5344CB8AC3E}">
        <p14:creationId xmlns:p14="http://schemas.microsoft.com/office/powerpoint/2010/main" val="2909498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E2E24B24-93E6-4A24-B338-6FDE1F27B259}" type="datetimeFigureOut">
              <a:rPr lang="zh-TW" altLang="en-US" smtClean="0"/>
              <a:t>2019/3/20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813CAB9-4D8B-4A8E-88D9-F469F294EDE9}" type="slidenum">
              <a:rPr lang="zh-TW" altLang="en-US" smtClean="0"/>
              <a:t>‹#›</a:t>
            </a:fld>
            <a:endParaRPr lang="zh-TW" altLang="en-US"/>
          </a:p>
        </p:txBody>
      </p:sp>
    </p:spTree>
    <p:extLst>
      <p:ext uri="{BB962C8B-B14F-4D97-AF65-F5344CB8AC3E}">
        <p14:creationId xmlns:p14="http://schemas.microsoft.com/office/powerpoint/2010/main" val="3660693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E2E24B24-93E6-4A24-B338-6FDE1F27B259}" type="datetimeFigureOut">
              <a:rPr lang="zh-TW" altLang="en-US" smtClean="0"/>
              <a:t>2019/3/20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813CAB9-4D8B-4A8E-88D9-F469F294EDE9}" type="slidenum">
              <a:rPr lang="zh-TW" altLang="en-US" smtClean="0"/>
              <a:t>‹#›</a:t>
            </a:fld>
            <a:endParaRPr lang="zh-TW" altLang="en-US"/>
          </a:p>
        </p:txBody>
      </p:sp>
    </p:spTree>
    <p:extLst>
      <p:ext uri="{BB962C8B-B14F-4D97-AF65-F5344CB8AC3E}">
        <p14:creationId xmlns:p14="http://schemas.microsoft.com/office/powerpoint/2010/main" val="3325234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E2E24B24-93E6-4A24-B338-6FDE1F27B259}" type="datetimeFigureOut">
              <a:rPr lang="zh-TW" altLang="en-US" smtClean="0"/>
              <a:t>2019/3/20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813CAB9-4D8B-4A8E-88D9-F469F294EDE9}" type="slidenum">
              <a:rPr lang="zh-TW" altLang="en-US" smtClean="0"/>
              <a:t>‹#›</a:t>
            </a:fld>
            <a:endParaRPr lang="zh-TW" altLang="en-US"/>
          </a:p>
        </p:txBody>
      </p:sp>
    </p:spTree>
    <p:extLst>
      <p:ext uri="{BB962C8B-B14F-4D97-AF65-F5344CB8AC3E}">
        <p14:creationId xmlns:p14="http://schemas.microsoft.com/office/powerpoint/2010/main" val="3507262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E2E24B24-93E6-4A24-B338-6FDE1F27B259}" type="datetimeFigureOut">
              <a:rPr lang="zh-TW" altLang="en-US" smtClean="0"/>
              <a:t>2019/3/20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813CAB9-4D8B-4A8E-88D9-F469F294EDE9}" type="slidenum">
              <a:rPr lang="zh-TW" altLang="en-US" smtClean="0"/>
              <a:t>‹#›</a:t>
            </a:fld>
            <a:endParaRPr lang="zh-TW" altLang="en-US"/>
          </a:p>
        </p:txBody>
      </p:sp>
    </p:spTree>
    <p:extLst>
      <p:ext uri="{BB962C8B-B14F-4D97-AF65-F5344CB8AC3E}">
        <p14:creationId xmlns:p14="http://schemas.microsoft.com/office/powerpoint/2010/main" val="2181268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E24B24-93E6-4A24-B338-6FDE1F27B259}" type="datetimeFigureOut">
              <a:rPr lang="zh-TW" altLang="en-US" smtClean="0"/>
              <a:t>2019/3/20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3CAB9-4D8B-4A8E-88D9-F469F294EDE9}" type="slidenum">
              <a:rPr lang="zh-TW" altLang="en-US" smtClean="0"/>
              <a:t>‹#›</a:t>
            </a:fld>
            <a:endParaRPr lang="zh-TW" altLang="en-US"/>
          </a:p>
        </p:txBody>
      </p:sp>
    </p:spTree>
    <p:extLst>
      <p:ext uri="{BB962C8B-B14F-4D97-AF65-F5344CB8AC3E}">
        <p14:creationId xmlns:p14="http://schemas.microsoft.com/office/powerpoint/2010/main" val="642943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95536" y="332656"/>
            <a:ext cx="4535388" cy="864096"/>
          </a:xfrm>
        </p:spPr>
        <p:txBody>
          <a:bodyPr>
            <a:normAutofit fontScale="90000"/>
          </a:bodyPr>
          <a:lstStyle/>
          <a:p>
            <a:r>
              <a:rPr lang="zh-TW" altLang="en-US" b="1" dirty="0">
                <a:solidFill>
                  <a:srgbClr val="009999"/>
                </a:solidFill>
                <a:latin typeface="標楷體" panose="03000509000000000000" pitchFamily="65" charset="-120"/>
                <a:ea typeface="標楷體" panose="03000509000000000000" pitchFamily="65" charset="-120"/>
              </a:rPr>
              <a:t>環抱適健康安撫床</a:t>
            </a:r>
          </a:p>
        </p:txBody>
      </p:sp>
      <p:sp>
        <p:nvSpPr>
          <p:cNvPr id="3" name="副標題 2"/>
          <p:cNvSpPr>
            <a:spLocks noGrp="1"/>
          </p:cNvSpPr>
          <p:nvPr>
            <p:ph type="subTitle" idx="1"/>
          </p:nvPr>
        </p:nvSpPr>
        <p:spPr>
          <a:xfrm>
            <a:off x="683568" y="2907432"/>
            <a:ext cx="4113976" cy="3336776"/>
          </a:xfrm>
        </p:spPr>
        <p:txBody>
          <a:bodyPr>
            <a:normAutofit fontScale="25000" lnSpcReduction="20000"/>
          </a:bodyPr>
          <a:lstStyle/>
          <a:p>
            <a:pPr algn="l"/>
            <a:r>
              <a:rPr lang="zh-TW" altLang="en-US" sz="9600" b="1" dirty="0" smtClean="0">
                <a:solidFill>
                  <a:srgbClr val="009999"/>
                </a:solidFill>
                <a:latin typeface="標楷體" panose="03000509000000000000" pitchFamily="65" charset="-120"/>
                <a:ea typeface="標楷體" panose="03000509000000000000" pitchFamily="65" charset="-120"/>
              </a:rPr>
              <a:t>最有效的安撫嬰兒床</a:t>
            </a:r>
            <a:r>
              <a:rPr lang="en-US" altLang="zh-TW" sz="9600" b="1" dirty="0" smtClean="0">
                <a:solidFill>
                  <a:srgbClr val="009999"/>
                </a:solidFill>
                <a:latin typeface="標楷體" panose="03000509000000000000" pitchFamily="65" charset="-120"/>
                <a:ea typeface="標楷體" panose="03000509000000000000" pitchFamily="65" charset="-120"/>
              </a:rPr>
              <a:t>-</a:t>
            </a:r>
            <a:r>
              <a:rPr lang="zh-TW" altLang="en-US" sz="9600" b="1" dirty="0" smtClean="0">
                <a:solidFill>
                  <a:srgbClr val="009999"/>
                </a:solidFill>
                <a:latin typeface="標楷體" panose="03000509000000000000" pitchFamily="65" charset="-120"/>
                <a:ea typeface="標楷體" panose="03000509000000000000" pitchFamily="65" charset="-120"/>
              </a:rPr>
              <a:t>環抱適</a:t>
            </a:r>
            <a:r>
              <a:rPr lang="en-US" altLang="zh-TW" b="1" dirty="0" smtClean="0">
                <a:solidFill>
                  <a:srgbClr val="009999"/>
                </a:solidFill>
                <a:latin typeface="標楷體" panose="03000509000000000000" pitchFamily="65" charset="-120"/>
                <a:ea typeface="標楷體" panose="03000509000000000000" pitchFamily="65" charset="-120"/>
              </a:rPr>
              <a:t/>
            </a:r>
            <a:br>
              <a:rPr lang="en-US" altLang="zh-TW" b="1" dirty="0" smtClean="0">
                <a:solidFill>
                  <a:srgbClr val="009999"/>
                </a:solidFill>
                <a:latin typeface="標楷體" panose="03000509000000000000" pitchFamily="65" charset="-120"/>
                <a:ea typeface="標楷體" panose="03000509000000000000" pitchFamily="65" charset="-120"/>
              </a:rPr>
            </a:br>
            <a:endParaRPr lang="en-US" altLang="zh-TW" b="1" dirty="0" smtClean="0">
              <a:solidFill>
                <a:srgbClr val="009999"/>
              </a:solidFill>
              <a:latin typeface="標楷體" panose="03000509000000000000" pitchFamily="65" charset="-120"/>
              <a:ea typeface="標楷體" panose="03000509000000000000" pitchFamily="65" charset="-120"/>
            </a:endParaRPr>
          </a:p>
          <a:p>
            <a:pPr algn="l"/>
            <a:r>
              <a:rPr lang="en-US" altLang="zh-TW" sz="5600" dirty="0" smtClean="0">
                <a:solidFill>
                  <a:schemeClr val="bg1">
                    <a:lumMod val="50000"/>
                  </a:schemeClr>
                </a:solidFill>
                <a:latin typeface="標楷體" panose="03000509000000000000" pitchFamily="65" charset="-120"/>
                <a:ea typeface="標楷體" panose="03000509000000000000" pitchFamily="65" charset="-120"/>
              </a:rPr>
              <a:t/>
            </a:r>
            <a:br>
              <a:rPr lang="en-US" altLang="zh-TW" sz="5600" dirty="0" smtClean="0">
                <a:solidFill>
                  <a:schemeClr val="bg1">
                    <a:lumMod val="50000"/>
                  </a:schemeClr>
                </a:solidFill>
                <a:latin typeface="標楷體" panose="03000509000000000000" pitchFamily="65" charset="-120"/>
                <a:ea typeface="標楷體" panose="03000509000000000000" pitchFamily="65" charset="-120"/>
              </a:rPr>
            </a:br>
            <a:r>
              <a:rPr lang="zh-TW" altLang="en-US" sz="6400" dirty="0" smtClean="0">
                <a:solidFill>
                  <a:srgbClr val="FF0066"/>
                </a:solidFill>
                <a:latin typeface="標楷體" panose="03000509000000000000" pitchFamily="65" charset="-120"/>
                <a:ea typeface="標楷體" panose="03000509000000000000" pitchFamily="65" charset="-120"/>
              </a:rPr>
              <a:t>環抱適健康安撫床模擬媽媽子宮內韻律般、輕度溫和有節奏的律動，使寶寶感覺猶如在母體內、也似被媽媽環抱著的安全感，幫助寶寶擁有更優質的睡眠，也讓媽媽享有更輕鬆愉悅的育兒時光！</a:t>
            </a:r>
            <a:endParaRPr lang="en-US" altLang="zh-TW" sz="6400" dirty="0" smtClean="0">
              <a:solidFill>
                <a:srgbClr val="FF0066"/>
              </a:solidFill>
              <a:latin typeface="標楷體" panose="03000509000000000000" pitchFamily="65" charset="-120"/>
              <a:ea typeface="標楷體" panose="03000509000000000000" pitchFamily="65" charset="-120"/>
            </a:endParaRPr>
          </a:p>
          <a:p>
            <a:pPr algn="l"/>
            <a:endParaRPr lang="zh-TW" altLang="en-US" sz="6400" dirty="0" smtClean="0">
              <a:solidFill>
                <a:srgbClr val="FF0066"/>
              </a:solidFill>
              <a:latin typeface="標楷體" panose="03000509000000000000" pitchFamily="65" charset="-120"/>
              <a:ea typeface="標楷體" panose="03000509000000000000" pitchFamily="65" charset="-120"/>
            </a:endParaRPr>
          </a:p>
          <a:p>
            <a:pPr algn="l"/>
            <a:r>
              <a:rPr lang="zh-TW" altLang="en-US" sz="6400" dirty="0" smtClean="0">
                <a:solidFill>
                  <a:srgbClr val="FF0066"/>
                </a:solidFill>
                <a:latin typeface="標楷體" panose="03000509000000000000" pitchFamily="65" charset="-120"/>
                <a:ea typeface="標楷體" panose="03000509000000000000" pitchFamily="65" charset="-120"/>
              </a:rPr>
              <a:t>環抱適安撫床能有效幫助媽媽解除寶寶睡眠品質不良的習性與困擾，讓寶寶的睡眠品質獲得很大的改善，寶寶睡得好，就會吃得好，自然長得好，爸媽再也不辛苦。環抱適安撫床</a:t>
            </a:r>
            <a:r>
              <a:rPr lang="zh-TW" altLang="en-US" sz="6400" dirty="0">
                <a:solidFill>
                  <a:srgbClr val="FF0066"/>
                </a:solidFill>
                <a:latin typeface="標楷體" panose="03000509000000000000" pitchFamily="65" charset="-120"/>
                <a:ea typeface="標楷體" panose="03000509000000000000" pitchFamily="65" charset="-120"/>
              </a:rPr>
              <a:t>的</a:t>
            </a:r>
            <a:r>
              <a:rPr lang="zh-TW" altLang="en-US" sz="6400" dirty="0" smtClean="0">
                <a:solidFill>
                  <a:srgbClr val="FF0066"/>
                </a:solidFill>
                <a:latin typeface="標楷體" panose="03000509000000000000" pitchFamily="65" charset="-120"/>
                <a:ea typeface="標楷體" panose="03000509000000000000" pitchFamily="65" charset="-120"/>
              </a:rPr>
              <a:t>網路評價及</a:t>
            </a:r>
            <a:r>
              <a:rPr lang="en-US" altLang="zh-TW" sz="6400" dirty="0" smtClean="0">
                <a:solidFill>
                  <a:srgbClr val="FF0066"/>
                </a:solidFill>
                <a:latin typeface="標楷體" panose="03000509000000000000" pitchFamily="65" charset="-120"/>
                <a:ea typeface="標楷體" panose="03000509000000000000" pitchFamily="65" charset="-120"/>
              </a:rPr>
              <a:t>CP</a:t>
            </a:r>
            <a:r>
              <a:rPr lang="zh-TW" altLang="en-US" sz="6400" dirty="0" smtClean="0">
                <a:solidFill>
                  <a:srgbClr val="FF0066"/>
                </a:solidFill>
                <a:latin typeface="標楷體" panose="03000509000000000000" pitchFamily="65" charset="-120"/>
                <a:ea typeface="標楷體" panose="03000509000000000000" pitchFamily="65" charset="-120"/>
              </a:rPr>
              <a:t>值相當高，是寶寶睡眠神器首選的解決方案！</a:t>
            </a:r>
            <a:endParaRPr lang="zh-TW" altLang="en-US" sz="6400" dirty="0">
              <a:solidFill>
                <a:srgbClr val="FF0066"/>
              </a:solidFill>
              <a:latin typeface="標楷體" panose="03000509000000000000" pitchFamily="65" charset="-120"/>
              <a:ea typeface="標楷體" panose="03000509000000000000" pitchFamily="65" charset="-120"/>
            </a:endParaRPr>
          </a:p>
        </p:txBody>
      </p:sp>
      <p:sp>
        <p:nvSpPr>
          <p:cNvPr id="4" name="矩形 3"/>
          <p:cNvSpPr/>
          <p:nvPr/>
        </p:nvSpPr>
        <p:spPr>
          <a:xfrm>
            <a:off x="1187624" y="1259468"/>
            <a:ext cx="7488832" cy="369332"/>
          </a:xfrm>
          <a:prstGeom prst="rect">
            <a:avLst/>
          </a:prstGeom>
          <a:solidFill>
            <a:srgbClr val="FFCCFF"/>
          </a:solidFill>
        </p:spPr>
        <p:txBody>
          <a:bodyPr wrap="square">
            <a:spAutoFit/>
          </a:bodyPr>
          <a:lstStyle/>
          <a:p>
            <a:pPr algn="r"/>
            <a:r>
              <a:rPr lang="zh-TW" altLang="en-US" b="1" dirty="0" smtClean="0">
                <a:solidFill>
                  <a:srgbClr val="009999"/>
                </a:solidFill>
                <a:latin typeface="標楷體" panose="03000509000000000000" pitchFamily="65" charset="-120"/>
                <a:ea typeface="標楷體" panose="03000509000000000000" pitchFamily="65" charset="-120"/>
              </a:rPr>
              <a:t>首頁 </a:t>
            </a:r>
            <a:r>
              <a:rPr lang="zh-TW" altLang="en-US" dirty="0" smtClean="0">
                <a:solidFill>
                  <a:srgbClr val="009999"/>
                </a:solidFill>
                <a:latin typeface="標楷體" panose="03000509000000000000" pitchFamily="65" charset="-120"/>
                <a:ea typeface="標楷體" panose="03000509000000000000" pitchFamily="65" charset="-120"/>
              </a:rPr>
              <a:t>  </a:t>
            </a:r>
            <a:r>
              <a:rPr lang="zh-TW" altLang="en-US" dirty="0" smtClean="0">
                <a:solidFill>
                  <a:srgbClr val="33CCCC"/>
                </a:solidFill>
                <a:latin typeface="標楷體" panose="03000509000000000000" pitchFamily="65" charset="-120"/>
                <a:ea typeface="標楷體" panose="03000509000000000000" pitchFamily="65" charset="-120"/>
              </a:rPr>
              <a:t>產品   訂購</a:t>
            </a:r>
            <a:r>
              <a:rPr lang="en-US" altLang="zh-TW" dirty="0" smtClean="0">
                <a:solidFill>
                  <a:srgbClr val="33CCCC"/>
                </a:solidFill>
                <a:latin typeface="標楷體" panose="03000509000000000000" pitchFamily="65" charset="-120"/>
                <a:ea typeface="標楷體" panose="03000509000000000000" pitchFamily="65" charset="-120"/>
              </a:rPr>
              <a:t>/</a:t>
            </a:r>
            <a:r>
              <a:rPr lang="zh-TW" altLang="en-US" dirty="0" smtClean="0">
                <a:solidFill>
                  <a:srgbClr val="33CCCC"/>
                </a:solidFill>
                <a:latin typeface="標楷體" panose="03000509000000000000" pitchFamily="65" charset="-120"/>
                <a:ea typeface="標楷體" panose="03000509000000000000" pitchFamily="65" charset="-120"/>
              </a:rPr>
              <a:t>租用及運費說明   </a:t>
            </a:r>
            <a:r>
              <a:rPr lang="en-US" altLang="zh-TW" dirty="0" smtClean="0">
                <a:solidFill>
                  <a:srgbClr val="33CCCC"/>
                </a:solidFill>
                <a:latin typeface="標楷體" panose="03000509000000000000" pitchFamily="65" charset="-120"/>
                <a:ea typeface="標楷體" panose="03000509000000000000" pitchFamily="65" charset="-120"/>
              </a:rPr>
              <a:t>Q&amp;A</a:t>
            </a:r>
            <a:r>
              <a:rPr lang="zh-TW" altLang="en-US" dirty="0" smtClean="0">
                <a:solidFill>
                  <a:srgbClr val="33CCCC"/>
                </a:solidFill>
                <a:latin typeface="標楷體" panose="03000509000000000000" pitchFamily="65" charset="-120"/>
                <a:ea typeface="標楷體" panose="03000509000000000000" pitchFamily="65" charset="-120"/>
              </a:rPr>
              <a:t>   網路評價   聯絡我們</a:t>
            </a:r>
            <a:endParaRPr lang="zh-TW" altLang="en-US" dirty="0">
              <a:solidFill>
                <a:srgbClr val="33CCCC"/>
              </a:solidFill>
              <a:latin typeface="標楷體" panose="03000509000000000000" pitchFamily="65" charset="-120"/>
              <a:ea typeface="標楷體" panose="03000509000000000000" pitchFamily="65" charset="-120"/>
            </a:endParaRP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4048" y="2492896"/>
            <a:ext cx="3494648" cy="2664296"/>
          </a:xfrm>
          <a:prstGeom prst="rect">
            <a:avLst/>
          </a:prstGeom>
        </p:spPr>
      </p:pic>
      <p:sp>
        <p:nvSpPr>
          <p:cNvPr id="6" name="文字方塊 5"/>
          <p:cNvSpPr txBox="1"/>
          <p:nvPr/>
        </p:nvSpPr>
        <p:spPr>
          <a:xfrm>
            <a:off x="5996158" y="3720905"/>
            <a:ext cx="1510427" cy="646331"/>
          </a:xfrm>
          <a:prstGeom prst="rect">
            <a:avLst/>
          </a:prstGeom>
          <a:solidFill>
            <a:schemeClr val="bg1">
              <a:lumMod val="95000"/>
            </a:schemeClr>
          </a:solidFill>
        </p:spPr>
        <p:txBody>
          <a:bodyPr wrap="square" rtlCol="0">
            <a:spAutoFit/>
          </a:bodyPr>
          <a:lstStyle/>
          <a:p>
            <a:pPr algn="ctr"/>
            <a:r>
              <a:rPr lang="zh-TW" altLang="en-US" sz="3600" b="1" dirty="0" smtClean="0">
                <a:solidFill>
                  <a:schemeClr val="tx1">
                    <a:lumMod val="50000"/>
                    <a:lumOff val="50000"/>
                  </a:schemeClr>
                </a:solidFill>
                <a:latin typeface="微軟正黑體" panose="020B0604030504040204" pitchFamily="34" charset="-120"/>
                <a:ea typeface="微軟正黑體" panose="020B0604030504040204" pitchFamily="34" charset="-120"/>
              </a:rPr>
              <a:t>短片</a:t>
            </a:r>
            <a:endParaRPr lang="zh-TW" altLang="en-US" sz="3600" b="1" dirty="0">
              <a:solidFill>
                <a:schemeClr val="tx1">
                  <a:lumMod val="50000"/>
                  <a:lumOff val="50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97284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395536" y="332656"/>
            <a:ext cx="4535388" cy="864096"/>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TW" altLang="en-US" b="1" smtClean="0">
                <a:solidFill>
                  <a:srgbClr val="009999"/>
                </a:solidFill>
                <a:latin typeface="標楷體" panose="03000509000000000000" pitchFamily="65" charset="-120"/>
                <a:ea typeface="標楷體" panose="03000509000000000000" pitchFamily="65" charset="-120"/>
              </a:rPr>
              <a:t>環抱適健康安撫床</a:t>
            </a:r>
            <a:endParaRPr lang="zh-TW" altLang="en-US" b="1" dirty="0">
              <a:solidFill>
                <a:srgbClr val="009999"/>
              </a:solidFill>
              <a:latin typeface="標楷體" panose="03000509000000000000" pitchFamily="65" charset="-120"/>
              <a:ea typeface="標楷體" panose="03000509000000000000" pitchFamily="65" charset="-120"/>
            </a:endParaRPr>
          </a:p>
        </p:txBody>
      </p:sp>
      <p:sp>
        <p:nvSpPr>
          <p:cNvPr id="6" name="矩形 5"/>
          <p:cNvSpPr/>
          <p:nvPr/>
        </p:nvSpPr>
        <p:spPr>
          <a:xfrm>
            <a:off x="827584" y="1174304"/>
            <a:ext cx="7848872" cy="369332"/>
          </a:xfrm>
          <a:prstGeom prst="rect">
            <a:avLst/>
          </a:prstGeom>
          <a:solidFill>
            <a:srgbClr val="FFCCFF"/>
          </a:solidFill>
        </p:spPr>
        <p:txBody>
          <a:bodyPr wrap="square">
            <a:spAutoFit/>
          </a:bodyPr>
          <a:lstStyle/>
          <a:p>
            <a:pPr algn="r"/>
            <a:r>
              <a:rPr lang="zh-TW" altLang="en-US" dirty="0" smtClean="0">
                <a:solidFill>
                  <a:srgbClr val="33CCCC"/>
                </a:solidFill>
                <a:latin typeface="標楷體" panose="03000509000000000000" pitchFamily="65" charset="-120"/>
                <a:ea typeface="標楷體" panose="03000509000000000000" pitchFamily="65" charset="-120"/>
              </a:rPr>
              <a:t>首頁</a:t>
            </a:r>
            <a:r>
              <a:rPr lang="zh-TW" altLang="en-US" b="1" dirty="0" smtClean="0">
                <a:solidFill>
                  <a:srgbClr val="009999"/>
                </a:solidFill>
                <a:latin typeface="標楷體" panose="03000509000000000000" pitchFamily="65" charset="-120"/>
                <a:ea typeface="標楷體" panose="03000509000000000000" pitchFamily="65" charset="-120"/>
              </a:rPr>
              <a:t> </a:t>
            </a:r>
            <a:r>
              <a:rPr lang="zh-TW" altLang="en-US" dirty="0" smtClean="0">
                <a:solidFill>
                  <a:srgbClr val="009999"/>
                </a:solidFill>
                <a:latin typeface="標楷體" panose="03000509000000000000" pitchFamily="65" charset="-120"/>
                <a:ea typeface="標楷體" panose="03000509000000000000" pitchFamily="65" charset="-120"/>
              </a:rPr>
              <a:t>  </a:t>
            </a:r>
            <a:r>
              <a:rPr lang="zh-TW" altLang="en-US" dirty="0" smtClean="0">
                <a:solidFill>
                  <a:srgbClr val="33CCCC"/>
                </a:solidFill>
                <a:latin typeface="標楷體" panose="03000509000000000000" pitchFamily="65" charset="-120"/>
                <a:ea typeface="標楷體" panose="03000509000000000000" pitchFamily="65" charset="-120"/>
              </a:rPr>
              <a:t>產品   訂購</a:t>
            </a:r>
            <a:r>
              <a:rPr lang="en-US" altLang="zh-TW" dirty="0" smtClean="0">
                <a:solidFill>
                  <a:srgbClr val="33CCCC"/>
                </a:solidFill>
                <a:latin typeface="標楷體" panose="03000509000000000000" pitchFamily="65" charset="-120"/>
                <a:ea typeface="標楷體" panose="03000509000000000000" pitchFamily="65" charset="-120"/>
              </a:rPr>
              <a:t>/</a:t>
            </a:r>
            <a:r>
              <a:rPr lang="zh-TW" altLang="en-US" dirty="0" smtClean="0">
                <a:solidFill>
                  <a:srgbClr val="33CCCC"/>
                </a:solidFill>
                <a:latin typeface="標楷體" panose="03000509000000000000" pitchFamily="65" charset="-120"/>
                <a:ea typeface="標楷體" panose="03000509000000000000" pitchFamily="65" charset="-120"/>
              </a:rPr>
              <a:t>租用及運費說明   </a:t>
            </a:r>
            <a:r>
              <a:rPr lang="en-US" altLang="zh-TW" dirty="0" smtClean="0">
                <a:solidFill>
                  <a:srgbClr val="33CCCC"/>
                </a:solidFill>
                <a:latin typeface="標楷體" panose="03000509000000000000" pitchFamily="65" charset="-120"/>
                <a:ea typeface="標楷體" panose="03000509000000000000" pitchFamily="65" charset="-120"/>
              </a:rPr>
              <a:t>Q&amp;A</a:t>
            </a:r>
            <a:r>
              <a:rPr lang="zh-TW" altLang="en-US" dirty="0" smtClean="0">
                <a:solidFill>
                  <a:srgbClr val="33CCCC"/>
                </a:solidFill>
                <a:latin typeface="標楷體" panose="03000509000000000000" pitchFamily="65" charset="-120"/>
                <a:ea typeface="標楷體" panose="03000509000000000000" pitchFamily="65" charset="-120"/>
              </a:rPr>
              <a:t>   網路評價   </a:t>
            </a:r>
            <a:r>
              <a:rPr lang="zh-TW" altLang="en-US" b="1" dirty="0" smtClean="0">
                <a:solidFill>
                  <a:srgbClr val="009999"/>
                </a:solidFill>
                <a:latin typeface="標楷體" panose="03000509000000000000" pitchFamily="65" charset="-120"/>
                <a:ea typeface="標楷體" panose="03000509000000000000" pitchFamily="65" charset="-120"/>
              </a:rPr>
              <a:t>聯絡我們</a:t>
            </a:r>
            <a:endParaRPr lang="zh-TW" altLang="en-US" b="1" dirty="0">
              <a:solidFill>
                <a:srgbClr val="009999"/>
              </a:solidFill>
              <a:latin typeface="標楷體" panose="03000509000000000000" pitchFamily="65" charset="-120"/>
              <a:ea typeface="標楷體" panose="03000509000000000000" pitchFamily="65" charset="-120"/>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5" y="2333625"/>
            <a:ext cx="2190750" cy="2190750"/>
          </a:xfrm>
          <a:prstGeom prst="rect">
            <a:avLst/>
          </a:prstGeom>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300" y="2528900"/>
            <a:ext cx="1800200" cy="1800200"/>
          </a:xfrm>
          <a:prstGeom prst="rect">
            <a:avLst/>
          </a:prstGeom>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0489" y="4329100"/>
            <a:ext cx="2093821" cy="632293"/>
          </a:xfrm>
          <a:prstGeom prst="rect">
            <a:avLst/>
          </a:prstGeom>
        </p:spPr>
      </p:pic>
      <p:pic>
        <p:nvPicPr>
          <p:cNvPr id="9" name="圖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20343" y="4378652"/>
            <a:ext cx="1703314" cy="496800"/>
          </a:xfrm>
          <a:prstGeom prst="rect">
            <a:avLst/>
          </a:prstGeom>
        </p:spPr>
      </p:pic>
    </p:spTree>
    <p:extLst>
      <p:ext uri="{BB962C8B-B14F-4D97-AF65-F5344CB8AC3E}">
        <p14:creationId xmlns:p14="http://schemas.microsoft.com/office/powerpoint/2010/main" val="1639280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395536" y="332656"/>
            <a:ext cx="4535388" cy="864096"/>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TW" altLang="en-US" b="1" dirty="0" smtClean="0">
                <a:solidFill>
                  <a:srgbClr val="009999"/>
                </a:solidFill>
                <a:latin typeface="標楷體" panose="03000509000000000000" pitchFamily="65" charset="-120"/>
                <a:ea typeface="標楷體" panose="03000509000000000000" pitchFamily="65" charset="-120"/>
              </a:rPr>
              <a:t>環抱適健康安撫床</a:t>
            </a:r>
            <a:endParaRPr lang="zh-TW" altLang="en-US" b="1" dirty="0">
              <a:solidFill>
                <a:srgbClr val="009999"/>
              </a:solidFill>
              <a:latin typeface="標楷體" panose="03000509000000000000" pitchFamily="65" charset="-120"/>
              <a:ea typeface="標楷體" panose="03000509000000000000" pitchFamily="65" charset="-120"/>
            </a:endParaRPr>
          </a:p>
        </p:txBody>
      </p:sp>
      <p:sp>
        <p:nvSpPr>
          <p:cNvPr id="2" name="文字方塊 1"/>
          <p:cNvSpPr txBox="1"/>
          <p:nvPr/>
        </p:nvSpPr>
        <p:spPr>
          <a:xfrm>
            <a:off x="797598" y="4895576"/>
            <a:ext cx="1859953" cy="1015663"/>
          </a:xfrm>
          <a:prstGeom prst="rect">
            <a:avLst/>
          </a:prstGeom>
          <a:noFill/>
        </p:spPr>
        <p:txBody>
          <a:bodyPr wrap="square" rtlCol="0">
            <a:spAutoFit/>
          </a:bodyPr>
          <a:lstStyle/>
          <a:p>
            <a:r>
              <a:rPr lang="zh-TW" altLang="en-US" b="1" dirty="0" smtClean="0">
                <a:solidFill>
                  <a:srgbClr val="009999"/>
                </a:solidFill>
                <a:latin typeface="標楷體" panose="03000509000000000000" pitchFamily="65" charset="-120"/>
                <a:ea typeface="標楷體" panose="03000509000000000000" pitchFamily="65" charset="-120"/>
              </a:rPr>
              <a:t>親子型安撫床</a:t>
            </a:r>
            <a:endParaRPr lang="en-US" altLang="zh-TW" b="1" dirty="0" smtClean="0">
              <a:solidFill>
                <a:srgbClr val="009999"/>
              </a:solidFill>
              <a:latin typeface="標楷體" panose="03000509000000000000" pitchFamily="65" charset="-120"/>
              <a:ea typeface="標楷體" panose="03000509000000000000" pitchFamily="65" charset="-120"/>
            </a:endParaRPr>
          </a:p>
          <a:p>
            <a:r>
              <a:rPr lang="zh-TW" altLang="en-US" sz="1400" dirty="0" smtClean="0">
                <a:solidFill>
                  <a:srgbClr val="FF3399"/>
                </a:solidFill>
                <a:latin typeface="標楷體" panose="03000509000000000000" pitchFamily="65" charset="-120"/>
                <a:ea typeface="標楷體" panose="03000509000000000000" pitchFamily="65" charset="-120"/>
              </a:rPr>
              <a:t>直接訂購 </a:t>
            </a:r>
            <a:r>
              <a:rPr lang="en-US" altLang="zh-TW" sz="1400" dirty="0" smtClean="0">
                <a:solidFill>
                  <a:srgbClr val="FF3399"/>
                </a:solidFill>
                <a:latin typeface="標楷體" panose="03000509000000000000" pitchFamily="65" charset="-120"/>
                <a:ea typeface="標楷體" panose="03000509000000000000" pitchFamily="65" charset="-120"/>
              </a:rPr>
              <a:t>NT$2700</a:t>
            </a:r>
            <a:br>
              <a:rPr lang="en-US" altLang="zh-TW" sz="1400" dirty="0" smtClean="0">
                <a:solidFill>
                  <a:srgbClr val="FF3399"/>
                </a:solidFill>
                <a:latin typeface="標楷體" panose="03000509000000000000" pitchFamily="65" charset="-120"/>
                <a:ea typeface="標楷體" panose="03000509000000000000" pitchFamily="65" charset="-120"/>
              </a:rPr>
            </a:br>
            <a:r>
              <a:rPr lang="zh-TW" altLang="en-US" sz="1400" dirty="0">
                <a:latin typeface="標楷體" panose="03000509000000000000" pitchFamily="65" charset="-120"/>
                <a:ea typeface="標楷體" panose="03000509000000000000" pitchFamily="65" charset="-120"/>
              </a:rPr>
              <a:t>讓媽媽手</a:t>
            </a:r>
            <a:r>
              <a:rPr lang="zh-TW" altLang="en-US" sz="1400" dirty="0" smtClean="0">
                <a:latin typeface="標楷體" panose="03000509000000000000" pitchFamily="65" charset="-120"/>
                <a:ea typeface="標楷體" panose="03000509000000000000" pitchFamily="65" charset="-120"/>
              </a:rPr>
              <a:t>搖及輕拍安撫陪伴</a:t>
            </a:r>
            <a:r>
              <a:rPr lang="zh-TW" altLang="en-US" sz="1400" dirty="0">
                <a:latin typeface="標楷體" panose="03000509000000000000" pitchFamily="65" charset="-120"/>
                <a:ea typeface="標楷體" panose="03000509000000000000" pitchFamily="65" charset="-120"/>
              </a:rPr>
              <a:t>寶寶</a:t>
            </a:r>
            <a:r>
              <a:rPr lang="zh-TW" altLang="en-US" sz="1400" dirty="0" smtClean="0">
                <a:latin typeface="標楷體" panose="03000509000000000000" pitchFamily="65" charset="-120"/>
                <a:ea typeface="標楷體" panose="03000509000000000000" pitchFamily="65" charset="-120"/>
              </a:rPr>
              <a:t>入睡</a:t>
            </a:r>
            <a:endParaRPr lang="zh-TW" altLang="en-US" sz="1400" dirty="0">
              <a:latin typeface="標楷體" panose="03000509000000000000" pitchFamily="65" charset="-120"/>
              <a:ea typeface="標楷體" panose="03000509000000000000" pitchFamily="65" charset="-120"/>
            </a:endParaRPr>
          </a:p>
        </p:txBody>
      </p:sp>
      <p:sp>
        <p:nvSpPr>
          <p:cNvPr id="6" name="文字方塊 5"/>
          <p:cNvSpPr txBox="1"/>
          <p:nvPr/>
        </p:nvSpPr>
        <p:spPr>
          <a:xfrm>
            <a:off x="623814" y="1785590"/>
            <a:ext cx="8052642" cy="923330"/>
          </a:xfrm>
          <a:prstGeom prst="rect">
            <a:avLst/>
          </a:prstGeom>
          <a:noFill/>
        </p:spPr>
        <p:txBody>
          <a:bodyPr wrap="square" rtlCol="0">
            <a:spAutoFit/>
          </a:bodyPr>
          <a:lstStyle/>
          <a:p>
            <a:r>
              <a:rPr lang="zh-TW" altLang="en-US" b="1" dirty="0" smtClean="0">
                <a:solidFill>
                  <a:srgbClr val="009999"/>
                </a:solidFill>
                <a:latin typeface="標楷體" panose="03000509000000000000" pitchFamily="65" charset="-120"/>
                <a:ea typeface="標楷體" panose="03000509000000000000" pitchFamily="65" charset="-120"/>
              </a:rPr>
              <a:t>環抱適安撫床適合多大的寶寶</a:t>
            </a:r>
            <a:r>
              <a:rPr lang="en-US" altLang="zh-TW" b="1" dirty="0" smtClean="0">
                <a:solidFill>
                  <a:srgbClr val="009999"/>
                </a:solidFill>
                <a:latin typeface="標楷體" panose="03000509000000000000" pitchFamily="65" charset="-120"/>
                <a:ea typeface="標楷體" panose="03000509000000000000" pitchFamily="65" charset="-120"/>
              </a:rPr>
              <a:t>?</a:t>
            </a:r>
            <a:br>
              <a:rPr lang="en-US" altLang="zh-TW" b="1" dirty="0" smtClean="0">
                <a:solidFill>
                  <a:srgbClr val="009999"/>
                </a:solidFill>
                <a:latin typeface="標楷體" panose="03000509000000000000" pitchFamily="65" charset="-120"/>
                <a:ea typeface="標楷體" panose="03000509000000000000" pitchFamily="65" charset="-120"/>
              </a:rPr>
            </a:br>
            <a:r>
              <a:rPr lang="zh-TW" altLang="en-US" dirty="0" smtClean="0">
                <a:solidFill>
                  <a:srgbClr val="FF0066"/>
                </a:solidFill>
                <a:latin typeface="標楷體" panose="03000509000000000000" pitchFamily="65" charset="-120"/>
                <a:ea typeface="標楷體" panose="03000509000000000000" pitchFamily="65" charset="-120"/>
              </a:rPr>
              <a:t>新生兒即可使用，最大能用到寶寶體重</a:t>
            </a:r>
            <a:r>
              <a:rPr lang="en-US" altLang="zh-TW" dirty="0" smtClean="0">
                <a:solidFill>
                  <a:srgbClr val="FF0066"/>
                </a:solidFill>
                <a:latin typeface="標楷體" panose="03000509000000000000" pitchFamily="65" charset="-120"/>
                <a:ea typeface="標楷體" panose="03000509000000000000" pitchFamily="65" charset="-120"/>
              </a:rPr>
              <a:t>16</a:t>
            </a:r>
            <a:r>
              <a:rPr lang="zh-TW" altLang="en-US" dirty="0" smtClean="0">
                <a:solidFill>
                  <a:srgbClr val="FF0066"/>
                </a:solidFill>
                <a:latin typeface="標楷體" panose="03000509000000000000" pitchFamily="65" charset="-120"/>
                <a:ea typeface="標楷體" panose="03000509000000000000" pitchFamily="65" charset="-120"/>
              </a:rPr>
              <a:t>公斤，</a:t>
            </a:r>
            <a:r>
              <a:rPr lang="zh-TW" altLang="en-US" dirty="0">
                <a:solidFill>
                  <a:srgbClr val="FF0066"/>
                </a:solidFill>
                <a:latin typeface="標楷體" panose="03000509000000000000" pitchFamily="65" charset="-120"/>
                <a:ea typeface="標楷體" panose="03000509000000000000" pitchFamily="65" charset="-120"/>
              </a:rPr>
              <a:t>有效</a:t>
            </a:r>
            <a:r>
              <a:rPr lang="zh-TW" altLang="en-US" dirty="0" smtClean="0">
                <a:solidFill>
                  <a:srgbClr val="FF0066"/>
                </a:solidFill>
                <a:latin typeface="標楷體" panose="03000509000000000000" pitchFamily="65" charset="-120"/>
                <a:ea typeface="標楷體" panose="03000509000000000000" pitchFamily="65" charset="-120"/>
              </a:rPr>
              <a:t>幫助寶寶改善睡眠質</a:t>
            </a:r>
            <a:r>
              <a:rPr lang="zh-TW" altLang="en-US" dirty="0">
                <a:solidFill>
                  <a:srgbClr val="FF0066"/>
                </a:solidFill>
                <a:latin typeface="標楷體" panose="03000509000000000000" pitchFamily="65" charset="-120"/>
                <a:ea typeface="標楷體" panose="03000509000000000000" pitchFamily="65" charset="-120"/>
              </a:rPr>
              <a:t>量</a:t>
            </a:r>
            <a:r>
              <a:rPr lang="zh-TW" altLang="en-US" dirty="0" smtClean="0">
                <a:solidFill>
                  <a:srgbClr val="FF0066"/>
                </a:solidFill>
                <a:latin typeface="標楷體" panose="03000509000000000000" pitchFamily="65" charset="-120"/>
                <a:ea typeface="標楷體" panose="03000509000000000000" pitchFamily="65" charset="-120"/>
              </a:rPr>
              <a:t>，是市面上使用期最</a:t>
            </a:r>
            <a:r>
              <a:rPr lang="zh-TW" altLang="en-US" dirty="0">
                <a:solidFill>
                  <a:srgbClr val="FF0066"/>
                </a:solidFill>
                <a:latin typeface="標楷體" panose="03000509000000000000" pitchFamily="65" charset="-120"/>
                <a:ea typeface="標楷體" panose="03000509000000000000" pitchFamily="65" charset="-120"/>
              </a:rPr>
              <a:t>長，網路評價與</a:t>
            </a:r>
            <a:r>
              <a:rPr lang="en-US" altLang="zh-TW" dirty="0">
                <a:solidFill>
                  <a:srgbClr val="FF0066"/>
                </a:solidFill>
                <a:latin typeface="標楷體" panose="03000509000000000000" pitchFamily="65" charset="-120"/>
                <a:ea typeface="標楷體" panose="03000509000000000000" pitchFamily="65" charset="-120"/>
              </a:rPr>
              <a:t>CP</a:t>
            </a:r>
            <a:r>
              <a:rPr lang="zh-TW" altLang="en-US" dirty="0" smtClean="0">
                <a:solidFill>
                  <a:srgbClr val="FF0066"/>
                </a:solidFill>
                <a:latin typeface="標楷體" panose="03000509000000000000" pitchFamily="65" charset="-120"/>
                <a:ea typeface="標楷體" panose="03000509000000000000" pitchFamily="65" charset="-120"/>
              </a:rPr>
              <a:t>值相當高</a:t>
            </a:r>
            <a:r>
              <a:rPr lang="zh-TW" altLang="en-US" dirty="0">
                <a:solidFill>
                  <a:srgbClr val="FF0066"/>
                </a:solidFill>
                <a:latin typeface="標楷體" panose="03000509000000000000" pitchFamily="65" charset="-120"/>
                <a:ea typeface="標楷體" panose="03000509000000000000" pitchFamily="65" charset="-120"/>
              </a:rPr>
              <a:t>，寶寶</a:t>
            </a:r>
            <a:r>
              <a:rPr lang="zh-TW" altLang="en-US" dirty="0" smtClean="0">
                <a:solidFill>
                  <a:srgbClr val="FF0066"/>
                </a:solidFill>
                <a:latin typeface="標楷體" panose="03000509000000000000" pitchFamily="65" charset="-120"/>
                <a:ea typeface="標楷體" panose="03000509000000000000" pitchFamily="65" charset="-120"/>
              </a:rPr>
              <a:t>睡眠神器首選的解決方案！</a:t>
            </a:r>
            <a:endParaRPr lang="zh-TW" altLang="en-US" dirty="0">
              <a:solidFill>
                <a:srgbClr val="FF0066"/>
              </a:solidFill>
              <a:latin typeface="標楷體" panose="03000509000000000000" pitchFamily="65" charset="-120"/>
              <a:ea typeface="標楷體" panose="03000509000000000000" pitchFamily="65" charset="-120"/>
            </a:endParaRPr>
          </a:p>
        </p:txBody>
      </p:sp>
      <p:sp>
        <p:nvSpPr>
          <p:cNvPr id="7" name="矩形 6"/>
          <p:cNvSpPr/>
          <p:nvPr/>
        </p:nvSpPr>
        <p:spPr>
          <a:xfrm>
            <a:off x="1187624" y="1174304"/>
            <a:ext cx="7488832" cy="369332"/>
          </a:xfrm>
          <a:prstGeom prst="rect">
            <a:avLst/>
          </a:prstGeom>
          <a:solidFill>
            <a:srgbClr val="FFCCFF"/>
          </a:solidFill>
        </p:spPr>
        <p:txBody>
          <a:bodyPr wrap="square">
            <a:spAutoFit/>
          </a:bodyPr>
          <a:lstStyle/>
          <a:p>
            <a:pPr algn="r"/>
            <a:r>
              <a:rPr lang="zh-TW" altLang="en-US" dirty="0" smtClean="0">
                <a:solidFill>
                  <a:srgbClr val="33CCCC"/>
                </a:solidFill>
                <a:latin typeface="標楷體" panose="03000509000000000000" pitchFamily="65" charset="-120"/>
                <a:ea typeface="標楷體" panose="03000509000000000000" pitchFamily="65" charset="-120"/>
              </a:rPr>
              <a:t>首頁</a:t>
            </a:r>
            <a:r>
              <a:rPr lang="zh-TW" altLang="en-US" b="1" dirty="0" smtClean="0">
                <a:solidFill>
                  <a:srgbClr val="009999"/>
                </a:solidFill>
                <a:latin typeface="標楷體" panose="03000509000000000000" pitchFamily="65" charset="-120"/>
                <a:ea typeface="標楷體" panose="03000509000000000000" pitchFamily="65" charset="-120"/>
              </a:rPr>
              <a:t> </a:t>
            </a:r>
            <a:r>
              <a:rPr lang="zh-TW" altLang="en-US" dirty="0" smtClean="0">
                <a:solidFill>
                  <a:srgbClr val="009999"/>
                </a:solidFill>
                <a:latin typeface="標楷體" panose="03000509000000000000" pitchFamily="65" charset="-120"/>
                <a:ea typeface="標楷體" panose="03000509000000000000" pitchFamily="65" charset="-120"/>
              </a:rPr>
              <a:t>  </a:t>
            </a:r>
            <a:r>
              <a:rPr lang="zh-TW" altLang="en-US" b="1" dirty="0" smtClean="0">
                <a:solidFill>
                  <a:srgbClr val="009999"/>
                </a:solidFill>
                <a:latin typeface="標楷體" panose="03000509000000000000" pitchFamily="65" charset="-120"/>
                <a:ea typeface="標楷體" panose="03000509000000000000" pitchFamily="65" charset="-120"/>
              </a:rPr>
              <a:t>產品</a:t>
            </a:r>
            <a:r>
              <a:rPr lang="zh-TW" altLang="en-US" dirty="0" smtClean="0">
                <a:solidFill>
                  <a:srgbClr val="33CCCC"/>
                </a:solidFill>
                <a:latin typeface="標楷體" panose="03000509000000000000" pitchFamily="65" charset="-120"/>
                <a:ea typeface="標楷體" panose="03000509000000000000" pitchFamily="65" charset="-120"/>
              </a:rPr>
              <a:t>   訂購</a:t>
            </a:r>
            <a:r>
              <a:rPr lang="en-US" altLang="zh-TW" dirty="0" smtClean="0">
                <a:solidFill>
                  <a:srgbClr val="33CCCC"/>
                </a:solidFill>
                <a:latin typeface="標楷體" panose="03000509000000000000" pitchFamily="65" charset="-120"/>
                <a:ea typeface="標楷體" panose="03000509000000000000" pitchFamily="65" charset="-120"/>
              </a:rPr>
              <a:t>/</a:t>
            </a:r>
            <a:r>
              <a:rPr lang="zh-TW" altLang="en-US" dirty="0" smtClean="0">
                <a:solidFill>
                  <a:srgbClr val="33CCCC"/>
                </a:solidFill>
                <a:latin typeface="標楷體" panose="03000509000000000000" pitchFamily="65" charset="-120"/>
                <a:ea typeface="標楷體" panose="03000509000000000000" pitchFamily="65" charset="-120"/>
              </a:rPr>
              <a:t>租用及運費說明   </a:t>
            </a:r>
            <a:r>
              <a:rPr lang="en-US" altLang="zh-TW" dirty="0" smtClean="0">
                <a:solidFill>
                  <a:srgbClr val="33CCCC"/>
                </a:solidFill>
                <a:latin typeface="標楷體" panose="03000509000000000000" pitchFamily="65" charset="-120"/>
                <a:ea typeface="標楷體" panose="03000509000000000000" pitchFamily="65" charset="-120"/>
              </a:rPr>
              <a:t>Q&amp;A</a:t>
            </a:r>
            <a:r>
              <a:rPr lang="zh-TW" altLang="en-US" dirty="0" smtClean="0">
                <a:solidFill>
                  <a:srgbClr val="33CCCC"/>
                </a:solidFill>
                <a:latin typeface="標楷體" panose="03000509000000000000" pitchFamily="65" charset="-120"/>
                <a:ea typeface="標楷體" panose="03000509000000000000" pitchFamily="65" charset="-120"/>
              </a:rPr>
              <a:t>   網路評價   聯絡我們</a:t>
            </a:r>
            <a:endParaRPr lang="zh-TW" altLang="en-US" dirty="0">
              <a:solidFill>
                <a:srgbClr val="33CCCC"/>
              </a:solidFill>
              <a:latin typeface="標楷體" panose="03000509000000000000" pitchFamily="65" charset="-120"/>
              <a:ea typeface="標楷體" panose="03000509000000000000" pitchFamily="65" charset="-120"/>
            </a:endParaRPr>
          </a:p>
        </p:txBody>
      </p:sp>
      <p:sp>
        <p:nvSpPr>
          <p:cNvPr id="9" name="文字方塊 8"/>
          <p:cNvSpPr txBox="1"/>
          <p:nvPr/>
        </p:nvSpPr>
        <p:spPr>
          <a:xfrm>
            <a:off x="2640039" y="4904000"/>
            <a:ext cx="1859953" cy="1015663"/>
          </a:xfrm>
          <a:prstGeom prst="rect">
            <a:avLst/>
          </a:prstGeom>
          <a:noFill/>
        </p:spPr>
        <p:txBody>
          <a:bodyPr wrap="square" rtlCol="0">
            <a:spAutoFit/>
          </a:bodyPr>
          <a:lstStyle/>
          <a:p>
            <a:r>
              <a:rPr lang="zh-TW" altLang="en-US" b="1" dirty="0" smtClean="0">
                <a:solidFill>
                  <a:srgbClr val="009999"/>
                </a:solidFill>
                <a:latin typeface="標楷體" panose="03000509000000000000" pitchFamily="65" charset="-120"/>
                <a:ea typeface="標楷體" panose="03000509000000000000" pitchFamily="65" charset="-120"/>
              </a:rPr>
              <a:t>電動型安撫床</a:t>
            </a:r>
            <a:endParaRPr lang="en-US" altLang="zh-TW" b="1" dirty="0" smtClean="0">
              <a:solidFill>
                <a:srgbClr val="009999"/>
              </a:solidFill>
              <a:latin typeface="標楷體" panose="03000509000000000000" pitchFamily="65" charset="-120"/>
              <a:ea typeface="標楷體" panose="03000509000000000000" pitchFamily="65" charset="-120"/>
            </a:endParaRPr>
          </a:p>
          <a:p>
            <a:r>
              <a:rPr lang="zh-TW" altLang="en-US" sz="1400" dirty="0" smtClean="0">
                <a:solidFill>
                  <a:srgbClr val="FF3399"/>
                </a:solidFill>
                <a:latin typeface="標楷體" panose="03000509000000000000" pitchFamily="65" charset="-120"/>
                <a:ea typeface="標楷體" panose="03000509000000000000" pitchFamily="65" charset="-120"/>
              </a:rPr>
              <a:t>直接訂購 </a:t>
            </a:r>
            <a:r>
              <a:rPr lang="en-US" altLang="zh-TW" sz="1400" dirty="0" smtClean="0">
                <a:solidFill>
                  <a:srgbClr val="FF3399"/>
                </a:solidFill>
                <a:latin typeface="標楷體" panose="03000509000000000000" pitchFamily="65" charset="-120"/>
                <a:ea typeface="標楷體" panose="03000509000000000000" pitchFamily="65" charset="-120"/>
              </a:rPr>
              <a:t>NT$5300</a:t>
            </a:r>
            <a:br>
              <a:rPr lang="en-US" altLang="zh-TW" sz="1400" dirty="0" smtClean="0">
                <a:solidFill>
                  <a:srgbClr val="FF3399"/>
                </a:solidFill>
                <a:latin typeface="標楷體" panose="03000509000000000000" pitchFamily="65" charset="-120"/>
                <a:ea typeface="標楷體" panose="03000509000000000000" pitchFamily="65" charset="-120"/>
              </a:rPr>
            </a:br>
            <a:r>
              <a:rPr lang="zh-TW" altLang="en-US" sz="1400" dirty="0" smtClean="0">
                <a:latin typeface="標楷體" panose="03000509000000000000" pitchFamily="65" charset="-120"/>
                <a:ea typeface="標楷體" panose="03000509000000000000" pitchFamily="65" charset="-120"/>
              </a:rPr>
              <a:t>由</a:t>
            </a:r>
            <a:r>
              <a:rPr lang="zh-TW" altLang="en-US" sz="1400" dirty="0">
                <a:latin typeface="標楷體" panose="03000509000000000000" pitchFamily="65" charset="-120"/>
                <a:ea typeface="標楷體" panose="03000509000000000000" pitchFamily="65" charset="-120"/>
              </a:rPr>
              <a:t>電動取代手搖省時省力</a:t>
            </a:r>
            <a:r>
              <a:rPr lang="zh-TW" altLang="en-US" sz="1400" dirty="0" smtClean="0">
                <a:latin typeface="標楷體" panose="03000509000000000000" pitchFamily="65" charset="-120"/>
                <a:ea typeface="標楷體" panose="03000509000000000000" pitchFamily="65" charset="-120"/>
              </a:rPr>
              <a:t>有效率</a:t>
            </a:r>
            <a:endParaRPr lang="en-US" altLang="zh-TW" sz="1400" dirty="0" smtClean="0">
              <a:latin typeface="標楷體" panose="03000509000000000000" pitchFamily="65" charset="-120"/>
              <a:ea typeface="標楷體" panose="03000509000000000000" pitchFamily="65" charset="-120"/>
            </a:endParaRPr>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1106" y="2840162"/>
            <a:ext cx="1211227" cy="2055414"/>
          </a:xfrm>
          <a:prstGeom prst="rect">
            <a:avLst/>
          </a:prstGeom>
        </p:spPr>
      </p:pic>
      <p:pic>
        <p:nvPicPr>
          <p:cNvPr id="10" name="圖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105" y="2882131"/>
            <a:ext cx="1363736" cy="2056814"/>
          </a:xfrm>
          <a:prstGeom prst="rect">
            <a:avLst/>
          </a:prstGeom>
        </p:spPr>
      </p:pic>
    </p:spTree>
    <p:extLst>
      <p:ext uri="{BB962C8B-B14F-4D97-AF65-F5344CB8AC3E}">
        <p14:creationId xmlns:p14="http://schemas.microsoft.com/office/powerpoint/2010/main" val="2807614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395536" y="116632"/>
            <a:ext cx="4535388" cy="864096"/>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TW" altLang="en-US" b="1" dirty="0" smtClean="0">
                <a:solidFill>
                  <a:srgbClr val="009999"/>
                </a:solidFill>
                <a:latin typeface="標楷體" panose="03000509000000000000" pitchFamily="65" charset="-120"/>
                <a:ea typeface="標楷體" panose="03000509000000000000" pitchFamily="65" charset="-120"/>
              </a:rPr>
              <a:t>環抱適健康安撫床</a:t>
            </a:r>
            <a:endParaRPr lang="zh-TW" altLang="en-US" b="1" dirty="0">
              <a:solidFill>
                <a:srgbClr val="009999"/>
              </a:solidFill>
              <a:latin typeface="標楷體" panose="03000509000000000000" pitchFamily="65" charset="-120"/>
              <a:ea typeface="標楷體" panose="03000509000000000000" pitchFamily="65" charset="-120"/>
            </a:endParaRPr>
          </a:p>
        </p:txBody>
      </p:sp>
      <p:sp>
        <p:nvSpPr>
          <p:cNvPr id="7" name="矩形 6"/>
          <p:cNvSpPr/>
          <p:nvPr/>
        </p:nvSpPr>
        <p:spPr>
          <a:xfrm>
            <a:off x="1259632" y="958280"/>
            <a:ext cx="7416824" cy="369332"/>
          </a:xfrm>
          <a:prstGeom prst="rect">
            <a:avLst/>
          </a:prstGeom>
          <a:solidFill>
            <a:srgbClr val="FFCCFF"/>
          </a:solidFill>
        </p:spPr>
        <p:txBody>
          <a:bodyPr wrap="square">
            <a:spAutoFit/>
          </a:bodyPr>
          <a:lstStyle/>
          <a:p>
            <a:pPr algn="r"/>
            <a:r>
              <a:rPr lang="zh-TW" altLang="en-US" dirty="0" smtClean="0">
                <a:solidFill>
                  <a:srgbClr val="33CCCC"/>
                </a:solidFill>
                <a:latin typeface="標楷體" panose="03000509000000000000" pitchFamily="65" charset="-120"/>
                <a:ea typeface="標楷體" panose="03000509000000000000" pitchFamily="65" charset="-120"/>
              </a:rPr>
              <a:t>首頁</a:t>
            </a:r>
            <a:r>
              <a:rPr lang="zh-TW" altLang="en-US" b="1" dirty="0" smtClean="0">
                <a:solidFill>
                  <a:srgbClr val="009999"/>
                </a:solidFill>
                <a:latin typeface="標楷體" panose="03000509000000000000" pitchFamily="65" charset="-120"/>
                <a:ea typeface="標楷體" panose="03000509000000000000" pitchFamily="65" charset="-120"/>
              </a:rPr>
              <a:t> </a:t>
            </a:r>
            <a:r>
              <a:rPr lang="zh-TW" altLang="en-US" dirty="0" smtClean="0">
                <a:solidFill>
                  <a:srgbClr val="009999"/>
                </a:solidFill>
                <a:latin typeface="標楷體" panose="03000509000000000000" pitchFamily="65" charset="-120"/>
                <a:ea typeface="標楷體" panose="03000509000000000000" pitchFamily="65" charset="-120"/>
              </a:rPr>
              <a:t>  </a:t>
            </a:r>
            <a:r>
              <a:rPr lang="zh-TW" altLang="en-US" b="1" dirty="0" smtClean="0">
                <a:solidFill>
                  <a:srgbClr val="009999"/>
                </a:solidFill>
                <a:latin typeface="標楷體" panose="03000509000000000000" pitchFamily="65" charset="-120"/>
                <a:ea typeface="標楷體" panose="03000509000000000000" pitchFamily="65" charset="-120"/>
              </a:rPr>
              <a:t>產品</a:t>
            </a:r>
            <a:r>
              <a:rPr lang="zh-TW" altLang="en-US" dirty="0" smtClean="0">
                <a:solidFill>
                  <a:srgbClr val="33CCCC"/>
                </a:solidFill>
                <a:latin typeface="標楷體" panose="03000509000000000000" pitchFamily="65" charset="-120"/>
                <a:ea typeface="標楷體" panose="03000509000000000000" pitchFamily="65" charset="-120"/>
              </a:rPr>
              <a:t>   訂購</a:t>
            </a:r>
            <a:r>
              <a:rPr lang="en-US" altLang="zh-TW" dirty="0" smtClean="0">
                <a:solidFill>
                  <a:srgbClr val="33CCCC"/>
                </a:solidFill>
                <a:latin typeface="標楷體" panose="03000509000000000000" pitchFamily="65" charset="-120"/>
                <a:ea typeface="標楷體" panose="03000509000000000000" pitchFamily="65" charset="-120"/>
              </a:rPr>
              <a:t>/</a:t>
            </a:r>
            <a:r>
              <a:rPr lang="zh-TW" altLang="en-US" dirty="0" smtClean="0">
                <a:solidFill>
                  <a:srgbClr val="33CCCC"/>
                </a:solidFill>
                <a:latin typeface="標楷體" panose="03000509000000000000" pitchFamily="65" charset="-120"/>
                <a:ea typeface="標楷體" panose="03000509000000000000" pitchFamily="65" charset="-120"/>
              </a:rPr>
              <a:t>租用及運費說明   </a:t>
            </a:r>
            <a:r>
              <a:rPr lang="en-US" altLang="zh-TW" dirty="0" smtClean="0">
                <a:solidFill>
                  <a:srgbClr val="33CCCC"/>
                </a:solidFill>
                <a:latin typeface="標楷體" panose="03000509000000000000" pitchFamily="65" charset="-120"/>
                <a:ea typeface="標楷體" panose="03000509000000000000" pitchFamily="65" charset="-120"/>
              </a:rPr>
              <a:t>Q&amp;A</a:t>
            </a:r>
            <a:r>
              <a:rPr lang="zh-TW" altLang="en-US" dirty="0" smtClean="0">
                <a:solidFill>
                  <a:srgbClr val="33CCCC"/>
                </a:solidFill>
                <a:latin typeface="標楷體" panose="03000509000000000000" pitchFamily="65" charset="-120"/>
                <a:ea typeface="標楷體" panose="03000509000000000000" pitchFamily="65" charset="-120"/>
              </a:rPr>
              <a:t>   網路評價   聯絡我們</a:t>
            </a:r>
            <a:endParaRPr lang="zh-TW" altLang="en-US" dirty="0">
              <a:solidFill>
                <a:srgbClr val="33CCCC"/>
              </a:solidFill>
              <a:latin typeface="標楷體" panose="03000509000000000000" pitchFamily="65" charset="-120"/>
              <a:ea typeface="標楷體" panose="03000509000000000000" pitchFamily="65" charset="-120"/>
            </a:endParaRPr>
          </a:p>
        </p:txBody>
      </p:sp>
      <p:sp>
        <p:nvSpPr>
          <p:cNvPr id="13" name="文字方塊 12"/>
          <p:cNvSpPr txBox="1"/>
          <p:nvPr/>
        </p:nvSpPr>
        <p:spPr>
          <a:xfrm>
            <a:off x="179512" y="4365104"/>
            <a:ext cx="8712968" cy="2308324"/>
          </a:xfrm>
          <a:prstGeom prst="rect">
            <a:avLst/>
          </a:prstGeom>
          <a:noFill/>
        </p:spPr>
        <p:txBody>
          <a:bodyPr wrap="square" rtlCol="0">
            <a:spAutoFit/>
          </a:bodyPr>
          <a:lstStyle/>
          <a:p>
            <a:pPr marL="342900" indent="-342900">
              <a:buFont typeface="+mj-lt"/>
              <a:buAutoNum type="arabicPeriod"/>
            </a:pPr>
            <a:r>
              <a:rPr lang="zh-TW" altLang="en-US" sz="1600" dirty="0">
                <a:solidFill>
                  <a:srgbClr val="7030A0"/>
                </a:solidFill>
                <a:latin typeface="標楷體" panose="03000509000000000000" pitchFamily="65" charset="-120"/>
                <a:ea typeface="標楷體" panose="03000509000000000000" pitchFamily="65" charset="-120"/>
              </a:rPr>
              <a:t>嬰兒用品有個人衛生要求，租用者皆須購買一件全新吊床一經使用不歸還不退貨，但如租後有產品購買需求，可以抵購買產品金額</a:t>
            </a:r>
            <a:r>
              <a:rPr lang="en-US" altLang="zh-TW" sz="1600" dirty="0">
                <a:solidFill>
                  <a:srgbClr val="7030A0"/>
                </a:solidFill>
                <a:latin typeface="標楷體" panose="03000509000000000000" pitchFamily="65" charset="-120"/>
                <a:ea typeface="標楷體" panose="03000509000000000000" pitchFamily="65" charset="-120"/>
              </a:rPr>
              <a:t>1200</a:t>
            </a:r>
            <a:r>
              <a:rPr lang="zh-TW" altLang="en-US" sz="1600" dirty="0">
                <a:solidFill>
                  <a:srgbClr val="7030A0"/>
                </a:solidFill>
                <a:latin typeface="標楷體" panose="03000509000000000000" pitchFamily="65" charset="-120"/>
                <a:ea typeface="標楷體" panose="03000509000000000000" pitchFamily="65" charset="-120"/>
              </a:rPr>
              <a:t>元（即新品不附吊床</a:t>
            </a:r>
            <a:r>
              <a:rPr lang="en-US" altLang="zh-TW" sz="1600" dirty="0">
                <a:solidFill>
                  <a:srgbClr val="7030A0"/>
                </a:solidFill>
                <a:latin typeface="標楷體" panose="03000509000000000000" pitchFamily="65" charset="-120"/>
                <a:ea typeface="標楷體" panose="03000509000000000000" pitchFamily="65" charset="-120"/>
              </a:rPr>
              <a:t>)</a:t>
            </a:r>
            <a:r>
              <a:rPr lang="zh-TW" altLang="en-US" sz="1600" dirty="0">
                <a:solidFill>
                  <a:srgbClr val="7030A0"/>
                </a:solidFill>
                <a:latin typeface="標楷體" panose="03000509000000000000" pitchFamily="65" charset="-120"/>
                <a:ea typeface="標楷體" panose="03000509000000000000" pitchFamily="65" charset="-120"/>
              </a:rPr>
              <a:t>。</a:t>
            </a:r>
          </a:p>
          <a:p>
            <a:pPr marL="342900" indent="-342900">
              <a:buFont typeface="+mj-lt"/>
              <a:buAutoNum type="arabicPeriod"/>
            </a:pPr>
            <a:r>
              <a:rPr lang="zh-TW" altLang="en-US" sz="1600" dirty="0">
                <a:solidFill>
                  <a:srgbClr val="7030A0"/>
                </a:solidFill>
                <a:latin typeface="標楷體" panose="03000509000000000000" pitchFamily="65" charset="-120"/>
                <a:ea typeface="標楷體" panose="03000509000000000000" pitchFamily="65" charset="-120"/>
              </a:rPr>
              <a:t>確認出租請提出需求日期並完成匯款，提供收件資料</a:t>
            </a:r>
            <a:r>
              <a:rPr lang="en-US" altLang="zh-TW" sz="1600" dirty="0">
                <a:solidFill>
                  <a:srgbClr val="7030A0"/>
                </a:solidFill>
                <a:latin typeface="標楷體" panose="03000509000000000000" pitchFamily="65" charset="-120"/>
                <a:ea typeface="標楷體" panose="03000509000000000000" pitchFamily="65" charset="-120"/>
              </a:rPr>
              <a:t>/</a:t>
            </a:r>
            <a:r>
              <a:rPr lang="zh-TW" altLang="en-US" sz="1600" dirty="0">
                <a:solidFill>
                  <a:srgbClr val="7030A0"/>
                </a:solidFill>
                <a:latin typeface="標楷體" panose="03000509000000000000" pitchFamily="65" charset="-120"/>
                <a:ea typeface="標楷體" panose="03000509000000000000" pitchFamily="65" charset="-120"/>
              </a:rPr>
              <a:t>寶寶體重，我們會盡量安排最快的日期給您。匯款帳號 </a:t>
            </a:r>
            <a:r>
              <a:rPr lang="en-US" altLang="zh-TW" sz="1600" dirty="0">
                <a:solidFill>
                  <a:srgbClr val="7030A0"/>
                </a:solidFill>
                <a:latin typeface="標楷體" panose="03000509000000000000" pitchFamily="65" charset="-120"/>
                <a:ea typeface="標楷體" panose="03000509000000000000" pitchFamily="65" charset="-120"/>
              </a:rPr>
              <a:t>(081) 008-178303-388 </a:t>
            </a:r>
          </a:p>
          <a:p>
            <a:pPr marL="342900" indent="-342900">
              <a:buFont typeface="+mj-lt"/>
              <a:buAutoNum type="arabicPeriod"/>
            </a:pPr>
            <a:r>
              <a:rPr lang="zh-TW" altLang="en-US" sz="1600" dirty="0">
                <a:solidFill>
                  <a:srgbClr val="7030A0"/>
                </a:solidFill>
                <a:latin typeface="標楷體" panose="03000509000000000000" pitchFamily="65" charset="-120"/>
                <a:ea typeface="標楷體" panose="03000509000000000000" pitchFamily="65" charset="-120"/>
              </a:rPr>
              <a:t>產品尺寸</a:t>
            </a:r>
            <a:r>
              <a:rPr lang="en-US" altLang="zh-TW" sz="1600" dirty="0">
                <a:solidFill>
                  <a:srgbClr val="7030A0"/>
                </a:solidFill>
                <a:latin typeface="標楷體" panose="03000509000000000000" pitchFamily="65" charset="-120"/>
                <a:ea typeface="標楷體" panose="03000509000000000000" pitchFamily="65" charset="-120"/>
              </a:rPr>
              <a:t>:</a:t>
            </a:r>
            <a:r>
              <a:rPr lang="zh-TW" altLang="en-US" sz="1600" dirty="0">
                <a:solidFill>
                  <a:srgbClr val="7030A0"/>
                </a:solidFill>
                <a:latin typeface="標楷體" panose="03000509000000000000" pitchFamily="65" charset="-120"/>
                <a:ea typeface="標楷體" panose="03000509000000000000" pitchFamily="65" charset="-120"/>
              </a:rPr>
              <a:t>底</a:t>
            </a:r>
            <a:r>
              <a:rPr lang="en-US" altLang="zh-TW" sz="1600" dirty="0">
                <a:solidFill>
                  <a:srgbClr val="7030A0"/>
                </a:solidFill>
                <a:latin typeface="標楷體" panose="03000509000000000000" pitchFamily="65" charset="-120"/>
                <a:ea typeface="標楷體" panose="03000509000000000000" pitchFamily="65" charset="-120"/>
              </a:rPr>
              <a:t>80x90x</a:t>
            </a:r>
            <a:r>
              <a:rPr lang="zh-TW" altLang="en-US" sz="1600" dirty="0">
                <a:solidFill>
                  <a:srgbClr val="7030A0"/>
                </a:solidFill>
                <a:latin typeface="標楷體" panose="03000509000000000000" pitchFamily="65" charset="-120"/>
                <a:ea typeface="標楷體" panose="03000509000000000000" pitchFamily="65" charset="-120"/>
              </a:rPr>
              <a:t>高</a:t>
            </a:r>
            <a:r>
              <a:rPr lang="en-US" altLang="zh-TW" sz="1600" dirty="0">
                <a:solidFill>
                  <a:srgbClr val="7030A0"/>
                </a:solidFill>
                <a:latin typeface="標楷體" panose="03000509000000000000" pitchFamily="65" charset="-120"/>
                <a:ea typeface="標楷體" panose="03000509000000000000" pitchFamily="65" charset="-120"/>
              </a:rPr>
              <a:t>185cm</a:t>
            </a:r>
            <a:r>
              <a:rPr lang="zh-TW" altLang="en-US" sz="1600" dirty="0">
                <a:solidFill>
                  <a:srgbClr val="7030A0"/>
                </a:solidFill>
                <a:latin typeface="標楷體" panose="03000509000000000000" pitchFamily="65" charset="-120"/>
                <a:ea typeface="標楷體" panose="03000509000000000000" pitchFamily="65" charset="-120"/>
              </a:rPr>
              <a:t>，皆附組裝使用說明，組裝無須工具相當簡單容易。</a:t>
            </a:r>
          </a:p>
          <a:p>
            <a:pPr marL="342900" indent="-342900">
              <a:buFont typeface="+mj-lt"/>
              <a:buAutoNum type="arabicPeriod"/>
            </a:pPr>
            <a:r>
              <a:rPr lang="zh-TW" altLang="en-US" sz="1600" dirty="0">
                <a:solidFill>
                  <a:srgbClr val="7030A0"/>
                </a:solidFill>
                <a:latin typeface="標楷體" panose="03000509000000000000" pitchFamily="65" charset="-120"/>
                <a:ea typeface="標楷體" panose="03000509000000000000" pitchFamily="65" charset="-120"/>
              </a:rPr>
              <a:t>租期到期未安排續租或歸還，則視為購買該產品。</a:t>
            </a:r>
          </a:p>
          <a:p>
            <a:pPr marL="342900" indent="-342900">
              <a:buFont typeface="+mj-lt"/>
              <a:buAutoNum type="arabicPeriod"/>
            </a:pPr>
            <a:r>
              <a:rPr lang="zh-TW" altLang="en-US" sz="1600" dirty="0">
                <a:solidFill>
                  <a:srgbClr val="7030A0"/>
                </a:solidFill>
                <a:latin typeface="標楷體" panose="03000509000000000000" pitchFamily="65" charset="-120"/>
                <a:ea typeface="標楷體" panose="03000509000000000000" pitchFamily="65" charset="-120"/>
              </a:rPr>
              <a:t>請妥善保管包材，到期歸還前請依照產品擺放對照圖復原包裝，並通知我們派貨運到府收件，請配合物流需</a:t>
            </a:r>
            <a:r>
              <a:rPr lang="en-US" altLang="zh-TW" sz="1600" dirty="0">
                <a:solidFill>
                  <a:srgbClr val="7030A0"/>
                </a:solidFill>
                <a:latin typeface="標楷體" panose="03000509000000000000" pitchFamily="65" charset="-120"/>
                <a:ea typeface="標楷體" panose="03000509000000000000" pitchFamily="65" charset="-120"/>
              </a:rPr>
              <a:t>1-3</a:t>
            </a:r>
            <a:r>
              <a:rPr lang="zh-TW" altLang="en-US" sz="1600" dirty="0">
                <a:solidFill>
                  <a:srgbClr val="7030A0"/>
                </a:solidFill>
                <a:latin typeface="標楷體" panose="03000509000000000000" pitchFamily="65" charset="-120"/>
                <a:ea typeface="標楷體" panose="03000509000000000000" pitchFamily="65" charset="-120"/>
              </a:rPr>
              <a:t>天收件，收回後確認產品無誤，將於</a:t>
            </a:r>
            <a:r>
              <a:rPr lang="en-US" altLang="zh-TW" sz="1600" dirty="0">
                <a:solidFill>
                  <a:srgbClr val="7030A0"/>
                </a:solidFill>
                <a:latin typeface="標楷體" panose="03000509000000000000" pitchFamily="65" charset="-120"/>
                <a:ea typeface="標楷體" panose="03000509000000000000" pitchFamily="65" charset="-120"/>
              </a:rPr>
              <a:t>2</a:t>
            </a:r>
            <a:r>
              <a:rPr lang="zh-TW" altLang="en-US" sz="1600" dirty="0">
                <a:solidFill>
                  <a:srgbClr val="7030A0"/>
                </a:solidFill>
                <a:latin typeface="標楷體" panose="03000509000000000000" pitchFamily="65" charset="-120"/>
                <a:ea typeface="標楷體" panose="03000509000000000000" pitchFamily="65" charset="-120"/>
              </a:rPr>
              <a:t>個工作天內將押金退還，您需提供：銀行代碼、帳號及戶名，謝謝。</a:t>
            </a:r>
          </a:p>
        </p:txBody>
      </p:sp>
      <p:sp>
        <p:nvSpPr>
          <p:cNvPr id="14" name="文字方塊 13"/>
          <p:cNvSpPr txBox="1"/>
          <p:nvPr/>
        </p:nvSpPr>
        <p:spPr>
          <a:xfrm>
            <a:off x="755576" y="1340768"/>
            <a:ext cx="2492990" cy="369332"/>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我們也有提供租用喔！</a:t>
            </a:r>
            <a:endParaRPr lang="zh-TW" altLang="en-US" dirty="0">
              <a:latin typeface="標楷體" panose="03000509000000000000" pitchFamily="65" charset="-120"/>
              <a:ea typeface="標楷體" panose="03000509000000000000" pitchFamily="65" charset="-120"/>
            </a:endParaRPr>
          </a:p>
        </p:txBody>
      </p:sp>
      <p:graphicFrame>
        <p:nvGraphicFramePr>
          <p:cNvPr id="9" name="表格 8"/>
          <p:cNvGraphicFramePr>
            <a:graphicFrameLocks noGrp="1"/>
          </p:cNvGraphicFramePr>
          <p:nvPr>
            <p:extLst>
              <p:ext uri="{D42A27DB-BD31-4B8C-83A1-F6EECF244321}">
                <p14:modId xmlns:p14="http://schemas.microsoft.com/office/powerpoint/2010/main" val="1273099803"/>
              </p:ext>
            </p:extLst>
          </p:nvPr>
        </p:nvGraphicFramePr>
        <p:xfrm>
          <a:off x="1115616" y="1744388"/>
          <a:ext cx="6912768" cy="2620716"/>
        </p:xfrm>
        <a:graphic>
          <a:graphicData uri="http://schemas.openxmlformats.org/drawingml/2006/table">
            <a:tbl>
              <a:tblPr firstRow="1" bandRow="1">
                <a:tableStyleId>{5C22544A-7EE6-4342-B048-85BDC9FD1C3A}</a:tableStyleId>
              </a:tblPr>
              <a:tblGrid>
                <a:gridCol w="3528392"/>
                <a:gridCol w="1584176"/>
                <a:gridCol w="1800200"/>
              </a:tblGrid>
              <a:tr h="332717">
                <a:tc>
                  <a:txBody>
                    <a:bodyPr/>
                    <a:lstStyle/>
                    <a:p>
                      <a:r>
                        <a:rPr lang="zh-TW" altLang="en-US" sz="1400" b="1" dirty="0" smtClean="0">
                          <a:solidFill>
                            <a:srgbClr val="002060"/>
                          </a:solidFill>
                          <a:latin typeface="標楷體" panose="03000509000000000000" pitchFamily="65" charset="-120"/>
                          <a:ea typeface="標楷體" panose="03000509000000000000" pitchFamily="65" charset="-120"/>
                        </a:rPr>
                        <a:t>環抱適安撫床租用辦法</a:t>
                      </a:r>
                      <a:endParaRPr lang="zh-TW" altLang="en-US" sz="1400" dirty="0">
                        <a:latin typeface="標楷體" panose="03000509000000000000" pitchFamily="65" charset="-120"/>
                        <a:ea typeface="標楷體" panose="03000509000000000000" pitchFamily="65" charset="-120"/>
                      </a:endParaRPr>
                    </a:p>
                  </a:txBody>
                  <a:tcPr>
                    <a:solidFill>
                      <a:schemeClr val="tx2">
                        <a:lumMod val="40000"/>
                        <a:lumOff val="60000"/>
                      </a:schemeClr>
                    </a:solidFill>
                  </a:tcPr>
                </a:tc>
                <a:tc>
                  <a:txBody>
                    <a:bodyPr/>
                    <a:lstStyle/>
                    <a:p>
                      <a:pPr algn="ctr"/>
                      <a:r>
                        <a:rPr lang="zh-TW" altLang="en-US" sz="1400" dirty="0" smtClean="0">
                          <a:solidFill>
                            <a:srgbClr val="002060"/>
                          </a:solidFill>
                          <a:latin typeface="標楷體" panose="03000509000000000000" pitchFamily="65" charset="-120"/>
                          <a:ea typeface="標楷體" panose="03000509000000000000" pitchFamily="65" charset="-120"/>
                        </a:rPr>
                        <a:t>電動型</a:t>
                      </a:r>
                      <a:endParaRPr lang="zh-TW" altLang="en-US" sz="1400" dirty="0">
                        <a:solidFill>
                          <a:srgbClr val="002060"/>
                        </a:solidFill>
                        <a:latin typeface="標楷體" panose="03000509000000000000" pitchFamily="65" charset="-120"/>
                        <a:ea typeface="標楷體" panose="03000509000000000000" pitchFamily="65" charset="-120"/>
                      </a:endParaRPr>
                    </a:p>
                  </a:txBody>
                  <a:tcPr>
                    <a:solidFill>
                      <a:schemeClr val="tx2">
                        <a:lumMod val="40000"/>
                        <a:lumOff val="60000"/>
                      </a:schemeClr>
                    </a:solidFill>
                  </a:tcPr>
                </a:tc>
                <a:tc>
                  <a:txBody>
                    <a:bodyPr/>
                    <a:lstStyle/>
                    <a:p>
                      <a:pPr algn="ctr"/>
                      <a:r>
                        <a:rPr lang="zh-TW" altLang="en-US" sz="1400" dirty="0" smtClean="0">
                          <a:solidFill>
                            <a:srgbClr val="002060"/>
                          </a:solidFill>
                          <a:latin typeface="標楷體" panose="03000509000000000000" pitchFamily="65" charset="-120"/>
                          <a:ea typeface="標楷體" panose="03000509000000000000" pitchFamily="65" charset="-120"/>
                        </a:rPr>
                        <a:t>親子型</a:t>
                      </a:r>
                      <a:r>
                        <a:rPr lang="en-US" altLang="zh-TW" sz="1400" dirty="0" smtClean="0">
                          <a:solidFill>
                            <a:srgbClr val="002060"/>
                          </a:solidFill>
                          <a:latin typeface="標楷體" panose="03000509000000000000" pitchFamily="65" charset="-120"/>
                          <a:ea typeface="標楷體" panose="03000509000000000000" pitchFamily="65" charset="-120"/>
                        </a:rPr>
                        <a:t>(</a:t>
                      </a:r>
                      <a:r>
                        <a:rPr lang="zh-TW" altLang="en-US" sz="1400" dirty="0" smtClean="0">
                          <a:solidFill>
                            <a:srgbClr val="002060"/>
                          </a:solidFill>
                          <a:latin typeface="標楷體" panose="03000509000000000000" pitchFamily="65" charset="-120"/>
                          <a:ea typeface="標楷體" panose="03000509000000000000" pitchFamily="65" charset="-120"/>
                        </a:rPr>
                        <a:t>手搖款</a:t>
                      </a:r>
                      <a:r>
                        <a:rPr lang="en-US" altLang="zh-TW" sz="1400" dirty="0" smtClean="0">
                          <a:solidFill>
                            <a:srgbClr val="002060"/>
                          </a:solidFill>
                          <a:latin typeface="標楷體" panose="03000509000000000000" pitchFamily="65" charset="-120"/>
                          <a:ea typeface="標楷體" panose="03000509000000000000" pitchFamily="65" charset="-120"/>
                        </a:rPr>
                        <a:t>)</a:t>
                      </a:r>
                      <a:endParaRPr lang="zh-TW" altLang="en-US" sz="1400" dirty="0">
                        <a:solidFill>
                          <a:srgbClr val="002060"/>
                        </a:solidFill>
                        <a:latin typeface="標楷體" panose="03000509000000000000" pitchFamily="65" charset="-120"/>
                        <a:ea typeface="標楷體" panose="03000509000000000000" pitchFamily="65" charset="-120"/>
                      </a:endParaRPr>
                    </a:p>
                  </a:txBody>
                  <a:tcPr>
                    <a:solidFill>
                      <a:schemeClr val="tx2">
                        <a:lumMod val="40000"/>
                        <a:lumOff val="60000"/>
                      </a:schemeClr>
                    </a:solidFill>
                  </a:tcPr>
                </a:tc>
              </a:tr>
              <a:tr h="820398">
                <a:tc>
                  <a:txBody>
                    <a:bodyPr/>
                    <a:lstStyle/>
                    <a:p>
                      <a:r>
                        <a:rPr lang="zh-TW" altLang="en-US" sz="1400" dirty="0" smtClean="0">
                          <a:latin typeface="標楷體" panose="03000509000000000000" pitchFamily="65" charset="-120"/>
                          <a:ea typeface="標楷體" panose="03000509000000000000" pitchFamily="65" charset="-120"/>
                        </a:rPr>
                        <a:t>租期最少</a:t>
                      </a:r>
                      <a:r>
                        <a:rPr lang="en-US" altLang="zh-TW" sz="1400" dirty="0" smtClean="0">
                          <a:latin typeface="標楷體" panose="03000509000000000000" pitchFamily="65" charset="-120"/>
                          <a:ea typeface="標楷體" panose="03000509000000000000" pitchFamily="65" charset="-120"/>
                        </a:rPr>
                        <a:t>3</a:t>
                      </a:r>
                      <a:r>
                        <a:rPr lang="zh-TW" altLang="en-US" sz="1400" dirty="0" smtClean="0">
                          <a:latin typeface="標楷體" panose="03000509000000000000" pitchFamily="65" charset="-120"/>
                          <a:ea typeface="標楷體" panose="03000509000000000000" pitchFamily="65" charset="-120"/>
                        </a:rPr>
                        <a:t>個月</a:t>
                      </a:r>
                      <a:r>
                        <a:rPr lang="en-US" altLang="zh-TW" sz="1400" dirty="0" smtClean="0">
                          <a:latin typeface="標楷體" panose="03000509000000000000" pitchFamily="65" charset="-120"/>
                          <a:ea typeface="標楷體" panose="03000509000000000000" pitchFamily="65" charset="-120"/>
                        </a:rPr>
                        <a:t>(</a:t>
                      </a:r>
                      <a:r>
                        <a:rPr lang="zh-TW" altLang="en-US" sz="1400" dirty="0" smtClean="0">
                          <a:latin typeface="標楷體" panose="03000509000000000000" pitchFamily="65" charset="-120"/>
                          <a:ea typeface="標楷體" panose="03000509000000000000" pitchFamily="65" charset="-120"/>
                        </a:rPr>
                        <a:t>租期未滿皆以</a:t>
                      </a:r>
                      <a:r>
                        <a:rPr lang="en-US" altLang="zh-TW" sz="1400" dirty="0" smtClean="0">
                          <a:latin typeface="標楷體" panose="03000509000000000000" pitchFamily="65" charset="-120"/>
                          <a:ea typeface="標楷體" panose="03000509000000000000" pitchFamily="65" charset="-120"/>
                        </a:rPr>
                        <a:t>3</a:t>
                      </a:r>
                      <a:r>
                        <a:rPr lang="zh-TW" altLang="en-US" sz="1400" dirty="0" smtClean="0">
                          <a:latin typeface="標楷體" panose="03000509000000000000" pitchFamily="65" charset="-120"/>
                          <a:ea typeface="標楷體" panose="03000509000000000000" pitchFamily="65" charset="-120"/>
                        </a:rPr>
                        <a:t>個月計</a:t>
                      </a:r>
                      <a:r>
                        <a:rPr lang="en-US" altLang="zh-TW" sz="1400" dirty="0" smtClean="0">
                          <a:latin typeface="標楷體" panose="03000509000000000000" pitchFamily="65" charset="-120"/>
                          <a:ea typeface="標楷體" panose="03000509000000000000" pitchFamily="65" charset="-120"/>
                        </a:rPr>
                        <a:t>)</a:t>
                      </a:r>
                      <a:br>
                        <a:rPr lang="en-US" altLang="zh-TW" sz="1400" dirty="0" smtClean="0">
                          <a:latin typeface="標楷體" panose="03000509000000000000" pitchFamily="65" charset="-120"/>
                          <a:ea typeface="標楷體" panose="03000509000000000000" pitchFamily="65" charset="-120"/>
                        </a:rPr>
                      </a:br>
                      <a:r>
                        <a:rPr lang="zh-TW" altLang="en-US" sz="1400" dirty="0" smtClean="0">
                          <a:latin typeface="標楷體" panose="03000509000000000000" pitchFamily="65" charset="-120"/>
                          <a:ea typeface="標楷體" panose="03000509000000000000" pitchFamily="65" charset="-120"/>
                        </a:rPr>
                        <a:t>平均</a:t>
                      </a:r>
                      <a:r>
                        <a:rPr lang="en-US" altLang="zh-TW" sz="1400" dirty="0" smtClean="0">
                          <a:latin typeface="標楷體" panose="03000509000000000000" pitchFamily="65" charset="-120"/>
                          <a:ea typeface="標楷體" panose="03000509000000000000" pitchFamily="65" charset="-120"/>
                        </a:rPr>
                        <a:t>400/</a:t>
                      </a:r>
                      <a:r>
                        <a:rPr lang="zh-TW" altLang="en-US" sz="1400" dirty="0" smtClean="0">
                          <a:latin typeface="標楷體" panose="03000509000000000000" pitchFamily="65" charset="-120"/>
                          <a:ea typeface="標楷體" panose="03000509000000000000" pitchFamily="65" charset="-120"/>
                        </a:rPr>
                        <a:t>月</a:t>
                      </a:r>
                      <a:r>
                        <a:rPr lang="en-US" altLang="zh-TW" sz="1400" dirty="0" smtClean="0">
                          <a:latin typeface="標楷體" panose="03000509000000000000" pitchFamily="65" charset="-120"/>
                          <a:ea typeface="標楷體" panose="03000509000000000000" pitchFamily="65" charset="-120"/>
                        </a:rPr>
                        <a:t>-</a:t>
                      </a:r>
                      <a:r>
                        <a:rPr lang="zh-TW" altLang="en-US" sz="1400" dirty="0" smtClean="0">
                          <a:latin typeface="標楷體" panose="03000509000000000000" pitchFamily="65" charset="-120"/>
                          <a:ea typeface="標楷體" panose="03000509000000000000" pitchFamily="65" charset="-120"/>
                        </a:rPr>
                        <a:t>電動型</a:t>
                      </a:r>
                      <a:r>
                        <a:rPr lang="en-US" altLang="zh-TW" sz="1400" dirty="0" smtClean="0">
                          <a:latin typeface="標楷體" panose="03000509000000000000" pitchFamily="65" charset="-120"/>
                          <a:ea typeface="標楷體" panose="03000509000000000000" pitchFamily="65" charset="-120"/>
                        </a:rPr>
                        <a:t/>
                      </a:r>
                      <a:br>
                        <a:rPr lang="en-US" altLang="zh-TW" sz="1400" dirty="0" smtClean="0">
                          <a:latin typeface="標楷體" panose="03000509000000000000" pitchFamily="65" charset="-120"/>
                          <a:ea typeface="標楷體" panose="03000509000000000000" pitchFamily="65" charset="-120"/>
                        </a:rPr>
                      </a:br>
                      <a:r>
                        <a:rPr lang="zh-TW" altLang="en-US" sz="1400" dirty="0" smtClean="0">
                          <a:latin typeface="標楷體" panose="03000509000000000000" pitchFamily="65" charset="-120"/>
                          <a:ea typeface="標楷體" panose="03000509000000000000" pitchFamily="65" charset="-120"/>
                        </a:rPr>
                        <a:t>平均</a:t>
                      </a:r>
                      <a:r>
                        <a:rPr lang="en-US" altLang="zh-TW" sz="1400" dirty="0" smtClean="0">
                          <a:latin typeface="標楷體" panose="03000509000000000000" pitchFamily="65" charset="-120"/>
                          <a:ea typeface="標楷體" panose="03000509000000000000" pitchFamily="65" charset="-120"/>
                        </a:rPr>
                        <a:t>200/</a:t>
                      </a:r>
                      <a:r>
                        <a:rPr lang="zh-TW" altLang="en-US" sz="1400" dirty="0" smtClean="0">
                          <a:latin typeface="標楷體" panose="03000509000000000000" pitchFamily="65" charset="-120"/>
                          <a:ea typeface="標楷體" panose="03000509000000000000" pitchFamily="65" charset="-120"/>
                        </a:rPr>
                        <a:t>月</a:t>
                      </a:r>
                      <a:r>
                        <a:rPr lang="en-US" altLang="zh-TW" sz="1400" dirty="0" smtClean="0">
                          <a:latin typeface="標楷體" panose="03000509000000000000" pitchFamily="65" charset="-120"/>
                          <a:ea typeface="標楷體" panose="03000509000000000000" pitchFamily="65" charset="-120"/>
                        </a:rPr>
                        <a:t>-</a:t>
                      </a:r>
                      <a:r>
                        <a:rPr lang="zh-TW" altLang="en-US" sz="1400" dirty="0" smtClean="0">
                          <a:latin typeface="標楷體" panose="03000509000000000000" pitchFamily="65" charset="-120"/>
                          <a:ea typeface="標楷體" panose="03000509000000000000" pitchFamily="65" charset="-120"/>
                        </a:rPr>
                        <a:t>親子型</a:t>
                      </a:r>
                      <a:endParaRPr lang="en-US" altLang="zh-TW" sz="1400" dirty="0" smtClean="0">
                        <a:latin typeface="標楷體" panose="03000509000000000000" pitchFamily="65" charset="-120"/>
                        <a:ea typeface="標楷體" panose="03000509000000000000" pitchFamily="65" charset="-120"/>
                      </a:endParaRPr>
                    </a:p>
                  </a:txBody>
                  <a:tcPr>
                    <a:solidFill>
                      <a:schemeClr val="tx2">
                        <a:lumMod val="20000"/>
                        <a:lumOff val="80000"/>
                      </a:schemeClr>
                    </a:solidFill>
                  </a:tcPr>
                </a:tc>
                <a:tc>
                  <a:txBody>
                    <a:bodyPr/>
                    <a:lstStyle/>
                    <a:p>
                      <a:pPr algn="r"/>
                      <a:endParaRPr lang="en-US" altLang="zh-TW" sz="1400" dirty="0" smtClean="0">
                        <a:latin typeface="標楷體" panose="03000509000000000000" pitchFamily="65" charset="-120"/>
                        <a:ea typeface="標楷體" panose="03000509000000000000" pitchFamily="65" charset="-120"/>
                      </a:endParaRPr>
                    </a:p>
                    <a:p>
                      <a:pPr algn="r"/>
                      <a:r>
                        <a:rPr lang="en-US" altLang="zh-TW" sz="1400" dirty="0" smtClean="0">
                          <a:latin typeface="標楷體" panose="03000509000000000000" pitchFamily="65" charset="-120"/>
                          <a:ea typeface="標楷體" panose="03000509000000000000" pitchFamily="65" charset="-120"/>
                        </a:rPr>
                        <a:t>1200</a:t>
                      </a:r>
                      <a:endParaRPr lang="zh-TW" altLang="en-US" sz="1400" dirty="0">
                        <a:latin typeface="標楷體" panose="03000509000000000000" pitchFamily="65" charset="-120"/>
                        <a:ea typeface="標楷體" panose="03000509000000000000" pitchFamily="65" charset="-120"/>
                      </a:endParaRPr>
                    </a:p>
                  </a:txBody>
                  <a:tcPr>
                    <a:solidFill>
                      <a:schemeClr val="tx2">
                        <a:lumMod val="20000"/>
                        <a:lumOff val="80000"/>
                      </a:schemeClr>
                    </a:solidFill>
                  </a:tcPr>
                </a:tc>
                <a:tc>
                  <a:txBody>
                    <a:bodyPr/>
                    <a:lstStyle/>
                    <a:p>
                      <a:pPr algn="r"/>
                      <a:endParaRPr lang="en-US" altLang="zh-TW" sz="1400" dirty="0" smtClean="0">
                        <a:latin typeface="標楷體" panose="03000509000000000000" pitchFamily="65" charset="-120"/>
                        <a:ea typeface="標楷體" panose="03000509000000000000" pitchFamily="65" charset="-120"/>
                      </a:endParaRPr>
                    </a:p>
                    <a:p>
                      <a:pPr algn="r"/>
                      <a:r>
                        <a:rPr lang="en-US" altLang="zh-TW" sz="1400" dirty="0" smtClean="0">
                          <a:latin typeface="標楷體" panose="03000509000000000000" pitchFamily="65" charset="-120"/>
                          <a:ea typeface="標楷體" panose="03000509000000000000" pitchFamily="65" charset="-120"/>
                        </a:rPr>
                        <a:t>600</a:t>
                      </a:r>
                      <a:endParaRPr lang="zh-TW" altLang="en-US" sz="1400" dirty="0">
                        <a:latin typeface="標楷體" panose="03000509000000000000" pitchFamily="65" charset="-120"/>
                        <a:ea typeface="標楷體" panose="03000509000000000000" pitchFamily="65" charset="-120"/>
                      </a:endParaRPr>
                    </a:p>
                  </a:txBody>
                  <a:tcPr>
                    <a:solidFill>
                      <a:schemeClr val="tx2">
                        <a:lumMod val="20000"/>
                        <a:lumOff val="80000"/>
                      </a:schemeClr>
                    </a:solidFill>
                  </a:tcPr>
                </a:tc>
              </a:tr>
              <a:tr h="332717">
                <a:tc>
                  <a:txBody>
                    <a:bodyPr/>
                    <a:lstStyle/>
                    <a:p>
                      <a:r>
                        <a:rPr lang="zh-TW" altLang="en-US" sz="1400" dirty="0" smtClean="0">
                          <a:latin typeface="標楷體" panose="03000509000000000000" pitchFamily="65" charset="-120"/>
                          <a:ea typeface="標楷體" panose="03000509000000000000" pitchFamily="65" charset="-120"/>
                        </a:rPr>
                        <a:t>須購買全新白吊床</a:t>
                      </a:r>
                      <a:r>
                        <a:rPr lang="en-US" altLang="zh-TW" sz="1400" dirty="0" smtClean="0">
                          <a:latin typeface="標楷體" panose="03000509000000000000" pitchFamily="65" charset="-120"/>
                          <a:ea typeface="標楷體" panose="03000509000000000000" pitchFamily="65" charset="-120"/>
                        </a:rPr>
                        <a:t>(</a:t>
                      </a:r>
                      <a:r>
                        <a:rPr lang="zh-TW" altLang="en-US" sz="1400" dirty="0" smtClean="0">
                          <a:latin typeface="標楷體" panose="03000509000000000000" pitchFamily="65" charset="-120"/>
                          <a:ea typeface="標楷體" panose="03000509000000000000" pitchFamily="65" charset="-120"/>
                        </a:rPr>
                        <a:t>不歸還不退貨</a:t>
                      </a:r>
                      <a:r>
                        <a:rPr lang="en-US" altLang="zh-TW" sz="1400" dirty="0" smtClean="0">
                          <a:latin typeface="標楷體" panose="03000509000000000000" pitchFamily="65" charset="-120"/>
                          <a:ea typeface="標楷體" panose="03000509000000000000" pitchFamily="65" charset="-120"/>
                        </a:rPr>
                        <a:t>)</a:t>
                      </a:r>
                      <a:endParaRPr lang="zh-TW" altLang="en-US" sz="1400" dirty="0">
                        <a:latin typeface="標楷體" panose="03000509000000000000" pitchFamily="65" charset="-120"/>
                        <a:ea typeface="標楷體" panose="03000509000000000000" pitchFamily="65" charset="-120"/>
                      </a:endParaRPr>
                    </a:p>
                  </a:txBody>
                  <a:tcPr>
                    <a:solidFill>
                      <a:schemeClr val="accent1">
                        <a:lumMod val="20000"/>
                        <a:lumOff val="80000"/>
                      </a:schemeClr>
                    </a:solidFill>
                  </a:tcPr>
                </a:tc>
                <a:tc>
                  <a:txBody>
                    <a:bodyPr/>
                    <a:lstStyle/>
                    <a:p>
                      <a:pPr algn="r"/>
                      <a:r>
                        <a:rPr lang="en-US" altLang="zh-TW" sz="1400" dirty="0" smtClean="0">
                          <a:latin typeface="標楷體" panose="03000509000000000000" pitchFamily="65" charset="-120"/>
                          <a:ea typeface="標楷體" panose="03000509000000000000" pitchFamily="65" charset="-120"/>
                        </a:rPr>
                        <a:t>1200</a:t>
                      </a:r>
                      <a:endParaRPr lang="zh-TW" altLang="en-US" sz="1400" dirty="0">
                        <a:latin typeface="標楷體" panose="03000509000000000000" pitchFamily="65" charset="-120"/>
                        <a:ea typeface="標楷體" panose="03000509000000000000" pitchFamily="65" charset="-120"/>
                      </a:endParaRPr>
                    </a:p>
                  </a:txBody>
                  <a:tcPr>
                    <a:solidFill>
                      <a:schemeClr val="accent1">
                        <a:lumMod val="20000"/>
                        <a:lumOff val="80000"/>
                      </a:schemeClr>
                    </a:solidFill>
                  </a:tcPr>
                </a:tc>
                <a:tc>
                  <a:txBody>
                    <a:bodyPr/>
                    <a:lstStyle/>
                    <a:p>
                      <a:pPr algn="r"/>
                      <a:r>
                        <a:rPr lang="en-US" altLang="zh-TW" sz="1400" dirty="0" smtClean="0">
                          <a:latin typeface="標楷體" panose="03000509000000000000" pitchFamily="65" charset="-120"/>
                          <a:ea typeface="標楷體" panose="03000509000000000000" pitchFamily="65" charset="-120"/>
                        </a:rPr>
                        <a:t>1200</a:t>
                      </a:r>
                      <a:endParaRPr lang="zh-TW" altLang="en-US" sz="1400" dirty="0">
                        <a:latin typeface="標楷體" panose="03000509000000000000" pitchFamily="65" charset="-120"/>
                        <a:ea typeface="標楷體" panose="03000509000000000000" pitchFamily="65" charset="-120"/>
                      </a:endParaRPr>
                    </a:p>
                  </a:txBody>
                  <a:tcPr>
                    <a:solidFill>
                      <a:schemeClr val="accent1">
                        <a:lumMod val="20000"/>
                        <a:lumOff val="80000"/>
                      </a:schemeClr>
                    </a:solidFill>
                  </a:tcPr>
                </a:tc>
              </a:tr>
              <a:tr h="332717">
                <a:tc>
                  <a:txBody>
                    <a:bodyPr/>
                    <a:lstStyle/>
                    <a:p>
                      <a:r>
                        <a:rPr lang="zh-TW" altLang="en-US" sz="1400" dirty="0" smtClean="0">
                          <a:latin typeface="標楷體" panose="03000509000000000000" pitchFamily="65" charset="-120"/>
                          <a:ea typeface="標楷體" panose="03000509000000000000" pitchFamily="65" charset="-120"/>
                        </a:rPr>
                        <a:t>來回運費 </a:t>
                      </a:r>
                      <a:r>
                        <a:rPr lang="en-US" altLang="zh-TW" sz="1400" dirty="0" smtClean="0">
                          <a:latin typeface="標楷體" panose="03000509000000000000" pitchFamily="65" charset="-120"/>
                          <a:ea typeface="標楷體" panose="03000509000000000000" pitchFamily="65" charset="-120"/>
                        </a:rPr>
                        <a:t>(</a:t>
                      </a:r>
                      <a:r>
                        <a:rPr lang="zh-TW" altLang="en-US" sz="1400" dirty="0" smtClean="0">
                          <a:latin typeface="標楷體" panose="03000509000000000000" pitchFamily="65" charset="-120"/>
                          <a:ea typeface="標楷體" panose="03000509000000000000" pitchFamily="65" charset="-120"/>
                        </a:rPr>
                        <a:t>限台灣</a:t>
                      </a:r>
                      <a:r>
                        <a:rPr lang="en-US" altLang="zh-TW" sz="1400" dirty="0" smtClean="0">
                          <a:latin typeface="標楷體" panose="03000509000000000000" pitchFamily="65" charset="-120"/>
                          <a:ea typeface="標楷體" panose="03000509000000000000" pitchFamily="65" charset="-120"/>
                        </a:rPr>
                        <a:t>)</a:t>
                      </a:r>
                      <a:endParaRPr lang="zh-TW" altLang="en-US" sz="1400" dirty="0">
                        <a:latin typeface="標楷體" panose="03000509000000000000" pitchFamily="65" charset="-120"/>
                        <a:ea typeface="標楷體" panose="03000509000000000000" pitchFamily="65" charset="-120"/>
                      </a:endParaRPr>
                    </a:p>
                  </a:txBody>
                  <a:tcPr>
                    <a:solidFill>
                      <a:schemeClr val="tx2">
                        <a:lumMod val="20000"/>
                        <a:lumOff val="80000"/>
                      </a:schemeClr>
                    </a:solidFill>
                  </a:tcPr>
                </a:tc>
                <a:tc>
                  <a:txBody>
                    <a:bodyPr/>
                    <a:lstStyle/>
                    <a:p>
                      <a:pPr algn="r"/>
                      <a:r>
                        <a:rPr lang="en-US" altLang="zh-TW" sz="1400" dirty="0" smtClean="0">
                          <a:latin typeface="標楷體" panose="03000509000000000000" pitchFamily="65" charset="-120"/>
                          <a:ea typeface="標楷體" panose="03000509000000000000" pitchFamily="65" charset="-120"/>
                        </a:rPr>
                        <a:t>400</a:t>
                      </a:r>
                      <a:endParaRPr lang="zh-TW" altLang="en-US" sz="1400" dirty="0">
                        <a:latin typeface="標楷體" panose="03000509000000000000" pitchFamily="65" charset="-120"/>
                        <a:ea typeface="標楷體" panose="03000509000000000000" pitchFamily="65" charset="-120"/>
                      </a:endParaRPr>
                    </a:p>
                  </a:txBody>
                  <a:tcPr>
                    <a:solidFill>
                      <a:schemeClr val="tx2">
                        <a:lumMod val="20000"/>
                        <a:lumOff val="80000"/>
                      </a:schemeClr>
                    </a:solidFill>
                  </a:tcPr>
                </a:tc>
                <a:tc>
                  <a:txBody>
                    <a:bodyPr/>
                    <a:lstStyle/>
                    <a:p>
                      <a:pPr algn="r"/>
                      <a:r>
                        <a:rPr lang="en-US" altLang="zh-TW" sz="1400" dirty="0" smtClean="0">
                          <a:latin typeface="標楷體" panose="03000509000000000000" pitchFamily="65" charset="-120"/>
                          <a:ea typeface="標楷體" panose="03000509000000000000" pitchFamily="65" charset="-120"/>
                        </a:rPr>
                        <a:t>400</a:t>
                      </a:r>
                      <a:endParaRPr lang="zh-TW" altLang="en-US" sz="1400" dirty="0">
                        <a:latin typeface="標楷體" panose="03000509000000000000" pitchFamily="65" charset="-120"/>
                        <a:ea typeface="標楷體" panose="03000509000000000000" pitchFamily="65" charset="-120"/>
                      </a:endParaRPr>
                    </a:p>
                  </a:txBody>
                  <a:tcPr>
                    <a:solidFill>
                      <a:schemeClr val="tx2">
                        <a:lumMod val="20000"/>
                        <a:lumOff val="80000"/>
                      </a:schemeClr>
                    </a:solidFill>
                  </a:tcPr>
                </a:tc>
              </a:tr>
              <a:tr h="332717">
                <a:tc>
                  <a:txBody>
                    <a:bodyPr/>
                    <a:lstStyle/>
                    <a:p>
                      <a:r>
                        <a:rPr lang="zh-TW" altLang="en-US" sz="1400" dirty="0" smtClean="0">
                          <a:latin typeface="標楷體" panose="03000509000000000000" pitchFamily="65" charset="-120"/>
                          <a:ea typeface="標楷體" panose="03000509000000000000" pitchFamily="65" charset="-120"/>
                        </a:rPr>
                        <a:t>租用押金</a:t>
                      </a:r>
                    </a:p>
                  </a:txBody>
                  <a:tcPr>
                    <a:solidFill>
                      <a:schemeClr val="accent1">
                        <a:lumMod val="20000"/>
                        <a:lumOff val="80000"/>
                      </a:schemeClr>
                    </a:solidFill>
                  </a:tcPr>
                </a:tc>
                <a:tc>
                  <a:txBody>
                    <a:bodyPr/>
                    <a:lstStyle/>
                    <a:p>
                      <a:pPr algn="r"/>
                      <a:r>
                        <a:rPr lang="en-US" altLang="zh-TW" sz="1400" dirty="0" smtClean="0">
                          <a:latin typeface="標楷體" panose="03000509000000000000" pitchFamily="65" charset="-120"/>
                          <a:ea typeface="標楷體" panose="03000509000000000000" pitchFamily="65" charset="-120"/>
                        </a:rPr>
                        <a:t>4100</a:t>
                      </a:r>
                      <a:endParaRPr lang="zh-TW" altLang="en-US" sz="1400" dirty="0">
                        <a:latin typeface="標楷體" panose="03000509000000000000" pitchFamily="65" charset="-120"/>
                        <a:ea typeface="標楷體" panose="03000509000000000000" pitchFamily="65" charset="-120"/>
                      </a:endParaRPr>
                    </a:p>
                  </a:txBody>
                  <a:tcPr>
                    <a:solidFill>
                      <a:schemeClr val="accent1">
                        <a:lumMod val="20000"/>
                        <a:lumOff val="80000"/>
                      </a:schemeClr>
                    </a:solidFill>
                  </a:tcPr>
                </a:tc>
                <a:tc>
                  <a:txBody>
                    <a:bodyPr/>
                    <a:lstStyle/>
                    <a:p>
                      <a:pPr algn="r"/>
                      <a:r>
                        <a:rPr lang="en-US" altLang="zh-TW" sz="1400" dirty="0" smtClean="0">
                          <a:latin typeface="標楷體" panose="03000509000000000000" pitchFamily="65" charset="-120"/>
                          <a:ea typeface="標楷體" panose="03000509000000000000" pitchFamily="65" charset="-120"/>
                        </a:rPr>
                        <a:t>1500</a:t>
                      </a:r>
                      <a:endParaRPr lang="zh-TW" altLang="en-US" sz="1400" dirty="0">
                        <a:latin typeface="標楷體" panose="03000509000000000000" pitchFamily="65" charset="-120"/>
                        <a:ea typeface="標楷體" panose="03000509000000000000" pitchFamily="65" charset="-120"/>
                      </a:endParaRPr>
                    </a:p>
                  </a:txBody>
                  <a:tcPr>
                    <a:solidFill>
                      <a:schemeClr val="accent1">
                        <a:lumMod val="20000"/>
                        <a:lumOff val="80000"/>
                      </a:schemeClr>
                    </a:solidFill>
                  </a:tcPr>
                </a:tc>
              </a:tr>
              <a:tr h="136733">
                <a:tc>
                  <a:txBody>
                    <a:bodyPr/>
                    <a:lstStyle/>
                    <a:p>
                      <a:endParaRPr lang="zh-TW" altLang="en-US" sz="200" dirty="0">
                        <a:latin typeface="標楷體" panose="03000509000000000000" pitchFamily="65" charset="-120"/>
                        <a:ea typeface="標楷體" panose="03000509000000000000" pitchFamily="65" charset="-120"/>
                      </a:endParaRPr>
                    </a:p>
                  </a:txBody>
                  <a:tcPr>
                    <a:solidFill>
                      <a:schemeClr val="tx2">
                        <a:lumMod val="20000"/>
                        <a:lumOff val="80000"/>
                      </a:schemeClr>
                    </a:solidFill>
                  </a:tcPr>
                </a:tc>
                <a:tc>
                  <a:txBody>
                    <a:bodyPr/>
                    <a:lstStyle/>
                    <a:p>
                      <a:pPr algn="r"/>
                      <a:endParaRPr lang="zh-TW" altLang="en-US" sz="200" dirty="0">
                        <a:latin typeface="標楷體" panose="03000509000000000000" pitchFamily="65" charset="-120"/>
                        <a:ea typeface="標楷體" panose="03000509000000000000" pitchFamily="65" charset="-120"/>
                      </a:endParaRPr>
                    </a:p>
                  </a:txBody>
                  <a:tcPr>
                    <a:solidFill>
                      <a:schemeClr val="tx2">
                        <a:lumMod val="20000"/>
                        <a:lumOff val="80000"/>
                      </a:schemeClr>
                    </a:solidFill>
                  </a:tcPr>
                </a:tc>
                <a:tc>
                  <a:txBody>
                    <a:bodyPr/>
                    <a:lstStyle/>
                    <a:p>
                      <a:pPr algn="r"/>
                      <a:endParaRPr lang="zh-TW" altLang="en-US" sz="200" dirty="0">
                        <a:latin typeface="標楷體" panose="03000509000000000000" pitchFamily="65" charset="-120"/>
                        <a:ea typeface="標楷體" panose="03000509000000000000" pitchFamily="65" charset="-120"/>
                      </a:endParaRPr>
                    </a:p>
                  </a:txBody>
                  <a:tcPr>
                    <a:solidFill>
                      <a:schemeClr val="tx2">
                        <a:lumMod val="20000"/>
                        <a:lumOff val="80000"/>
                      </a:schemeClr>
                    </a:solidFill>
                  </a:tcPr>
                </a:tc>
              </a:tr>
              <a:tr h="332717">
                <a:tc>
                  <a:txBody>
                    <a:bodyPr/>
                    <a:lstStyle/>
                    <a:p>
                      <a:r>
                        <a:rPr lang="zh-TW" altLang="en-US" sz="1400" b="1" dirty="0" smtClean="0">
                          <a:latin typeface="標楷體" panose="03000509000000000000" pitchFamily="65" charset="-120"/>
                          <a:ea typeface="標楷體" panose="03000509000000000000" pitchFamily="65" charset="-120"/>
                        </a:rPr>
                        <a:t>匯款金額合計</a:t>
                      </a:r>
                      <a:endParaRPr lang="zh-TW" altLang="en-US" sz="1400" b="1" dirty="0">
                        <a:latin typeface="標楷體" panose="03000509000000000000" pitchFamily="65" charset="-120"/>
                        <a:ea typeface="標楷體" panose="03000509000000000000" pitchFamily="65" charset="-120"/>
                      </a:endParaRPr>
                    </a:p>
                  </a:txBody>
                  <a:tcPr>
                    <a:solidFill>
                      <a:schemeClr val="accent1">
                        <a:lumMod val="20000"/>
                        <a:lumOff val="80000"/>
                      </a:schemeClr>
                    </a:solidFill>
                  </a:tcPr>
                </a:tc>
                <a:tc>
                  <a:txBody>
                    <a:bodyPr/>
                    <a:lstStyle/>
                    <a:p>
                      <a:pPr algn="r"/>
                      <a:r>
                        <a:rPr lang="en-US" altLang="zh-TW" sz="1400" b="1" dirty="0" smtClean="0">
                          <a:latin typeface="標楷體" panose="03000509000000000000" pitchFamily="65" charset="-120"/>
                          <a:ea typeface="標楷體" panose="03000509000000000000" pitchFamily="65" charset="-120"/>
                        </a:rPr>
                        <a:t>6900</a:t>
                      </a:r>
                      <a:endParaRPr lang="zh-TW" altLang="en-US" sz="1400" b="1" dirty="0">
                        <a:latin typeface="標楷體" panose="03000509000000000000" pitchFamily="65" charset="-120"/>
                        <a:ea typeface="標楷體" panose="03000509000000000000" pitchFamily="65" charset="-120"/>
                      </a:endParaRPr>
                    </a:p>
                  </a:txBody>
                  <a:tcPr>
                    <a:solidFill>
                      <a:schemeClr val="accent1">
                        <a:lumMod val="20000"/>
                        <a:lumOff val="80000"/>
                      </a:schemeClr>
                    </a:solidFill>
                  </a:tcPr>
                </a:tc>
                <a:tc>
                  <a:txBody>
                    <a:bodyPr/>
                    <a:lstStyle/>
                    <a:p>
                      <a:pPr algn="r"/>
                      <a:r>
                        <a:rPr lang="en-US" altLang="zh-TW" sz="1400" b="1" dirty="0" smtClean="0">
                          <a:latin typeface="標楷體" panose="03000509000000000000" pitchFamily="65" charset="-120"/>
                          <a:ea typeface="標楷體" panose="03000509000000000000" pitchFamily="65" charset="-120"/>
                        </a:rPr>
                        <a:t>3700</a:t>
                      </a:r>
                      <a:endParaRPr lang="zh-TW" altLang="en-US" sz="1400" b="1" dirty="0">
                        <a:latin typeface="標楷體" panose="03000509000000000000" pitchFamily="65" charset="-120"/>
                        <a:ea typeface="標楷體" panose="03000509000000000000" pitchFamily="65" charset="-120"/>
                      </a:endParaRPr>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3039221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395536" y="332656"/>
            <a:ext cx="4535388" cy="864096"/>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TW" altLang="en-US" b="1" dirty="0" smtClean="0">
                <a:solidFill>
                  <a:srgbClr val="009999"/>
                </a:solidFill>
                <a:latin typeface="標楷體" panose="03000509000000000000" pitchFamily="65" charset="-120"/>
                <a:ea typeface="標楷體" panose="03000509000000000000" pitchFamily="65" charset="-120"/>
              </a:rPr>
              <a:t>環抱適健康安撫床</a:t>
            </a:r>
            <a:endParaRPr lang="zh-TW" altLang="en-US" b="1" dirty="0">
              <a:solidFill>
                <a:srgbClr val="009999"/>
              </a:solidFill>
              <a:latin typeface="標楷體" panose="03000509000000000000" pitchFamily="65" charset="-120"/>
              <a:ea typeface="標楷體" panose="03000509000000000000" pitchFamily="65" charset="-120"/>
            </a:endParaRPr>
          </a:p>
        </p:txBody>
      </p:sp>
      <p:sp>
        <p:nvSpPr>
          <p:cNvPr id="2" name="文字方塊 1"/>
          <p:cNvSpPr txBox="1"/>
          <p:nvPr/>
        </p:nvSpPr>
        <p:spPr>
          <a:xfrm>
            <a:off x="395536" y="3429000"/>
            <a:ext cx="1859953" cy="769441"/>
          </a:xfrm>
          <a:prstGeom prst="rect">
            <a:avLst/>
          </a:prstGeom>
          <a:noFill/>
        </p:spPr>
        <p:txBody>
          <a:bodyPr wrap="square" rtlCol="0">
            <a:spAutoFit/>
          </a:bodyPr>
          <a:lstStyle/>
          <a:p>
            <a:r>
              <a:rPr lang="zh-TW" altLang="en-US" dirty="0">
                <a:solidFill>
                  <a:srgbClr val="FF3399"/>
                </a:solidFill>
                <a:latin typeface="標楷體" panose="03000509000000000000" pitchFamily="65" charset="-120"/>
                <a:ea typeface="標楷體" panose="03000509000000000000" pitchFamily="65" charset="-120"/>
              </a:rPr>
              <a:t>白色純棉</a:t>
            </a:r>
            <a:r>
              <a:rPr lang="zh-TW" altLang="en-US" dirty="0" smtClean="0">
                <a:solidFill>
                  <a:srgbClr val="FF3399"/>
                </a:solidFill>
                <a:latin typeface="標楷體" panose="03000509000000000000" pitchFamily="65" charset="-120"/>
                <a:ea typeface="標楷體" panose="03000509000000000000" pitchFamily="65" charset="-120"/>
              </a:rPr>
              <a:t>吊床</a:t>
            </a:r>
            <a:r>
              <a:rPr lang="en-US" altLang="zh-TW" sz="1400" dirty="0" smtClean="0">
                <a:solidFill>
                  <a:srgbClr val="FF3399"/>
                </a:solidFill>
                <a:latin typeface="標楷體" panose="03000509000000000000" pitchFamily="65" charset="-120"/>
                <a:ea typeface="標楷體" panose="03000509000000000000" pitchFamily="65" charset="-120"/>
              </a:rPr>
              <a:t>NT$1350</a:t>
            </a:r>
            <a:r>
              <a:rPr lang="en-US" altLang="zh-TW" dirty="0" smtClean="0">
                <a:solidFill>
                  <a:srgbClr val="FF3399"/>
                </a:solidFill>
                <a:latin typeface="標楷體" panose="03000509000000000000" pitchFamily="65" charset="-120"/>
                <a:ea typeface="標楷體" panose="03000509000000000000" pitchFamily="65" charset="-120"/>
              </a:rPr>
              <a:t/>
            </a:r>
            <a:br>
              <a:rPr lang="en-US" altLang="zh-TW" dirty="0" smtClean="0">
                <a:solidFill>
                  <a:srgbClr val="FF3399"/>
                </a:solidFill>
                <a:latin typeface="標楷體" panose="03000509000000000000" pitchFamily="65" charset="-120"/>
                <a:ea typeface="標楷體" panose="03000509000000000000" pitchFamily="65" charset="-120"/>
              </a:rPr>
            </a:br>
            <a:r>
              <a:rPr lang="zh-TW" altLang="en-US" sz="1200" dirty="0" smtClean="0">
                <a:latin typeface="標楷體" panose="03000509000000000000" pitchFamily="65" charset="-120"/>
                <a:ea typeface="標楷體" panose="03000509000000000000" pitchFamily="65" charset="-120"/>
              </a:rPr>
              <a:t>適合</a:t>
            </a:r>
            <a:r>
              <a:rPr lang="en-US" altLang="zh-TW" sz="1200" dirty="0" smtClean="0">
                <a:latin typeface="標楷體" panose="03000509000000000000" pitchFamily="65" charset="-120"/>
                <a:ea typeface="標楷體" panose="03000509000000000000" pitchFamily="65" charset="-120"/>
              </a:rPr>
              <a:t>: </a:t>
            </a:r>
            <a:r>
              <a:rPr lang="zh-TW" altLang="en-US" sz="1200" dirty="0" smtClean="0">
                <a:latin typeface="標楷體" panose="03000509000000000000" pitchFamily="65" charset="-120"/>
                <a:ea typeface="標楷體" panose="03000509000000000000" pitchFamily="65" charset="-120"/>
              </a:rPr>
              <a:t>新生兒</a:t>
            </a:r>
            <a:r>
              <a:rPr lang="en-US" altLang="zh-TW" sz="1200" dirty="0" smtClean="0">
                <a:latin typeface="標楷體" panose="03000509000000000000" pitchFamily="65" charset="-120"/>
                <a:ea typeface="標楷體" panose="03000509000000000000" pitchFamily="65" charset="-120"/>
              </a:rPr>
              <a:t>~12</a:t>
            </a:r>
            <a:r>
              <a:rPr lang="zh-TW" altLang="en-US" sz="1200" dirty="0" smtClean="0">
                <a:latin typeface="標楷體" panose="03000509000000000000" pitchFamily="65" charset="-120"/>
                <a:ea typeface="標楷體" panose="03000509000000000000" pitchFamily="65" charset="-120"/>
              </a:rPr>
              <a:t>公斤 </a:t>
            </a:r>
            <a:endParaRPr lang="zh-TW" altLang="en-US" sz="1200" dirty="0">
              <a:latin typeface="標楷體" panose="03000509000000000000" pitchFamily="65" charset="-120"/>
              <a:ea typeface="標楷體" panose="03000509000000000000" pitchFamily="65" charset="-120"/>
            </a:endParaRPr>
          </a:p>
        </p:txBody>
      </p:sp>
      <p:sp>
        <p:nvSpPr>
          <p:cNvPr id="6" name="文字方塊 5"/>
          <p:cNvSpPr txBox="1"/>
          <p:nvPr/>
        </p:nvSpPr>
        <p:spPr>
          <a:xfrm>
            <a:off x="683568" y="1556792"/>
            <a:ext cx="7488831" cy="369332"/>
          </a:xfrm>
          <a:prstGeom prst="rect">
            <a:avLst/>
          </a:prstGeom>
          <a:noFill/>
        </p:spPr>
        <p:txBody>
          <a:bodyPr wrap="square" rtlCol="0">
            <a:spAutoFit/>
          </a:bodyPr>
          <a:lstStyle/>
          <a:p>
            <a:r>
              <a:rPr lang="zh-TW" altLang="en-US" dirty="0" smtClean="0">
                <a:latin typeface="標楷體" panose="03000509000000000000" pitchFamily="65" charset="-120"/>
                <a:ea typeface="標楷體" panose="03000509000000000000" pitchFamily="65" charset="-120"/>
              </a:rPr>
              <a:t>配件商品</a:t>
            </a:r>
            <a:endParaRPr lang="zh-TW" altLang="en-US" dirty="0">
              <a:latin typeface="標楷體" panose="03000509000000000000" pitchFamily="65" charset="-120"/>
              <a:ea typeface="標楷體" panose="03000509000000000000" pitchFamily="65" charset="-120"/>
            </a:endParaRPr>
          </a:p>
        </p:txBody>
      </p:sp>
      <p:sp>
        <p:nvSpPr>
          <p:cNvPr id="7" name="矩形 6"/>
          <p:cNvSpPr/>
          <p:nvPr/>
        </p:nvSpPr>
        <p:spPr>
          <a:xfrm>
            <a:off x="899592" y="1174304"/>
            <a:ext cx="7776864" cy="369332"/>
          </a:xfrm>
          <a:prstGeom prst="rect">
            <a:avLst/>
          </a:prstGeom>
          <a:solidFill>
            <a:srgbClr val="FFCCFF"/>
          </a:solidFill>
        </p:spPr>
        <p:txBody>
          <a:bodyPr wrap="square">
            <a:spAutoFit/>
          </a:bodyPr>
          <a:lstStyle/>
          <a:p>
            <a:pPr algn="r"/>
            <a:r>
              <a:rPr lang="zh-TW" altLang="en-US" dirty="0" smtClean="0">
                <a:solidFill>
                  <a:srgbClr val="33CCCC"/>
                </a:solidFill>
                <a:latin typeface="標楷體" panose="03000509000000000000" pitchFamily="65" charset="-120"/>
                <a:ea typeface="標楷體" panose="03000509000000000000" pitchFamily="65" charset="-120"/>
              </a:rPr>
              <a:t>首頁</a:t>
            </a:r>
            <a:r>
              <a:rPr lang="zh-TW" altLang="en-US" b="1" dirty="0" smtClean="0">
                <a:solidFill>
                  <a:srgbClr val="009999"/>
                </a:solidFill>
                <a:latin typeface="標楷體" panose="03000509000000000000" pitchFamily="65" charset="-120"/>
                <a:ea typeface="標楷體" panose="03000509000000000000" pitchFamily="65" charset="-120"/>
              </a:rPr>
              <a:t> </a:t>
            </a:r>
            <a:r>
              <a:rPr lang="zh-TW" altLang="en-US" dirty="0" smtClean="0">
                <a:solidFill>
                  <a:srgbClr val="009999"/>
                </a:solidFill>
                <a:latin typeface="標楷體" panose="03000509000000000000" pitchFamily="65" charset="-120"/>
                <a:ea typeface="標楷體" panose="03000509000000000000" pitchFamily="65" charset="-120"/>
              </a:rPr>
              <a:t>  </a:t>
            </a:r>
            <a:r>
              <a:rPr lang="zh-TW" altLang="en-US" b="1" dirty="0" smtClean="0">
                <a:solidFill>
                  <a:srgbClr val="009999"/>
                </a:solidFill>
                <a:latin typeface="標楷體" panose="03000509000000000000" pitchFamily="65" charset="-120"/>
                <a:ea typeface="標楷體" panose="03000509000000000000" pitchFamily="65" charset="-120"/>
              </a:rPr>
              <a:t>產品</a:t>
            </a:r>
            <a:r>
              <a:rPr lang="zh-TW" altLang="en-US" dirty="0" smtClean="0">
                <a:solidFill>
                  <a:srgbClr val="33CCCC"/>
                </a:solidFill>
                <a:latin typeface="標楷體" panose="03000509000000000000" pitchFamily="65" charset="-120"/>
                <a:ea typeface="標楷體" panose="03000509000000000000" pitchFamily="65" charset="-120"/>
              </a:rPr>
              <a:t>   訂購</a:t>
            </a:r>
            <a:r>
              <a:rPr lang="en-US" altLang="zh-TW" dirty="0" smtClean="0">
                <a:solidFill>
                  <a:srgbClr val="33CCCC"/>
                </a:solidFill>
                <a:latin typeface="標楷體" panose="03000509000000000000" pitchFamily="65" charset="-120"/>
                <a:ea typeface="標楷體" panose="03000509000000000000" pitchFamily="65" charset="-120"/>
              </a:rPr>
              <a:t>/</a:t>
            </a:r>
            <a:r>
              <a:rPr lang="zh-TW" altLang="en-US" dirty="0" smtClean="0">
                <a:solidFill>
                  <a:srgbClr val="33CCCC"/>
                </a:solidFill>
                <a:latin typeface="標楷體" panose="03000509000000000000" pitchFamily="65" charset="-120"/>
                <a:ea typeface="標楷體" panose="03000509000000000000" pitchFamily="65" charset="-120"/>
              </a:rPr>
              <a:t>租用及運費說明   </a:t>
            </a:r>
            <a:r>
              <a:rPr lang="en-US" altLang="zh-TW" dirty="0" smtClean="0">
                <a:solidFill>
                  <a:srgbClr val="33CCCC"/>
                </a:solidFill>
                <a:latin typeface="標楷體" panose="03000509000000000000" pitchFamily="65" charset="-120"/>
                <a:ea typeface="標楷體" panose="03000509000000000000" pitchFamily="65" charset="-120"/>
              </a:rPr>
              <a:t>Q&amp;A</a:t>
            </a:r>
            <a:r>
              <a:rPr lang="zh-TW" altLang="en-US" dirty="0" smtClean="0">
                <a:solidFill>
                  <a:srgbClr val="33CCCC"/>
                </a:solidFill>
                <a:latin typeface="標楷體" panose="03000509000000000000" pitchFamily="65" charset="-120"/>
                <a:ea typeface="標楷體" panose="03000509000000000000" pitchFamily="65" charset="-120"/>
              </a:rPr>
              <a:t>   網路評價   聯絡我們</a:t>
            </a:r>
            <a:endParaRPr lang="zh-TW" altLang="en-US" dirty="0">
              <a:solidFill>
                <a:srgbClr val="33CCCC"/>
              </a:solidFill>
              <a:latin typeface="標楷體" panose="03000509000000000000" pitchFamily="65" charset="-120"/>
              <a:ea typeface="標楷體" panose="03000509000000000000" pitchFamily="65" charset="-120"/>
            </a:endParaRPr>
          </a:p>
        </p:txBody>
      </p:sp>
      <p:sp>
        <p:nvSpPr>
          <p:cNvPr id="9" name="文字方塊 8"/>
          <p:cNvSpPr txBox="1"/>
          <p:nvPr/>
        </p:nvSpPr>
        <p:spPr>
          <a:xfrm>
            <a:off x="2195736" y="3429000"/>
            <a:ext cx="1859953" cy="984885"/>
          </a:xfrm>
          <a:prstGeom prst="rect">
            <a:avLst/>
          </a:prstGeom>
          <a:noFill/>
        </p:spPr>
        <p:txBody>
          <a:bodyPr wrap="square" rtlCol="0">
            <a:spAutoFit/>
          </a:bodyPr>
          <a:lstStyle/>
          <a:p>
            <a:r>
              <a:rPr lang="zh-TW" altLang="en-US" dirty="0" smtClean="0">
                <a:solidFill>
                  <a:srgbClr val="FF3399"/>
                </a:solidFill>
                <a:latin typeface="標楷體" panose="03000509000000000000" pitchFamily="65" charset="-120"/>
                <a:ea typeface="標楷體" panose="03000509000000000000" pitchFamily="65" charset="-120"/>
              </a:rPr>
              <a:t>全網透氣吊床</a:t>
            </a:r>
            <a:r>
              <a:rPr lang="en-US" altLang="zh-TW" dirty="0" smtClean="0">
                <a:solidFill>
                  <a:srgbClr val="FF3399"/>
                </a:solidFill>
                <a:latin typeface="標楷體" panose="03000509000000000000" pitchFamily="65" charset="-120"/>
                <a:ea typeface="標楷體" panose="03000509000000000000" pitchFamily="65" charset="-120"/>
              </a:rPr>
              <a:t/>
            </a:r>
            <a:br>
              <a:rPr lang="en-US" altLang="zh-TW" dirty="0" smtClean="0">
                <a:solidFill>
                  <a:srgbClr val="FF3399"/>
                </a:solidFill>
                <a:latin typeface="標楷體" panose="03000509000000000000" pitchFamily="65" charset="-120"/>
                <a:ea typeface="標楷體" panose="03000509000000000000" pitchFamily="65" charset="-120"/>
              </a:rPr>
            </a:br>
            <a:r>
              <a:rPr lang="en-US" altLang="zh-TW" sz="1400" dirty="0" smtClean="0">
                <a:solidFill>
                  <a:srgbClr val="FF3399"/>
                </a:solidFill>
                <a:latin typeface="標楷體" panose="03000509000000000000" pitchFamily="65" charset="-120"/>
                <a:ea typeface="標楷體" panose="03000509000000000000" pitchFamily="65" charset="-120"/>
              </a:rPr>
              <a:t>NT$700</a:t>
            </a:r>
          </a:p>
          <a:p>
            <a:r>
              <a:rPr lang="zh-TW" altLang="en-US" sz="1200" dirty="0" smtClean="0">
                <a:latin typeface="標楷體" panose="03000509000000000000" pitchFamily="65" charset="-120"/>
                <a:ea typeface="標楷體" panose="03000509000000000000" pitchFamily="65" charset="-120"/>
              </a:rPr>
              <a:t>適合</a:t>
            </a:r>
            <a:r>
              <a:rPr lang="en-US" altLang="zh-TW" sz="1200" dirty="0" smtClean="0">
                <a:latin typeface="標楷體" panose="03000509000000000000" pitchFamily="65" charset="-120"/>
                <a:ea typeface="標楷體" panose="03000509000000000000" pitchFamily="65" charset="-120"/>
              </a:rPr>
              <a:t>: 5-6</a:t>
            </a:r>
            <a:r>
              <a:rPr lang="zh-TW" altLang="en-US" sz="1200" dirty="0" smtClean="0">
                <a:latin typeface="標楷體" panose="03000509000000000000" pitchFamily="65" charset="-120"/>
                <a:ea typeface="標楷體" panose="03000509000000000000" pitchFamily="65" charset="-120"/>
              </a:rPr>
              <a:t>個月寶寶到</a:t>
            </a:r>
            <a:r>
              <a:rPr lang="en-US" altLang="zh-TW" sz="1200" dirty="0" smtClean="0">
                <a:latin typeface="標楷體" panose="03000509000000000000" pitchFamily="65" charset="-120"/>
                <a:ea typeface="標楷體" panose="03000509000000000000" pitchFamily="65" charset="-120"/>
              </a:rPr>
              <a:t>16</a:t>
            </a:r>
            <a:r>
              <a:rPr lang="zh-TW" altLang="en-US" sz="1200" dirty="0" smtClean="0">
                <a:latin typeface="標楷體" panose="03000509000000000000" pitchFamily="65" charset="-120"/>
                <a:ea typeface="標楷體" panose="03000509000000000000" pitchFamily="65" charset="-120"/>
              </a:rPr>
              <a:t>公斤 </a:t>
            </a:r>
            <a:r>
              <a:rPr lang="en-US" altLang="zh-TW" sz="1200" dirty="0" smtClean="0">
                <a:latin typeface="標楷體" panose="03000509000000000000" pitchFamily="65" charset="-120"/>
                <a:ea typeface="標楷體" panose="03000509000000000000" pitchFamily="65" charset="-120"/>
              </a:rPr>
              <a:t>(</a:t>
            </a:r>
            <a:r>
              <a:rPr lang="zh-TW" altLang="en-US" sz="1200" dirty="0" smtClean="0">
                <a:latin typeface="標楷體" panose="03000509000000000000" pitchFamily="65" charset="-120"/>
                <a:ea typeface="標楷體" panose="03000509000000000000" pitchFamily="65" charset="-120"/>
              </a:rPr>
              <a:t>藍色或粉紅色</a:t>
            </a:r>
            <a:r>
              <a:rPr lang="en-US" altLang="zh-TW" sz="1200" dirty="0" smtClean="0">
                <a:latin typeface="標楷體" panose="03000509000000000000" pitchFamily="65" charset="-120"/>
                <a:ea typeface="標楷體" panose="03000509000000000000" pitchFamily="65" charset="-120"/>
              </a:rPr>
              <a:t>)</a:t>
            </a:r>
            <a:r>
              <a:rPr lang="zh-TW" altLang="en-US" sz="1400" dirty="0" smtClean="0">
                <a:latin typeface="標楷體" panose="03000509000000000000" pitchFamily="65" charset="-120"/>
                <a:ea typeface="標楷體" panose="03000509000000000000" pitchFamily="65" charset="-120"/>
              </a:rPr>
              <a:t> </a:t>
            </a:r>
            <a:endParaRPr lang="zh-TW" altLang="en-US" dirty="0">
              <a:latin typeface="標楷體" panose="03000509000000000000" pitchFamily="65" charset="-120"/>
              <a:ea typeface="標楷體" panose="03000509000000000000" pitchFamily="65" charset="-120"/>
            </a:endParaRPr>
          </a:p>
        </p:txBody>
      </p:sp>
      <p:sp>
        <p:nvSpPr>
          <p:cNvPr id="10" name="文字方塊 9"/>
          <p:cNvSpPr txBox="1"/>
          <p:nvPr/>
        </p:nvSpPr>
        <p:spPr>
          <a:xfrm>
            <a:off x="4271713" y="3413899"/>
            <a:ext cx="1728192" cy="1323439"/>
          </a:xfrm>
          <a:prstGeom prst="rect">
            <a:avLst/>
          </a:prstGeom>
          <a:noFill/>
        </p:spPr>
        <p:txBody>
          <a:bodyPr wrap="square" rtlCol="0">
            <a:spAutoFit/>
          </a:bodyPr>
          <a:lstStyle/>
          <a:p>
            <a:r>
              <a:rPr lang="zh-TW" altLang="en-US" dirty="0" smtClean="0">
                <a:solidFill>
                  <a:srgbClr val="FF3399"/>
                </a:solidFill>
                <a:latin typeface="標楷體" panose="03000509000000000000" pitchFamily="65" charset="-120"/>
                <a:ea typeface="標楷體" panose="03000509000000000000" pitchFamily="65" charset="-120"/>
              </a:rPr>
              <a:t>彈力繩組</a:t>
            </a:r>
            <a:r>
              <a:rPr lang="en-US" altLang="zh-TW" dirty="0" smtClean="0">
                <a:solidFill>
                  <a:srgbClr val="FF3399"/>
                </a:solidFill>
                <a:latin typeface="標楷體" panose="03000509000000000000" pitchFamily="65" charset="-120"/>
                <a:ea typeface="標楷體" panose="03000509000000000000" pitchFamily="65" charset="-120"/>
              </a:rPr>
              <a:t/>
            </a:r>
            <a:br>
              <a:rPr lang="en-US" altLang="zh-TW" dirty="0" smtClean="0">
                <a:solidFill>
                  <a:srgbClr val="FF3399"/>
                </a:solidFill>
                <a:latin typeface="標楷體" panose="03000509000000000000" pitchFamily="65" charset="-120"/>
                <a:ea typeface="標楷體" panose="03000509000000000000" pitchFamily="65" charset="-120"/>
              </a:rPr>
            </a:br>
            <a:r>
              <a:rPr lang="en-US" altLang="zh-TW" sz="1400" dirty="0" smtClean="0">
                <a:solidFill>
                  <a:srgbClr val="FF3399"/>
                </a:solidFill>
                <a:latin typeface="標楷體" panose="03000509000000000000" pitchFamily="65" charset="-120"/>
                <a:ea typeface="標楷體" panose="03000509000000000000" pitchFamily="65" charset="-120"/>
              </a:rPr>
              <a:t>NT$500</a:t>
            </a:r>
            <a:r>
              <a:rPr lang="en-US" altLang="zh-TW" dirty="0" smtClean="0">
                <a:solidFill>
                  <a:srgbClr val="FF3399"/>
                </a:solidFill>
                <a:latin typeface="標楷體" panose="03000509000000000000" pitchFamily="65" charset="-120"/>
                <a:ea typeface="標楷體" panose="03000509000000000000" pitchFamily="65" charset="-120"/>
              </a:rPr>
              <a:t/>
            </a:r>
            <a:br>
              <a:rPr lang="en-US" altLang="zh-TW" dirty="0" smtClean="0">
                <a:solidFill>
                  <a:srgbClr val="FF3399"/>
                </a:solidFill>
                <a:latin typeface="標楷體" panose="03000509000000000000" pitchFamily="65" charset="-120"/>
                <a:ea typeface="標楷體" panose="03000509000000000000" pitchFamily="65" charset="-120"/>
              </a:rPr>
            </a:br>
            <a:r>
              <a:rPr lang="zh-TW" altLang="en-US" sz="1200" dirty="0" smtClean="0">
                <a:solidFill>
                  <a:schemeClr val="tx1">
                    <a:lumMod val="95000"/>
                    <a:lumOff val="5000"/>
                  </a:schemeClr>
                </a:solidFill>
                <a:latin typeface="標楷體" panose="03000509000000000000" pitchFamily="65" charset="-120"/>
                <a:ea typeface="標楷體" panose="03000509000000000000" pitchFamily="65" charset="-120"/>
              </a:rPr>
              <a:t>親子型安撫</a:t>
            </a:r>
            <a:r>
              <a:rPr lang="zh-TW" altLang="en-US" sz="1200" dirty="0">
                <a:solidFill>
                  <a:schemeClr val="tx1">
                    <a:lumMod val="95000"/>
                    <a:lumOff val="5000"/>
                  </a:schemeClr>
                </a:solidFill>
                <a:latin typeface="標楷體" panose="03000509000000000000" pitchFamily="65" charset="-120"/>
                <a:ea typeface="標楷體" panose="03000509000000000000" pitchFamily="65" charset="-120"/>
              </a:rPr>
              <a:t>床</a:t>
            </a:r>
            <a:r>
              <a:rPr lang="zh-TW" altLang="en-US" sz="1200" dirty="0" smtClean="0">
                <a:solidFill>
                  <a:schemeClr val="tx1">
                    <a:lumMod val="95000"/>
                    <a:lumOff val="5000"/>
                  </a:schemeClr>
                </a:solidFill>
                <a:latin typeface="標楷體" panose="03000509000000000000" pitchFamily="65" charset="-120"/>
                <a:ea typeface="標楷體" panose="03000509000000000000" pitchFamily="65" charset="-120"/>
              </a:rPr>
              <a:t>專用</a:t>
            </a:r>
            <a:r>
              <a:rPr lang="en-US" altLang="zh-TW" sz="1200" dirty="0" smtClean="0">
                <a:solidFill>
                  <a:schemeClr val="tx1">
                    <a:lumMod val="95000"/>
                    <a:lumOff val="5000"/>
                  </a:schemeClr>
                </a:solidFill>
                <a:latin typeface="標楷體" panose="03000509000000000000" pitchFamily="65" charset="-120"/>
                <a:ea typeface="標楷體" panose="03000509000000000000" pitchFamily="65" charset="-120"/>
              </a:rPr>
              <a:t>,</a:t>
            </a:r>
            <a:r>
              <a:rPr lang="zh-TW" altLang="en-US" sz="1200" dirty="0" smtClean="0">
                <a:solidFill>
                  <a:schemeClr val="tx1">
                    <a:lumMod val="95000"/>
                    <a:lumOff val="5000"/>
                  </a:schemeClr>
                </a:solidFill>
                <a:latin typeface="標楷體" panose="03000509000000000000" pitchFamily="65" charset="-120"/>
                <a:ea typeface="標楷體" panose="03000509000000000000" pitchFamily="65" charset="-120"/>
              </a:rPr>
              <a:t>需</a:t>
            </a:r>
            <a:r>
              <a:rPr lang="zh-TW" altLang="en-US" sz="1200" dirty="0">
                <a:solidFill>
                  <a:schemeClr val="tx1">
                    <a:lumMod val="95000"/>
                    <a:lumOff val="5000"/>
                  </a:schemeClr>
                </a:solidFill>
                <a:latin typeface="標楷體" panose="03000509000000000000" pitchFamily="65" charset="-120"/>
                <a:ea typeface="標楷體" panose="03000509000000000000" pitchFamily="65" charset="-120"/>
              </a:rPr>
              <a:t>依照</a:t>
            </a:r>
            <a:r>
              <a:rPr lang="zh-TW" altLang="en-US" sz="1200" dirty="0" smtClean="0">
                <a:solidFill>
                  <a:schemeClr val="tx1">
                    <a:lumMod val="95000"/>
                    <a:lumOff val="5000"/>
                  </a:schemeClr>
                </a:solidFill>
                <a:latin typeface="標楷體" panose="03000509000000000000" pitchFamily="65" charset="-120"/>
                <a:ea typeface="標楷體" panose="03000509000000000000" pitchFamily="65" charset="-120"/>
              </a:rPr>
              <a:t>寶寶體重來佩掛，</a:t>
            </a:r>
            <a:r>
              <a:rPr lang="zh-TW" altLang="en-US" sz="1200" dirty="0">
                <a:solidFill>
                  <a:schemeClr val="tx1">
                    <a:lumMod val="95000"/>
                    <a:lumOff val="5000"/>
                  </a:schemeClr>
                </a:solidFill>
                <a:latin typeface="標楷體" panose="03000509000000000000" pitchFamily="65" charset="-120"/>
                <a:ea typeface="標楷體" panose="03000509000000000000" pitchFamily="65" charset="-120"/>
              </a:rPr>
              <a:t>使用</a:t>
            </a:r>
            <a:r>
              <a:rPr lang="zh-TW" altLang="en-US" sz="1200" dirty="0" smtClean="0">
                <a:solidFill>
                  <a:schemeClr val="tx1">
                    <a:lumMod val="95000"/>
                    <a:lumOff val="5000"/>
                  </a:schemeClr>
                </a:solidFill>
                <a:latin typeface="標楷體" panose="03000509000000000000" pitchFamily="65" charset="-120"/>
                <a:ea typeface="標楷體" panose="03000509000000000000" pitchFamily="65" charset="-120"/>
              </a:rPr>
              <a:t>期</a:t>
            </a:r>
            <a:r>
              <a:rPr lang="en-US" altLang="zh-TW" sz="1200" dirty="0" smtClean="0">
                <a:solidFill>
                  <a:schemeClr val="tx1">
                    <a:lumMod val="95000"/>
                    <a:lumOff val="5000"/>
                  </a:schemeClr>
                </a:solidFill>
                <a:latin typeface="標楷體" panose="03000509000000000000" pitchFamily="65" charset="-120"/>
                <a:ea typeface="標楷體" panose="03000509000000000000" pitchFamily="65" charset="-120"/>
              </a:rPr>
              <a:t>1</a:t>
            </a:r>
            <a:r>
              <a:rPr lang="zh-TW" altLang="en-US" sz="1200" dirty="0" smtClean="0">
                <a:solidFill>
                  <a:schemeClr val="tx1">
                    <a:lumMod val="95000"/>
                    <a:lumOff val="5000"/>
                  </a:schemeClr>
                </a:solidFill>
                <a:latin typeface="標楷體" panose="03000509000000000000" pitchFamily="65" charset="-120"/>
                <a:ea typeface="標楷體" panose="03000509000000000000" pitchFamily="65" charset="-120"/>
              </a:rPr>
              <a:t>年需換購全新品</a:t>
            </a:r>
            <a:endParaRPr lang="zh-TW" altLang="en-US" sz="1200" dirty="0">
              <a:latin typeface="標楷體" panose="03000509000000000000" pitchFamily="65" charset="-120"/>
              <a:ea typeface="標楷體" panose="03000509000000000000" pitchFamily="65" charset="-120"/>
            </a:endParaRPr>
          </a:p>
        </p:txBody>
      </p:sp>
      <p:sp>
        <p:nvSpPr>
          <p:cNvPr id="8" name="文字方塊 7"/>
          <p:cNvSpPr txBox="1"/>
          <p:nvPr/>
        </p:nvSpPr>
        <p:spPr>
          <a:xfrm>
            <a:off x="5999905" y="3429000"/>
            <a:ext cx="1380407" cy="1138773"/>
          </a:xfrm>
          <a:prstGeom prst="rect">
            <a:avLst/>
          </a:prstGeom>
          <a:noFill/>
        </p:spPr>
        <p:txBody>
          <a:bodyPr wrap="square" rtlCol="0">
            <a:spAutoFit/>
          </a:bodyPr>
          <a:lstStyle/>
          <a:p>
            <a:r>
              <a:rPr lang="zh-TW" altLang="en-US" dirty="0" smtClean="0">
                <a:solidFill>
                  <a:srgbClr val="FF3399"/>
                </a:solidFill>
                <a:latin typeface="標楷體" panose="03000509000000000000" pitchFamily="65" charset="-120"/>
                <a:ea typeface="標楷體" panose="03000509000000000000" pitchFamily="65" charset="-120"/>
              </a:rPr>
              <a:t>彈簧組</a:t>
            </a:r>
            <a:r>
              <a:rPr lang="en-US" altLang="zh-TW" dirty="0" smtClean="0">
                <a:solidFill>
                  <a:srgbClr val="FF3399"/>
                </a:solidFill>
                <a:latin typeface="標楷體" panose="03000509000000000000" pitchFamily="65" charset="-120"/>
                <a:ea typeface="標楷體" panose="03000509000000000000" pitchFamily="65" charset="-120"/>
              </a:rPr>
              <a:t/>
            </a:r>
            <a:br>
              <a:rPr lang="en-US" altLang="zh-TW" dirty="0" smtClean="0">
                <a:solidFill>
                  <a:srgbClr val="FF3399"/>
                </a:solidFill>
                <a:latin typeface="標楷體" panose="03000509000000000000" pitchFamily="65" charset="-120"/>
                <a:ea typeface="標楷體" panose="03000509000000000000" pitchFamily="65" charset="-120"/>
              </a:rPr>
            </a:br>
            <a:r>
              <a:rPr lang="en-US" altLang="zh-TW" sz="1400" dirty="0" smtClean="0">
                <a:solidFill>
                  <a:srgbClr val="FF3399"/>
                </a:solidFill>
                <a:latin typeface="標楷體" panose="03000509000000000000" pitchFamily="65" charset="-120"/>
                <a:ea typeface="標楷體" panose="03000509000000000000" pitchFamily="65" charset="-120"/>
              </a:rPr>
              <a:t>NT$750</a:t>
            </a:r>
            <a:r>
              <a:rPr lang="en-US" altLang="zh-TW" dirty="0" smtClean="0">
                <a:solidFill>
                  <a:srgbClr val="FF3399"/>
                </a:solidFill>
                <a:latin typeface="標楷體" panose="03000509000000000000" pitchFamily="65" charset="-120"/>
                <a:ea typeface="標楷體" panose="03000509000000000000" pitchFamily="65" charset="-120"/>
              </a:rPr>
              <a:t/>
            </a:r>
            <a:br>
              <a:rPr lang="en-US" altLang="zh-TW" dirty="0" smtClean="0">
                <a:solidFill>
                  <a:srgbClr val="FF3399"/>
                </a:solidFill>
                <a:latin typeface="標楷體" panose="03000509000000000000" pitchFamily="65" charset="-120"/>
                <a:ea typeface="標楷體" panose="03000509000000000000" pitchFamily="65" charset="-120"/>
              </a:rPr>
            </a:br>
            <a:r>
              <a:rPr lang="zh-TW" altLang="en-US" sz="1200" dirty="0" smtClean="0">
                <a:solidFill>
                  <a:schemeClr val="tx1">
                    <a:lumMod val="95000"/>
                    <a:lumOff val="5000"/>
                  </a:schemeClr>
                </a:solidFill>
                <a:latin typeface="標楷體" panose="03000509000000000000" pitchFamily="65" charset="-120"/>
                <a:ea typeface="標楷體" panose="03000509000000000000" pitchFamily="65" charset="-120"/>
              </a:rPr>
              <a:t>電動型安撫床專用</a:t>
            </a:r>
            <a:r>
              <a:rPr lang="en-US" altLang="zh-TW" sz="1200" dirty="0" smtClean="0">
                <a:solidFill>
                  <a:schemeClr val="tx1">
                    <a:lumMod val="95000"/>
                    <a:lumOff val="5000"/>
                  </a:schemeClr>
                </a:solidFill>
                <a:latin typeface="標楷體" panose="03000509000000000000" pitchFamily="65" charset="-120"/>
                <a:ea typeface="標楷體" panose="03000509000000000000" pitchFamily="65" charset="-120"/>
              </a:rPr>
              <a:t>,</a:t>
            </a:r>
            <a:r>
              <a:rPr lang="zh-TW" altLang="en-US" sz="1200" dirty="0" smtClean="0">
                <a:solidFill>
                  <a:schemeClr val="tx1">
                    <a:lumMod val="95000"/>
                    <a:lumOff val="5000"/>
                  </a:schemeClr>
                </a:solidFill>
                <a:latin typeface="標楷體" panose="03000509000000000000" pitchFamily="65" charset="-120"/>
                <a:ea typeface="標楷體" panose="03000509000000000000" pitchFamily="65" charset="-120"/>
              </a:rPr>
              <a:t>需</a:t>
            </a:r>
            <a:r>
              <a:rPr lang="zh-TW" altLang="en-US" sz="1200" dirty="0">
                <a:solidFill>
                  <a:schemeClr val="tx1">
                    <a:lumMod val="95000"/>
                    <a:lumOff val="5000"/>
                  </a:schemeClr>
                </a:solidFill>
                <a:latin typeface="標楷體" panose="03000509000000000000" pitchFamily="65" charset="-120"/>
                <a:ea typeface="標楷體" panose="03000509000000000000" pitchFamily="65" charset="-120"/>
              </a:rPr>
              <a:t>依照</a:t>
            </a:r>
            <a:r>
              <a:rPr lang="zh-TW" altLang="en-US" sz="1200" dirty="0" smtClean="0">
                <a:solidFill>
                  <a:schemeClr val="tx1">
                    <a:lumMod val="95000"/>
                    <a:lumOff val="5000"/>
                  </a:schemeClr>
                </a:solidFill>
                <a:latin typeface="標楷體" panose="03000509000000000000" pitchFamily="65" charset="-120"/>
                <a:ea typeface="標楷體" panose="03000509000000000000" pitchFamily="65" charset="-120"/>
              </a:rPr>
              <a:t>寶寶體重來佩掛</a:t>
            </a:r>
            <a:endParaRPr lang="en-US" altLang="zh-TW" sz="1200" dirty="0" smtClean="0">
              <a:solidFill>
                <a:schemeClr val="tx1">
                  <a:lumMod val="95000"/>
                  <a:lumOff val="5000"/>
                </a:schemeClr>
              </a:solidFill>
              <a:latin typeface="標楷體" panose="03000509000000000000" pitchFamily="65" charset="-120"/>
              <a:ea typeface="標楷體" panose="03000509000000000000" pitchFamily="65" charset="-120"/>
            </a:endParaRPr>
          </a:p>
        </p:txBody>
      </p:sp>
      <p:sp>
        <p:nvSpPr>
          <p:cNvPr id="11" name="文字方塊 10"/>
          <p:cNvSpPr txBox="1"/>
          <p:nvPr/>
        </p:nvSpPr>
        <p:spPr>
          <a:xfrm>
            <a:off x="7260463" y="3441774"/>
            <a:ext cx="1415993" cy="584775"/>
          </a:xfrm>
          <a:prstGeom prst="rect">
            <a:avLst/>
          </a:prstGeom>
          <a:noFill/>
        </p:spPr>
        <p:txBody>
          <a:bodyPr wrap="square" rtlCol="0">
            <a:spAutoFit/>
          </a:bodyPr>
          <a:lstStyle/>
          <a:p>
            <a:r>
              <a:rPr lang="zh-TW" altLang="en-US" dirty="0">
                <a:solidFill>
                  <a:srgbClr val="FF3399"/>
                </a:solidFill>
                <a:latin typeface="標楷體" panose="03000509000000000000" pitchFamily="65" charset="-120"/>
                <a:ea typeface="標楷體" panose="03000509000000000000" pitchFamily="65" charset="-120"/>
              </a:rPr>
              <a:t>電源</a:t>
            </a:r>
            <a:r>
              <a:rPr lang="zh-TW" altLang="en-US" dirty="0" smtClean="0">
                <a:solidFill>
                  <a:srgbClr val="FF3399"/>
                </a:solidFill>
                <a:latin typeface="標楷體" panose="03000509000000000000" pitchFamily="65" charset="-120"/>
                <a:ea typeface="標楷體" panose="03000509000000000000" pitchFamily="65" charset="-120"/>
              </a:rPr>
              <a:t>變壓器 </a:t>
            </a:r>
            <a:r>
              <a:rPr lang="en-US" altLang="zh-TW" sz="1400" dirty="0" smtClean="0">
                <a:solidFill>
                  <a:srgbClr val="FF3399"/>
                </a:solidFill>
                <a:latin typeface="標楷體" panose="03000509000000000000" pitchFamily="65" charset="-120"/>
                <a:ea typeface="標楷體" panose="03000509000000000000" pitchFamily="65" charset="-120"/>
              </a:rPr>
              <a:t>NT$450</a:t>
            </a:r>
            <a:r>
              <a:rPr lang="zh-TW" altLang="en-US" sz="1050" dirty="0" smtClean="0">
                <a:latin typeface="標楷體" panose="03000509000000000000" pitchFamily="65" charset="-120"/>
                <a:ea typeface="標楷體" panose="03000509000000000000" pitchFamily="65" charset="-120"/>
              </a:rPr>
              <a:t> </a:t>
            </a:r>
            <a:endParaRPr lang="zh-TW" altLang="en-US" sz="1050" dirty="0">
              <a:latin typeface="標楷體" panose="03000509000000000000" pitchFamily="65" charset="-120"/>
              <a:ea typeface="標楷體" panose="03000509000000000000" pitchFamily="65" charset="-120"/>
            </a:endParaRPr>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153" y="1898920"/>
            <a:ext cx="905256" cy="1536192"/>
          </a:xfrm>
          <a:prstGeom prst="rect">
            <a:avLst/>
          </a:prstGeom>
        </p:spPr>
      </p:pic>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31378" y="2023590"/>
            <a:ext cx="1930278" cy="1286852"/>
          </a:xfrm>
          <a:prstGeom prst="rect">
            <a:avLst/>
          </a:prstGeom>
        </p:spPr>
      </p:pic>
      <p:pic>
        <p:nvPicPr>
          <p:cNvPr id="13" name="圖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99905" y="1741457"/>
            <a:ext cx="929976" cy="1514867"/>
          </a:xfrm>
          <a:prstGeom prst="rect">
            <a:avLst/>
          </a:prstGeom>
        </p:spPr>
      </p:pic>
      <p:pic>
        <p:nvPicPr>
          <p:cNvPr id="14" name="圖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74185" y="2037437"/>
            <a:ext cx="1230263" cy="922906"/>
          </a:xfrm>
          <a:prstGeom prst="rect">
            <a:avLst/>
          </a:prstGeom>
        </p:spPr>
      </p:pic>
      <p:pic>
        <p:nvPicPr>
          <p:cNvPr id="15" name="圖片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5364" y="2023590"/>
            <a:ext cx="800850" cy="1232734"/>
          </a:xfrm>
          <a:prstGeom prst="rect">
            <a:avLst/>
          </a:prstGeom>
        </p:spPr>
      </p:pic>
    </p:spTree>
    <p:extLst>
      <p:ext uri="{BB962C8B-B14F-4D97-AF65-F5344CB8AC3E}">
        <p14:creationId xmlns:p14="http://schemas.microsoft.com/office/powerpoint/2010/main" val="2609325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haron\AppData\Local\Microsoft\Windows\INetCache\IE\TS00M9PB\halloween-boy-pointin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554618" y="4255950"/>
            <a:ext cx="2465653" cy="1810734"/>
          </a:xfrm>
          <a:prstGeom prst="rect">
            <a:avLst/>
          </a:prstGeom>
          <a:noFill/>
          <a:extLst>
            <a:ext uri="{909E8E84-426E-40DD-AFC4-6F175D3DCCD1}">
              <a14:hiddenFill xmlns:a14="http://schemas.microsoft.com/office/drawing/2010/main">
                <a:solidFill>
                  <a:srgbClr val="FFFFFF"/>
                </a:solidFill>
              </a14:hiddenFill>
            </a:ext>
          </a:extLst>
        </p:spPr>
      </p:pic>
      <p:sp>
        <p:nvSpPr>
          <p:cNvPr id="4" name="標題 1"/>
          <p:cNvSpPr txBox="1">
            <a:spLocks/>
          </p:cNvSpPr>
          <p:nvPr/>
        </p:nvSpPr>
        <p:spPr>
          <a:xfrm>
            <a:off x="395536" y="332656"/>
            <a:ext cx="4535388" cy="864096"/>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TW" altLang="en-US" b="1" dirty="0" smtClean="0">
                <a:solidFill>
                  <a:srgbClr val="009999"/>
                </a:solidFill>
                <a:latin typeface="標楷體" panose="03000509000000000000" pitchFamily="65" charset="-120"/>
                <a:ea typeface="標楷體" panose="03000509000000000000" pitchFamily="65" charset="-120"/>
              </a:rPr>
              <a:t>環抱適健康安撫床</a:t>
            </a:r>
            <a:endParaRPr lang="zh-TW" altLang="en-US" b="1" dirty="0">
              <a:solidFill>
                <a:srgbClr val="009999"/>
              </a:solidFill>
              <a:latin typeface="標楷體" panose="03000509000000000000" pitchFamily="65" charset="-120"/>
              <a:ea typeface="標楷體" panose="03000509000000000000" pitchFamily="65" charset="-120"/>
            </a:endParaRPr>
          </a:p>
        </p:txBody>
      </p:sp>
      <p:sp>
        <p:nvSpPr>
          <p:cNvPr id="6" name="矩形 5"/>
          <p:cNvSpPr/>
          <p:nvPr/>
        </p:nvSpPr>
        <p:spPr>
          <a:xfrm>
            <a:off x="773922" y="1174304"/>
            <a:ext cx="7902534" cy="369332"/>
          </a:xfrm>
          <a:prstGeom prst="rect">
            <a:avLst/>
          </a:prstGeom>
          <a:solidFill>
            <a:srgbClr val="FFCCFF"/>
          </a:solidFill>
        </p:spPr>
        <p:txBody>
          <a:bodyPr wrap="square">
            <a:spAutoFit/>
          </a:bodyPr>
          <a:lstStyle/>
          <a:p>
            <a:pPr algn="r"/>
            <a:r>
              <a:rPr lang="zh-TW" altLang="en-US" dirty="0" smtClean="0">
                <a:solidFill>
                  <a:srgbClr val="33CCCC"/>
                </a:solidFill>
                <a:latin typeface="標楷體" panose="03000509000000000000" pitchFamily="65" charset="-120"/>
                <a:ea typeface="標楷體" panose="03000509000000000000" pitchFamily="65" charset="-120"/>
              </a:rPr>
              <a:t>首頁 </a:t>
            </a:r>
            <a:r>
              <a:rPr lang="zh-TW" altLang="en-US" dirty="0" smtClean="0">
                <a:solidFill>
                  <a:srgbClr val="009999"/>
                </a:solidFill>
                <a:latin typeface="標楷體" panose="03000509000000000000" pitchFamily="65" charset="-120"/>
                <a:ea typeface="標楷體" panose="03000509000000000000" pitchFamily="65" charset="-120"/>
              </a:rPr>
              <a:t>  </a:t>
            </a:r>
            <a:r>
              <a:rPr lang="zh-TW" altLang="en-US" dirty="0" smtClean="0">
                <a:solidFill>
                  <a:srgbClr val="33CCCC"/>
                </a:solidFill>
                <a:latin typeface="標楷體" panose="03000509000000000000" pitchFamily="65" charset="-120"/>
                <a:ea typeface="標楷體" panose="03000509000000000000" pitchFamily="65" charset="-120"/>
              </a:rPr>
              <a:t>產品   </a:t>
            </a:r>
            <a:r>
              <a:rPr lang="zh-TW" altLang="en-US" dirty="0" smtClean="0">
                <a:solidFill>
                  <a:srgbClr val="009999"/>
                </a:solidFill>
                <a:latin typeface="標楷體" panose="03000509000000000000" pitchFamily="65" charset="-120"/>
                <a:ea typeface="標楷體" panose="03000509000000000000" pitchFamily="65" charset="-120"/>
              </a:rPr>
              <a:t>訂購</a:t>
            </a:r>
            <a:r>
              <a:rPr lang="en-US" altLang="zh-TW" dirty="0" smtClean="0">
                <a:solidFill>
                  <a:srgbClr val="009999"/>
                </a:solidFill>
                <a:latin typeface="標楷體" panose="03000509000000000000" pitchFamily="65" charset="-120"/>
                <a:ea typeface="標楷體" panose="03000509000000000000" pitchFamily="65" charset="-120"/>
              </a:rPr>
              <a:t>/</a:t>
            </a:r>
            <a:r>
              <a:rPr lang="zh-TW" altLang="en-US" dirty="0" smtClean="0">
                <a:solidFill>
                  <a:srgbClr val="009999"/>
                </a:solidFill>
                <a:latin typeface="標楷體" panose="03000509000000000000" pitchFamily="65" charset="-120"/>
                <a:ea typeface="標楷體" panose="03000509000000000000" pitchFamily="65" charset="-120"/>
              </a:rPr>
              <a:t>租用及運費說明   </a:t>
            </a:r>
            <a:r>
              <a:rPr lang="en-US" altLang="zh-TW" dirty="0" smtClean="0">
                <a:solidFill>
                  <a:srgbClr val="33CCCC"/>
                </a:solidFill>
                <a:latin typeface="標楷體" panose="03000509000000000000" pitchFamily="65" charset="-120"/>
                <a:ea typeface="標楷體" panose="03000509000000000000" pitchFamily="65" charset="-120"/>
              </a:rPr>
              <a:t>Q&amp;A</a:t>
            </a:r>
            <a:r>
              <a:rPr lang="zh-TW" altLang="en-US" dirty="0" smtClean="0">
                <a:solidFill>
                  <a:srgbClr val="33CCCC"/>
                </a:solidFill>
                <a:latin typeface="標楷體" panose="03000509000000000000" pitchFamily="65" charset="-120"/>
                <a:ea typeface="標楷體" panose="03000509000000000000" pitchFamily="65" charset="-120"/>
              </a:rPr>
              <a:t>   網路評價   聯絡我們</a:t>
            </a:r>
            <a:endParaRPr lang="zh-TW" altLang="en-US" dirty="0">
              <a:solidFill>
                <a:srgbClr val="33CCCC"/>
              </a:solidFill>
              <a:latin typeface="標楷體" panose="03000509000000000000" pitchFamily="65" charset="-120"/>
              <a:ea typeface="標楷體" panose="03000509000000000000" pitchFamily="65" charset="-120"/>
            </a:endParaRPr>
          </a:p>
        </p:txBody>
      </p:sp>
      <p:sp>
        <p:nvSpPr>
          <p:cNvPr id="2" name="矩形 1"/>
          <p:cNvSpPr/>
          <p:nvPr/>
        </p:nvSpPr>
        <p:spPr>
          <a:xfrm>
            <a:off x="539552" y="1916832"/>
            <a:ext cx="8208912" cy="2585323"/>
          </a:xfrm>
          <a:prstGeom prst="rect">
            <a:avLst/>
          </a:prstGeom>
        </p:spPr>
        <p:txBody>
          <a:bodyPr wrap="square">
            <a:spAutoFit/>
          </a:bodyPr>
          <a:lstStyle/>
          <a:p>
            <a:r>
              <a:rPr lang="zh-TW" altLang="en-US" b="1" dirty="0" smtClean="0">
                <a:solidFill>
                  <a:srgbClr val="FF3399"/>
                </a:solidFill>
                <a:latin typeface="標楷體" panose="03000509000000000000" pitchFamily="65" charset="-120"/>
                <a:ea typeface="標楷體" panose="03000509000000000000" pitchFamily="65" charset="-120"/>
              </a:rPr>
              <a:t>訂購</a:t>
            </a:r>
            <a:r>
              <a:rPr lang="zh-TW" altLang="en-US" b="1" dirty="0">
                <a:solidFill>
                  <a:srgbClr val="FF3399"/>
                </a:solidFill>
                <a:latin typeface="標楷體" panose="03000509000000000000" pitchFamily="65" charset="-120"/>
                <a:ea typeface="標楷體" panose="03000509000000000000" pitchFamily="65" charset="-120"/>
              </a:rPr>
              <a:t>或</a:t>
            </a:r>
            <a:r>
              <a:rPr lang="zh-TW" altLang="en-US" b="1" dirty="0" smtClean="0">
                <a:solidFill>
                  <a:srgbClr val="FF3399"/>
                </a:solidFill>
                <a:latin typeface="標楷體" panose="03000509000000000000" pitchFamily="65" charset="-120"/>
                <a:ea typeface="標楷體" panose="03000509000000000000" pitchFamily="65" charset="-120"/>
              </a:rPr>
              <a:t>租用</a:t>
            </a:r>
            <a:r>
              <a:rPr lang="en-US" altLang="zh-TW" dirty="0" smtClean="0">
                <a:solidFill>
                  <a:srgbClr val="FF3399"/>
                </a:solidFill>
                <a:latin typeface="標楷體" panose="03000509000000000000" pitchFamily="65" charset="-120"/>
                <a:ea typeface="標楷體" panose="03000509000000000000" pitchFamily="65" charset="-120"/>
              </a:rPr>
              <a:t/>
            </a:r>
            <a:br>
              <a:rPr lang="en-US" altLang="zh-TW" dirty="0" smtClean="0">
                <a:solidFill>
                  <a:srgbClr val="FF3399"/>
                </a:solidFill>
                <a:latin typeface="標楷體" panose="03000509000000000000" pitchFamily="65" charset="-120"/>
                <a:ea typeface="標楷體" panose="03000509000000000000" pitchFamily="65" charset="-120"/>
              </a:rPr>
            </a:br>
            <a:r>
              <a:rPr lang="zh-TW" altLang="en-US" dirty="0" smtClean="0">
                <a:latin typeface="標楷體" panose="03000509000000000000" pitchFamily="65" charset="-120"/>
                <a:ea typeface="標楷體" panose="03000509000000000000" pitchFamily="65" charset="-120"/>
              </a:rPr>
              <a:t>請</a:t>
            </a:r>
            <a:r>
              <a:rPr lang="zh-TW" altLang="en-US" dirty="0">
                <a:latin typeface="標楷體" panose="03000509000000000000" pitchFamily="65" charset="-120"/>
                <a:ea typeface="標楷體" panose="03000509000000000000" pitchFamily="65" charset="-120"/>
              </a:rPr>
              <a:t>點選</a:t>
            </a:r>
            <a:r>
              <a:rPr lang="zh-TW" altLang="en-US" dirty="0" smtClean="0">
                <a:latin typeface="標楷體" panose="03000509000000000000" pitchFamily="65" charset="-120"/>
                <a:ea typeface="標楷體" panose="03000509000000000000" pitchFamily="65" charset="-120"/>
              </a:rPr>
              <a:t>右下方開啟「訂購單」</a:t>
            </a:r>
            <a:r>
              <a:rPr lang="zh-TW" altLang="en-US" dirty="0">
                <a:latin typeface="標楷體" panose="03000509000000000000" pitchFamily="65" charset="-120"/>
                <a:ea typeface="標楷體" panose="03000509000000000000" pitchFamily="65" charset="-120"/>
              </a:rPr>
              <a:t>或「租用單」</a:t>
            </a:r>
            <a:r>
              <a:rPr lang="zh-TW" altLang="en-US" dirty="0" smtClean="0">
                <a:latin typeface="標楷體" panose="03000509000000000000" pitchFamily="65" charset="-120"/>
                <a:ea typeface="標楷體" panose="03000509000000000000" pitchFamily="65" charset="-120"/>
              </a:rPr>
              <a:t>，並填寫詳細訂購</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租用所</a:t>
            </a:r>
            <a:r>
              <a:rPr lang="zh-TW" altLang="en-US" dirty="0">
                <a:latin typeface="標楷體" panose="03000509000000000000" pitchFamily="65" charset="-120"/>
                <a:ea typeface="標楷體" panose="03000509000000000000" pitchFamily="65" charset="-120"/>
              </a:rPr>
              <a:t>需</a:t>
            </a:r>
            <a:r>
              <a:rPr lang="zh-TW" altLang="en-US" dirty="0" smtClean="0">
                <a:latin typeface="標楷體" panose="03000509000000000000" pitchFamily="65" charset="-120"/>
                <a:ea typeface="標楷體" panose="03000509000000000000" pitchFamily="65" charset="-120"/>
              </a:rPr>
              <a:t>的</a:t>
            </a:r>
            <a:r>
              <a:rPr lang="zh-TW" altLang="en-US" dirty="0">
                <a:latin typeface="標楷體" panose="03000509000000000000" pitchFamily="65" charset="-120"/>
                <a:ea typeface="標楷體" panose="03000509000000000000" pitchFamily="65" charset="-120"/>
              </a:rPr>
              <a:t>各項</a:t>
            </a:r>
            <a:r>
              <a:rPr lang="zh-TW" altLang="en-US" dirty="0" smtClean="0">
                <a:latin typeface="標楷體" panose="03000509000000000000" pitchFamily="65" charset="-120"/>
                <a:ea typeface="標楷體" panose="03000509000000000000" pitchFamily="65" charset="-120"/>
              </a:rPr>
              <a:t>內容，傳送後請加</a:t>
            </a:r>
            <a:r>
              <a:rPr lang="en-US" altLang="zh-TW" dirty="0" smtClean="0">
                <a:latin typeface="標楷體" panose="03000509000000000000" pitchFamily="65" charset="-120"/>
                <a:ea typeface="標楷體" panose="03000509000000000000" pitchFamily="65" charset="-120"/>
              </a:rPr>
              <a:t>LINE</a:t>
            </a:r>
            <a:r>
              <a:rPr lang="zh-TW" altLang="en-US" dirty="0" smtClean="0">
                <a:latin typeface="標楷體" panose="03000509000000000000" pitchFamily="65" charset="-120"/>
                <a:ea typeface="標楷體" panose="03000509000000000000" pitchFamily="65" charset="-120"/>
              </a:rPr>
              <a:t>通知確認。確認</a:t>
            </a:r>
            <a:r>
              <a:rPr lang="zh-TW" altLang="en-US" dirty="0">
                <a:latin typeface="標楷體" panose="03000509000000000000" pitchFamily="65" charset="-120"/>
                <a:ea typeface="標楷體" panose="03000509000000000000" pitchFamily="65" charset="-120"/>
              </a:rPr>
              <a:t>無誤並收到您的匯款後，我們將</a:t>
            </a:r>
            <a:r>
              <a:rPr lang="zh-TW" altLang="en-US" dirty="0" smtClean="0">
                <a:latin typeface="標楷體" panose="03000509000000000000" pitchFamily="65" charset="-120"/>
                <a:ea typeface="標楷體" panose="03000509000000000000" pitchFamily="65" charset="-120"/>
              </a:rPr>
              <a:t>於工作日內安排出貨，預定出貨隔天送達</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偏遠地區除外</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，我們會通知您出貨日期。</a:t>
            </a:r>
            <a:endParaRPr lang="zh-TW" altLang="en-US" dirty="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a:p>
            <a:r>
              <a:rPr lang="zh-TW" altLang="en-US" b="1" dirty="0">
                <a:solidFill>
                  <a:srgbClr val="FF3399"/>
                </a:solidFill>
                <a:latin typeface="標楷體" panose="03000509000000000000" pitchFamily="65" charset="-120"/>
                <a:ea typeface="標楷體" panose="03000509000000000000" pitchFamily="65" charset="-120"/>
              </a:rPr>
              <a:t>運費</a:t>
            </a:r>
            <a:r>
              <a:rPr lang="zh-TW" altLang="en-US" b="1" dirty="0" smtClean="0">
                <a:solidFill>
                  <a:srgbClr val="FF3399"/>
                </a:solidFill>
                <a:latin typeface="標楷體" panose="03000509000000000000" pitchFamily="65" charset="-120"/>
                <a:ea typeface="標楷體" panose="03000509000000000000" pitchFamily="65" charset="-120"/>
              </a:rPr>
              <a:t>（</a:t>
            </a:r>
            <a:r>
              <a:rPr lang="zh-TW" altLang="en-US" b="1" dirty="0">
                <a:solidFill>
                  <a:srgbClr val="FF3399"/>
                </a:solidFill>
                <a:latin typeface="標楷體" panose="03000509000000000000" pitchFamily="65" charset="-120"/>
                <a:ea typeface="標楷體" panose="03000509000000000000" pitchFamily="65" charset="-120"/>
              </a:rPr>
              <a:t>台灣本島）</a:t>
            </a:r>
          </a:p>
          <a:p>
            <a:pPr marL="285750" indent="-285750">
              <a:buFont typeface="Arial" panose="020B0604020202020204" pitchFamily="34" charset="0"/>
              <a:buChar char="•"/>
            </a:pPr>
            <a:r>
              <a:rPr lang="zh-TW" altLang="en-US" dirty="0">
                <a:latin typeface="標楷體" panose="03000509000000000000" pitchFamily="65" charset="-120"/>
                <a:ea typeface="標楷體" panose="03000509000000000000" pitchFamily="65" charset="-120"/>
              </a:rPr>
              <a:t>安撫床皆</a:t>
            </a:r>
            <a:r>
              <a:rPr lang="zh-TW" altLang="en-US" dirty="0" smtClean="0">
                <a:latin typeface="標楷體" panose="03000509000000000000" pitchFamily="65" charset="-120"/>
                <a:ea typeface="標楷體" panose="03000509000000000000" pitchFamily="65" charset="-120"/>
              </a:rPr>
              <a:t>為宅配 </a:t>
            </a:r>
            <a:r>
              <a:rPr lang="en-US" altLang="zh-TW" dirty="0" smtClean="0">
                <a:latin typeface="標楷體" panose="03000509000000000000" pitchFamily="65" charset="-120"/>
                <a:ea typeface="標楷體" panose="03000509000000000000" pitchFamily="65" charset="-120"/>
              </a:rPr>
              <a:t>NT$200/</a:t>
            </a:r>
            <a:r>
              <a:rPr lang="zh-TW" altLang="en-US" dirty="0" smtClean="0">
                <a:latin typeface="標楷體" panose="03000509000000000000" pitchFamily="65" charset="-120"/>
                <a:ea typeface="標楷體" panose="03000509000000000000" pitchFamily="65" charset="-120"/>
              </a:rPr>
              <a:t>趟</a:t>
            </a:r>
            <a:endParaRPr lang="en-US" altLang="zh-TW" dirty="0" smtClean="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en-US" dirty="0" smtClean="0">
                <a:latin typeface="標楷體" panose="03000509000000000000" pitchFamily="65" charset="-120"/>
                <a:ea typeface="標楷體" panose="03000509000000000000" pitchFamily="65" charset="-120"/>
              </a:rPr>
              <a:t>配件商品皆為掛號包裹寄送 </a:t>
            </a:r>
            <a:r>
              <a:rPr lang="en-US" altLang="zh-TW" dirty="0" smtClean="0">
                <a:latin typeface="標楷體" panose="03000509000000000000" pitchFamily="65" charset="-120"/>
                <a:ea typeface="標楷體" panose="03000509000000000000" pitchFamily="65" charset="-120"/>
              </a:rPr>
              <a:t>NT$80</a:t>
            </a:r>
          </a:p>
          <a:p>
            <a:pPr marL="285750" indent="-285750">
              <a:buFont typeface="Arial" panose="020B0604020202020204" pitchFamily="34" charset="0"/>
              <a:buChar char="•"/>
            </a:pPr>
            <a:r>
              <a:rPr lang="zh-TW" altLang="en-US" dirty="0" smtClean="0">
                <a:latin typeface="標楷體" panose="03000509000000000000" pitchFamily="65" charset="-120"/>
                <a:ea typeface="標楷體" panose="03000509000000000000" pitchFamily="65" charset="-120"/>
              </a:rPr>
              <a:t>如</a:t>
            </a:r>
            <a:r>
              <a:rPr lang="zh-TW" altLang="en-US" dirty="0">
                <a:latin typeface="標楷體" panose="03000509000000000000" pitchFamily="65" charset="-120"/>
                <a:ea typeface="標楷體" panose="03000509000000000000" pitchFamily="65" charset="-120"/>
              </a:rPr>
              <a:t>有外島寄送需求</a:t>
            </a:r>
            <a:r>
              <a:rPr lang="zh-TW" altLang="en-US" dirty="0" smtClean="0">
                <a:latin typeface="標楷體" panose="03000509000000000000" pitchFamily="65" charset="-120"/>
                <a:ea typeface="標楷體" panose="03000509000000000000" pitchFamily="65" charset="-120"/>
              </a:rPr>
              <a:t>，請加</a:t>
            </a:r>
            <a:r>
              <a:rPr lang="en-US" altLang="zh-TW" dirty="0" smtClean="0">
                <a:latin typeface="標楷體" panose="03000509000000000000" pitchFamily="65" charset="-120"/>
                <a:ea typeface="標楷體" panose="03000509000000000000" pitchFamily="65" charset="-120"/>
              </a:rPr>
              <a:t>LINE</a:t>
            </a:r>
            <a:r>
              <a:rPr lang="zh-TW" altLang="en-US" dirty="0" smtClean="0">
                <a:latin typeface="標楷體" panose="03000509000000000000" pitchFamily="65" charset="-120"/>
                <a:ea typeface="標楷體" panose="03000509000000000000" pitchFamily="65" charset="-120"/>
              </a:rPr>
              <a:t>詢問</a:t>
            </a:r>
            <a:endParaRPr lang="zh-TW" altLang="en-US" dirty="0">
              <a:latin typeface="標楷體" panose="03000509000000000000" pitchFamily="65" charset="-120"/>
              <a:ea typeface="標楷體" panose="03000509000000000000" pitchFamily="65" charset="-120"/>
            </a:endParaRPr>
          </a:p>
        </p:txBody>
      </p:sp>
      <p:sp>
        <p:nvSpPr>
          <p:cNvPr id="3" name="文字方塊 2"/>
          <p:cNvSpPr txBox="1"/>
          <p:nvPr/>
        </p:nvSpPr>
        <p:spPr>
          <a:xfrm>
            <a:off x="6300192" y="4040219"/>
            <a:ext cx="2237789" cy="992579"/>
          </a:xfrm>
          <a:prstGeom prst="rect">
            <a:avLst/>
          </a:prstGeom>
          <a:solidFill>
            <a:srgbClr val="CCFFFF"/>
          </a:solidFill>
        </p:spPr>
        <p:txBody>
          <a:bodyPr wrap="square" rtlCol="0">
            <a:spAutoFit/>
          </a:bodyPr>
          <a:lstStyle/>
          <a:p>
            <a:pPr algn="ctr"/>
            <a:r>
              <a:rPr lang="zh-TW" altLang="en-US" sz="3200" b="1" dirty="0" smtClean="0">
                <a:solidFill>
                  <a:srgbClr val="FF3399"/>
                </a:solidFill>
                <a:latin typeface="標楷體" panose="03000509000000000000" pitchFamily="65" charset="-120"/>
                <a:ea typeface="標楷體" panose="03000509000000000000" pitchFamily="65" charset="-120"/>
              </a:rPr>
              <a:t>訂購單</a:t>
            </a:r>
            <a:endParaRPr lang="en-US" altLang="zh-TW" sz="3200" b="1" dirty="0" smtClean="0">
              <a:solidFill>
                <a:srgbClr val="FF3399"/>
              </a:solidFill>
              <a:latin typeface="標楷體" panose="03000509000000000000" pitchFamily="65" charset="-120"/>
              <a:ea typeface="標楷體" panose="03000509000000000000" pitchFamily="65" charset="-120"/>
            </a:endParaRPr>
          </a:p>
          <a:p>
            <a:pPr algn="ctr"/>
            <a:r>
              <a:rPr lang="en-US" altLang="zh-TW" sz="1600" b="1" dirty="0">
                <a:latin typeface="Yu Gothic Light" panose="020B0300000000000000" pitchFamily="34" charset="-128"/>
                <a:ea typeface="Yu Gothic Light" panose="020B0300000000000000" pitchFamily="34" charset="-128"/>
              </a:rPr>
              <a:t>https://goo.gl/LV7NvD</a:t>
            </a:r>
          </a:p>
          <a:p>
            <a:pPr algn="ctr"/>
            <a:endParaRPr lang="zh-TW" altLang="en-US" sz="1050" b="1" dirty="0">
              <a:latin typeface="標楷體" panose="03000509000000000000" pitchFamily="65" charset="-120"/>
              <a:ea typeface="標楷體" panose="03000509000000000000" pitchFamily="65" charset="-120"/>
            </a:endParaRPr>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4502957"/>
            <a:ext cx="1599431" cy="1599431"/>
          </a:xfrm>
          <a:prstGeom prst="rect">
            <a:avLst/>
          </a:prstGeom>
        </p:spPr>
      </p:pic>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3669" y="5917922"/>
            <a:ext cx="1243563" cy="362706"/>
          </a:xfrm>
          <a:prstGeom prst="rect">
            <a:avLst/>
          </a:prstGeom>
        </p:spPr>
      </p:pic>
      <p:sp>
        <p:nvSpPr>
          <p:cNvPr id="11" name="文字方塊 10"/>
          <p:cNvSpPr txBox="1"/>
          <p:nvPr/>
        </p:nvSpPr>
        <p:spPr>
          <a:xfrm>
            <a:off x="6300192" y="5185198"/>
            <a:ext cx="2237789" cy="830997"/>
          </a:xfrm>
          <a:prstGeom prst="rect">
            <a:avLst/>
          </a:prstGeom>
          <a:solidFill>
            <a:srgbClr val="CCFFFF"/>
          </a:solidFill>
        </p:spPr>
        <p:txBody>
          <a:bodyPr wrap="square" rtlCol="0">
            <a:spAutoFit/>
          </a:bodyPr>
          <a:lstStyle/>
          <a:p>
            <a:pPr algn="ctr"/>
            <a:r>
              <a:rPr lang="zh-TW" altLang="en-US" sz="3200" b="1" dirty="0" smtClean="0">
                <a:solidFill>
                  <a:srgbClr val="FF3399"/>
                </a:solidFill>
                <a:latin typeface="標楷體" panose="03000509000000000000" pitchFamily="65" charset="-120"/>
                <a:ea typeface="標楷體" panose="03000509000000000000" pitchFamily="65" charset="-120"/>
              </a:rPr>
              <a:t>租用單</a:t>
            </a:r>
            <a:endParaRPr lang="en-US" altLang="zh-TW" sz="3200" b="1" dirty="0" smtClean="0">
              <a:solidFill>
                <a:srgbClr val="FF3399"/>
              </a:solidFill>
              <a:latin typeface="標楷體" panose="03000509000000000000" pitchFamily="65" charset="-120"/>
              <a:ea typeface="標楷體" panose="03000509000000000000" pitchFamily="65" charset="-120"/>
            </a:endParaRPr>
          </a:p>
          <a:p>
            <a:pPr algn="ctr"/>
            <a:r>
              <a:rPr lang="en-US" altLang="zh-TW" sz="1600" b="1" dirty="0">
                <a:latin typeface="Yu Gothic Light" panose="020B0300000000000000" pitchFamily="34" charset="-128"/>
                <a:ea typeface="Yu Gothic Light" panose="020B0300000000000000" pitchFamily="34" charset="-128"/>
              </a:rPr>
              <a:t>https://ppt.cc/fx</a:t>
            </a:r>
            <a:endParaRPr lang="zh-TW" altLang="en-US" sz="1050" b="1"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998275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395536" y="332656"/>
            <a:ext cx="4535388" cy="864096"/>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TW" altLang="en-US" b="1" dirty="0" smtClean="0">
                <a:solidFill>
                  <a:srgbClr val="009999"/>
                </a:solidFill>
                <a:latin typeface="標楷體" panose="03000509000000000000" pitchFamily="65" charset="-120"/>
                <a:ea typeface="標楷體" panose="03000509000000000000" pitchFamily="65" charset="-120"/>
              </a:rPr>
              <a:t>環抱適健康安撫床</a:t>
            </a:r>
            <a:endParaRPr lang="zh-TW" altLang="en-US" b="1" dirty="0">
              <a:solidFill>
                <a:srgbClr val="009999"/>
              </a:solidFill>
              <a:latin typeface="標楷體" panose="03000509000000000000" pitchFamily="65" charset="-120"/>
              <a:ea typeface="標楷體" panose="03000509000000000000" pitchFamily="65" charset="-120"/>
            </a:endParaRPr>
          </a:p>
        </p:txBody>
      </p:sp>
      <p:sp>
        <p:nvSpPr>
          <p:cNvPr id="6" name="矩形 5"/>
          <p:cNvSpPr/>
          <p:nvPr/>
        </p:nvSpPr>
        <p:spPr>
          <a:xfrm>
            <a:off x="827584" y="1174304"/>
            <a:ext cx="7848872" cy="369332"/>
          </a:xfrm>
          <a:prstGeom prst="rect">
            <a:avLst/>
          </a:prstGeom>
          <a:solidFill>
            <a:srgbClr val="FFCCFF"/>
          </a:solidFill>
        </p:spPr>
        <p:txBody>
          <a:bodyPr wrap="square">
            <a:spAutoFit/>
          </a:bodyPr>
          <a:lstStyle/>
          <a:p>
            <a:pPr algn="r"/>
            <a:r>
              <a:rPr lang="zh-TW" altLang="en-US" dirty="0" smtClean="0">
                <a:solidFill>
                  <a:srgbClr val="33CCCC"/>
                </a:solidFill>
                <a:latin typeface="標楷體" panose="03000509000000000000" pitchFamily="65" charset="-120"/>
                <a:ea typeface="標楷體" panose="03000509000000000000" pitchFamily="65" charset="-120"/>
              </a:rPr>
              <a:t>首頁   產品   訂購</a:t>
            </a:r>
            <a:r>
              <a:rPr lang="en-US" altLang="zh-TW" dirty="0" smtClean="0">
                <a:solidFill>
                  <a:srgbClr val="33CCCC"/>
                </a:solidFill>
                <a:latin typeface="標楷體" panose="03000509000000000000" pitchFamily="65" charset="-120"/>
                <a:ea typeface="標楷體" panose="03000509000000000000" pitchFamily="65" charset="-120"/>
              </a:rPr>
              <a:t>/</a:t>
            </a:r>
            <a:r>
              <a:rPr lang="zh-TW" altLang="en-US" dirty="0" smtClean="0">
                <a:solidFill>
                  <a:srgbClr val="33CCCC"/>
                </a:solidFill>
                <a:latin typeface="標楷體" panose="03000509000000000000" pitchFamily="65" charset="-120"/>
                <a:ea typeface="標楷體" panose="03000509000000000000" pitchFamily="65" charset="-120"/>
              </a:rPr>
              <a:t>租用及運費說明   </a:t>
            </a:r>
            <a:r>
              <a:rPr lang="en-US" altLang="zh-TW" b="1" dirty="0" smtClean="0">
                <a:solidFill>
                  <a:srgbClr val="009999"/>
                </a:solidFill>
                <a:latin typeface="標楷體" panose="03000509000000000000" pitchFamily="65" charset="-120"/>
                <a:ea typeface="標楷體" panose="03000509000000000000" pitchFamily="65" charset="-120"/>
              </a:rPr>
              <a:t>Q&amp;A</a:t>
            </a:r>
            <a:r>
              <a:rPr lang="zh-TW" altLang="en-US" dirty="0" smtClean="0">
                <a:solidFill>
                  <a:srgbClr val="33CCCC"/>
                </a:solidFill>
                <a:latin typeface="標楷體" panose="03000509000000000000" pitchFamily="65" charset="-120"/>
                <a:ea typeface="標楷體" panose="03000509000000000000" pitchFamily="65" charset="-120"/>
              </a:rPr>
              <a:t>   網路評價   聯絡我們</a:t>
            </a:r>
            <a:endParaRPr lang="zh-TW" altLang="en-US" dirty="0">
              <a:solidFill>
                <a:srgbClr val="33CCCC"/>
              </a:solidFill>
              <a:latin typeface="標楷體" panose="03000509000000000000" pitchFamily="65" charset="-120"/>
              <a:ea typeface="標楷體" panose="03000509000000000000" pitchFamily="65" charset="-120"/>
            </a:endParaRPr>
          </a:p>
        </p:txBody>
      </p:sp>
      <p:sp>
        <p:nvSpPr>
          <p:cNvPr id="2" name="文字方塊 1"/>
          <p:cNvSpPr txBox="1"/>
          <p:nvPr/>
        </p:nvSpPr>
        <p:spPr>
          <a:xfrm>
            <a:off x="467544" y="1557546"/>
            <a:ext cx="4391372" cy="369332"/>
          </a:xfrm>
          <a:prstGeom prst="rect">
            <a:avLst/>
          </a:prstGeom>
          <a:noFill/>
        </p:spPr>
        <p:txBody>
          <a:bodyPr wrap="square" rtlCol="0">
            <a:spAutoFit/>
          </a:bodyPr>
          <a:lstStyle/>
          <a:p>
            <a:r>
              <a:rPr lang="zh-TW" altLang="en-US" dirty="0" smtClean="0">
                <a:latin typeface="標楷體" panose="03000509000000000000" pitchFamily="65" charset="-120"/>
                <a:ea typeface="標楷體" panose="03000509000000000000" pitchFamily="65" charset="-120"/>
              </a:rPr>
              <a:t>～先了解爸爸媽媽常詢問的問題</a:t>
            </a:r>
            <a:r>
              <a:rPr lang="zh-TW" altLang="en-US" dirty="0">
                <a:latin typeface="標楷體" panose="03000509000000000000" pitchFamily="65" charset="-120"/>
                <a:ea typeface="標楷體" panose="03000509000000000000" pitchFamily="65" charset="-120"/>
              </a:rPr>
              <a:t>～</a:t>
            </a:r>
          </a:p>
        </p:txBody>
      </p:sp>
      <p:sp>
        <p:nvSpPr>
          <p:cNvPr id="3" name="文字方塊 2"/>
          <p:cNvSpPr txBox="1"/>
          <p:nvPr/>
        </p:nvSpPr>
        <p:spPr>
          <a:xfrm>
            <a:off x="395536" y="2002775"/>
            <a:ext cx="8280920" cy="1354217"/>
          </a:xfrm>
          <a:prstGeom prst="rect">
            <a:avLst/>
          </a:prstGeom>
          <a:noFill/>
        </p:spPr>
        <p:txBody>
          <a:bodyPr wrap="square" rtlCol="0">
            <a:spAutoFit/>
          </a:bodyPr>
          <a:lstStyle/>
          <a:p>
            <a:pPr marL="285750" indent="-285750">
              <a:buFont typeface="Wingdings" panose="05000000000000000000" pitchFamily="2" charset="2"/>
              <a:buChar char="p"/>
            </a:pPr>
            <a:r>
              <a:rPr lang="zh-TW" altLang="en-US" b="1" dirty="0">
                <a:solidFill>
                  <a:srgbClr val="0070C0"/>
                </a:solidFill>
              </a:rPr>
              <a:t>安撫性的</a:t>
            </a:r>
            <a:r>
              <a:rPr lang="zh-TW" altLang="en-US" b="1" dirty="0" smtClean="0">
                <a:solidFill>
                  <a:srgbClr val="0070C0"/>
                </a:solidFill>
              </a:rPr>
              <a:t>搖晃 </a:t>
            </a:r>
            <a:r>
              <a:rPr lang="en-US" altLang="zh-TW" dirty="0" smtClean="0"/>
              <a:t/>
            </a:r>
            <a:br>
              <a:rPr lang="en-US" altLang="zh-TW" dirty="0" smtClean="0"/>
            </a:br>
            <a:r>
              <a:rPr lang="zh-TW" altLang="en-US" sz="1600" dirty="0" smtClean="0"/>
              <a:t>環抱適提供的是安撫性的搖晃，是寶寶最喜愛的</a:t>
            </a:r>
            <a:r>
              <a:rPr lang="zh-TW" altLang="en-US" sz="1600" dirty="0" smtClean="0"/>
              <a:t>，也</a:t>
            </a:r>
            <a:r>
              <a:rPr lang="zh-TW" altLang="en-US" sz="1600" dirty="0" smtClean="0"/>
              <a:t>有助於寶寶感覺統合前庭覺發展，吊床從頭到腳將寶寶安全的包覆支托著，溫柔的搖擺沒有頓點，安全無虞。若寶寶需要搖擺才不會睡眠淺，那麼就全程搖擺吧！它幫助寶寶達成充足睡眠，逐漸形成規律作息，隨著寶寶成長，寶寶會自然脫離搖床，並不需要過於擔心喔。</a:t>
            </a:r>
            <a:endParaRPr lang="zh-TW" altLang="en-US" sz="1600" dirty="0"/>
          </a:p>
        </p:txBody>
      </p:sp>
      <p:sp>
        <p:nvSpPr>
          <p:cNvPr id="7" name="文字方塊 6"/>
          <p:cNvSpPr txBox="1"/>
          <p:nvPr/>
        </p:nvSpPr>
        <p:spPr>
          <a:xfrm>
            <a:off x="395536" y="3401124"/>
            <a:ext cx="8280920" cy="1107996"/>
          </a:xfrm>
          <a:prstGeom prst="rect">
            <a:avLst/>
          </a:prstGeom>
          <a:noFill/>
        </p:spPr>
        <p:txBody>
          <a:bodyPr wrap="square" rtlCol="0">
            <a:spAutoFit/>
          </a:bodyPr>
          <a:lstStyle/>
          <a:p>
            <a:pPr marL="285750" indent="-285750">
              <a:buFont typeface="Wingdings" panose="05000000000000000000" pitchFamily="2" charset="2"/>
              <a:buChar char="p"/>
            </a:pPr>
            <a:r>
              <a:rPr lang="zh-TW" altLang="en-US" b="1" dirty="0" smtClean="0">
                <a:solidFill>
                  <a:srgbClr val="0070C0"/>
                </a:solidFill>
              </a:rPr>
              <a:t>對脊椎有影響嗎</a:t>
            </a:r>
            <a:r>
              <a:rPr lang="zh-TW" altLang="en-US" b="1" dirty="0">
                <a:solidFill>
                  <a:srgbClr val="0070C0"/>
                </a:solidFill>
              </a:rPr>
              <a:t>？</a:t>
            </a:r>
            <a:r>
              <a:rPr lang="en-US" altLang="zh-TW" dirty="0" smtClean="0"/>
              <a:t/>
            </a:r>
            <a:br>
              <a:rPr lang="en-US" altLang="zh-TW" dirty="0" smtClean="0"/>
            </a:br>
            <a:r>
              <a:rPr lang="zh-TW" altLang="en-US" sz="1600" dirty="0" smtClean="0"/>
              <a:t>雖然吊床是軟布，但是寶寶有體重，躺進去就繃緊硬挺了，對脊椎完全沒有不良影響。它不是軟床墊，吊床設計結構重力方向與底部是床墊的設計是不同的。爸</a:t>
            </a:r>
            <a:r>
              <a:rPr lang="zh-TW" altLang="en-US" sz="1600" dirty="0"/>
              <a:t>媽可以蹲下從吊床外觀檢視看寶寶的頸椎到尾椎之間的線條是平的喔！</a:t>
            </a:r>
          </a:p>
        </p:txBody>
      </p:sp>
      <p:sp>
        <p:nvSpPr>
          <p:cNvPr id="8" name="文字方塊 7"/>
          <p:cNvSpPr txBox="1"/>
          <p:nvPr/>
        </p:nvSpPr>
        <p:spPr>
          <a:xfrm>
            <a:off x="395536" y="4523055"/>
            <a:ext cx="8280920" cy="1354217"/>
          </a:xfrm>
          <a:prstGeom prst="rect">
            <a:avLst/>
          </a:prstGeom>
          <a:noFill/>
        </p:spPr>
        <p:txBody>
          <a:bodyPr wrap="square" rtlCol="0">
            <a:spAutoFit/>
          </a:bodyPr>
          <a:lstStyle/>
          <a:p>
            <a:pPr marL="285750" indent="-285750">
              <a:buFont typeface="Wingdings" panose="05000000000000000000" pitchFamily="2" charset="2"/>
              <a:buChar char="p"/>
            </a:pPr>
            <a:r>
              <a:rPr lang="zh-TW" altLang="en-US" b="1" dirty="0" smtClean="0">
                <a:solidFill>
                  <a:srgbClr val="0070C0"/>
                </a:solidFill>
              </a:rPr>
              <a:t>寶寶會翻身時會掉出來嗎</a:t>
            </a:r>
            <a:r>
              <a:rPr lang="en-US" altLang="zh-TW" b="1" dirty="0" smtClean="0">
                <a:solidFill>
                  <a:srgbClr val="0070C0"/>
                </a:solidFill>
              </a:rPr>
              <a:t>?</a:t>
            </a:r>
            <a:r>
              <a:rPr lang="en-US" altLang="zh-TW" b="1" dirty="0" smtClean="0">
                <a:solidFill>
                  <a:srgbClr val="FF0000"/>
                </a:solidFill>
              </a:rPr>
              <a:t/>
            </a:r>
            <a:br>
              <a:rPr lang="en-US" altLang="zh-TW" b="1" dirty="0" smtClean="0">
                <a:solidFill>
                  <a:srgbClr val="FF0000"/>
                </a:solidFill>
              </a:rPr>
            </a:br>
            <a:r>
              <a:rPr lang="zh-TW" altLang="en-US" sz="1600" dirty="0" smtClean="0"/>
              <a:t>為您解說一下：寶寶約</a:t>
            </a:r>
            <a:r>
              <a:rPr lang="en-US" altLang="zh-TW" sz="1600" dirty="0" smtClean="0"/>
              <a:t>3</a:t>
            </a:r>
            <a:r>
              <a:rPr lang="zh-TW" altLang="en-US" sz="1600" dirty="0" smtClean="0"/>
              <a:t>個月會有翻身慾望，在硬底平面寶寶有能力翻身，但是在吊床裡</a:t>
            </a:r>
            <a:r>
              <a:rPr lang="zh-TW" altLang="en-US" sz="1600" dirty="0"/>
              <a:t>寶寶</a:t>
            </a:r>
            <a:r>
              <a:rPr lang="zh-TW" altLang="en-US" sz="1600" dirty="0" smtClean="0"/>
              <a:t>是沒有翻身能力的喔！大約要到寶寶半歲左右，還要看寶寶肌肉能力的發展才有辦法自己翻身，屆時您會需要另外選購</a:t>
            </a:r>
            <a:r>
              <a:rPr lang="en-US" altLang="zh-TW" sz="1600" dirty="0" smtClean="0"/>
              <a:t>”</a:t>
            </a:r>
            <a:r>
              <a:rPr lang="zh-TW" altLang="en-US" sz="1600" dirty="0" smtClean="0"/>
              <a:t>全網透氣吊床</a:t>
            </a:r>
            <a:r>
              <a:rPr lang="en-US" altLang="zh-TW" sz="1600" dirty="0" smtClean="0"/>
              <a:t>”</a:t>
            </a:r>
            <a:r>
              <a:rPr lang="zh-TW" altLang="en-US" sz="1600" dirty="0" smtClean="0"/>
              <a:t>，這件吊床更大更深，對於有探索慾望活潑好動的寶寶更加適合，寶寶在裡面怎麼翻都還是在吊床裡面。</a:t>
            </a:r>
            <a:endParaRPr lang="zh-TW" altLang="en-US" sz="1600" dirty="0"/>
          </a:p>
        </p:txBody>
      </p:sp>
    </p:spTree>
    <p:extLst>
      <p:ext uri="{BB962C8B-B14F-4D97-AF65-F5344CB8AC3E}">
        <p14:creationId xmlns:p14="http://schemas.microsoft.com/office/powerpoint/2010/main" val="1639280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395536" y="332656"/>
            <a:ext cx="4535388" cy="864096"/>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TW" altLang="en-US" b="1" dirty="0" smtClean="0">
                <a:solidFill>
                  <a:srgbClr val="009999"/>
                </a:solidFill>
                <a:latin typeface="標楷體" panose="03000509000000000000" pitchFamily="65" charset="-120"/>
                <a:ea typeface="標楷體" panose="03000509000000000000" pitchFamily="65" charset="-120"/>
              </a:rPr>
              <a:t>環抱適健康安撫床</a:t>
            </a:r>
            <a:endParaRPr lang="zh-TW" altLang="en-US" b="1" dirty="0">
              <a:solidFill>
                <a:srgbClr val="009999"/>
              </a:solidFill>
              <a:latin typeface="標楷體" panose="03000509000000000000" pitchFamily="65" charset="-120"/>
              <a:ea typeface="標楷體" panose="03000509000000000000" pitchFamily="65" charset="-120"/>
            </a:endParaRPr>
          </a:p>
        </p:txBody>
      </p:sp>
      <p:sp>
        <p:nvSpPr>
          <p:cNvPr id="6" name="矩形 5"/>
          <p:cNvSpPr/>
          <p:nvPr/>
        </p:nvSpPr>
        <p:spPr>
          <a:xfrm>
            <a:off x="971600" y="1174304"/>
            <a:ext cx="7704856" cy="369332"/>
          </a:xfrm>
          <a:prstGeom prst="rect">
            <a:avLst/>
          </a:prstGeom>
          <a:solidFill>
            <a:srgbClr val="FFCCFF"/>
          </a:solidFill>
        </p:spPr>
        <p:txBody>
          <a:bodyPr wrap="square">
            <a:spAutoFit/>
          </a:bodyPr>
          <a:lstStyle/>
          <a:p>
            <a:pPr algn="r"/>
            <a:r>
              <a:rPr lang="zh-TW" altLang="en-US" dirty="0" smtClean="0">
                <a:solidFill>
                  <a:srgbClr val="33CCCC"/>
                </a:solidFill>
                <a:latin typeface="標楷體" panose="03000509000000000000" pitchFamily="65" charset="-120"/>
                <a:ea typeface="標楷體" panose="03000509000000000000" pitchFamily="65" charset="-120"/>
              </a:rPr>
              <a:t>首頁   產品   訂購</a:t>
            </a:r>
            <a:r>
              <a:rPr lang="en-US" altLang="zh-TW" dirty="0" smtClean="0">
                <a:solidFill>
                  <a:srgbClr val="33CCCC"/>
                </a:solidFill>
                <a:latin typeface="標楷體" panose="03000509000000000000" pitchFamily="65" charset="-120"/>
                <a:ea typeface="標楷體" panose="03000509000000000000" pitchFamily="65" charset="-120"/>
              </a:rPr>
              <a:t>/</a:t>
            </a:r>
            <a:r>
              <a:rPr lang="zh-TW" altLang="en-US" dirty="0" smtClean="0">
                <a:solidFill>
                  <a:srgbClr val="33CCCC"/>
                </a:solidFill>
                <a:latin typeface="標楷體" panose="03000509000000000000" pitchFamily="65" charset="-120"/>
                <a:ea typeface="標楷體" panose="03000509000000000000" pitchFamily="65" charset="-120"/>
              </a:rPr>
              <a:t>租用及運費說明   </a:t>
            </a:r>
            <a:r>
              <a:rPr lang="en-US" altLang="zh-TW" b="1" dirty="0" smtClean="0">
                <a:solidFill>
                  <a:srgbClr val="009999"/>
                </a:solidFill>
                <a:latin typeface="標楷體" panose="03000509000000000000" pitchFamily="65" charset="-120"/>
                <a:ea typeface="標楷體" panose="03000509000000000000" pitchFamily="65" charset="-120"/>
              </a:rPr>
              <a:t>Q&amp;A</a:t>
            </a:r>
            <a:r>
              <a:rPr lang="zh-TW" altLang="en-US" dirty="0" smtClean="0">
                <a:solidFill>
                  <a:srgbClr val="33CCCC"/>
                </a:solidFill>
                <a:latin typeface="標楷體" panose="03000509000000000000" pitchFamily="65" charset="-120"/>
                <a:ea typeface="標楷體" panose="03000509000000000000" pitchFamily="65" charset="-120"/>
              </a:rPr>
              <a:t>   網路評價   聯絡我們</a:t>
            </a:r>
            <a:endParaRPr lang="zh-TW" altLang="en-US" dirty="0">
              <a:solidFill>
                <a:srgbClr val="33CCCC"/>
              </a:solidFill>
              <a:latin typeface="標楷體" panose="03000509000000000000" pitchFamily="65" charset="-120"/>
              <a:ea typeface="標楷體" panose="03000509000000000000" pitchFamily="65" charset="-120"/>
            </a:endParaRPr>
          </a:p>
        </p:txBody>
      </p:sp>
      <p:sp>
        <p:nvSpPr>
          <p:cNvPr id="2" name="文字方塊 1"/>
          <p:cNvSpPr txBox="1"/>
          <p:nvPr/>
        </p:nvSpPr>
        <p:spPr>
          <a:xfrm>
            <a:off x="467544" y="1557546"/>
            <a:ext cx="4391372" cy="369332"/>
          </a:xfrm>
          <a:prstGeom prst="rect">
            <a:avLst/>
          </a:prstGeom>
          <a:noFill/>
        </p:spPr>
        <p:txBody>
          <a:bodyPr wrap="square" rtlCol="0">
            <a:spAutoFit/>
          </a:bodyPr>
          <a:lstStyle/>
          <a:p>
            <a:r>
              <a:rPr lang="zh-TW" altLang="en-US" dirty="0" smtClean="0">
                <a:latin typeface="標楷體" panose="03000509000000000000" pitchFamily="65" charset="-120"/>
                <a:ea typeface="標楷體" panose="03000509000000000000" pitchFamily="65" charset="-120"/>
              </a:rPr>
              <a:t>～先了解爸爸媽媽常詢問的問題</a:t>
            </a:r>
            <a:r>
              <a:rPr lang="zh-TW" altLang="en-US" dirty="0">
                <a:latin typeface="標楷體" panose="03000509000000000000" pitchFamily="65" charset="-120"/>
                <a:ea typeface="標楷體" panose="03000509000000000000" pitchFamily="65" charset="-120"/>
              </a:rPr>
              <a:t>～</a:t>
            </a:r>
          </a:p>
        </p:txBody>
      </p:sp>
      <p:sp>
        <p:nvSpPr>
          <p:cNvPr id="11" name="文字方塊 10"/>
          <p:cNvSpPr txBox="1"/>
          <p:nvPr/>
        </p:nvSpPr>
        <p:spPr>
          <a:xfrm>
            <a:off x="467544" y="2204864"/>
            <a:ext cx="8208912" cy="1846659"/>
          </a:xfrm>
          <a:prstGeom prst="rect">
            <a:avLst/>
          </a:prstGeom>
          <a:noFill/>
        </p:spPr>
        <p:txBody>
          <a:bodyPr wrap="square" rtlCol="0">
            <a:spAutoFit/>
          </a:bodyPr>
          <a:lstStyle/>
          <a:p>
            <a:pPr marL="285750" indent="-285750">
              <a:buFont typeface="Wingdings" panose="05000000000000000000" pitchFamily="2" charset="2"/>
              <a:buChar char="p"/>
            </a:pPr>
            <a:r>
              <a:rPr lang="zh-TW" altLang="en-US" b="1" dirty="0" smtClean="0">
                <a:solidFill>
                  <a:srgbClr val="0070C0"/>
                </a:solidFill>
              </a:rPr>
              <a:t>睡習慣了會挑</a:t>
            </a:r>
            <a:r>
              <a:rPr lang="zh-TW" altLang="en-US" b="1" dirty="0">
                <a:solidFill>
                  <a:srgbClr val="0070C0"/>
                </a:solidFill>
              </a:rPr>
              <a:t>床睡嗎？</a:t>
            </a:r>
            <a:r>
              <a:rPr lang="en-US" altLang="zh-TW" sz="1600" dirty="0" smtClean="0"/>
              <a:t/>
            </a:r>
            <a:br>
              <a:rPr lang="en-US" altLang="zh-TW" sz="1600" dirty="0" smtClean="0"/>
            </a:br>
            <a:r>
              <a:rPr lang="zh-TW" altLang="en-US" sz="1600" dirty="0" smtClean="0"/>
              <a:t>環抱適可以當嬰兒床</a:t>
            </a:r>
            <a:r>
              <a:rPr lang="zh-TW" altLang="en-US" sz="1600" dirty="0" smtClean="0"/>
              <a:t>使用，</a:t>
            </a:r>
            <a:r>
              <a:rPr lang="zh-TW" altLang="en-US" sz="1600" dirty="0" smtClean="0"/>
              <a:t>從新生兒可使用到寶寶最大</a:t>
            </a:r>
            <a:r>
              <a:rPr lang="en-US" altLang="zh-TW" sz="1600" dirty="0" smtClean="0"/>
              <a:t>16</a:t>
            </a:r>
            <a:r>
              <a:rPr lang="zh-TW" altLang="en-US" sz="1600" dirty="0" smtClean="0"/>
              <a:t>公斤，我們的媽媽們都告訴我孩子是自然脫離環抱適的，我自己女兒</a:t>
            </a:r>
            <a:r>
              <a:rPr lang="zh-TW" altLang="en-US" sz="1600" dirty="0" smtClean="0"/>
              <a:t>也是，不曾有疑慮。</a:t>
            </a:r>
            <a:r>
              <a:rPr lang="zh-TW" altLang="en-US" sz="1600" dirty="0" smtClean="0"/>
              <a:t>關於</a:t>
            </a:r>
            <a:r>
              <a:rPr lang="zh-TW" altLang="en-US" sz="1600" dirty="0" smtClean="0"/>
              <a:t>睡環抱</a:t>
            </a:r>
            <a:r>
              <a:rPr lang="zh-TW" altLang="en-US" sz="1600" dirty="0" smtClean="0"/>
              <a:t>適</a:t>
            </a:r>
            <a:r>
              <a:rPr lang="zh-TW" altLang="en-US" sz="1600" dirty="0"/>
              <a:t>之</a:t>
            </a:r>
            <a:r>
              <a:rPr lang="zh-TW" altLang="en-US" sz="1600" dirty="0" smtClean="0"/>
              <a:t>後</a:t>
            </a:r>
            <a:r>
              <a:rPr lang="zh-TW" altLang="en-US" sz="1600" dirty="0"/>
              <a:t>會不會只睡搖</a:t>
            </a:r>
            <a:r>
              <a:rPr lang="zh-TW" altLang="en-US" sz="1600" dirty="0" smtClean="0"/>
              <a:t>床</a:t>
            </a:r>
            <a:r>
              <a:rPr lang="zh-TW" altLang="en-US" sz="1600" dirty="0"/>
              <a:t>呢</a:t>
            </a:r>
            <a:r>
              <a:rPr lang="zh-TW" altLang="en-US" sz="1600" dirty="0" smtClean="0"/>
              <a:t>？</a:t>
            </a:r>
            <a:r>
              <a:rPr lang="zh-TW" altLang="en-US" sz="1600" dirty="0" smtClean="0"/>
              <a:t>每</a:t>
            </a:r>
            <a:r>
              <a:rPr lang="zh-TW" altLang="en-US" sz="1600" dirty="0"/>
              <a:t>個寶寶性格</a:t>
            </a:r>
            <a:r>
              <a:rPr lang="zh-TW" altLang="en-US" sz="1600" dirty="0" smtClean="0"/>
              <a:t>不同，沒有</a:t>
            </a:r>
            <a:r>
              <a:rPr lang="zh-TW" altLang="en-US" sz="1600" dirty="0"/>
              <a:t>標準</a:t>
            </a:r>
            <a:r>
              <a:rPr lang="zh-TW" altLang="en-US" sz="1600" dirty="0" smtClean="0"/>
              <a:t>答案</a:t>
            </a:r>
            <a:r>
              <a:rPr lang="zh-TW" altLang="en-US" sz="1600" dirty="0" smtClean="0"/>
              <a:t>，媽媽們永遠擔心這擔心那，</a:t>
            </a:r>
            <a:r>
              <a:rPr lang="zh-TW" altLang="en-US" sz="1600" dirty="0" smtClean="0"/>
              <a:t>其實</a:t>
            </a:r>
            <a:r>
              <a:rPr lang="zh-TW" altLang="en-US" sz="1600" dirty="0" smtClean="0"/>
              <a:t>真是多慮了</a:t>
            </a:r>
            <a:r>
              <a:rPr lang="zh-TW" altLang="en-US" sz="1600" dirty="0"/>
              <a:t>！</a:t>
            </a:r>
            <a:r>
              <a:rPr lang="zh-TW" altLang="en-US" sz="1600" dirty="0" smtClean="0"/>
              <a:t>目前寶寶睡眠困擾先處理完，等寶寶</a:t>
            </a:r>
            <a:r>
              <a:rPr lang="zh-TW" altLang="en-US" sz="1600" dirty="0"/>
              <a:t>好</a:t>
            </a:r>
            <a:r>
              <a:rPr lang="zh-TW" altLang="en-US" sz="1600" dirty="0" smtClean="0"/>
              <a:t>睡了，</a:t>
            </a:r>
            <a:r>
              <a:rPr lang="en-US" altLang="zh-TW" sz="1600" dirty="0" smtClean="0"/>
              <a:t> </a:t>
            </a:r>
            <a:r>
              <a:rPr lang="zh-TW" altLang="en-US" sz="1600" dirty="0" smtClean="0"/>
              <a:t>再來睡</a:t>
            </a:r>
            <a:r>
              <a:rPr lang="zh-TW" altLang="en-US" sz="1600" dirty="0"/>
              <a:t>得</a:t>
            </a:r>
            <a:r>
              <a:rPr lang="zh-TW" altLang="en-US" sz="1600" dirty="0" smtClean="0"/>
              <a:t>充足，作息規律了，再來安排寶寶該睡</a:t>
            </a:r>
            <a:r>
              <a:rPr lang="zh-TW" altLang="en-US" sz="1600" dirty="0"/>
              <a:t>哪裡的</a:t>
            </a:r>
            <a:r>
              <a:rPr lang="zh-TW" altLang="en-US" sz="1600" dirty="0" smtClean="0"/>
              <a:t>問題</a:t>
            </a:r>
            <a:r>
              <a:rPr lang="zh-TW" altLang="en-US" sz="1600" dirty="0" smtClean="0"/>
              <a:t>；</a:t>
            </a:r>
            <a:r>
              <a:rPr lang="zh-TW" altLang="en-US" sz="1600" dirty="0"/>
              <a:t>若</a:t>
            </a:r>
            <a:r>
              <a:rPr lang="zh-TW" altLang="en-US" sz="1600" dirty="0" smtClean="0"/>
              <a:t>您</a:t>
            </a:r>
            <a:r>
              <a:rPr lang="zh-TW" altLang="en-US" sz="1600" dirty="0" smtClean="0"/>
              <a:t>想同時使用環抱適和嬰兒床</a:t>
            </a:r>
            <a:r>
              <a:rPr lang="zh-TW" altLang="en-US" sz="1600" dirty="0" smtClean="0"/>
              <a:t>，請等</a:t>
            </a:r>
            <a:r>
              <a:rPr lang="zh-TW" altLang="en-US" sz="1600" dirty="0"/>
              <a:t>寶寶睡眠困擾都解決</a:t>
            </a:r>
            <a:r>
              <a:rPr lang="zh-TW" altLang="en-US" sz="1600" dirty="0" smtClean="0"/>
              <a:t>了</a:t>
            </a:r>
            <a:r>
              <a:rPr lang="zh-TW" altLang="en-US" sz="1600" dirty="0" smtClean="0"/>
              <a:t>，可逐漸</a:t>
            </a:r>
            <a:r>
              <a:rPr lang="zh-TW" altLang="en-US" sz="1600" dirty="0" smtClean="0"/>
              <a:t>調整寶寶在</a:t>
            </a:r>
            <a:r>
              <a:rPr lang="zh-TW" altLang="en-US" sz="1600" dirty="0"/>
              <a:t>搖床裡面睡眠的</a:t>
            </a:r>
            <a:r>
              <a:rPr lang="zh-TW" altLang="en-US" sz="1600" dirty="0" smtClean="0"/>
              <a:t>時間</a:t>
            </a:r>
            <a:r>
              <a:rPr lang="zh-TW" altLang="en-US" sz="1600" dirty="0" smtClean="0"/>
              <a:t>，後續我們</a:t>
            </a:r>
            <a:r>
              <a:rPr lang="zh-TW" altLang="en-US" sz="1600" dirty="0"/>
              <a:t>會教導</a:t>
            </a:r>
            <a:r>
              <a:rPr lang="zh-TW" altLang="en-US" sz="1600" dirty="0" smtClean="0"/>
              <a:t>您</a:t>
            </a:r>
            <a:r>
              <a:rPr lang="zh-TW" altLang="en-US" sz="1600" dirty="0"/>
              <a:t>兩全其美的</a:t>
            </a:r>
            <a:r>
              <a:rPr lang="zh-TW" altLang="en-US" sz="1600" dirty="0" smtClean="0"/>
              <a:t>便利方法。</a:t>
            </a:r>
            <a:endParaRPr lang="zh-TW" altLang="en-US" sz="1600" dirty="0"/>
          </a:p>
        </p:txBody>
      </p:sp>
      <p:sp>
        <p:nvSpPr>
          <p:cNvPr id="13" name="文字方塊 12"/>
          <p:cNvSpPr txBox="1"/>
          <p:nvPr/>
        </p:nvSpPr>
        <p:spPr>
          <a:xfrm>
            <a:off x="395536" y="4437112"/>
            <a:ext cx="8280920" cy="861774"/>
          </a:xfrm>
          <a:prstGeom prst="rect">
            <a:avLst/>
          </a:prstGeom>
          <a:noFill/>
        </p:spPr>
        <p:txBody>
          <a:bodyPr wrap="square" rtlCol="0">
            <a:spAutoFit/>
          </a:bodyPr>
          <a:lstStyle/>
          <a:p>
            <a:pPr marL="285750" indent="-285750">
              <a:buFont typeface="Wingdings" panose="05000000000000000000" pitchFamily="2" charset="2"/>
              <a:buChar char="p"/>
            </a:pPr>
            <a:r>
              <a:rPr lang="zh-TW" altLang="en-US" b="1" dirty="0" smtClean="0">
                <a:solidFill>
                  <a:srgbClr val="0070C0"/>
                </a:solidFill>
              </a:rPr>
              <a:t>寶寶</a:t>
            </a:r>
            <a:r>
              <a:rPr lang="zh-TW" altLang="en-US" b="1" dirty="0">
                <a:solidFill>
                  <a:srgbClr val="0070C0"/>
                </a:solidFill>
              </a:rPr>
              <a:t>頭型</a:t>
            </a:r>
            <a:r>
              <a:rPr lang="en-US" altLang="zh-TW" dirty="0" smtClean="0"/>
              <a:t/>
            </a:r>
            <a:br>
              <a:rPr lang="en-US" altLang="zh-TW" dirty="0" smtClean="0"/>
            </a:br>
            <a:r>
              <a:rPr lang="zh-TW" altLang="en-US" sz="1600" dirty="0" smtClean="0"/>
              <a:t>環抱適嬰兒吊床不像有床板的硬床，會有硬板墊壓迫頭型，所以環抱適嬰兒吊床不會</a:t>
            </a:r>
            <a:r>
              <a:rPr lang="zh-TW" altLang="en-US" sz="1600" dirty="0"/>
              <a:t>扁</a:t>
            </a:r>
            <a:r>
              <a:rPr lang="zh-TW" altLang="en-US" sz="1600" dirty="0" smtClean="0"/>
              <a:t>化</a:t>
            </a:r>
            <a:r>
              <a:rPr lang="zh-TW" altLang="en-US" sz="1600" dirty="0"/>
              <a:t>寶寶的頭型</a:t>
            </a:r>
            <a:r>
              <a:rPr lang="zh-TW" altLang="en-US" sz="1600" dirty="0" smtClean="0"/>
              <a:t>。</a:t>
            </a:r>
            <a:endParaRPr lang="zh-TW" altLang="en-US" sz="1600" dirty="0"/>
          </a:p>
        </p:txBody>
      </p:sp>
    </p:spTree>
    <p:extLst>
      <p:ext uri="{BB962C8B-B14F-4D97-AF65-F5344CB8AC3E}">
        <p14:creationId xmlns:p14="http://schemas.microsoft.com/office/powerpoint/2010/main" val="2657437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395536" y="332656"/>
            <a:ext cx="4535388" cy="864096"/>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TW" altLang="en-US" b="1" dirty="0" smtClean="0">
                <a:solidFill>
                  <a:srgbClr val="009999"/>
                </a:solidFill>
                <a:latin typeface="標楷體" panose="03000509000000000000" pitchFamily="65" charset="-120"/>
                <a:ea typeface="標楷體" panose="03000509000000000000" pitchFamily="65" charset="-120"/>
              </a:rPr>
              <a:t>環抱適健康安撫床</a:t>
            </a:r>
            <a:endParaRPr lang="zh-TW" altLang="en-US" b="1" dirty="0">
              <a:solidFill>
                <a:srgbClr val="009999"/>
              </a:solidFill>
              <a:latin typeface="標楷體" panose="03000509000000000000" pitchFamily="65" charset="-120"/>
              <a:ea typeface="標楷體" panose="03000509000000000000" pitchFamily="65" charset="-120"/>
            </a:endParaRPr>
          </a:p>
        </p:txBody>
      </p:sp>
      <p:sp>
        <p:nvSpPr>
          <p:cNvPr id="6" name="矩形 5"/>
          <p:cNvSpPr/>
          <p:nvPr/>
        </p:nvSpPr>
        <p:spPr>
          <a:xfrm>
            <a:off x="467544" y="1174304"/>
            <a:ext cx="8208912" cy="369332"/>
          </a:xfrm>
          <a:prstGeom prst="rect">
            <a:avLst/>
          </a:prstGeom>
          <a:solidFill>
            <a:srgbClr val="FFCCFF"/>
          </a:solidFill>
        </p:spPr>
        <p:txBody>
          <a:bodyPr wrap="square">
            <a:spAutoFit/>
          </a:bodyPr>
          <a:lstStyle/>
          <a:p>
            <a:pPr algn="r"/>
            <a:r>
              <a:rPr lang="zh-TW" altLang="en-US" dirty="0" smtClean="0">
                <a:solidFill>
                  <a:srgbClr val="33CCCC"/>
                </a:solidFill>
                <a:latin typeface="標楷體" panose="03000509000000000000" pitchFamily="65" charset="-120"/>
                <a:ea typeface="標楷體" panose="03000509000000000000" pitchFamily="65" charset="-120"/>
              </a:rPr>
              <a:t>首頁   產品   訂購</a:t>
            </a:r>
            <a:r>
              <a:rPr lang="en-US" altLang="zh-TW" dirty="0" smtClean="0">
                <a:solidFill>
                  <a:srgbClr val="33CCCC"/>
                </a:solidFill>
                <a:latin typeface="標楷體" panose="03000509000000000000" pitchFamily="65" charset="-120"/>
                <a:ea typeface="標楷體" panose="03000509000000000000" pitchFamily="65" charset="-120"/>
              </a:rPr>
              <a:t>/</a:t>
            </a:r>
            <a:r>
              <a:rPr lang="zh-TW" altLang="en-US" dirty="0" smtClean="0">
                <a:solidFill>
                  <a:srgbClr val="33CCCC"/>
                </a:solidFill>
                <a:latin typeface="標楷體" panose="03000509000000000000" pitchFamily="65" charset="-120"/>
                <a:ea typeface="標楷體" panose="03000509000000000000" pitchFamily="65" charset="-120"/>
              </a:rPr>
              <a:t>租用及運費說明   </a:t>
            </a:r>
            <a:r>
              <a:rPr lang="en-US" altLang="zh-TW" b="1" dirty="0" smtClean="0">
                <a:solidFill>
                  <a:srgbClr val="009999"/>
                </a:solidFill>
                <a:latin typeface="標楷體" panose="03000509000000000000" pitchFamily="65" charset="-120"/>
                <a:ea typeface="標楷體" panose="03000509000000000000" pitchFamily="65" charset="-120"/>
              </a:rPr>
              <a:t>Q&amp;A</a:t>
            </a:r>
            <a:r>
              <a:rPr lang="zh-TW" altLang="en-US" dirty="0" smtClean="0">
                <a:solidFill>
                  <a:srgbClr val="33CCCC"/>
                </a:solidFill>
                <a:latin typeface="標楷體" panose="03000509000000000000" pitchFamily="65" charset="-120"/>
                <a:ea typeface="標楷體" panose="03000509000000000000" pitchFamily="65" charset="-120"/>
              </a:rPr>
              <a:t>   網路評價   聯絡我們</a:t>
            </a:r>
            <a:endParaRPr lang="zh-TW" altLang="en-US" dirty="0">
              <a:solidFill>
                <a:srgbClr val="33CCCC"/>
              </a:solidFill>
              <a:latin typeface="標楷體" panose="03000509000000000000" pitchFamily="65" charset="-120"/>
              <a:ea typeface="標楷體" panose="03000509000000000000" pitchFamily="65" charset="-120"/>
            </a:endParaRPr>
          </a:p>
        </p:txBody>
      </p:sp>
      <p:sp>
        <p:nvSpPr>
          <p:cNvPr id="2" name="文字方塊 1"/>
          <p:cNvSpPr txBox="1"/>
          <p:nvPr/>
        </p:nvSpPr>
        <p:spPr>
          <a:xfrm>
            <a:off x="467544" y="1557546"/>
            <a:ext cx="4391372" cy="369332"/>
          </a:xfrm>
          <a:prstGeom prst="rect">
            <a:avLst/>
          </a:prstGeom>
          <a:noFill/>
        </p:spPr>
        <p:txBody>
          <a:bodyPr wrap="square" rtlCol="0">
            <a:spAutoFit/>
          </a:bodyPr>
          <a:lstStyle/>
          <a:p>
            <a:r>
              <a:rPr lang="zh-TW" altLang="en-US" dirty="0" smtClean="0">
                <a:latin typeface="標楷體" panose="03000509000000000000" pitchFamily="65" charset="-120"/>
                <a:ea typeface="標楷體" panose="03000509000000000000" pitchFamily="65" charset="-120"/>
              </a:rPr>
              <a:t>～先了解爸爸媽媽常詢問的問題</a:t>
            </a:r>
            <a:r>
              <a:rPr lang="zh-TW" altLang="en-US" dirty="0">
                <a:latin typeface="標楷體" panose="03000509000000000000" pitchFamily="65" charset="-120"/>
                <a:ea typeface="標楷體" panose="03000509000000000000" pitchFamily="65" charset="-120"/>
              </a:rPr>
              <a:t>～</a:t>
            </a:r>
          </a:p>
        </p:txBody>
      </p:sp>
      <p:sp>
        <p:nvSpPr>
          <p:cNvPr id="7" name="文字方塊 6"/>
          <p:cNvSpPr txBox="1"/>
          <p:nvPr/>
        </p:nvSpPr>
        <p:spPr>
          <a:xfrm>
            <a:off x="467544" y="5015498"/>
            <a:ext cx="8208912" cy="861774"/>
          </a:xfrm>
          <a:prstGeom prst="rect">
            <a:avLst/>
          </a:prstGeom>
          <a:noFill/>
        </p:spPr>
        <p:txBody>
          <a:bodyPr wrap="square" rtlCol="0">
            <a:spAutoFit/>
          </a:bodyPr>
          <a:lstStyle/>
          <a:p>
            <a:pPr marL="285750" indent="-285750">
              <a:buFont typeface="Wingdings" panose="05000000000000000000" pitchFamily="2" charset="2"/>
              <a:buChar char="p"/>
            </a:pPr>
            <a:r>
              <a:rPr lang="zh-TW" altLang="en-US" b="1" dirty="0">
                <a:solidFill>
                  <a:srgbClr val="0070C0"/>
                </a:solidFill>
              </a:rPr>
              <a:t>組裝簡單</a:t>
            </a:r>
            <a:r>
              <a:rPr lang="en-US" altLang="zh-TW" dirty="0" smtClean="0"/>
              <a:t/>
            </a:r>
            <a:br>
              <a:rPr lang="en-US" altLang="zh-TW" dirty="0" smtClean="0"/>
            </a:br>
            <a:r>
              <a:rPr lang="zh-TW" altLang="en-US" sz="1600" dirty="0"/>
              <a:t>隨產品皆附</a:t>
            </a:r>
            <a:r>
              <a:rPr lang="zh-TW" altLang="en-US" sz="1600" dirty="0" smtClean="0"/>
              <a:t>組裝使用說明，框架由彈釦飾卡榫戶相連接，不</a:t>
            </a:r>
            <a:r>
              <a:rPr lang="zh-TW" altLang="en-US" sz="1600" dirty="0"/>
              <a:t>需</a:t>
            </a:r>
            <a:r>
              <a:rPr lang="zh-TW" altLang="en-US" sz="1600" dirty="0" smtClean="0"/>
              <a:t>工具徒手安裝</a:t>
            </a:r>
            <a:r>
              <a:rPr lang="zh-TW" altLang="en-US" sz="1600" dirty="0"/>
              <a:t>，</a:t>
            </a:r>
            <a:r>
              <a:rPr lang="zh-TW" altLang="en-US" sz="1600" dirty="0" smtClean="0"/>
              <a:t>熟練後</a:t>
            </a:r>
            <a:r>
              <a:rPr lang="en-US" altLang="zh-TW" sz="1600" dirty="0" smtClean="0"/>
              <a:t>3</a:t>
            </a:r>
            <a:r>
              <a:rPr lang="zh-TW" altLang="en-US" sz="1600" dirty="0" smtClean="0"/>
              <a:t>分鐘就能完成，方便攜帶出遊。</a:t>
            </a:r>
            <a:endParaRPr lang="zh-TW" altLang="en-US" sz="1600" dirty="0"/>
          </a:p>
        </p:txBody>
      </p:sp>
      <p:sp>
        <p:nvSpPr>
          <p:cNvPr id="8" name="文字方塊 7"/>
          <p:cNvSpPr txBox="1"/>
          <p:nvPr/>
        </p:nvSpPr>
        <p:spPr>
          <a:xfrm>
            <a:off x="467544" y="3907502"/>
            <a:ext cx="8208912" cy="1107996"/>
          </a:xfrm>
          <a:prstGeom prst="rect">
            <a:avLst/>
          </a:prstGeom>
          <a:noFill/>
        </p:spPr>
        <p:txBody>
          <a:bodyPr wrap="square" rtlCol="0">
            <a:spAutoFit/>
          </a:bodyPr>
          <a:lstStyle/>
          <a:p>
            <a:pPr marL="285750" indent="-285750">
              <a:buFont typeface="Wingdings" panose="05000000000000000000" pitchFamily="2" charset="2"/>
              <a:buChar char="p"/>
            </a:pPr>
            <a:r>
              <a:rPr lang="zh-TW" altLang="en-US" b="1" dirty="0" smtClean="0">
                <a:solidFill>
                  <a:srgbClr val="0070C0"/>
                </a:solidFill>
              </a:rPr>
              <a:t>彈簧音</a:t>
            </a:r>
            <a:r>
              <a:rPr lang="en-US" altLang="zh-TW" dirty="0" smtClean="0"/>
              <a:t/>
            </a:r>
            <a:br>
              <a:rPr lang="en-US" altLang="zh-TW" dirty="0" smtClean="0"/>
            </a:br>
            <a:r>
              <a:rPr lang="zh-TW" altLang="en-US" sz="1600" dirty="0" smtClean="0"/>
              <a:t>電動型安撫床使用金屬彈簧與彈簧鈎，在規律搖晃時互相摩擦產生聲音是必然的，低頻規律的聲音反而是寶寶喜愛的白噪音，當有聲音出現時，需要定期加油潤滑</a:t>
            </a:r>
            <a:r>
              <a:rPr lang="zh-TW" altLang="en-US" sz="1600" dirty="0"/>
              <a:t>來消除彈簧音</a:t>
            </a:r>
            <a:r>
              <a:rPr lang="zh-TW" altLang="en-US" sz="1600" dirty="0" smtClean="0"/>
              <a:t> </a:t>
            </a:r>
            <a:r>
              <a:rPr lang="en-US" altLang="zh-TW" sz="1600" dirty="0" smtClean="0"/>
              <a:t>(</a:t>
            </a:r>
            <a:r>
              <a:rPr lang="zh-TW" altLang="en-US" sz="1600" dirty="0" smtClean="0"/>
              <a:t>方法詳見產品說明書</a:t>
            </a:r>
            <a:r>
              <a:rPr lang="en-US" altLang="zh-TW" sz="1600" dirty="0" smtClean="0"/>
              <a:t>)</a:t>
            </a:r>
            <a:r>
              <a:rPr lang="zh-TW" altLang="en-US" sz="1600" dirty="0" smtClean="0"/>
              <a:t>。</a:t>
            </a:r>
            <a:endParaRPr lang="zh-TW" altLang="en-US" sz="1600" dirty="0"/>
          </a:p>
        </p:txBody>
      </p:sp>
      <p:sp>
        <p:nvSpPr>
          <p:cNvPr id="10" name="文字方塊 9"/>
          <p:cNvSpPr txBox="1"/>
          <p:nvPr/>
        </p:nvSpPr>
        <p:spPr>
          <a:xfrm>
            <a:off x="467544" y="2063170"/>
            <a:ext cx="8208912" cy="1846659"/>
          </a:xfrm>
          <a:prstGeom prst="rect">
            <a:avLst/>
          </a:prstGeom>
          <a:noFill/>
        </p:spPr>
        <p:txBody>
          <a:bodyPr wrap="square" rtlCol="0">
            <a:spAutoFit/>
          </a:bodyPr>
          <a:lstStyle/>
          <a:p>
            <a:pPr marL="285750" indent="-285750">
              <a:buFont typeface="Wingdings" panose="05000000000000000000" pitchFamily="2" charset="2"/>
              <a:buChar char="p"/>
            </a:pPr>
            <a:r>
              <a:rPr lang="zh-TW" altLang="en-US" b="1" dirty="0" smtClean="0">
                <a:solidFill>
                  <a:srgbClr val="0070C0"/>
                </a:solidFill>
              </a:rPr>
              <a:t>會不會溢奶</a:t>
            </a:r>
            <a:r>
              <a:rPr lang="zh-TW" altLang="en-US" b="1" dirty="0">
                <a:solidFill>
                  <a:srgbClr val="0070C0"/>
                </a:solidFill>
              </a:rPr>
              <a:t>？</a:t>
            </a:r>
            <a:r>
              <a:rPr lang="en-US" altLang="zh-TW" dirty="0" smtClean="0"/>
              <a:t/>
            </a:r>
            <a:br>
              <a:rPr lang="en-US" altLang="zh-TW" dirty="0" smtClean="0"/>
            </a:br>
            <a:r>
              <a:rPr lang="zh-TW" altLang="en-US" sz="1600" dirty="0" smtClean="0"/>
              <a:t>哺乳之後在任何環境躺平之前，均需將寶寶身體直立著</a:t>
            </a:r>
            <a:r>
              <a:rPr lang="en-US" altLang="zh-TW" sz="1600" dirty="0" smtClean="0"/>
              <a:t>20</a:t>
            </a:r>
            <a:r>
              <a:rPr lang="zh-TW" altLang="en-US" sz="1600" dirty="0" smtClean="0"/>
              <a:t>分鐘，輔以輕拍打飽嗝之後才能躺平，寶寶溢奶有幾個原因：</a:t>
            </a:r>
            <a:r>
              <a:rPr lang="en-US" altLang="zh-TW" sz="1600" dirty="0" smtClean="0"/>
              <a:t>1. </a:t>
            </a:r>
            <a:r>
              <a:rPr lang="zh-TW" altLang="en-US" sz="1600" dirty="0" smtClean="0"/>
              <a:t>寶寶太小消化系統尚未發育健全。</a:t>
            </a:r>
            <a:r>
              <a:rPr lang="en-US" altLang="zh-TW" sz="1600" dirty="0" smtClean="0"/>
              <a:t>2. </a:t>
            </a:r>
            <a:r>
              <a:rPr lang="zh-TW" altLang="en-US" sz="1600" dirty="0"/>
              <a:t>大人</a:t>
            </a:r>
            <a:r>
              <a:rPr lang="zh-TW" altLang="en-US" sz="1600" dirty="0" smtClean="0"/>
              <a:t>想拉開哺乳間隔，結果使寶寶餓太久而急奶或一次喝入過多奶水。</a:t>
            </a:r>
            <a:r>
              <a:rPr lang="en-US" altLang="zh-TW" sz="1600" dirty="0" smtClean="0"/>
              <a:t>3. </a:t>
            </a:r>
            <a:r>
              <a:rPr lang="zh-TW" altLang="en-US" sz="1600" dirty="0" smtClean="0"/>
              <a:t>寶寶哭泣使胃部吸入太多空氣。</a:t>
            </a:r>
            <a:r>
              <a:rPr lang="en-US" altLang="zh-TW" sz="1600" dirty="0" smtClean="0"/>
              <a:t>4. </a:t>
            </a:r>
            <a:r>
              <a:rPr lang="zh-TW" altLang="en-US" sz="1600" dirty="0"/>
              <a:t>沒有足夠的時間排出胃部空氣</a:t>
            </a:r>
            <a:r>
              <a:rPr lang="zh-TW" altLang="en-US" sz="1600" dirty="0" smtClean="0"/>
              <a:t>。</a:t>
            </a:r>
            <a:r>
              <a:rPr lang="zh-TW" altLang="en-US" sz="1600" dirty="0"/>
              <a:t>信不信由</a:t>
            </a:r>
            <a:r>
              <a:rPr lang="zh-TW" altLang="en-US" sz="1600" dirty="0" smtClean="0"/>
              <a:t>你，搖晃並不會讓寶寶吐奶情況更嚴重，事實上，不要讓寶寶哭，可以減少嘔吐的機會。搖晃倒是可以幫助寶寶打嗝，讓一些氣體釋放出來。</a:t>
            </a:r>
            <a:r>
              <a:rPr lang="en-US" altLang="zh-TW" sz="1600" dirty="0" smtClean="0"/>
              <a:t>(</a:t>
            </a:r>
            <a:r>
              <a:rPr lang="zh-TW" altLang="en-US" sz="1600" dirty="0" smtClean="0"/>
              <a:t>摘自</a:t>
            </a:r>
            <a:r>
              <a:rPr lang="en-US" altLang="zh-TW" sz="1600" dirty="0" smtClean="0"/>
              <a:t>Dr. Harvey Karp</a:t>
            </a:r>
            <a:r>
              <a:rPr lang="zh-TW" altLang="en-US" sz="1600" dirty="0" smtClean="0"/>
              <a:t>讓小</a:t>
            </a:r>
            <a:r>
              <a:rPr lang="en-US" altLang="zh-TW" sz="1600" dirty="0" smtClean="0"/>
              <a:t>baby</a:t>
            </a:r>
            <a:r>
              <a:rPr lang="zh-TW" altLang="en-US" sz="1600" dirty="0" smtClean="0"/>
              <a:t>不哭不鬧的</a:t>
            </a:r>
            <a:r>
              <a:rPr lang="en-US" altLang="zh-TW" sz="1600" dirty="0" smtClean="0"/>
              <a:t>5</a:t>
            </a:r>
            <a:r>
              <a:rPr lang="zh-TW" altLang="en-US" sz="1600" dirty="0" smtClean="0"/>
              <a:t>大妙招</a:t>
            </a:r>
            <a:r>
              <a:rPr lang="en-US" altLang="zh-TW" sz="1600" dirty="0" smtClean="0"/>
              <a:t>)</a:t>
            </a:r>
            <a:endParaRPr lang="zh-TW" altLang="en-US" sz="1600" dirty="0"/>
          </a:p>
        </p:txBody>
      </p:sp>
    </p:spTree>
    <p:extLst>
      <p:ext uri="{BB962C8B-B14F-4D97-AF65-F5344CB8AC3E}">
        <p14:creationId xmlns:p14="http://schemas.microsoft.com/office/powerpoint/2010/main" val="3074239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395536" y="332656"/>
            <a:ext cx="4535388" cy="864096"/>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TW" altLang="en-US" b="1" dirty="0" smtClean="0">
                <a:solidFill>
                  <a:srgbClr val="009999"/>
                </a:solidFill>
                <a:latin typeface="標楷體" panose="03000509000000000000" pitchFamily="65" charset="-120"/>
                <a:ea typeface="標楷體" panose="03000509000000000000" pitchFamily="65" charset="-120"/>
              </a:rPr>
              <a:t>環抱適健康安撫床</a:t>
            </a:r>
            <a:endParaRPr lang="zh-TW" altLang="en-US" b="1" dirty="0">
              <a:solidFill>
                <a:srgbClr val="009999"/>
              </a:solidFill>
              <a:latin typeface="標楷體" panose="03000509000000000000" pitchFamily="65" charset="-120"/>
              <a:ea typeface="標楷體" panose="03000509000000000000" pitchFamily="65" charset="-120"/>
            </a:endParaRPr>
          </a:p>
        </p:txBody>
      </p:sp>
      <p:sp>
        <p:nvSpPr>
          <p:cNvPr id="6" name="矩形 5"/>
          <p:cNvSpPr/>
          <p:nvPr/>
        </p:nvSpPr>
        <p:spPr>
          <a:xfrm>
            <a:off x="899592" y="1174304"/>
            <a:ext cx="7776864" cy="369332"/>
          </a:xfrm>
          <a:prstGeom prst="rect">
            <a:avLst/>
          </a:prstGeom>
          <a:solidFill>
            <a:srgbClr val="FFCCFF"/>
          </a:solidFill>
        </p:spPr>
        <p:txBody>
          <a:bodyPr wrap="square">
            <a:spAutoFit/>
          </a:bodyPr>
          <a:lstStyle/>
          <a:p>
            <a:pPr algn="r"/>
            <a:r>
              <a:rPr lang="zh-TW" altLang="en-US" dirty="0" smtClean="0">
                <a:solidFill>
                  <a:srgbClr val="33CCCC"/>
                </a:solidFill>
                <a:latin typeface="標楷體" panose="03000509000000000000" pitchFamily="65" charset="-120"/>
                <a:ea typeface="標楷體" panose="03000509000000000000" pitchFamily="65" charset="-120"/>
              </a:rPr>
              <a:t>首頁  </a:t>
            </a:r>
            <a:r>
              <a:rPr lang="zh-TW" altLang="en-US" dirty="0" smtClean="0">
                <a:solidFill>
                  <a:srgbClr val="009999"/>
                </a:solidFill>
                <a:latin typeface="標楷體" panose="03000509000000000000" pitchFamily="65" charset="-120"/>
                <a:ea typeface="標楷體" panose="03000509000000000000" pitchFamily="65" charset="-120"/>
              </a:rPr>
              <a:t> </a:t>
            </a:r>
            <a:r>
              <a:rPr lang="zh-TW" altLang="en-US" dirty="0" smtClean="0">
                <a:solidFill>
                  <a:srgbClr val="33CCCC"/>
                </a:solidFill>
                <a:latin typeface="標楷體" panose="03000509000000000000" pitchFamily="65" charset="-120"/>
                <a:ea typeface="標楷體" panose="03000509000000000000" pitchFamily="65" charset="-120"/>
              </a:rPr>
              <a:t>產品   訂購</a:t>
            </a:r>
            <a:r>
              <a:rPr lang="en-US" altLang="zh-TW" dirty="0" smtClean="0">
                <a:solidFill>
                  <a:srgbClr val="33CCCC"/>
                </a:solidFill>
                <a:latin typeface="標楷體" panose="03000509000000000000" pitchFamily="65" charset="-120"/>
                <a:ea typeface="標楷體" panose="03000509000000000000" pitchFamily="65" charset="-120"/>
              </a:rPr>
              <a:t>/</a:t>
            </a:r>
            <a:r>
              <a:rPr lang="zh-TW" altLang="en-US" dirty="0" smtClean="0">
                <a:solidFill>
                  <a:srgbClr val="33CCCC"/>
                </a:solidFill>
                <a:latin typeface="標楷體" panose="03000509000000000000" pitchFamily="65" charset="-120"/>
                <a:ea typeface="標楷體" panose="03000509000000000000" pitchFamily="65" charset="-120"/>
              </a:rPr>
              <a:t>租用及運費說明   </a:t>
            </a:r>
            <a:r>
              <a:rPr lang="en-US" altLang="zh-TW" dirty="0" smtClean="0">
                <a:solidFill>
                  <a:srgbClr val="33CCCC"/>
                </a:solidFill>
                <a:latin typeface="標楷體" panose="03000509000000000000" pitchFamily="65" charset="-120"/>
                <a:ea typeface="標楷體" panose="03000509000000000000" pitchFamily="65" charset="-120"/>
              </a:rPr>
              <a:t>Q&amp;A</a:t>
            </a:r>
            <a:r>
              <a:rPr lang="zh-TW" altLang="en-US" dirty="0" smtClean="0">
                <a:solidFill>
                  <a:srgbClr val="33CCCC"/>
                </a:solidFill>
                <a:latin typeface="標楷體" panose="03000509000000000000" pitchFamily="65" charset="-120"/>
                <a:ea typeface="標楷體" panose="03000509000000000000" pitchFamily="65" charset="-120"/>
              </a:rPr>
              <a:t>   </a:t>
            </a:r>
            <a:r>
              <a:rPr lang="zh-TW" altLang="en-US" b="1" dirty="0" smtClean="0">
                <a:solidFill>
                  <a:srgbClr val="009999"/>
                </a:solidFill>
                <a:latin typeface="標楷體" panose="03000509000000000000" pitchFamily="65" charset="-120"/>
                <a:ea typeface="標楷體" panose="03000509000000000000" pitchFamily="65" charset="-120"/>
              </a:rPr>
              <a:t>網路評價   </a:t>
            </a:r>
            <a:r>
              <a:rPr lang="zh-TW" altLang="en-US" dirty="0" smtClean="0">
                <a:solidFill>
                  <a:srgbClr val="33CCCC"/>
                </a:solidFill>
                <a:latin typeface="標楷體" panose="03000509000000000000" pitchFamily="65" charset="-120"/>
                <a:ea typeface="標楷體" panose="03000509000000000000" pitchFamily="65" charset="-120"/>
              </a:rPr>
              <a:t>聯絡我們</a:t>
            </a:r>
            <a:endParaRPr lang="zh-TW" altLang="en-US" dirty="0">
              <a:solidFill>
                <a:srgbClr val="33CCCC"/>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63928090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1474</TotalTime>
  <Words>570</Words>
  <Application>Microsoft Office PowerPoint</Application>
  <PresentationFormat>如螢幕大小 (4:3)</PresentationFormat>
  <Paragraphs>84</Paragraphs>
  <Slides>10</Slides>
  <Notes>0</Notes>
  <HiddenSlides>0</HiddenSlides>
  <MMClips>0</MMClips>
  <ScaleCrop>false</ScaleCrop>
  <HeadingPairs>
    <vt:vector size="4" baseType="variant">
      <vt:variant>
        <vt:lpstr>佈景主題</vt:lpstr>
      </vt:variant>
      <vt:variant>
        <vt:i4>1</vt:i4>
      </vt:variant>
      <vt:variant>
        <vt:lpstr>投影片標題</vt:lpstr>
      </vt:variant>
      <vt:variant>
        <vt:i4>10</vt:i4>
      </vt:variant>
    </vt:vector>
  </HeadingPairs>
  <TitlesOfParts>
    <vt:vector size="11" baseType="lpstr">
      <vt:lpstr>Office 佈景主題</vt:lpstr>
      <vt:lpstr>環抱適健康安撫床</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環抱適健康安撫床</dc:title>
  <dc:creator>Sharon</dc:creator>
  <cp:lastModifiedBy>Sharon</cp:lastModifiedBy>
  <cp:revision>75</cp:revision>
  <dcterms:created xsi:type="dcterms:W3CDTF">2019-03-08T02:48:42Z</dcterms:created>
  <dcterms:modified xsi:type="dcterms:W3CDTF">2019-03-20T02:47:53Z</dcterms:modified>
</cp:coreProperties>
</file>